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3" r:id="rId4"/>
    <p:sldId id="264" r:id="rId5"/>
    <p:sldId id="259" r:id="rId6"/>
    <p:sldId id="262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395" y="2474260"/>
            <a:ext cx="6439132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/>
        </p:nvSpPr>
        <p:spPr>
          <a:xfrm>
            <a:off x="9413982" y="6331943"/>
            <a:ext cx="2778020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/>
        </p:nvCxnSpPr>
        <p:spPr>
          <a:xfrm>
            <a:off x="7554816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/>
        </p:nvSpPr>
        <p:spPr>
          <a:xfrm>
            <a:off x="4068423" y="3799832"/>
            <a:ext cx="7413328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/>
        </p:nvCxnSpPr>
        <p:spPr>
          <a:xfrm flipH="1">
            <a:off x="3411495" y="3724987"/>
            <a:ext cx="791122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6429" y="6123667"/>
            <a:ext cx="6421522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6428" y="5763413"/>
            <a:ext cx="6421917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09" y="5139766"/>
            <a:ext cx="1630845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669" y="2635936"/>
            <a:ext cx="3585645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74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2" y="96296"/>
            <a:ext cx="1140363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D18F9-37A4-E647-9A00-D6F3C9AE24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753" y="6413762"/>
            <a:ext cx="541193" cy="365125"/>
          </a:xfrm>
          <a:prstGeom prst="rect">
            <a:avLst/>
          </a:prstGeom>
        </p:spPr>
        <p:txBody>
          <a:bodyPr/>
          <a:lstStyle/>
          <a:p>
            <a:fld id="{5C3F7F60-E35A-4E7E-A523-8C44B77D7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73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2" y="96295"/>
            <a:ext cx="1140363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99" y="915210"/>
            <a:ext cx="1140363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E1AF5FC-F2FA-394E-84C1-01EAD8B919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753" y="6413762"/>
            <a:ext cx="541193" cy="365125"/>
          </a:xfrm>
          <a:prstGeom prst="rect">
            <a:avLst/>
          </a:prstGeom>
        </p:spPr>
        <p:txBody>
          <a:bodyPr/>
          <a:lstStyle/>
          <a:p>
            <a:fld id="{5C3F7F60-E35A-4E7E-A523-8C44B77D7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637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EDBD7D4D-E3CC-2145-A67B-6547F34D94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753" y="6413762"/>
            <a:ext cx="541193" cy="365125"/>
          </a:xfrm>
          <a:prstGeom prst="rect">
            <a:avLst/>
          </a:prstGeom>
        </p:spPr>
        <p:txBody>
          <a:bodyPr/>
          <a:lstStyle/>
          <a:p>
            <a:fld id="{5C3F7F60-E35A-4E7E-A523-8C44B77D7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64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1495" y="2034289"/>
            <a:ext cx="791122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1495" y="3824301"/>
            <a:ext cx="791122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/>
        </p:nvCxnSpPr>
        <p:spPr>
          <a:xfrm flipH="1">
            <a:off x="3411495" y="3724987"/>
            <a:ext cx="791122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68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2" y="96296"/>
            <a:ext cx="1140363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870" y="923074"/>
            <a:ext cx="1140363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CFBB8E9-F63F-2849-8D93-515C0E381C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753" y="6413762"/>
            <a:ext cx="541193" cy="365125"/>
          </a:xfrm>
          <a:prstGeom prst="rect">
            <a:avLst/>
          </a:prstGeom>
        </p:spPr>
        <p:txBody>
          <a:bodyPr/>
          <a:lstStyle/>
          <a:p>
            <a:fld id="{5C3F7F60-E35A-4E7E-A523-8C44B77D7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61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2" y="96295"/>
            <a:ext cx="11403631" cy="7772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99" y="921405"/>
            <a:ext cx="1140363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601" y="1403852"/>
            <a:ext cx="1140363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84620E5-7604-BF40-AA2A-68D1E97B5A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753" y="6413762"/>
            <a:ext cx="541193" cy="365125"/>
          </a:xfrm>
          <a:prstGeom prst="rect">
            <a:avLst/>
          </a:prstGeom>
        </p:spPr>
        <p:txBody>
          <a:bodyPr/>
          <a:lstStyle/>
          <a:p>
            <a:fld id="{5C3F7F60-E35A-4E7E-A523-8C44B77D7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65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601" y="1626375"/>
            <a:ext cx="1140363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84620E5-7604-BF40-AA2A-68D1E97B5A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753" y="6413762"/>
            <a:ext cx="541193" cy="365125"/>
          </a:xfrm>
          <a:prstGeom prst="rect">
            <a:avLst/>
          </a:prstGeom>
        </p:spPr>
        <p:txBody>
          <a:bodyPr/>
          <a:lstStyle/>
          <a:p>
            <a:fld id="{5C3F7F60-E35A-4E7E-A523-8C44B77D7FD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2" y="96296"/>
            <a:ext cx="1140363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69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2" y="96297"/>
            <a:ext cx="11403631" cy="7772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602" y="929270"/>
            <a:ext cx="5507280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1952" y="929270"/>
            <a:ext cx="5507280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1E207374-1933-8943-A74C-3F7383DA9D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753" y="6413762"/>
            <a:ext cx="541193" cy="365125"/>
          </a:xfrm>
          <a:prstGeom prst="rect">
            <a:avLst/>
          </a:prstGeom>
        </p:spPr>
        <p:txBody>
          <a:bodyPr/>
          <a:lstStyle/>
          <a:p>
            <a:fld id="{5C3F7F60-E35A-4E7E-A523-8C44B77D7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44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2" y="96297"/>
            <a:ext cx="11403631" cy="777240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99" y="921405"/>
            <a:ext cx="1140363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546" y="1408545"/>
            <a:ext cx="5507280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1952" y="1408546"/>
            <a:ext cx="5507280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0BEDC3A6-F00E-AA48-99C4-75A500F53A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753" y="6413762"/>
            <a:ext cx="541193" cy="365125"/>
          </a:xfrm>
          <a:prstGeom prst="rect">
            <a:avLst/>
          </a:prstGeom>
        </p:spPr>
        <p:txBody>
          <a:bodyPr/>
          <a:lstStyle/>
          <a:p>
            <a:fld id="{5C3F7F60-E35A-4E7E-A523-8C44B77D7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31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923076"/>
            <a:ext cx="5475995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6855" y="941660"/>
            <a:ext cx="5389033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2" y="96297"/>
            <a:ext cx="11403631" cy="7772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602" y="1561175"/>
            <a:ext cx="5475993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6856" y="1561176"/>
            <a:ext cx="5389033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9CE0440D-3370-E243-B5FE-5489B4AA25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753" y="6413762"/>
            <a:ext cx="541193" cy="365125"/>
          </a:xfrm>
          <a:prstGeom prst="rect">
            <a:avLst/>
          </a:prstGeom>
        </p:spPr>
        <p:txBody>
          <a:bodyPr/>
          <a:lstStyle/>
          <a:p>
            <a:fld id="{5C3F7F60-E35A-4E7E-A523-8C44B77D7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90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2" y="1381005"/>
            <a:ext cx="5475995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6855" y="1381003"/>
            <a:ext cx="5389033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2" y="96297"/>
            <a:ext cx="11403631" cy="7772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99" y="921405"/>
            <a:ext cx="1140363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/>
        </p:nvSpPr>
        <p:spPr>
          <a:xfrm>
            <a:off x="10438806" y="6490881"/>
            <a:ext cx="129243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602" y="1988634"/>
            <a:ext cx="5475993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6856" y="1988634"/>
            <a:ext cx="5389033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EC84BCC1-19CF-B943-832F-E67188616C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753" y="6413762"/>
            <a:ext cx="541193" cy="365125"/>
          </a:xfrm>
          <a:prstGeom prst="rect">
            <a:avLst/>
          </a:prstGeom>
        </p:spPr>
        <p:txBody>
          <a:bodyPr/>
          <a:lstStyle/>
          <a:p>
            <a:fld id="{5C3F7F60-E35A-4E7E-A523-8C44B77D7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41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193" y="6396138"/>
            <a:ext cx="1447504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602" y="96297"/>
            <a:ext cx="1140363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2" y="1039092"/>
            <a:ext cx="1140363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609600"/>
            <a:ext cx="3860800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753" y="6490881"/>
            <a:ext cx="541193" cy="365125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F7F60-E35A-4E7E-A523-8C44B77D7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01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>
          <p15:clr>
            <a:srgbClr val="F26B43"/>
          </p15:clr>
        </p15:guide>
        <p15:guide id="2" pos="1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jpeg"/><Relationship Id="rId7" Type="http://schemas.openxmlformats.org/officeDocument/2006/relationships/hyperlink" Target="https://microchiptechnology-my.sharepoint.com/:v:/g/personal/mark_wendler_microchip_com/ES4jH9eti_lBnhRbKu-w0fgBQlIf6kIj_hZeQGWG8DBzgw?e=S5NPeU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icrochiptechnology-my.sharepoint.com/:v:/g/personal/mark_wendler_microchip_com/ETwXsPh3MT9Ou0Anty5UnXcBlkPM6WeHrFR4hZWVye751A?e=KrYk4F" TargetMode="External"/><Relationship Id="rId5" Type="http://schemas.openxmlformats.org/officeDocument/2006/relationships/hyperlink" Target="https://bitbucket.microchip.com/users/m18034/repos/noisegen/browse" TargetMode="Externa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chip.com/SWLibraryWeb/product.aspx?product=G.726A%20Speech%20EncodingDecoding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kroe.com/flash-2-click" TargetMode="External"/><Relationship Id="rId7" Type="http://schemas.openxmlformats.org/officeDocument/2006/relationships/image" Target="../media/image11.jpeg"/><Relationship Id="rId2" Type="http://schemas.openxmlformats.org/officeDocument/2006/relationships/hyperlink" Target="https://www.mikroe.com/flash-5-click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hyperlink" Target="https://www.mikroe.com/microsd-click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8A8FD-9430-4182-9C14-9B94E7A2A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073" y="2474260"/>
            <a:ext cx="6945454" cy="996522"/>
          </a:xfrm>
        </p:spPr>
        <p:txBody>
          <a:bodyPr/>
          <a:lstStyle/>
          <a:p>
            <a:r>
              <a:rPr lang="en-GB" dirty="0"/>
              <a:t>Sound Generator </a:t>
            </a:r>
            <a:r>
              <a:rPr lang="en-GB" dirty="0" err="1"/>
              <a:t>PoC</a:t>
            </a:r>
            <a:r>
              <a:rPr lang="en-GB" dirty="0"/>
              <a:t> with </a:t>
            </a:r>
            <a:r>
              <a:rPr lang="en-GB" dirty="0" err="1"/>
              <a:t>dsPIC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46732-B8D8-4DC7-8431-57DC44771A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08.2021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C564F-DFE8-4589-BD3D-F9F87B7543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Mark Wendler</a:t>
            </a:r>
          </a:p>
        </p:txBody>
      </p:sp>
    </p:spTree>
    <p:extLst>
      <p:ext uri="{BB962C8B-B14F-4D97-AF65-F5344CB8AC3E}">
        <p14:creationId xmlns:p14="http://schemas.microsoft.com/office/powerpoint/2010/main" val="88097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C6C9-6886-48FB-9389-C0A0C1478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2" y="96297"/>
            <a:ext cx="1140363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High level concept</a:t>
            </a:r>
            <a:endParaRPr lang="en-GB"/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FCA27E6E-4EF1-48F1-9E1D-575260D0DD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699" y="921405"/>
            <a:ext cx="11403631" cy="428625"/>
          </a:xfrm>
        </p:spPr>
        <p:txBody>
          <a:bodyPr/>
          <a:lstStyle/>
          <a:p>
            <a:r>
              <a:rPr lang="en-US" dirty="0"/>
              <a:t>LVMC board for start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C9C70-5E6D-460F-9B68-E1E68991C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99" y="3070579"/>
            <a:ext cx="2002797" cy="2083312"/>
          </a:xfrm>
          <a:prstGeom prst="rect">
            <a:avLst/>
          </a:prstGeom>
          <a:noFill/>
        </p:spPr>
      </p:pic>
      <p:pic>
        <p:nvPicPr>
          <p:cNvPr id="1026" name="Picture 2" descr="product primary image">
            <a:extLst>
              <a:ext uri="{FF2B5EF4-FFF2-40B4-BE49-F238E27FC236}">
                <a16:creationId xmlns:a16="http://schemas.microsoft.com/office/drawing/2014/main" id="{A21284E7-544C-4430-8667-136ECA1B3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22952" y="2995006"/>
            <a:ext cx="5507280" cy="289132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028" name="Picture 4" descr="B 200 8&quot; High-End Full-Range Loudspeaker 6 Ohm">
            <a:extLst>
              <a:ext uri="{FF2B5EF4-FFF2-40B4-BE49-F238E27FC236}">
                <a16:creationId xmlns:a16="http://schemas.microsoft.com/office/drawing/2014/main" id="{6A1DE81C-79C8-4D28-A923-AECF1E57F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498583" y="3762744"/>
            <a:ext cx="2118510" cy="135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C6E2F03-B543-4E55-A6A7-386A1F9D66DC}"/>
              </a:ext>
            </a:extLst>
          </p:cNvPr>
          <p:cNvCxnSpPr/>
          <p:nvPr/>
        </p:nvCxnSpPr>
        <p:spPr>
          <a:xfrm flipV="1">
            <a:off x="7190509" y="4928260"/>
            <a:ext cx="2921330" cy="225631"/>
          </a:xfrm>
          <a:prstGeom prst="bentConnector3">
            <a:avLst>
              <a:gd name="adj1" fmla="val 87804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97A37DD-642A-4521-8AD2-F7CF6593D8BE}"/>
              </a:ext>
            </a:extLst>
          </p:cNvPr>
          <p:cNvCxnSpPr>
            <a:cxnSpLocks/>
          </p:cNvCxnSpPr>
          <p:nvPr/>
        </p:nvCxnSpPr>
        <p:spPr>
          <a:xfrm flipV="1">
            <a:off x="7328328" y="4013860"/>
            <a:ext cx="2724134" cy="914400"/>
          </a:xfrm>
          <a:prstGeom prst="bentConnector3">
            <a:avLst>
              <a:gd name="adj1" fmla="val 37794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AFA891-BC4D-42B8-883F-43FBA2493B4D}"/>
              </a:ext>
            </a:extLst>
          </p:cNvPr>
          <p:cNvCxnSpPr>
            <a:cxnSpLocks/>
          </p:cNvCxnSpPr>
          <p:nvPr/>
        </p:nvCxnSpPr>
        <p:spPr>
          <a:xfrm>
            <a:off x="2323995" y="3839103"/>
            <a:ext cx="959532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A304ABB-B330-41E9-829A-76E7C05C74E6}"/>
              </a:ext>
            </a:extLst>
          </p:cNvPr>
          <p:cNvSpPr/>
          <p:nvPr/>
        </p:nvSpPr>
        <p:spPr>
          <a:xfrm>
            <a:off x="8537552" y="3717411"/>
            <a:ext cx="1273454" cy="178251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/>
              <a:t>LC</a:t>
            </a:r>
            <a:br>
              <a:rPr lang="en-GB" sz="2000" dirty="0"/>
            </a:br>
            <a:r>
              <a:rPr lang="en-GB" sz="2000" dirty="0"/>
              <a:t>filter</a:t>
            </a:r>
          </a:p>
          <a:p>
            <a:pPr algn="ctr"/>
            <a:r>
              <a:rPr lang="en-GB" sz="2000" dirty="0"/>
              <a:t>(No need for demo)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B5F493-2407-465B-BA67-50946A220D61}"/>
              </a:ext>
            </a:extLst>
          </p:cNvPr>
          <p:cNvSpPr txBox="1"/>
          <p:nvPr/>
        </p:nvSpPr>
        <p:spPr>
          <a:xfrm>
            <a:off x="416200" y="1505985"/>
            <a:ext cx="55131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Input DC voltage: 12V to 48V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Nominal phase RMS current: </a:t>
            </a:r>
          </a:p>
          <a:p>
            <a:pPr marL="952343" lvl="1" indent="-342900">
              <a:buFont typeface="Arial" panose="020B0604020202020204" pitchFamily="34" charset="0"/>
              <a:buChar char="•"/>
            </a:pPr>
            <a:r>
              <a:rPr lang="en-GB" dirty="0"/>
              <a:t>10A at +25°C ambient temperature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26B32-96F2-4139-9267-EB47E728698F}"/>
              </a:ext>
            </a:extLst>
          </p:cNvPr>
          <p:cNvSpPr txBox="1"/>
          <p:nvPr/>
        </p:nvSpPr>
        <p:spPr>
          <a:xfrm>
            <a:off x="368699" y="6002542"/>
            <a:ext cx="11390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SW repository: </a:t>
            </a:r>
            <a:r>
              <a:rPr lang="en-GB" sz="2000" dirty="0">
                <a:hlinkClick r:id="rId5"/>
              </a:rPr>
              <a:t>https://bitbucket.microchip.com/users/m18034/repos/noisegen/browse</a:t>
            </a:r>
            <a:endParaRPr lang="en-GB" sz="2000" dirty="0"/>
          </a:p>
          <a:p>
            <a:r>
              <a:rPr lang="en-GB" sz="1400" dirty="0"/>
              <a:t>Video1: </a:t>
            </a:r>
            <a:r>
              <a:rPr lang="en-GB" sz="1400" dirty="0">
                <a:hlinkClick r:id="rId6"/>
              </a:rPr>
              <a:t>First test run video</a:t>
            </a:r>
            <a:r>
              <a:rPr lang="en-GB" sz="1400" dirty="0"/>
              <a:t>		</a:t>
            </a:r>
          </a:p>
          <a:p>
            <a:r>
              <a:rPr lang="en-GB" sz="1400" dirty="0"/>
              <a:t>Video2:	</a:t>
            </a:r>
            <a:r>
              <a:rPr lang="en-GB" sz="1400" dirty="0">
                <a:hlinkClick r:id="rId7"/>
              </a:rPr>
              <a:t>With “car” sound</a:t>
            </a:r>
            <a:endParaRPr lang="en-GB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51736F-8AD1-4052-B631-8C30E0B7B7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5304" y="86247"/>
            <a:ext cx="5757949" cy="248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2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87D3-8DF0-4961-984A-A6CD6949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(current status)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08E353-987D-4EA4-A24B-3AE32C870F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870" y="923075"/>
            <a:ext cx="11403630" cy="3948184"/>
          </a:xfrm>
        </p:spPr>
        <p:txBody>
          <a:bodyPr/>
          <a:lstStyle/>
          <a:p>
            <a:r>
              <a:rPr lang="en-GB" dirty="0"/>
              <a:t>2 mode implemented with </a:t>
            </a:r>
            <a:r>
              <a:rPr lang="en-GB" dirty="0" err="1"/>
              <a:t>Scilab</a:t>
            </a:r>
            <a:r>
              <a:rPr lang="en-GB" dirty="0"/>
              <a:t> model:</a:t>
            </a:r>
          </a:p>
          <a:p>
            <a:pPr lvl="1"/>
            <a:r>
              <a:rPr lang="en-GB" dirty="0"/>
              <a:t>Simple sine wave generator with auto sweeping</a:t>
            </a:r>
          </a:p>
          <a:p>
            <a:pPr lvl="1"/>
            <a:r>
              <a:rPr lang="en-GB" dirty="0"/>
              <a:t>Sound generator from lookup table (MCU </a:t>
            </a:r>
            <a:r>
              <a:rPr lang="en-GB" dirty="0" err="1"/>
              <a:t>builtin</a:t>
            </a:r>
            <a:r>
              <a:rPr lang="en-GB" dirty="0"/>
              <a:t> flash 4k samples limit)</a:t>
            </a:r>
          </a:p>
          <a:p>
            <a:pPr lvl="1"/>
            <a:r>
              <a:rPr lang="en-GB" i="1" dirty="0"/>
              <a:t>Optional current control mode (Further tuning/investigation needed)</a:t>
            </a:r>
          </a:p>
          <a:p>
            <a:r>
              <a:rPr lang="en-GB" dirty="0"/>
              <a:t>Quick start:</a:t>
            </a:r>
          </a:p>
          <a:p>
            <a:pPr lvl="1"/>
            <a:r>
              <a:rPr lang="en-GB" dirty="0"/>
              <a:t>SW3 starts PWM output</a:t>
            </a:r>
          </a:p>
          <a:p>
            <a:pPr lvl="1"/>
            <a:r>
              <a:rPr lang="en-GB" dirty="0"/>
              <a:t>SW1 switches between sine wave and sound gen mode</a:t>
            </a:r>
          </a:p>
          <a:p>
            <a:pPr lvl="1"/>
            <a:r>
              <a:rPr lang="en-GB" dirty="0"/>
              <a:t>POT changes the  playback frequency or sweeping frequency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220907-51A3-4F1B-9048-1745AB005FFD}"/>
              </a:ext>
            </a:extLst>
          </p:cNvPr>
          <p:cNvSpPr txBox="1"/>
          <p:nvPr/>
        </p:nvSpPr>
        <p:spPr>
          <a:xfrm>
            <a:off x="6374476" y="5353410"/>
            <a:ext cx="1537854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X2C model</a:t>
            </a:r>
          </a:p>
          <a:p>
            <a:r>
              <a:rPr lang="en-GB" dirty="0"/>
              <a:t>(20kHz)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74C2DD-6F92-44FC-A4B5-9C7C9006ED62}"/>
              </a:ext>
            </a:extLst>
          </p:cNvPr>
          <p:cNvSpPr txBox="1"/>
          <p:nvPr/>
        </p:nvSpPr>
        <p:spPr>
          <a:xfrm>
            <a:off x="8798499" y="5351848"/>
            <a:ext cx="1537854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PWM control</a:t>
            </a:r>
          </a:p>
          <a:p>
            <a:r>
              <a:rPr lang="en-GB" dirty="0"/>
              <a:t>(100kHz)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BC4302-7EB5-449A-9776-CE33B880EA9E}"/>
              </a:ext>
            </a:extLst>
          </p:cNvPr>
          <p:cNvSpPr txBox="1"/>
          <p:nvPr/>
        </p:nvSpPr>
        <p:spPr>
          <a:xfrm>
            <a:off x="3457900" y="4969615"/>
            <a:ext cx="2195422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Wav 4k sample lookup table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A01E2A2-4860-4D55-8548-EC8989FF4C64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5653322" y="5385114"/>
            <a:ext cx="721154" cy="38379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26" name="Picture 2" descr="MPLAB® Code Configurator | Microchip Technology">
            <a:extLst>
              <a:ext uri="{FF2B5EF4-FFF2-40B4-BE49-F238E27FC236}">
                <a16:creationId xmlns:a16="http://schemas.microsoft.com/office/drawing/2014/main" id="{319E8A14-EA40-484B-8525-685B6D57B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54" y="4969615"/>
            <a:ext cx="1920046" cy="131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39790D8-DEBF-42AC-9A57-FCBD1EB3969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912330" y="5768909"/>
            <a:ext cx="886169" cy="183104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97ADB6E-27B8-423A-ABAA-05D7CA054EBF}"/>
              </a:ext>
            </a:extLst>
          </p:cNvPr>
          <p:cNvSpPr txBox="1"/>
          <p:nvPr/>
        </p:nvSpPr>
        <p:spPr>
          <a:xfrm>
            <a:off x="3457901" y="6027003"/>
            <a:ext cx="2195422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POT and buttons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AB19369-2F6B-45D3-AE62-3E051B61C531}"/>
              </a:ext>
            </a:extLst>
          </p:cNvPr>
          <p:cNvCxnSpPr>
            <a:cxnSpLocks/>
            <a:stCxn id="22" idx="3"/>
            <a:endCxn id="7" idx="1"/>
          </p:cNvCxnSpPr>
          <p:nvPr/>
        </p:nvCxnSpPr>
        <p:spPr>
          <a:xfrm flipV="1">
            <a:off x="5653323" y="5768909"/>
            <a:ext cx="721153" cy="67359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B27F21B-F160-4B80-A980-5B66FB0C6EB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912330" y="5768909"/>
            <a:ext cx="886169" cy="1831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BF65379-ECDF-463E-82B5-12BB534326BD}"/>
              </a:ext>
            </a:extLst>
          </p:cNvPr>
          <p:cNvSpPr txBox="1"/>
          <p:nvPr/>
        </p:nvSpPr>
        <p:spPr>
          <a:xfrm>
            <a:off x="82864" y="6206367"/>
            <a:ext cx="2336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/>
              <a:t>HW initialization and peripheral APIs</a:t>
            </a:r>
          </a:p>
        </p:txBody>
      </p:sp>
    </p:spTree>
    <p:extLst>
      <p:ext uri="{BB962C8B-B14F-4D97-AF65-F5344CB8AC3E}">
        <p14:creationId xmlns:p14="http://schemas.microsoft.com/office/powerpoint/2010/main" val="84782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B8769D4-BE72-4A5E-9A18-80E503915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72" y="1571412"/>
            <a:ext cx="8834438" cy="48207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A118CA-FAB2-42A5-9F8B-E9A89C454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F1F5F3-5A1D-498C-A7CF-DA035724F216}"/>
              </a:ext>
            </a:extLst>
          </p:cNvPr>
          <p:cNvSpPr/>
          <p:nvPr/>
        </p:nvSpPr>
        <p:spPr>
          <a:xfrm>
            <a:off x="282633" y="2394065"/>
            <a:ext cx="5020887" cy="1587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9573C-3C5A-4686-94F9-DAFCA39B5D07}"/>
              </a:ext>
            </a:extLst>
          </p:cNvPr>
          <p:cNvSpPr txBox="1"/>
          <p:nvPr/>
        </p:nvSpPr>
        <p:spPr>
          <a:xfrm>
            <a:off x="4511039" y="1785722"/>
            <a:ext cx="2130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Sine generator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AEEA60-A59C-489D-B4F9-7E8638B0CA95}"/>
              </a:ext>
            </a:extLst>
          </p:cNvPr>
          <p:cNvSpPr/>
          <p:nvPr/>
        </p:nvSpPr>
        <p:spPr>
          <a:xfrm>
            <a:off x="1346662" y="4962698"/>
            <a:ext cx="3549534" cy="155611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EA6A07-5314-4B03-B811-89C1319F301B}"/>
              </a:ext>
            </a:extLst>
          </p:cNvPr>
          <p:cNvSpPr txBox="1"/>
          <p:nvPr/>
        </p:nvSpPr>
        <p:spPr>
          <a:xfrm>
            <a:off x="1443141" y="6100880"/>
            <a:ext cx="3513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Lookup table for car sound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53B65F-B85B-4EEC-A88B-DD613AA3F886}"/>
              </a:ext>
            </a:extLst>
          </p:cNvPr>
          <p:cNvSpPr/>
          <p:nvPr/>
        </p:nvSpPr>
        <p:spPr>
          <a:xfrm>
            <a:off x="5381107" y="3022883"/>
            <a:ext cx="1892530" cy="958913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7781CC-F33F-439C-B8DD-02F9383BB380}"/>
              </a:ext>
            </a:extLst>
          </p:cNvPr>
          <p:cNvSpPr txBox="1"/>
          <p:nvPr/>
        </p:nvSpPr>
        <p:spPr>
          <a:xfrm>
            <a:off x="7273637" y="2798616"/>
            <a:ext cx="3458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Optional current control for experiments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2BDBD4-2976-4D45-8828-75D8D03EC110}"/>
              </a:ext>
            </a:extLst>
          </p:cNvPr>
          <p:cNvSpPr/>
          <p:nvPr/>
        </p:nvSpPr>
        <p:spPr>
          <a:xfrm>
            <a:off x="4956539" y="5052333"/>
            <a:ext cx="1892530" cy="958913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2B3ACC-54B6-48C9-AD13-67AFD38226B2}"/>
              </a:ext>
            </a:extLst>
          </p:cNvPr>
          <p:cNvSpPr txBox="1"/>
          <p:nvPr/>
        </p:nvSpPr>
        <p:spPr>
          <a:xfrm>
            <a:off x="6909412" y="5180249"/>
            <a:ext cx="3458094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Low pass</a:t>
            </a:r>
          </a:p>
          <a:p>
            <a:r>
              <a:rPr lang="en-GB" dirty="0">
                <a:solidFill>
                  <a:srgbClr val="00B050"/>
                </a:solidFill>
              </a:rPr>
              <a:t>High pass</a:t>
            </a:r>
          </a:p>
          <a:p>
            <a:r>
              <a:rPr lang="en-GB" dirty="0">
                <a:solidFill>
                  <a:srgbClr val="00B050"/>
                </a:solidFill>
              </a:rPr>
              <a:t>Gain control</a:t>
            </a:r>
          </a:p>
        </p:txBody>
      </p:sp>
    </p:spTree>
    <p:extLst>
      <p:ext uri="{BB962C8B-B14F-4D97-AF65-F5344CB8AC3E}">
        <p14:creationId xmlns:p14="http://schemas.microsoft.com/office/powerpoint/2010/main" val="58126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5A9E2-3C55-4767-961C-47F2BE96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tasks/ideas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84C1F-0AB6-41DC-B9F1-586C281FA0B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chemeClr val="accent4"/>
                </a:solidFill>
              </a:rPr>
              <a:t>Set-up HW</a:t>
            </a:r>
          </a:p>
          <a:p>
            <a:r>
              <a:rPr lang="en-GB" dirty="0">
                <a:solidFill>
                  <a:schemeClr val="accent4"/>
                </a:solidFill>
              </a:rPr>
              <a:t>Set-up SW frame (X2C model?)</a:t>
            </a:r>
          </a:p>
          <a:p>
            <a:r>
              <a:rPr lang="en-GB" dirty="0">
                <a:solidFill>
                  <a:schemeClr val="accent4"/>
                </a:solidFill>
              </a:rPr>
              <a:t>Create single frequency noise (feed forward Sinus voltage output based on POT value)</a:t>
            </a:r>
          </a:p>
          <a:p>
            <a:r>
              <a:rPr lang="en-GB" dirty="0">
                <a:solidFill>
                  <a:schemeClr val="accent4"/>
                </a:solidFill>
              </a:rPr>
              <a:t>Playback a short wav file from a lookup table (from MCU flash)</a:t>
            </a:r>
          </a:p>
          <a:p>
            <a:r>
              <a:rPr lang="en-GB" dirty="0"/>
              <a:t>Implement flash reading (click board)</a:t>
            </a:r>
          </a:p>
          <a:p>
            <a:r>
              <a:rPr lang="en-GB" dirty="0"/>
              <a:t>Investigate </a:t>
            </a:r>
            <a:r>
              <a:rPr lang="en-GB" dirty="0">
                <a:hlinkClick r:id="rId2"/>
              </a:rPr>
              <a:t>G.726A Decoder</a:t>
            </a:r>
            <a:r>
              <a:rPr lang="en-GB" dirty="0"/>
              <a:t> (G.711? Or WAV) can do the job or not</a:t>
            </a:r>
          </a:p>
          <a:p>
            <a:r>
              <a:rPr lang="en-GB" dirty="0"/>
              <a:t>Implement selected Audio decoder</a:t>
            </a:r>
          </a:p>
          <a:p>
            <a:r>
              <a:rPr lang="en-GB" dirty="0"/>
              <a:t>Investigate audio effect features (filters)</a:t>
            </a:r>
          </a:p>
          <a:p>
            <a:r>
              <a:rPr lang="en-GB" dirty="0"/>
              <a:t>Investigate current control feature</a:t>
            </a:r>
          </a:p>
          <a:p>
            <a:r>
              <a:rPr lang="en-GB" dirty="0"/>
              <a:t>Verify needed LC filters (if needed)</a:t>
            </a:r>
          </a:p>
          <a:p>
            <a:r>
              <a:rPr lang="en-GB" dirty="0"/>
              <a:t>Further optimisation for external noise immunity (LVMC capable)</a:t>
            </a:r>
          </a:p>
          <a:p>
            <a:r>
              <a:rPr lang="en-GB" dirty="0"/>
              <a:t>and EMC</a:t>
            </a:r>
          </a:p>
          <a:p>
            <a:r>
              <a:rPr lang="en-GB" dirty="0"/>
              <a:t>Custom board, etc…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92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B872-26E3-4DEE-80D3-31074F8F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Storage click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10E10-20B2-4095-B52E-F0DE4504C9A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FLASH 5 CLICK (1Gbit)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PID: MIKROE-3780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https://www.mikroe.com/flash-5-click</a:t>
            </a:r>
            <a:endParaRPr lang="en-GB" sz="16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Winbond Electronics W25N01GVZEIG/IT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FLASH 2 CLICK (64Mbit) MCHP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PID: MIKROE-2267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https://www.mikroe.com/flash-2-click</a:t>
            </a:r>
            <a:endParaRPr lang="en-GB" sz="16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Microchip Technology SST26VF064B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Compression needed (Decoder implementation)</a:t>
            </a:r>
          </a:p>
          <a:p>
            <a:pPr marL="457200" lvl="1" indent="0">
              <a:buNone/>
            </a:pPr>
            <a:endParaRPr lang="en-GB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MICROSD CLICK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PID: MIKROE-924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4"/>
              </a:rPr>
              <a:t>https://www.mikroe.com/microsd-click</a:t>
            </a:r>
            <a:endParaRPr lang="en-GB" sz="16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Most flexible for storage size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Writing data to SD is the easiest/fastest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Probably best for fast </a:t>
            </a:r>
            <a:r>
              <a:rPr lang="en-GB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PoC</a:t>
            </a:r>
            <a:r>
              <a:rPr lang="en-GB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result</a:t>
            </a:r>
          </a:p>
        </p:txBody>
      </p:sp>
      <p:pic>
        <p:nvPicPr>
          <p:cNvPr id="1026" name="Picture 2" descr="Shop Click Boards Storage Flash 5 Click Front">
            <a:extLst>
              <a:ext uri="{FF2B5EF4-FFF2-40B4-BE49-F238E27FC236}">
                <a16:creationId xmlns:a16="http://schemas.microsoft.com/office/drawing/2014/main" id="{27495E9C-BC14-4E6A-B556-BA8D3A4708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1" t="48348" r="23817" b="2841"/>
          <a:stretch/>
        </p:blipFill>
        <p:spPr bwMode="auto">
          <a:xfrm>
            <a:off x="8273522" y="512567"/>
            <a:ext cx="2245660" cy="218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kroe Storage Flash 2 click front">
            <a:extLst>
              <a:ext uri="{FF2B5EF4-FFF2-40B4-BE49-F238E27FC236}">
                <a16:creationId xmlns:a16="http://schemas.microsoft.com/office/drawing/2014/main" id="{338147BD-2B8C-4236-B416-54372CD125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6" t="46883" r="29398"/>
          <a:stretch/>
        </p:blipFill>
        <p:spPr bwMode="auto">
          <a:xfrm>
            <a:off x="6495803" y="1989116"/>
            <a:ext cx="1905990" cy="237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D click front">
            <a:extLst>
              <a:ext uri="{FF2B5EF4-FFF2-40B4-BE49-F238E27FC236}">
                <a16:creationId xmlns:a16="http://schemas.microsoft.com/office/drawing/2014/main" id="{0371588B-5607-442D-9876-B95D42706E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7" t="48475" r="27540"/>
          <a:stretch/>
        </p:blipFill>
        <p:spPr bwMode="auto">
          <a:xfrm>
            <a:off x="8401793" y="3889169"/>
            <a:ext cx="1989117" cy="230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66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00281-F380-4A35-B946-B90F5CDA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Customer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EDD09-DF87-40FF-8030-A9D1173C7D9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EMC (emission) need to be considered, so the slope compensation probably is needed. The proof of concept should already proof that as well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Maybe instead of using MOSFETs as a power transistors, maybe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bipolars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should be considered instead. It would probably be easier and cheaper to drive bipolar transistor (maybe in Darlington mode)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There should be also a input voltage compensation. The sound should not be influence by the DC voltage changes and it should be operatable within 9-16V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It should be immune to the input voltage noise. There is a test where they put a AC signal with 4Vp-p on top of the DC bus (are you aware of such test?) where you should not hear anything in the loudspeaker.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2776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C8C5D-662D-4245-B0CC-F7B6A53E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Low cost circuit idea without MOSFET driver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C4FAD59-001E-4DF6-AFD3-ECD14DF390D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2" y="1565906"/>
            <a:ext cx="11403013" cy="5094333"/>
          </a:xfrm>
        </p:spPr>
      </p:pic>
    </p:spTree>
    <p:extLst>
      <p:ext uri="{BB962C8B-B14F-4D97-AF65-F5344CB8AC3E}">
        <p14:creationId xmlns:p14="http://schemas.microsoft.com/office/powerpoint/2010/main" val="262584696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MCHP_New_Widescreen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_MCHP_New_Widescreen" id="{14F5B3AC-44BE-4F36-B5F9-5F1A2C9EADF2}" vid="{1C743E79-684D-4F66-B74D-86FADDDCF9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11590</TotalTime>
  <Words>529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Symbol</vt:lpstr>
      <vt:lpstr>Theme_MCHP_New_Widescreen</vt:lpstr>
      <vt:lpstr>Sound Generator PoC with dsPIC</vt:lpstr>
      <vt:lpstr>High level concept</vt:lpstr>
      <vt:lpstr>Software (current status)</vt:lpstr>
      <vt:lpstr>Model</vt:lpstr>
      <vt:lpstr>Project tasks/ideas</vt:lpstr>
      <vt:lpstr>Storage click modules</vt:lpstr>
      <vt:lpstr>Customer interest</vt:lpstr>
      <vt:lpstr>Low cost circuit idea without MOSFET driver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 Generator PoC</dc:title>
  <dc:creator>Mark Wendler - M18034</dc:creator>
  <cp:lastModifiedBy>Mark Wendler - M18034</cp:lastModifiedBy>
  <cp:revision>17</cp:revision>
  <dcterms:created xsi:type="dcterms:W3CDTF">2021-04-28T15:22:49Z</dcterms:created>
  <dcterms:modified xsi:type="dcterms:W3CDTF">2021-08-26T09:16:06Z</dcterms:modified>
</cp:coreProperties>
</file>