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1"/>
  </p:notesMasterIdLst>
  <p:sldIdLst>
    <p:sldId id="256" r:id="rId2"/>
    <p:sldId id="259" r:id="rId3"/>
    <p:sldId id="279" r:id="rId4"/>
    <p:sldId id="261" r:id="rId5"/>
    <p:sldId id="280" r:id="rId6"/>
    <p:sldId id="282" r:id="rId7"/>
    <p:sldId id="281" r:id="rId8"/>
    <p:sldId id="292" r:id="rId9"/>
    <p:sldId id="283" r:id="rId10"/>
    <p:sldId id="284" r:id="rId11"/>
    <p:sldId id="285" r:id="rId12"/>
    <p:sldId id="286" r:id="rId13"/>
    <p:sldId id="287" r:id="rId14"/>
    <p:sldId id="288" r:id="rId15"/>
    <p:sldId id="289" r:id="rId16"/>
    <p:sldId id="290" r:id="rId17"/>
    <p:sldId id="295" r:id="rId18"/>
    <p:sldId id="291" r:id="rId19"/>
    <p:sldId id="278" r:id="rId20"/>
  </p:sldIdLst>
  <p:sldSz cx="9144000" cy="5143500" type="screen16x9"/>
  <p:notesSz cx="6858000" cy="9144000"/>
  <p:embeddedFontLst>
    <p:embeddedFont>
      <p:font typeface="Barlow"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9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8E7EF0-30BA-47A9-9E73-536E6FB35545}">
  <a:tblStyle styleId="{918E7EF0-30BA-47A9-9E73-536E6FB355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FAFD12A-2A65-4255-B111-476A2ECDBF9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76"/>
    <p:restoredTop sz="94643"/>
  </p:normalViewPr>
  <p:slideViewPr>
    <p:cSldViewPr snapToGrid="0" snapToObjects="1" showGuides="1">
      <p:cViewPr varScale="1">
        <p:scale>
          <a:sx n="120" d="100"/>
          <a:sy n="120" d="100"/>
        </p:scale>
        <p:origin x="1192" y="184"/>
      </p:cViewPr>
      <p:guideLst>
        <p:guide orient="horz" pos="159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76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The pie chart below shows that the new, cleaned data frame consists of 12 California counties  </a:t>
            </a:r>
          </a:p>
          <a:p>
            <a:pPr lvl="0"/>
            <a:r>
              <a:rPr lang="en-US" sz="1100" b="0" i="0" u="none" strike="noStrike" cap="none" dirty="0">
                <a:solidFill>
                  <a:srgbClr val="000000"/>
                </a:solidFill>
                <a:effectLst/>
                <a:latin typeface="Arial"/>
                <a:ea typeface="Arial"/>
                <a:cs typeface="Arial"/>
                <a:sym typeface="Arial"/>
              </a:rPr>
              <a:t>Each of these counties contained a sample size of over 1,800 data entries </a:t>
            </a:r>
          </a:p>
          <a:p>
            <a:pPr lvl="0"/>
            <a:r>
              <a:rPr lang="en-US" sz="1100" b="0" i="0" u="none" strike="noStrike" cap="none" dirty="0">
                <a:solidFill>
                  <a:srgbClr val="000000"/>
                </a:solidFill>
                <a:effectLst/>
                <a:latin typeface="Arial"/>
                <a:ea typeface="Arial"/>
                <a:cs typeface="Arial"/>
                <a:sym typeface="Arial"/>
              </a:rPr>
              <a:t>Each county contained data entries between 4.9% to 9.8% of the new, cleaned data frame’s cumulative total with Modesto as the lowest and Stockton, Ventura, Orange, and Inland Empire as the highest.  </a:t>
            </a:r>
          </a:p>
        </p:txBody>
      </p:sp>
    </p:spTree>
    <p:extLst>
      <p:ext uri="{BB962C8B-B14F-4D97-AF65-F5344CB8AC3E}">
        <p14:creationId xmlns:p14="http://schemas.microsoft.com/office/powerpoint/2010/main" val="2686036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The bar chart below shows that San Francisco possesses the highest median rent per SF at over $3.00 per SF.  </a:t>
            </a:r>
          </a:p>
          <a:p>
            <a:pPr lvl="0"/>
            <a:r>
              <a:rPr lang="en-US" sz="1100" b="0" i="0" u="none" strike="noStrike" cap="none" dirty="0">
                <a:solidFill>
                  <a:srgbClr val="000000"/>
                </a:solidFill>
                <a:effectLst/>
                <a:latin typeface="Arial"/>
                <a:ea typeface="Arial"/>
                <a:cs typeface="Arial"/>
                <a:sym typeface="Arial"/>
              </a:rPr>
              <a:t>Whereas Bakersfield possesses the lowest median rent per SF at just over $1.00 per SF. </a:t>
            </a:r>
          </a:p>
          <a:p>
            <a:pPr lvl="0"/>
            <a:r>
              <a:rPr lang="en-US" sz="1100" b="0" i="0" u="none" strike="noStrike" cap="none" dirty="0">
                <a:solidFill>
                  <a:srgbClr val="000000"/>
                </a:solidFill>
                <a:effectLst/>
                <a:latin typeface="Arial"/>
                <a:ea typeface="Arial"/>
                <a:cs typeface="Arial"/>
                <a:sym typeface="Arial"/>
              </a:rPr>
              <a:t>Therefore, the rent for a 1,000 SF apartment in San Francisco will be approximately $3,000, whereas the same type of apartment in Bakersfield will rent for approximately $1,000</a:t>
            </a:r>
          </a:p>
        </p:txBody>
      </p:sp>
    </p:spTree>
    <p:extLst>
      <p:ext uri="{BB962C8B-B14F-4D97-AF65-F5344CB8AC3E}">
        <p14:creationId xmlns:p14="http://schemas.microsoft.com/office/powerpoint/2010/main" val="169936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The bar chart below shows that San Francisco possesses the highest median rent at just under $2,500.  </a:t>
            </a:r>
          </a:p>
          <a:p>
            <a:pPr lvl="0"/>
            <a:r>
              <a:rPr lang="en-US" sz="1100" b="0" i="0" u="none" strike="noStrike" cap="none" dirty="0">
                <a:solidFill>
                  <a:srgbClr val="000000"/>
                </a:solidFill>
                <a:effectLst/>
                <a:latin typeface="Arial"/>
                <a:ea typeface="Arial"/>
                <a:cs typeface="Arial"/>
                <a:sym typeface="Arial"/>
              </a:rPr>
              <a:t>Whereas Bakersfield possesses the lowest median rent at just over $1,000. </a:t>
            </a:r>
          </a:p>
          <a:p>
            <a:pPr lvl="0"/>
            <a:r>
              <a:rPr lang="en-US" sz="1100" b="0" i="0" u="none" strike="noStrike" cap="none" dirty="0">
                <a:solidFill>
                  <a:srgbClr val="000000"/>
                </a:solidFill>
                <a:effectLst/>
                <a:latin typeface="Arial"/>
                <a:ea typeface="Arial"/>
                <a:cs typeface="Arial"/>
                <a:sym typeface="Arial"/>
              </a:rPr>
              <a:t>Please note that Ventura’s median price is higher San Diego’s median price.</a:t>
            </a:r>
          </a:p>
          <a:p>
            <a:pPr lvl="0"/>
            <a:r>
              <a:rPr lang="en-US" sz="1100" b="0" i="0" u="none" strike="noStrike" cap="none" dirty="0">
                <a:solidFill>
                  <a:srgbClr val="000000"/>
                </a:solidFill>
                <a:effectLst/>
                <a:latin typeface="Arial"/>
                <a:ea typeface="Arial"/>
                <a:cs typeface="Arial"/>
                <a:sym typeface="Arial"/>
              </a:rPr>
              <a:t>Whereas the previous slide shows the inverse for price per SF.</a:t>
            </a:r>
          </a:p>
        </p:txBody>
      </p:sp>
    </p:spTree>
    <p:extLst>
      <p:ext uri="{BB962C8B-B14F-4D97-AF65-F5344CB8AC3E}">
        <p14:creationId xmlns:p14="http://schemas.microsoft.com/office/powerpoint/2010/main" val="1915522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The bar chart below shows that, although, San Francisco possesses the highest median rent and price per SF, it possesses the lowest median amount of bedrooms.  </a:t>
            </a:r>
          </a:p>
          <a:p>
            <a:pPr lvl="0"/>
            <a:r>
              <a:rPr lang="en-US" sz="1100" b="0" i="0" u="none" strike="noStrike" cap="none" dirty="0">
                <a:solidFill>
                  <a:srgbClr val="000000"/>
                </a:solidFill>
                <a:effectLst/>
                <a:latin typeface="Arial"/>
                <a:ea typeface="Arial"/>
                <a:cs typeface="Arial"/>
                <a:sym typeface="Arial"/>
              </a:rPr>
              <a:t>Whereas, although, Bakersfield possesses the lowest median rent and price per SF, it possesses among the highest median amount of bedrooms.</a:t>
            </a:r>
          </a:p>
        </p:txBody>
      </p:sp>
    </p:spTree>
    <p:extLst>
      <p:ext uri="{BB962C8B-B14F-4D97-AF65-F5344CB8AC3E}">
        <p14:creationId xmlns:p14="http://schemas.microsoft.com/office/powerpoint/2010/main" val="928431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The heatmap below shows that price is not significantly correlated to other categories  </a:t>
            </a:r>
          </a:p>
          <a:p>
            <a:pPr lvl="0"/>
            <a:r>
              <a:rPr lang="en-US" sz="1100" b="0" i="0" u="none" strike="noStrike" cap="none" dirty="0">
                <a:solidFill>
                  <a:srgbClr val="000000"/>
                </a:solidFill>
                <a:effectLst/>
                <a:latin typeface="Arial"/>
                <a:ea typeface="Arial"/>
                <a:cs typeface="Arial"/>
                <a:sym typeface="Arial"/>
              </a:rPr>
              <a:t>Whereas bedrooms and bathrooms are significantly, positively correlated  </a:t>
            </a:r>
          </a:p>
          <a:p>
            <a:pPr lvl="0"/>
            <a:r>
              <a:rPr lang="en-US" sz="1100" b="0" i="0" u="none" strike="noStrike" cap="none" dirty="0">
                <a:solidFill>
                  <a:srgbClr val="000000"/>
                </a:solidFill>
                <a:effectLst/>
                <a:latin typeface="Arial"/>
                <a:ea typeface="Arial"/>
                <a:cs typeface="Arial"/>
                <a:sym typeface="Arial"/>
              </a:rPr>
              <a:t>Additionally, cats allowed and dogs allowed are significantly, positively correlated</a:t>
            </a:r>
          </a:p>
        </p:txBody>
      </p:sp>
    </p:spTree>
    <p:extLst>
      <p:ext uri="{BB962C8B-B14F-4D97-AF65-F5344CB8AC3E}">
        <p14:creationId xmlns:p14="http://schemas.microsoft.com/office/powerpoint/2010/main" val="904550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215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336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2392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29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0580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668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224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765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872900" y="-75"/>
            <a:ext cx="1271100" cy="5143500"/>
          </a:xfrm>
          <a:prstGeom prst="rect">
            <a:avLst/>
          </a:prstGeom>
          <a:solidFill>
            <a:schemeClr val="lt1"/>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41225" y="1310875"/>
            <a:ext cx="6509100" cy="25218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2241225" y="1770000"/>
            <a:ext cx="6509100" cy="16035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0" name="Google Shape;30;p5"/>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a:lvl1pPr>
            <a:lvl2pPr marL="914400" lvl="1" indent="-393700">
              <a:spcBef>
                <a:spcPts val="0"/>
              </a:spcBef>
              <a:spcAft>
                <a:spcPts val="0"/>
              </a:spcAft>
              <a:buSzPts val="2600"/>
              <a:buChar char="▫"/>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endParaRPr/>
          </a:p>
        </p:txBody>
      </p:sp>
      <p:sp>
        <p:nvSpPr>
          <p:cNvPr id="31" name="Google Shape;31;p5"/>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32" name="Google Shape;32;p5"/>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1pPr>
            <a:lvl2pPr lvl="1">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2pPr>
            <a:lvl3pPr lvl="2">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3pPr>
            <a:lvl4pPr lvl="3">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4pPr>
            <a:lvl5pPr lvl="4">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5pPr>
            <a:lvl6pPr lvl="5">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6pPr>
            <a:lvl7pPr lvl="6">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7pPr>
            <a:lvl8pPr lvl="7">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8pPr>
            <a:lvl9pPr lvl="8">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dk2"/>
              </a:buClr>
              <a:buSzPts val="2600"/>
              <a:buFont typeface="Barlow"/>
              <a:buChar char="▪"/>
              <a:defRPr sz="2600">
                <a:solidFill>
                  <a:schemeClr val="dk1"/>
                </a:solidFill>
                <a:latin typeface="Barlow"/>
                <a:ea typeface="Barlow"/>
                <a:cs typeface="Barlow"/>
                <a:sym typeface="Barlow"/>
              </a:defRPr>
            </a:lvl1pPr>
            <a:lvl2pPr marL="914400" lvl="1"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2pPr>
            <a:lvl3pPr marL="1371600" lvl="2"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3pPr>
            <a:lvl4pPr marL="1828800" lvl="3"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4pPr>
            <a:lvl5pPr marL="2286000" lvl="4"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5pPr>
            <a:lvl6pPr marL="2743200" lvl="5"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6pPr>
            <a:lvl7pPr marL="3200400" lvl="6"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7pPr>
            <a:lvl8pPr marL="3657600" lvl="7"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8pPr>
            <a:lvl9pPr marL="4114800" lvl="8"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lvl="0" algn="ctr">
              <a:buNone/>
              <a:defRPr sz="1200" b="1">
                <a:solidFill>
                  <a:schemeClr val="lt1"/>
                </a:solidFill>
                <a:latin typeface="Barlow"/>
                <a:ea typeface="Barlow"/>
                <a:cs typeface="Barlow"/>
                <a:sym typeface="Barlow"/>
              </a:defRPr>
            </a:lvl1pPr>
            <a:lvl2pPr lvl="1" algn="ctr">
              <a:buNone/>
              <a:defRPr sz="1200" b="1">
                <a:solidFill>
                  <a:schemeClr val="lt1"/>
                </a:solidFill>
                <a:latin typeface="Barlow"/>
                <a:ea typeface="Barlow"/>
                <a:cs typeface="Barlow"/>
                <a:sym typeface="Barlow"/>
              </a:defRPr>
            </a:lvl2pPr>
            <a:lvl3pPr lvl="2" algn="ctr">
              <a:buNone/>
              <a:defRPr sz="1200" b="1">
                <a:solidFill>
                  <a:schemeClr val="lt1"/>
                </a:solidFill>
                <a:latin typeface="Barlow"/>
                <a:ea typeface="Barlow"/>
                <a:cs typeface="Barlow"/>
                <a:sym typeface="Barlow"/>
              </a:defRPr>
            </a:lvl3pPr>
            <a:lvl4pPr lvl="3" algn="ctr">
              <a:buNone/>
              <a:defRPr sz="1200" b="1">
                <a:solidFill>
                  <a:schemeClr val="lt1"/>
                </a:solidFill>
                <a:latin typeface="Barlow"/>
                <a:ea typeface="Barlow"/>
                <a:cs typeface="Barlow"/>
                <a:sym typeface="Barlow"/>
              </a:defRPr>
            </a:lvl4pPr>
            <a:lvl5pPr lvl="4" algn="ctr">
              <a:buNone/>
              <a:defRPr sz="1200" b="1">
                <a:solidFill>
                  <a:schemeClr val="lt1"/>
                </a:solidFill>
                <a:latin typeface="Barlow"/>
                <a:ea typeface="Barlow"/>
                <a:cs typeface="Barlow"/>
                <a:sym typeface="Barlow"/>
              </a:defRPr>
            </a:lvl5pPr>
            <a:lvl6pPr lvl="5" algn="ctr">
              <a:buNone/>
              <a:defRPr sz="1200" b="1">
                <a:solidFill>
                  <a:schemeClr val="lt1"/>
                </a:solidFill>
                <a:latin typeface="Barlow"/>
                <a:ea typeface="Barlow"/>
                <a:cs typeface="Barlow"/>
                <a:sym typeface="Barlow"/>
              </a:defRPr>
            </a:lvl6pPr>
            <a:lvl7pPr lvl="6" algn="ctr">
              <a:buNone/>
              <a:defRPr sz="1200" b="1">
                <a:solidFill>
                  <a:schemeClr val="lt1"/>
                </a:solidFill>
                <a:latin typeface="Barlow"/>
                <a:ea typeface="Barlow"/>
                <a:cs typeface="Barlow"/>
                <a:sym typeface="Barlow"/>
              </a:defRPr>
            </a:lvl7pPr>
            <a:lvl8pPr lvl="7" algn="ctr">
              <a:buNone/>
              <a:defRPr sz="1200" b="1">
                <a:solidFill>
                  <a:schemeClr val="lt1"/>
                </a:solidFill>
                <a:latin typeface="Barlow"/>
                <a:ea typeface="Barlow"/>
                <a:cs typeface="Barlow"/>
                <a:sym typeface="Barlow"/>
              </a:defRPr>
            </a:lvl8pPr>
            <a:lvl9pPr lvl="8" algn="ctr">
              <a:buNone/>
              <a:defRPr sz="1200" b="1">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microsoft.com/office/2007/relationships/hdphoto" Target="../media/hdphoto7.wdp"/></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2258458" y="1310850"/>
            <a:ext cx="6488935" cy="252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CALIFORNIA REGIONAL APARTMENT RENTAL SURVEY</a:t>
            </a:r>
            <a:endParaRPr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r>
              <a:rPr lang="en-US" sz="2000" dirty="0"/>
              <a:t>DATA ACCURACY – REMOVING OUTLIERS (CONT’D)</a:t>
            </a:r>
          </a:p>
        </p:txBody>
      </p:sp>
      <p:sp>
        <p:nvSpPr>
          <p:cNvPr id="129" name="Google Shape;129;p19"/>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lvl="0" algn="just">
              <a:buSzPct val="100000"/>
            </a:pPr>
            <a:r>
              <a:rPr lang="en-US" sz="1400" dirty="0"/>
              <a:t>The Box Plot graph below shows that the normal range lies between $107 - $3419</a:t>
            </a:r>
            <a:endParaRPr lang="en-US" sz="1000" dirty="0"/>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descr="Chart, box and whisker chart&#10;&#10;Description automatically generated">
            <a:extLst>
              <a:ext uri="{FF2B5EF4-FFF2-40B4-BE49-F238E27FC236}">
                <a16:creationId xmlns:a16="http://schemas.microsoft.com/office/drawing/2014/main" id="{30FD012B-D751-424A-A885-2939864FF8E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776549" y="1790700"/>
            <a:ext cx="4796282" cy="2959125"/>
          </a:xfrm>
          <a:prstGeom prst="rect">
            <a:avLst/>
          </a:prstGeom>
        </p:spPr>
      </p:pic>
    </p:spTree>
    <p:extLst>
      <p:ext uri="{BB962C8B-B14F-4D97-AF65-F5344CB8AC3E}">
        <p14:creationId xmlns:p14="http://schemas.microsoft.com/office/powerpoint/2010/main" val="3142589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r>
              <a:rPr lang="en-US" dirty="0"/>
              <a:t>REGIONAL BREAKDOWN</a:t>
            </a:r>
          </a:p>
        </p:txBody>
      </p:sp>
      <p:sp>
        <p:nvSpPr>
          <p:cNvPr id="129" name="Google Shape;129;p19"/>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lvl="0" algn="just">
              <a:buSzPct val="100000"/>
            </a:pPr>
            <a:r>
              <a:rPr lang="en-US" sz="1200" dirty="0"/>
              <a:t>The pie chart below shows that the new, cleaned data frame consists of 12 California counties  </a:t>
            </a:r>
          </a:p>
          <a:p>
            <a:pPr lvl="0" algn="just">
              <a:buSzPct val="100000"/>
            </a:pPr>
            <a:r>
              <a:rPr lang="en-US" sz="1200" dirty="0"/>
              <a:t>Each of these counties contained a sample size of over 1,000 data entries </a:t>
            </a:r>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descr="Chart, pie chart&#10;&#10;Description automatically generated">
            <a:extLst>
              <a:ext uri="{FF2B5EF4-FFF2-40B4-BE49-F238E27FC236}">
                <a16:creationId xmlns:a16="http://schemas.microsoft.com/office/drawing/2014/main" id="{9533901A-F1C7-434C-9952-DD185FBA6F59}"/>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9497"/>
          <a:stretch/>
        </p:blipFill>
        <p:spPr>
          <a:xfrm>
            <a:off x="1778400" y="2082188"/>
            <a:ext cx="4013475" cy="2667637"/>
          </a:xfrm>
          <a:prstGeom prst="rect">
            <a:avLst/>
          </a:prstGeom>
        </p:spPr>
      </p:pic>
    </p:spTree>
    <p:extLst>
      <p:ext uri="{BB962C8B-B14F-4D97-AF65-F5344CB8AC3E}">
        <p14:creationId xmlns:p14="http://schemas.microsoft.com/office/powerpoint/2010/main" val="458892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r>
              <a:rPr lang="en-US" dirty="0"/>
              <a:t>PRICE PER SF</a:t>
            </a:r>
          </a:p>
        </p:txBody>
      </p:sp>
      <p:sp>
        <p:nvSpPr>
          <p:cNvPr id="129" name="Google Shape;129;p19"/>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lvl="0" algn="just">
              <a:buSzPct val="100000"/>
            </a:pPr>
            <a:r>
              <a:rPr lang="en-US" sz="1100" dirty="0"/>
              <a:t>San Francisco possesses the highest median rent per SF at over $3.00 per SF and Bakersfield possesses the lowest median rent per SF at just over $1.00 per SF. </a:t>
            </a:r>
          </a:p>
          <a:p>
            <a:pPr lvl="0">
              <a:buSzPct val="100000"/>
            </a:pPr>
            <a:endParaRPr lang="en-US" sz="1100" dirty="0"/>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descr="Chart, bar chart&#10;&#10;Description automatically generated">
            <a:extLst>
              <a:ext uri="{FF2B5EF4-FFF2-40B4-BE49-F238E27FC236}">
                <a16:creationId xmlns:a16="http://schemas.microsoft.com/office/drawing/2014/main" id="{7400A9B8-1669-A545-9939-716D4B659D9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883884" y="1817783"/>
            <a:ext cx="3726406" cy="3325717"/>
          </a:xfrm>
          <a:prstGeom prst="rect">
            <a:avLst/>
          </a:prstGeom>
        </p:spPr>
      </p:pic>
    </p:spTree>
    <p:extLst>
      <p:ext uri="{BB962C8B-B14F-4D97-AF65-F5344CB8AC3E}">
        <p14:creationId xmlns:p14="http://schemas.microsoft.com/office/powerpoint/2010/main" val="418663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r>
              <a:rPr lang="en-US" dirty="0"/>
              <a:t>PRICE</a:t>
            </a:r>
          </a:p>
        </p:txBody>
      </p:sp>
      <p:sp>
        <p:nvSpPr>
          <p:cNvPr id="129" name="Google Shape;129;p19"/>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lvl="0" algn="just">
              <a:buSzPct val="100000"/>
            </a:pPr>
            <a:r>
              <a:rPr lang="en-US" sz="1200" dirty="0"/>
              <a:t>San Francisco has the highest median rent at just under $2,500 and Bakersfield has the lowest median rent at just over $1,000. </a:t>
            </a:r>
          </a:p>
          <a:p>
            <a:pPr lvl="0">
              <a:buSzPct val="100000"/>
            </a:pPr>
            <a:endParaRPr lang="en-US" sz="1100" dirty="0"/>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descr="Chart, scatter chart&#10;&#10;Description automatically generated">
            <a:extLst>
              <a:ext uri="{FF2B5EF4-FFF2-40B4-BE49-F238E27FC236}">
                <a16:creationId xmlns:a16="http://schemas.microsoft.com/office/drawing/2014/main" id="{F5C03BCD-6EF7-0242-996F-38295FB5D8A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732600" y="1809955"/>
            <a:ext cx="3966115" cy="3333545"/>
          </a:xfrm>
          <a:prstGeom prst="rect">
            <a:avLst/>
          </a:prstGeom>
        </p:spPr>
      </p:pic>
    </p:spTree>
    <p:extLst>
      <p:ext uri="{BB962C8B-B14F-4D97-AF65-F5344CB8AC3E}">
        <p14:creationId xmlns:p14="http://schemas.microsoft.com/office/powerpoint/2010/main" val="2148488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r>
              <a:rPr lang="en-US" dirty="0"/>
              <a:t>BEDS </a:t>
            </a:r>
            <a:endParaRPr lang="en-US" b="0" dirty="0"/>
          </a:p>
        </p:txBody>
      </p:sp>
      <p:sp>
        <p:nvSpPr>
          <p:cNvPr id="129" name="Google Shape;129;p19"/>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lvl="0" algn="just">
              <a:buSzPct val="100000"/>
            </a:pPr>
            <a:r>
              <a:rPr lang="en-US" sz="1400" dirty="0"/>
              <a:t>San Francisco has the lowest median number of bedrooms with just over 1 and Bakersfield has among the highest median number of bedrooms with 2</a:t>
            </a:r>
          </a:p>
          <a:p>
            <a:pPr lvl="0">
              <a:buSzPct val="100000"/>
            </a:pPr>
            <a:endParaRPr lang="en-US" sz="1100" dirty="0"/>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descr="Chart&#10;&#10;Description automatically generated with medium confidence">
            <a:extLst>
              <a:ext uri="{FF2B5EF4-FFF2-40B4-BE49-F238E27FC236}">
                <a16:creationId xmlns:a16="http://schemas.microsoft.com/office/drawing/2014/main" id="{FB8C6448-D65E-CB49-A467-310E914E380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751682" y="1911653"/>
            <a:ext cx="3679633" cy="3231847"/>
          </a:xfrm>
          <a:prstGeom prst="rect">
            <a:avLst/>
          </a:prstGeom>
        </p:spPr>
      </p:pic>
    </p:spTree>
    <p:extLst>
      <p:ext uri="{BB962C8B-B14F-4D97-AF65-F5344CB8AC3E}">
        <p14:creationId xmlns:p14="http://schemas.microsoft.com/office/powerpoint/2010/main" val="3009555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r>
              <a:rPr lang="en-US" dirty="0"/>
              <a:t>HEATMAP OF CALIFORNIA APARTMENT DATA </a:t>
            </a:r>
            <a:endParaRPr lang="en-US" b="0" dirty="0"/>
          </a:p>
        </p:txBody>
      </p:sp>
      <p:sp>
        <p:nvSpPr>
          <p:cNvPr id="129" name="Google Shape;129;p19"/>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lvl="0" algn="just">
              <a:buSzPct val="100000"/>
            </a:pPr>
            <a:r>
              <a:rPr lang="en-US" sz="1200" dirty="0"/>
              <a:t>The heatmap below shows that price is not significantly correlated to other categories  </a:t>
            </a:r>
          </a:p>
          <a:p>
            <a:pPr lvl="0">
              <a:buSzPct val="100000"/>
            </a:pPr>
            <a:endParaRPr lang="en-US" sz="1100" dirty="0"/>
          </a:p>
          <a:p>
            <a:pPr lvl="0">
              <a:buSzPct val="100000"/>
            </a:pPr>
            <a:endParaRPr lang="en-US" sz="1100" dirty="0"/>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descr="A picture containing square&#10;&#10;Description automatically generated">
            <a:extLst>
              <a:ext uri="{FF2B5EF4-FFF2-40B4-BE49-F238E27FC236}">
                <a16:creationId xmlns:a16="http://schemas.microsoft.com/office/drawing/2014/main" id="{7A0FB3E7-8476-3F4A-8A2F-1B8A78C404B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752626" y="1741582"/>
            <a:ext cx="4252397" cy="3401918"/>
          </a:xfrm>
          <a:prstGeom prst="rect">
            <a:avLst/>
          </a:prstGeom>
        </p:spPr>
      </p:pic>
    </p:spTree>
    <p:extLst>
      <p:ext uri="{BB962C8B-B14F-4D97-AF65-F5344CB8AC3E}">
        <p14:creationId xmlns:p14="http://schemas.microsoft.com/office/powerpoint/2010/main" val="2468833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r>
              <a:rPr lang="en-US" dirty="0"/>
              <a:t>ANOVA TESTING </a:t>
            </a:r>
            <a:endParaRPr lang="en-US" b="0" dirty="0"/>
          </a:p>
        </p:txBody>
      </p:sp>
      <p:sp>
        <p:nvSpPr>
          <p:cNvPr id="129" name="Google Shape;129;p19"/>
          <p:cNvSpPr txBox="1">
            <a:spLocks noGrp="1"/>
          </p:cNvSpPr>
          <p:nvPr>
            <p:ph type="body" idx="1"/>
          </p:nvPr>
        </p:nvSpPr>
        <p:spPr>
          <a:xfrm>
            <a:off x="1611556" y="1200175"/>
            <a:ext cx="6365369" cy="790108"/>
          </a:xfrm>
          <a:prstGeom prst="rect">
            <a:avLst/>
          </a:prstGeom>
        </p:spPr>
        <p:txBody>
          <a:bodyPr spcFirstLastPara="1" wrap="square" lIns="91425" tIns="91425" rIns="91425" bIns="91425" anchor="t" anchorCtr="0">
            <a:noAutofit/>
          </a:bodyPr>
          <a:lstStyle/>
          <a:p>
            <a:pPr algn="just">
              <a:buSzPct val="100000"/>
            </a:pPr>
            <a:r>
              <a:rPr lang="en-US" sz="1400" dirty="0"/>
              <a:t>Null Hypothesis test on 12 regions : Region does not affect pricing</a:t>
            </a:r>
          </a:p>
          <a:p>
            <a:pPr lvl="1" algn="just">
              <a:buSzPct val="100000"/>
            </a:pPr>
            <a:r>
              <a:rPr lang="en-US" sz="1100" dirty="0"/>
              <a:t>Null Hypothesis is </a:t>
            </a:r>
            <a:r>
              <a:rPr lang="en-US" sz="1100" b="1" dirty="0"/>
              <a:t>False </a:t>
            </a:r>
            <a:r>
              <a:rPr lang="en-US" sz="1100" dirty="0"/>
              <a:t> as P Value = 0.0 ( i.e., &lt;  0.05 )  </a:t>
            </a:r>
          </a:p>
          <a:p>
            <a:pPr lvl="1" algn="just">
              <a:buSzPct val="100000"/>
            </a:pPr>
            <a:r>
              <a:rPr lang="en-US" sz="1200" dirty="0"/>
              <a:t>It was determined that region </a:t>
            </a:r>
            <a:r>
              <a:rPr lang="en-US" sz="1200" b="1" dirty="0"/>
              <a:t>affects</a:t>
            </a:r>
            <a:r>
              <a:rPr lang="en-US" sz="1200" dirty="0"/>
              <a:t> pricing  for all 12 regions</a:t>
            </a:r>
          </a:p>
          <a:p>
            <a:pPr lvl="0">
              <a:buSzPct val="100000"/>
            </a:pPr>
            <a:endParaRPr lang="en-US" sz="1100" dirty="0"/>
          </a:p>
          <a:p>
            <a:pPr lvl="0">
              <a:buSzPct val="100000"/>
            </a:pPr>
            <a:endParaRPr lang="en-US" sz="1100" dirty="0"/>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2462577-C207-4EB4-AA05-6B8EEAB417C9}"/>
              </a:ext>
            </a:extLst>
          </p:cNvPr>
          <p:cNvPicPr>
            <a:picLocks noChangeAspect="1"/>
          </p:cNvPicPr>
          <p:nvPr/>
        </p:nvPicPr>
        <p:blipFill>
          <a:blip r:embed="rId3"/>
          <a:stretch>
            <a:fillRect/>
          </a:stretch>
        </p:blipFill>
        <p:spPr>
          <a:xfrm>
            <a:off x="2215570" y="2006875"/>
            <a:ext cx="4296993" cy="2900028"/>
          </a:xfrm>
          <a:prstGeom prst="rect">
            <a:avLst/>
          </a:prstGeom>
        </p:spPr>
      </p:pic>
    </p:spTree>
    <p:extLst>
      <p:ext uri="{BB962C8B-B14F-4D97-AF65-F5344CB8AC3E}">
        <p14:creationId xmlns:p14="http://schemas.microsoft.com/office/powerpoint/2010/main" val="1647819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r>
              <a:rPr lang="en-US" dirty="0"/>
              <a:t>ANOVA TESTING (CONT’D) </a:t>
            </a:r>
            <a:endParaRPr lang="en-US" b="0" dirty="0"/>
          </a:p>
        </p:txBody>
      </p:sp>
      <p:sp>
        <p:nvSpPr>
          <p:cNvPr id="129" name="Google Shape;129;p19"/>
          <p:cNvSpPr txBox="1">
            <a:spLocks noGrp="1"/>
          </p:cNvSpPr>
          <p:nvPr>
            <p:ph type="body" idx="1"/>
          </p:nvPr>
        </p:nvSpPr>
        <p:spPr>
          <a:xfrm>
            <a:off x="1556331" y="1258289"/>
            <a:ext cx="7085700" cy="1238355"/>
          </a:xfrm>
          <a:prstGeom prst="rect">
            <a:avLst/>
          </a:prstGeom>
        </p:spPr>
        <p:txBody>
          <a:bodyPr spcFirstLastPara="1" wrap="square" lIns="91425" tIns="91425" rIns="91425" bIns="91425" anchor="t" anchorCtr="0">
            <a:noAutofit/>
          </a:bodyPr>
          <a:lstStyle/>
          <a:p>
            <a:pPr algn="just">
              <a:buSzPct val="100000"/>
            </a:pPr>
            <a:r>
              <a:rPr lang="en-US" sz="1400" dirty="0"/>
              <a:t>Null Hypothesis test on 2 regions (Los Angeles County and Orange County) : Region does not affect pricing</a:t>
            </a:r>
          </a:p>
          <a:p>
            <a:pPr lvl="1" algn="just">
              <a:buSzPct val="100000"/>
            </a:pPr>
            <a:r>
              <a:rPr lang="en-US" sz="1200" dirty="0"/>
              <a:t>Null Hypothesis is </a:t>
            </a:r>
            <a:r>
              <a:rPr lang="en-US" sz="1200" b="1" dirty="0"/>
              <a:t>True</a:t>
            </a:r>
            <a:r>
              <a:rPr lang="en-US" sz="1200" dirty="0"/>
              <a:t> as P Value = 3.69 ( i.e., &gt; 0.05 )  </a:t>
            </a:r>
          </a:p>
          <a:p>
            <a:pPr lvl="1" algn="just">
              <a:buSzPct val="100000"/>
            </a:pPr>
            <a:r>
              <a:rPr lang="en-US" sz="1200" dirty="0"/>
              <a:t>It was determined that if the regions are geographically close to each other then they do </a:t>
            </a:r>
            <a:r>
              <a:rPr lang="en-US" sz="1200" b="1" dirty="0"/>
              <a:t>not affect </a:t>
            </a:r>
            <a:r>
              <a:rPr lang="en-US" sz="1200" dirty="0"/>
              <a:t>the pricing</a:t>
            </a:r>
          </a:p>
          <a:p>
            <a:pPr lvl="1" algn="just">
              <a:buSzPct val="100000"/>
            </a:pPr>
            <a:endParaRPr lang="en-US" sz="1400" i="1" dirty="0"/>
          </a:p>
          <a:p>
            <a:pPr lvl="0">
              <a:buSzPct val="100000"/>
            </a:pPr>
            <a:endParaRPr lang="en-US" sz="1100" dirty="0"/>
          </a:p>
          <a:p>
            <a:pPr lvl="0">
              <a:buSzPct val="100000"/>
            </a:pPr>
            <a:endParaRPr lang="en-US" sz="1100" dirty="0"/>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298EF1C-D540-4085-AFD3-F8F6B3A5964B}"/>
              </a:ext>
            </a:extLst>
          </p:cNvPr>
          <p:cNvPicPr>
            <a:picLocks noChangeAspect="1"/>
          </p:cNvPicPr>
          <p:nvPr/>
        </p:nvPicPr>
        <p:blipFill>
          <a:blip r:embed="rId3"/>
          <a:stretch>
            <a:fillRect/>
          </a:stretch>
        </p:blipFill>
        <p:spPr>
          <a:xfrm>
            <a:off x="2011181" y="2571750"/>
            <a:ext cx="5357611" cy="1661037"/>
          </a:xfrm>
          <a:prstGeom prst="rect">
            <a:avLst/>
          </a:prstGeom>
        </p:spPr>
      </p:pic>
    </p:spTree>
    <p:extLst>
      <p:ext uri="{BB962C8B-B14F-4D97-AF65-F5344CB8AC3E}">
        <p14:creationId xmlns:p14="http://schemas.microsoft.com/office/powerpoint/2010/main" val="1484590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r>
              <a:rPr lang="en-US" dirty="0"/>
              <a:t>CONCLUSIONS</a:t>
            </a:r>
          </a:p>
        </p:txBody>
      </p:sp>
      <p:sp>
        <p:nvSpPr>
          <p:cNvPr id="129" name="Google Shape;129;p19"/>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lvl="0" algn="just">
              <a:buSzPct val="100000"/>
            </a:pPr>
            <a:r>
              <a:rPr lang="en-US" sz="1400" dirty="0"/>
              <a:t>When analyzing the 12 California regions, price was not significantly correlated to other categories, such as SF, Beds, Baths, Cats Allowed, Dogs Allowed, Wheelchair Access, Electrical Vehicle Charging, and Furnishing</a:t>
            </a:r>
          </a:p>
          <a:p>
            <a:pPr lvl="0" algn="just">
              <a:buSzPct val="100000"/>
            </a:pPr>
            <a:r>
              <a:rPr lang="en-US" sz="1400" dirty="0"/>
              <a:t>Whereas bedrooms &amp; bathrooms and cats allowed &amp; dogs allowed are significantly, positively correlated, respectively  </a:t>
            </a:r>
          </a:p>
          <a:p>
            <a:pPr lvl="0" algn="just">
              <a:buSzPct val="100000"/>
            </a:pPr>
            <a:r>
              <a:rPr lang="en-US" sz="1400" dirty="0"/>
              <a:t>When testing all 12 regions, it was determined that region affects pricing</a:t>
            </a:r>
          </a:p>
          <a:p>
            <a:pPr lvl="0" algn="just">
              <a:buSzPct val="100000"/>
            </a:pPr>
            <a:r>
              <a:rPr lang="en-US" sz="1400" dirty="0"/>
              <a:t>Whereas when testing only two regions, Los Angeles County and Orange County, it was determined that region does not affecting pricing</a:t>
            </a:r>
          </a:p>
          <a:p>
            <a:pPr lvl="0">
              <a:buSzPct val="100000"/>
            </a:pPr>
            <a:endParaRPr lang="en-US" sz="1100" dirty="0"/>
          </a:p>
          <a:p>
            <a:pPr lvl="0">
              <a:buSzPct val="100000"/>
            </a:pPr>
            <a:endParaRPr lang="en-US" sz="1100" dirty="0"/>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025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4"/>
        <p:cNvGrpSpPr/>
        <p:nvPr/>
      </p:nvGrpSpPr>
      <p:grpSpPr>
        <a:xfrm>
          <a:off x="0" y="0"/>
          <a:ext cx="0" cy="0"/>
          <a:chOff x="0" y="0"/>
          <a:chExt cx="0" cy="0"/>
        </a:xfrm>
      </p:grpSpPr>
      <p:sp>
        <p:nvSpPr>
          <p:cNvPr id="385" name="Google Shape;385;p3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386" name="Google Shape;386;p36"/>
          <p:cNvSpPr txBox="1">
            <a:spLocks noGrp="1"/>
          </p:cNvSpPr>
          <p:nvPr>
            <p:ph type="ctrTitle" idx="4294967295"/>
          </p:nvPr>
        </p:nvSpPr>
        <p:spPr>
          <a:xfrm>
            <a:off x="1504677" y="569850"/>
            <a:ext cx="7245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a:solidFill>
                  <a:schemeClr val="accent1"/>
                </a:solidFill>
              </a:rPr>
              <a:t>THANKS!</a:t>
            </a:r>
            <a:endParaRPr sz="9600">
              <a:solidFill>
                <a:schemeClr val="accent1"/>
              </a:solidFill>
            </a:endParaRPr>
          </a:p>
        </p:txBody>
      </p:sp>
      <p:sp>
        <p:nvSpPr>
          <p:cNvPr id="387" name="Google Shape;387;p36"/>
          <p:cNvSpPr txBox="1">
            <a:spLocks noGrp="1"/>
          </p:cNvSpPr>
          <p:nvPr>
            <p:ph type="subTitle" idx="4294967295"/>
          </p:nvPr>
        </p:nvSpPr>
        <p:spPr>
          <a:xfrm>
            <a:off x="1557975" y="1777100"/>
            <a:ext cx="7192200" cy="19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b="1" dirty="0"/>
              <a:t>Any questions?</a:t>
            </a:r>
            <a:endParaRPr sz="4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noAutofit/>
          </a:bodyPr>
          <a:lstStyle/>
          <a:p>
            <a:pPr lvl="0"/>
            <a:r>
              <a:rPr lang="en-US" dirty="0"/>
              <a:t>Siddhant &amp; Associates</a:t>
            </a:r>
          </a:p>
        </p:txBody>
      </p:sp>
      <p:sp>
        <p:nvSpPr>
          <p:cNvPr id="117" name="Google Shape;117;p17"/>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noAutofit/>
          </a:bodyPr>
          <a:lstStyle/>
          <a:p>
            <a:pPr marL="0" lvl="0" indent="0"/>
            <a:r>
              <a:rPr lang="en-US" i="1" dirty="0"/>
              <a:t>Real Estate Consulting Group</a:t>
            </a:r>
            <a:endParaRPr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1"/>
        <p:cNvGrpSpPr/>
        <p:nvPr/>
      </p:nvGrpSpPr>
      <p:grpSpPr>
        <a:xfrm>
          <a:off x="0" y="0"/>
          <a:ext cx="0" cy="0"/>
          <a:chOff x="0" y="0"/>
          <a:chExt cx="0" cy="0"/>
        </a:xfrm>
      </p:grpSpPr>
      <p:sp>
        <p:nvSpPr>
          <p:cNvPr id="392" name="Google Shape;392;p37"/>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TEAM MEMBERS</a:t>
            </a:r>
            <a:endParaRPr dirty="0"/>
          </a:p>
        </p:txBody>
      </p:sp>
      <p:sp>
        <p:nvSpPr>
          <p:cNvPr id="393" name="Google Shape;393;p37"/>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lvl="0"/>
            <a:r>
              <a:rPr lang="en-US" dirty="0"/>
              <a:t>Taji Abdullah</a:t>
            </a:r>
          </a:p>
          <a:p>
            <a:pPr lvl="0"/>
            <a:r>
              <a:rPr lang="en-US" dirty="0"/>
              <a:t>Christina Chau</a:t>
            </a:r>
          </a:p>
          <a:p>
            <a:pPr lvl="0"/>
            <a:r>
              <a:rPr lang="en-US" dirty="0"/>
              <a:t>Alex Li</a:t>
            </a:r>
          </a:p>
          <a:p>
            <a:pPr lvl="0"/>
            <a:r>
              <a:rPr lang="en-US" dirty="0"/>
              <a:t>Rasika Patil</a:t>
            </a:r>
          </a:p>
          <a:p>
            <a:pPr lvl="0"/>
            <a:r>
              <a:rPr lang="en-US" dirty="0"/>
              <a:t>Mark Werden</a:t>
            </a:r>
          </a:p>
        </p:txBody>
      </p:sp>
      <p:sp>
        <p:nvSpPr>
          <p:cNvPr id="394" name="Google Shape;394;p37"/>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7" name="Google Shape;131;p19">
            <a:extLst>
              <a:ext uri="{FF2B5EF4-FFF2-40B4-BE49-F238E27FC236}">
                <a16:creationId xmlns:a16="http://schemas.microsoft.com/office/drawing/2014/main" id="{659F4590-B61C-914F-B956-0F6BBFE79E95}"/>
              </a:ext>
            </a:extLst>
          </p:cNvPr>
          <p:cNvGrpSpPr/>
          <p:nvPr/>
        </p:nvGrpSpPr>
        <p:grpSpPr>
          <a:xfrm>
            <a:off x="8180944" y="637329"/>
            <a:ext cx="336534" cy="318981"/>
            <a:chOff x="5300400" y="3670175"/>
            <a:chExt cx="421300" cy="399325"/>
          </a:xfrm>
        </p:grpSpPr>
        <p:sp>
          <p:nvSpPr>
            <p:cNvPr id="8" name="Google Shape;132;p19">
              <a:extLst>
                <a:ext uri="{FF2B5EF4-FFF2-40B4-BE49-F238E27FC236}">
                  <a16:creationId xmlns:a16="http://schemas.microsoft.com/office/drawing/2014/main" id="{475A4425-843F-0048-9F4B-2E352B81007E}"/>
                </a:ext>
              </a:extLst>
            </p:cNvPr>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3;p19">
              <a:extLst>
                <a:ext uri="{FF2B5EF4-FFF2-40B4-BE49-F238E27FC236}">
                  <a16:creationId xmlns:a16="http://schemas.microsoft.com/office/drawing/2014/main" id="{3E110DCD-BE1E-D140-97E7-C224A4867D38}"/>
                </a:ext>
              </a:extLst>
            </p:cNvPr>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4;p19">
              <a:extLst>
                <a:ext uri="{FF2B5EF4-FFF2-40B4-BE49-F238E27FC236}">
                  <a16:creationId xmlns:a16="http://schemas.microsoft.com/office/drawing/2014/main" id="{E4B4A634-B4A2-C140-9D4E-003FB1D5F579}"/>
                </a:ext>
              </a:extLst>
            </p:cNvPr>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5;p19">
              <a:extLst>
                <a:ext uri="{FF2B5EF4-FFF2-40B4-BE49-F238E27FC236}">
                  <a16:creationId xmlns:a16="http://schemas.microsoft.com/office/drawing/2014/main" id="{3BCA3BED-A101-0843-B4F1-409B8F501FDB}"/>
                </a:ext>
              </a:extLst>
            </p:cNvPr>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6;p19">
              <a:extLst>
                <a:ext uri="{FF2B5EF4-FFF2-40B4-BE49-F238E27FC236}">
                  <a16:creationId xmlns:a16="http://schemas.microsoft.com/office/drawing/2014/main" id="{CC9F94ED-2B1C-F045-98BE-BFA0F6D1AE8A}"/>
                </a:ext>
              </a:extLst>
            </p:cNvPr>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r>
              <a:rPr lang="en-US" dirty="0"/>
              <a:t>PROBLEM STATEMENT</a:t>
            </a:r>
          </a:p>
        </p:txBody>
      </p:sp>
      <p:sp>
        <p:nvSpPr>
          <p:cNvPr id="129" name="Google Shape;129;p19"/>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r>
              <a:rPr lang="en-US" sz="2400" dirty="0"/>
              <a:t>What factors affect regional apartment monthly rental prices in California? </a:t>
            </a:r>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r>
              <a:rPr lang="en-US" dirty="0"/>
              <a:t>DATA SOURCES</a:t>
            </a:r>
          </a:p>
        </p:txBody>
      </p:sp>
      <p:sp>
        <p:nvSpPr>
          <p:cNvPr id="129" name="Google Shape;129;p19"/>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lvl="0" algn="just">
              <a:buSzPct val="100000"/>
            </a:pPr>
            <a:r>
              <a:rPr lang="en-US" sz="1400" dirty="0"/>
              <a:t>https://www.kaggle.com/austinreese/usa-housing-listings</a:t>
            </a:r>
          </a:p>
          <a:p>
            <a:pPr lvl="0" algn="just">
              <a:buSzPct val="100000"/>
            </a:pPr>
            <a:r>
              <a:rPr lang="en-US" sz="1400" dirty="0"/>
              <a:t>USA Housing Data </a:t>
            </a:r>
          </a:p>
          <a:p>
            <a:pPr lvl="0" algn="just">
              <a:buSzPct val="100000"/>
            </a:pPr>
            <a:r>
              <a:rPr lang="en-US" sz="1400" dirty="0"/>
              <a:t>The dataset is derived from Craigslist, and it’s based upon the United States housing market</a:t>
            </a:r>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89388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r>
              <a:rPr lang="en-US" dirty="0"/>
              <a:t>LIMITATIONS</a:t>
            </a:r>
          </a:p>
        </p:txBody>
      </p:sp>
      <p:sp>
        <p:nvSpPr>
          <p:cNvPr id="129" name="Google Shape;129;p19"/>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lvl="0" algn="just">
              <a:buSzPct val="100000"/>
            </a:pPr>
            <a:r>
              <a:rPr lang="en-US" sz="1400" dirty="0"/>
              <a:t>Please consider that the data is derived from Craigslist, and its data is inputted by users who may not be real estate professionals </a:t>
            </a:r>
          </a:p>
          <a:p>
            <a:pPr lvl="0" algn="just">
              <a:buSzPct val="100000"/>
            </a:pPr>
            <a:r>
              <a:rPr lang="en-US" sz="1400" dirty="0"/>
              <a:t>Data provided by traditional real estate sources, such as the California Regional Multiple Listing Service (CRMLS), LoopNet, or CoStar is usually entered by real estate professionals, such as state licensed agents/brokers who utilize state licensed real estate appraisers.</a:t>
            </a:r>
          </a:p>
          <a:p>
            <a:pPr lvl="0" algn="just">
              <a:buSzPct val="100000"/>
            </a:pPr>
            <a:r>
              <a:rPr lang="en-US" sz="1400" dirty="0"/>
              <a:t>Real estate professionals utilize market data to determine rent, whereas laymen may determine rent without the necessary market data. </a:t>
            </a:r>
          </a:p>
          <a:p>
            <a:pPr lvl="0" algn="just">
              <a:buSzPct val="100000"/>
            </a:pPr>
            <a:r>
              <a:rPr lang="en-US" sz="1400" dirty="0"/>
              <a:t>Therefore, Craigslist’s real estate data may be uniquely diverse compared to a database that is maintained by real estate professionals.   </a:t>
            </a:r>
          </a:p>
          <a:p>
            <a:pPr lvl="0" algn="just">
              <a:buSzPct val="100000"/>
            </a:pPr>
            <a:r>
              <a:rPr lang="en-US" sz="1400" dirty="0"/>
              <a:t>The focus of this project is on California due to time constraints</a:t>
            </a:r>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167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r>
              <a:rPr lang="en-US" dirty="0"/>
              <a:t>EXPLORATORY DATA ANALYSIS</a:t>
            </a:r>
          </a:p>
        </p:txBody>
      </p:sp>
      <p:sp>
        <p:nvSpPr>
          <p:cNvPr id="129" name="Google Shape;129;p19"/>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lvl="0" algn="just">
              <a:buSzPct val="125000"/>
            </a:pPr>
            <a:r>
              <a:rPr lang="en-US" sz="1400" dirty="0"/>
              <a:t>Utilized statistical mode to replace missing values</a:t>
            </a:r>
            <a:endParaRPr lang="en-US" sz="1600" dirty="0"/>
          </a:p>
          <a:p>
            <a:pPr lvl="0" algn="just">
              <a:buSzPct val="125000"/>
            </a:pPr>
            <a:r>
              <a:rPr lang="en-US" sz="1400" dirty="0"/>
              <a:t>Manipulated columns to only include information relevant to data analysis</a:t>
            </a:r>
            <a:endParaRPr lang="en-US" sz="1600" dirty="0"/>
          </a:p>
          <a:p>
            <a:pPr lvl="0" algn="just">
              <a:buSzPct val="125000"/>
            </a:pPr>
            <a:r>
              <a:rPr lang="en-US" sz="1400" dirty="0"/>
              <a:t>Performed statistical analysis to determine outliers, then removed them from data frame</a:t>
            </a:r>
            <a:endParaRPr lang="en-US" sz="1600" dirty="0"/>
          </a:p>
          <a:p>
            <a:pPr lvl="0" algn="just">
              <a:buSzPct val="125000"/>
            </a:pPr>
            <a:r>
              <a:rPr lang="en-US" sz="1400" dirty="0"/>
              <a:t>Created new data frame with California regions</a:t>
            </a:r>
            <a:endParaRPr lang="en-US" sz="1600" dirty="0"/>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3817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r>
              <a:rPr lang="en-US" dirty="0"/>
              <a:t>JUPYTER NOTEBOOK</a:t>
            </a:r>
          </a:p>
        </p:txBody>
      </p:sp>
      <p:sp>
        <p:nvSpPr>
          <p:cNvPr id="129" name="Google Shape;129;p19"/>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lvl="0" algn="just">
              <a:buSzPct val="100000"/>
            </a:pPr>
            <a:r>
              <a:rPr lang="en-US" sz="1400" dirty="0"/>
              <a:t>Time to transition to Jupyter Notebook</a:t>
            </a:r>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42935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r>
              <a:rPr lang="en-US" dirty="0"/>
              <a:t>DATA ACCURACY – REMOVING OUTLIERS</a:t>
            </a:r>
          </a:p>
        </p:txBody>
      </p:sp>
      <p:sp>
        <p:nvSpPr>
          <p:cNvPr id="129" name="Google Shape;129;p19"/>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lvl="0" algn="just">
              <a:buSzPct val="100000"/>
            </a:pPr>
            <a:r>
              <a:rPr lang="en-US" sz="1200" dirty="0"/>
              <a:t>Initially, the California apartment pricing data contained significant outliers as shown below</a:t>
            </a:r>
          </a:p>
          <a:p>
            <a:pPr lvl="0" algn="just">
              <a:buSzPct val="100000"/>
            </a:pPr>
            <a:r>
              <a:rPr lang="en-US" sz="1200" dirty="0"/>
              <a:t>The Inland Empire, specifically, contained an apartment monthly rental price of over $2M </a:t>
            </a:r>
          </a:p>
          <a:p>
            <a:pPr lvl="0"/>
            <a:endParaRPr lang="en-US" sz="1600" dirty="0"/>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descr="Shape&#10;&#10;Description automatically generated">
            <a:extLst>
              <a:ext uri="{FF2B5EF4-FFF2-40B4-BE49-F238E27FC236}">
                <a16:creationId xmlns:a16="http://schemas.microsoft.com/office/drawing/2014/main" id="{64945E71-2806-8F49-AB93-995E464DA1C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750423" y="2135460"/>
            <a:ext cx="4198686" cy="2614365"/>
          </a:xfrm>
          <a:prstGeom prst="rect">
            <a:avLst/>
          </a:prstGeom>
        </p:spPr>
      </p:pic>
    </p:spTree>
    <p:extLst>
      <p:ext uri="{BB962C8B-B14F-4D97-AF65-F5344CB8AC3E}">
        <p14:creationId xmlns:p14="http://schemas.microsoft.com/office/powerpoint/2010/main" val="3668284059"/>
      </p:ext>
    </p:extLst>
  </p:cSld>
  <p:clrMapOvr>
    <a:masterClrMapping/>
  </p:clrMapOvr>
</p:sld>
</file>

<file path=ppt/theme/theme1.xml><?xml version="1.0" encoding="utf-8"?>
<a:theme xmlns:a="http://schemas.openxmlformats.org/drawingml/2006/main" name="Basset template">
  <a:themeElements>
    <a:clrScheme name="Custom 347">
      <a:dk1>
        <a:srgbClr val="434343"/>
      </a:dk1>
      <a:lt1>
        <a:srgbClr val="FFFFFF"/>
      </a:lt1>
      <a:dk2>
        <a:srgbClr val="D9D9D9"/>
      </a:dk2>
      <a:lt2>
        <a:srgbClr val="F1F1F1"/>
      </a:lt2>
      <a:accent1>
        <a:srgbClr val="FFB000"/>
      </a:accent1>
      <a:accent2>
        <a:srgbClr val="FFE19E"/>
      </a:accent2>
      <a:accent3>
        <a:srgbClr val="6D9EEB"/>
      </a:accent3>
      <a:accent4>
        <a:srgbClr val="C9DAF8"/>
      </a:accent4>
      <a:accent5>
        <a:srgbClr val="93C47D"/>
      </a:accent5>
      <a:accent6>
        <a:srgbClr val="D9EAD3"/>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944</Words>
  <Application>Microsoft Macintosh PowerPoint</Application>
  <PresentationFormat>On-screen Show (16:9)</PresentationFormat>
  <Paragraphs>92</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Barlow</vt:lpstr>
      <vt:lpstr>Arial</vt:lpstr>
      <vt:lpstr>Basset template</vt:lpstr>
      <vt:lpstr>CALIFORNIA REGIONAL APARTMENT RENTAL SURVEY</vt:lpstr>
      <vt:lpstr>Siddhant &amp; Associates</vt:lpstr>
      <vt:lpstr>TEAM MEMBERS</vt:lpstr>
      <vt:lpstr>PROBLEM STATEMENT</vt:lpstr>
      <vt:lpstr>DATA SOURCES</vt:lpstr>
      <vt:lpstr>LIMITATIONS</vt:lpstr>
      <vt:lpstr>EXPLORATORY DATA ANALYSIS</vt:lpstr>
      <vt:lpstr>JUPYTER NOTEBOOK</vt:lpstr>
      <vt:lpstr>DATA ACCURACY – REMOVING OUTLIERS</vt:lpstr>
      <vt:lpstr>DATA ACCURACY – REMOVING OUTLIERS (CONT’D)</vt:lpstr>
      <vt:lpstr>REGIONAL BREAKDOWN</vt:lpstr>
      <vt:lpstr>PRICE PER SF</vt:lpstr>
      <vt:lpstr>PRICE</vt:lpstr>
      <vt:lpstr>BEDS </vt:lpstr>
      <vt:lpstr>HEATMAP OF CALIFORNIA APARTMENT DATA </vt:lpstr>
      <vt:lpstr>ANOVA TESTING </vt:lpstr>
      <vt:lpstr>ANOVA TESTING (CONT’D) </vt:lpstr>
      <vt:lpstr>CONCLUSIONS</vt:lpstr>
      <vt:lpstr>THANKS!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California Regional Apartment Rental Survey</dc:title>
  <dc:subject/>
  <dc:creator/>
  <cp:keywords/>
  <dc:description/>
  <cp:lastModifiedBy>Taji Abdullah</cp:lastModifiedBy>
  <cp:revision>34</cp:revision>
  <dcterms:modified xsi:type="dcterms:W3CDTF">2022-02-25T02:22:08Z</dcterms:modified>
  <cp:category/>
</cp:coreProperties>
</file>