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notesMasterIdLst>
    <p:notesMasterId r:id="rId16"/>
  </p:notesMasterIdLst>
  <p:sldIdLst>
    <p:sldId id="286" r:id="rId5"/>
    <p:sldId id="285" r:id="rId6"/>
    <p:sldId id="290" r:id="rId7"/>
    <p:sldId id="289" r:id="rId8"/>
    <p:sldId id="296" r:id="rId9"/>
    <p:sldId id="292" r:id="rId10"/>
    <p:sldId id="295" r:id="rId11"/>
    <p:sldId id="293" r:id="rId12"/>
    <p:sldId id="294" r:id="rId13"/>
    <p:sldId id="298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EBF74-40C5-43D2-ADB0-7848478351A3}" type="datetimeFigureOut">
              <a:rPr lang="en-GB" smtClean="0"/>
              <a:t>14/07/2020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251A6-629C-4E5B-A27F-75F9CE5EC3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88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Power BI, the temptation is to start with learning DAX or learning 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for me Data Modelling is the skill that you really need to learn if you are to be successful in your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79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when I see poorly performing reporting in an organization it is because of poor modelling</a:t>
            </a:r>
          </a:p>
          <a:p>
            <a:endParaRPr lang="en-US" dirty="0"/>
          </a:p>
          <a:p>
            <a:r>
              <a:rPr lang="en-US" dirty="0"/>
              <a:t>Either a single table, or a many tables badly built</a:t>
            </a:r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when presented with a business problem, those around you see a single table solution but you can envisage a many table solution you will drastically improve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9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Data Modelling</a:t>
            </a:r>
          </a:p>
          <a:p>
            <a:endParaRPr lang="en-US" dirty="0"/>
          </a:p>
          <a:p>
            <a:r>
              <a:rPr lang="en-US" dirty="0"/>
              <a:t>Cover 3 areas of Data Modelling today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Facts &amp; Dimensions – build out from a single table model</a:t>
            </a:r>
          </a:p>
          <a:p>
            <a:pPr marL="228600" indent="-228600">
              <a:buAutoNum type="arabicParenR"/>
            </a:pPr>
            <a:r>
              <a:rPr lang="en-US" dirty="0"/>
              <a:t>Role Playing Dimensions – filter you fact table differently</a:t>
            </a:r>
          </a:p>
          <a:p>
            <a:pPr marL="228600" indent="-228600">
              <a:buAutoNum type="arabicParenR"/>
            </a:pPr>
            <a:r>
              <a:rPr lang="en-US" dirty="0"/>
              <a:t>Degenerate Dimensions – elements within your fact that do not have a corresponding dimension table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there is demand for more on data modelling, I might do a follow up session on more concepts such as slowly changing dimensions, </a:t>
            </a:r>
            <a:r>
              <a:rPr lang="en-US" dirty="0" err="1"/>
              <a:t>factless</a:t>
            </a:r>
            <a:r>
              <a:rPr lang="en-US" dirty="0"/>
              <a:t> fact tables and snowflake, different granularities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___________________________________________________________________________________________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9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different data models</a:t>
            </a:r>
          </a:p>
          <a:p>
            <a:endParaRPr lang="en-US" dirty="0"/>
          </a:p>
          <a:p>
            <a:r>
              <a:rPr lang="en-US" dirty="0"/>
              <a:t>Left is what you often see in Excel </a:t>
            </a:r>
          </a:p>
          <a:p>
            <a:endParaRPr lang="en-US" dirty="0"/>
          </a:p>
          <a:p>
            <a:r>
              <a:rPr lang="en-US" dirty="0"/>
              <a:t>Right is what you would expect to see in a properly structured data model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90% of the time, when I see Power BI reports that are performing poorly it is because either:</a:t>
            </a:r>
          </a:p>
          <a:p>
            <a:pPr marL="228600" indent="-228600">
              <a:buAutoNum type="arabicParenR"/>
            </a:pPr>
            <a:r>
              <a:rPr lang="en-GB" dirty="0"/>
              <a:t>There is the single table approach – recently seen 2 examples of over 100 columns and several millions rows</a:t>
            </a:r>
          </a:p>
          <a:p>
            <a:pPr marL="228600" indent="-228600">
              <a:buAutoNum type="arabicParenR"/>
            </a:pPr>
            <a:r>
              <a:rPr lang="en-GB" dirty="0"/>
              <a:t>There is a poorly build Many Table solution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9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when I see poorly performing reporting in an organization it is because of poor modelling</a:t>
            </a:r>
          </a:p>
          <a:p>
            <a:endParaRPr lang="en-US" dirty="0"/>
          </a:p>
          <a:p>
            <a:r>
              <a:rPr lang="en-US" dirty="0"/>
              <a:t>Either a single table, or a many tables badly built</a:t>
            </a:r>
          </a:p>
          <a:p>
            <a:endParaRPr lang="en-US" dirty="0"/>
          </a:p>
          <a:p>
            <a:r>
              <a:rPr lang="en-US" dirty="0"/>
              <a:t>I’ve seen examples within some of the largest companies in the world, where they have a had single table models … and then they stop working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9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Grain of your data – if you need to report on data at a customer level you are going to need your data at that granularity</a:t>
            </a:r>
          </a:p>
          <a:p>
            <a:endParaRPr lang="en-US" dirty="0"/>
          </a:p>
          <a:p>
            <a:r>
              <a:rPr lang="en-US" dirty="0"/>
              <a:t>Number of observations and events – if you have 50 million observations, you are going to want to treat differently than if you have 1 million (thinner fact)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9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Today, I am going to show you the approach I would take for if there was less than 20 million rows of data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Thinner fact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Aggrigations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covering today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9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Country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Account</a:t>
            </a:r>
          </a:p>
          <a:p>
            <a:r>
              <a:rPr lang="en-GB" dirty="0"/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Trans_Type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/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Customer_Number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/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SalesOrder_Num</a:t>
            </a:r>
            <a:r>
              <a:rPr lang="en-GB" dirty="0"/>
              <a:t> 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Invoice_Num</a:t>
            </a:r>
            <a:r>
              <a:rPr lang="en-GB" dirty="0"/>
              <a:t> 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SalesOrder_Date</a:t>
            </a:r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Gaap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Recognition</a:t>
            </a:r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IFRS Recognition</a:t>
            </a:r>
            <a:r>
              <a:rPr lang="en-GB" dirty="0"/>
              <a:t> 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ItemNum</a:t>
            </a:r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QTY</a:t>
            </a:r>
            <a:r>
              <a:rPr lang="en-GB" dirty="0"/>
              <a:t> 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GLAmount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Transactions </a:t>
            </a:r>
          </a:p>
          <a:p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 Name</a:t>
            </a:r>
          </a:p>
          <a:p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Industry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Category</a:t>
            </a:r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Country Name</a:t>
            </a:r>
          </a:p>
          <a:p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Country Currency</a:t>
            </a:r>
          </a:p>
          <a:p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Transaction Types</a:t>
            </a:r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Account Name</a:t>
            </a:r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Account Multiplier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9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different data models</a:t>
            </a:r>
          </a:p>
          <a:p>
            <a:endParaRPr lang="en-US" dirty="0"/>
          </a:p>
          <a:p>
            <a:r>
              <a:rPr lang="en-US" dirty="0"/>
              <a:t>Left is what you often see in Excel </a:t>
            </a:r>
          </a:p>
          <a:p>
            <a:endParaRPr lang="en-US" dirty="0"/>
          </a:p>
          <a:p>
            <a:r>
              <a:rPr lang="en-US" dirty="0"/>
              <a:t>Right is what you would expect to see in a properly structured data model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9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different data models</a:t>
            </a:r>
          </a:p>
          <a:p>
            <a:endParaRPr lang="en-US" dirty="0"/>
          </a:p>
          <a:p>
            <a:r>
              <a:rPr lang="en-US" dirty="0"/>
              <a:t>Left is what you often see in Excel </a:t>
            </a:r>
          </a:p>
          <a:p>
            <a:endParaRPr lang="en-US" dirty="0"/>
          </a:p>
          <a:p>
            <a:r>
              <a:rPr lang="en-US" dirty="0"/>
              <a:t>Right is what you would expect to see in a properly structured data model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51A6-629C-4E5B-A27F-75F9CE5EC35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9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2DD55-A5BC-45D9-A9F1-C377D223453B}"/>
              </a:ext>
            </a:extLst>
          </p:cNvPr>
          <p:cNvSpPr txBox="1"/>
          <p:nvPr/>
        </p:nvSpPr>
        <p:spPr>
          <a:xfrm>
            <a:off x="1012056" y="1681788"/>
            <a:ext cx="10875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“Without proper Data Modelling, you cannot be truly successful in Power BI” </a:t>
            </a:r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BB511-3A16-46D1-A8A2-51826EA16496}"/>
              </a:ext>
            </a:extLst>
          </p:cNvPr>
          <p:cNvSpPr txBox="1"/>
          <p:nvPr/>
        </p:nvSpPr>
        <p:spPr>
          <a:xfrm>
            <a:off x="531527" y="5725121"/>
            <a:ext cx="79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In the future, Quantum Computing might make it less important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29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0F5D6096-364F-4A84-879A-5BA48B65F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97420"/>
              </p:ext>
            </p:extLst>
          </p:nvPr>
        </p:nvGraphicFramePr>
        <p:xfrm>
          <a:off x="4829127" y="3065844"/>
          <a:ext cx="953576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394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238394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238394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238394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342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342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342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  <a:tr h="2342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EE2EECA-4819-4AA7-B924-AB0F3101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71763"/>
              </p:ext>
            </p:extLst>
          </p:nvPr>
        </p:nvGraphicFramePr>
        <p:xfrm>
          <a:off x="4057430" y="1570657"/>
          <a:ext cx="9535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4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238394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238394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238394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B68B8A-B6F1-4A07-A6CA-B7F545EB9D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64354" y="2300891"/>
            <a:ext cx="951871" cy="562182"/>
          </a:xfrm>
          <a:prstGeom prst="bentConnector3">
            <a:avLst>
              <a:gd name="adj1" fmla="val 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F373F23-3454-4C05-8726-713FAC6E7B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63526" y="2729347"/>
            <a:ext cx="548642" cy="108504"/>
          </a:xfrm>
          <a:prstGeom prst="bentConnector3">
            <a:avLst>
              <a:gd name="adj1" fmla="val -29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1BE954D-A133-4510-BCE6-B30B961A0BB5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H="1">
            <a:off x="4774478" y="2534407"/>
            <a:ext cx="776254" cy="286620"/>
          </a:xfrm>
          <a:prstGeom prst="bentConnector3">
            <a:avLst>
              <a:gd name="adj1" fmla="val 149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0DF8830F-7C7D-41F5-91B7-C3E7FB6C9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9029"/>
              </p:ext>
            </p:extLst>
          </p:nvPr>
        </p:nvGraphicFramePr>
        <p:xfrm>
          <a:off x="1800659" y="2681193"/>
          <a:ext cx="83312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55A3DB43-D5AA-44C8-9F26-F364C1811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79058"/>
              </p:ext>
            </p:extLst>
          </p:nvPr>
        </p:nvGraphicFramePr>
        <p:xfrm>
          <a:off x="631776" y="1960638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</a:tbl>
          </a:graphicData>
        </a:graphic>
      </p:graphicFrame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7F270F3F-DAF0-43A1-BDA8-A8DBF1A0A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44237"/>
              </p:ext>
            </p:extLst>
          </p:nvPr>
        </p:nvGraphicFramePr>
        <p:xfrm>
          <a:off x="2713936" y="210604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3435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23" name="Table 13">
            <a:extLst>
              <a:ext uri="{FF2B5EF4-FFF2-40B4-BE49-F238E27FC236}">
                <a16:creationId xmlns:a16="http://schemas.microsoft.com/office/drawing/2014/main" id="{257EF12D-AF94-4496-831C-7D0444692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70326"/>
              </p:ext>
            </p:extLst>
          </p:nvPr>
        </p:nvGraphicFramePr>
        <p:xfrm>
          <a:off x="842612" y="3708322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3435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780CF6CA-7DA1-4B60-8600-C0810FCEC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40227"/>
              </p:ext>
            </p:extLst>
          </p:nvPr>
        </p:nvGraphicFramePr>
        <p:xfrm>
          <a:off x="2758706" y="3665526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3435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27" name="Table 13">
            <a:extLst>
              <a:ext uri="{FF2B5EF4-FFF2-40B4-BE49-F238E27FC236}">
                <a16:creationId xmlns:a16="http://schemas.microsoft.com/office/drawing/2014/main" id="{53400C75-B6C1-4C9A-AC61-6079AA4A8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8906"/>
              </p:ext>
            </p:extLst>
          </p:nvPr>
        </p:nvGraphicFramePr>
        <p:xfrm>
          <a:off x="1800673" y="1411998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3435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3435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82F35D4-6748-4716-A079-9569C969D0D2}"/>
              </a:ext>
            </a:extLst>
          </p:cNvPr>
          <p:cNvSpPr/>
          <p:nvPr/>
        </p:nvSpPr>
        <p:spPr>
          <a:xfrm>
            <a:off x="1066926" y="1811408"/>
            <a:ext cx="2297070" cy="2777393"/>
          </a:xfrm>
          <a:prstGeom prst="star5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3A282D0B-9CFC-4133-A4C9-57A2FB8B6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58608"/>
              </p:ext>
            </p:extLst>
          </p:nvPr>
        </p:nvGraphicFramePr>
        <p:xfrm>
          <a:off x="6448531" y="1584161"/>
          <a:ext cx="1137364" cy="17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34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28434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28434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28434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4436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4436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4436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  <a:tr h="4436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CD3ED41-9F9A-496C-944C-2C18576AF5B7}"/>
              </a:ext>
            </a:extLst>
          </p:cNvPr>
          <p:cNvSpPr txBox="1"/>
          <p:nvPr/>
        </p:nvSpPr>
        <p:spPr>
          <a:xfrm>
            <a:off x="590898" y="633543"/>
            <a:ext cx="44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Star Schema</a:t>
            </a:r>
            <a:endParaRPr lang="en-GB" sz="1600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402D3-7255-4130-8F1F-1E9E97C46598}"/>
              </a:ext>
            </a:extLst>
          </p:cNvPr>
          <p:cNvSpPr txBox="1"/>
          <p:nvPr/>
        </p:nvSpPr>
        <p:spPr>
          <a:xfrm>
            <a:off x="3982889" y="633542"/>
            <a:ext cx="182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Role Playing </a:t>
            </a:r>
          </a:p>
          <a:p>
            <a:r>
              <a:rPr lang="en-US" sz="2400" u="sng" dirty="0"/>
              <a:t>Dimension</a:t>
            </a:r>
            <a:endParaRPr lang="en-GB" sz="1600" u="sn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FB9451-DCC4-4D27-A021-96F7F1D1CDE1}"/>
              </a:ext>
            </a:extLst>
          </p:cNvPr>
          <p:cNvSpPr txBox="1"/>
          <p:nvPr/>
        </p:nvSpPr>
        <p:spPr>
          <a:xfrm>
            <a:off x="6364254" y="679709"/>
            <a:ext cx="182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Degenerate </a:t>
            </a:r>
          </a:p>
          <a:p>
            <a:r>
              <a:rPr lang="en-US" sz="2400" u="sng" dirty="0"/>
              <a:t>Dimension</a:t>
            </a:r>
            <a:endParaRPr lang="en-GB" sz="1600" u="sng" dirty="0"/>
          </a:p>
        </p:txBody>
      </p:sp>
    </p:spTree>
    <p:extLst>
      <p:ext uri="{BB962C8B-B14F-4D97-AF65-F5344CB8AC3E}">
        <p14:creationId xmlns:p14="http://schemas.microsoft.com/office/powerpoint/2010/main" val="42598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D8A-0F27-4843-9960-C055438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Models: Comparison</a:t>
            </a:r>
            <a:endParaRPr lang="en-GB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1402F0-B1A6-418E-8944-3C5254CCBC45}"/>
              </a:ext>
            </a:extLst>
          </p:cNvPr>
          <p:cNvSpPr txBox="1"/>
          <p:nvPr/>
        </p:nvSpPr>
        <p:spPr>
          <a:xfrm>
            <a:off x="6042371" y="2008425"/>
            <a:ext cx="448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Many Tables</a:t>
            </a:r>
            <a:endParaRPr lang="en-GB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BC689-742E-4D3A-9870-55DB359DA191}"/>
              </a:ext>
            </a:extLst>
          </p:cNvPr>
          <p:cNvSpPr txBox="1"/>
          <p:nvPr/>
        </p:nvSpPr>
        <p:spPr>
          <a:xfrm>
            <a:off x="906530" y="2041444"/>
            <a:ext cx="448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Single Table</a:t>
            </a:r>
            <a:endParaRPr lang="en-GB" u="sng" dirty="0"/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0ACED183-DABA-4AFC-A908-D0D445D4C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67" y="3023651"/>
            <a:ext cx="2539372" cy="253937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0852D37-11E2-49F4-A87B-76B79E76119A}"/>
              </a:ext>
            </a:extLst>
          </p:cNvPr>
          <p:cNvSpPr/>
          <p:nvPr/>
        </p:nvSpPr>
        <p:spPr>
          <a:xfrm rot="16200000">
            <a:off x="4064032" y="3293027"/>
            <a:ext cx="1118680" cy="211516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Run">
            <a:extLst>
              <a:ext uri="{FF2B5EF4-FFF2-40B4-BE49-F238E27FC236}">
                <a16:creationId xmlns:a16="http://schemas.microsoft.com/office/drawing/2014/main" id="{3132524B-8311-4641-8385-158088674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9395" y="3138199"/>
            <a:ext cx="2424824" cy="24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3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E834496-2230-458B-B639-919832CAE627}"/>
              </a:ext>
            </a:extLst>
          </p:cNvPr>
          <p:cNvSpPr/>
          <p:nvPr/>
        </p:nvSpPr>
        <p:spPr>
          <a:xfrm>
            <a:off x="4410343" y="2050556"/>
            <a:ext cx="6745337" cy="9228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9FD8A-0F27-4843-9960-C055438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Goals for this session</a:t>
            </a:r>
            <a:endParaRPr lang="en-GB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AE440-317B-47C0-A27B-D2F903D2F5D7}"/>
              </a:ext>
            </a:extLst>
          </p:cNvPr>
          <p:cNvSpPr txBox="1"/>
          <p:nvPr/>
        </p:nvSpPr>
        <p:spPr>
          <a:xfrm>
            <a:off x="4961485" y="2209564"/>
            <a:ext cx="749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data modelling 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723E3F-EE64-4AAC-B700-7633FE5C0D0D}"/>
              </a:ext>
            </a:extLst>
          </p:cNvPr>
          <p:cNvSpPr/>
          <p:nvPr/>
        </p:nvSpPr>
        <p:spPr>
          <a:xfrm>
            <a:off x="1249806" y="2898994"/>
            <a:ext cx="2723579" cy="24909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64C09-28BC-4698-8A29-6F03F68372F7}"/>
              </a:ext>
            </a:extLst>
          </p:cNvPr>
          <p:cNvSpPr txBox="1"/>
          <p:nvPr/>
        </p:nvSpPr>
        <p:spPr>
          <a:xfrm>
            <a:off x="1525436" y="3362686"/>
            <a:ext cx="2172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Data Modelling Part 1</a:t>
            </a:r>
            <a:endParaRPr lang="en-US" sz="2800" b="0" i="1" dirty="0">
              <a:solidFill>
                <a:schemeClr val="bg1">
                  <a:lumMod val="6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5CD86D-6E7D-438E-A639-F8DC6AC202BD}"/>
              </a:ext>
            </a:extLst>
          </p:cNvPr>
          <p:cNvSpPr/>
          <p:nvPr/>
        </p:nvSpPr>
        <p:spPr>
          <a:xfrm>
            <a:off x="3950186" y="2050556"/>
            <a:ext cx="920314" cy="9228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GB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9D622-F010-4C30-A603-713E0F0B1336}"/>
              </a:ext>
            </a:extLst>
          </p:cNvPr>
          <p:cNvSpPr/>
          <p:nvPr/>
        </p:nvSpPr>
        <p:spPr>
          <a:xfrm>
            <a:off x="4410343" y="5310978"/>
            <a:ext cx="6745337" cy="9228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B1EB5-6694-4588-A5D7-EE1F0B1F42CE}"/>
              </a:ext>
            </a:extLst>
          </p:cNvPr>
          <p:cNvSpPr txBox="1"/>
          <p:nvPr/>
        </p:nvSpPr>
        <p:spPr>
          <a:xfrm>
            <a:off x="4961485" y="5469986"/>
            <a:ext cx="749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Degenerate Dimensions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174A79-A4AC-4449-A076-D9AF4D2011BA}"/>
              </a:ext>
            </a:extLst>
          </p:cNvPr>
          <p:cNvSpPr/>
          <p:nvPr/>
        </p:nvSpPr>
        <p:spPr>
          <a:xfrm>
            <a:off x="3950186" y="5310978"/>
            <a:ext cx="920314" cy="9228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71BDE-A390-432C-A5C4-059C5BDD29B6}"/>
              </a:ext>
            </a:extLst>
          </p:cNvPr>
          <p:cNvSpPr/>
          <p:nvPr/>
        </p:nvSpPr>
        <p:spPr>
          <a:xfrm>
            <a:off x="4961485" y="3132374"/>
            <a:ext cx="6194195" cy="9228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3FF4A-72D9-4441-BBE6-04DF87535905}"/>
              </a:ext>
            </a:extLst>
          </p:cNvPr>
          <p:cNvSpPr txBox="1"/>
          <p:nvPr/>
        </p:nvSpPr>
        <p:spPr>
          <a:xfrm>
            <a:off x="5512627" y="3291382"/>
            <a:ext cx="749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Facts and Dimensions</a:t>
            </a:r>
            <a:endParaRPr lang="en-GB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57EB55-713E-442A-B304-FF559E2AC15F}"/>
              </a:ext>
            </a:extLst>
          </p:cNvPr>
          <p:cNvSpPr/>
          <p:nvPr/>
        </p:nvSpPr>
        <p:spPr>
          <a:xfrm>
            <a:off x="4501328" y="3132374"/>
            <a:ext cx="920314" cy="9228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en-GB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7EBF4-8B30-4A26-8A27-62A5E3E0CDBC}"/>
              </a:ext>
            </a:extLst>
          </p:cNvPr>
          <p:cNvSpPr/>
          <p:nvPr/>
        </p:nvSpPr>
        <p:spPr>
          <a:xfrm>
            <a:off x="4964313" y="4229160"/>
            <a:ext cx="6191367" cy="9228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9E83A6-2999-47DF-BE0F-9248EB66D623}"/>
              </a:ext>
            </a:extLst>
          </p:cNvPr>
          <p:cNvSpPr txBox="1"/>
          <p:nvPr/>
        </p:nvSpPr>
        <p:spPr>
          <a:xfrm>
            <a:off x="5515455" y="4388168"/>
            <a:ext cx="749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Role Playing Dimensions</a:t>
            </a:r>
            <a:endParaRPr lang="en-GB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FAF985-DED8-4AA9-A7E0-91DFD1AC1F17}"/>
              </a:ext>
            </a:extLst>
          </p:cNvPr>
          <p:cNvSpPr/>
          <p:nvPr/>
        </p:nvSpPr>
        <p:spPr>
          <a:xfrm>
            <a:off x="4504156" y="4229160"/>
            <a:ext cx="920314" cy="9228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1645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D8A-0F27-4843-9960-C055438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Models: Single and Many </a:t>
            </a:r>
            <a:endParaRPr lang="en-GB" sz="4400" dirty="0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BACAB814-90B4-4D21-9253-6F1FC723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38411"/>
              </p:ext>
            </p:extLst>
          </p:nvPr>
        </p:nvGraphicFramePr>
        <p:xfrm>
          <a:off x="8196668" y="3933246"/>
          <a:ext cx="14289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85E885E1-B898-44DB-A006-CD2A8C844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30218"/>
              </p:ext>
            </p:extLst>
          </p:nvPr>
        </p:nvGraphicFramePr>
        <p:xfrm>
          <a:off x="6608869" y="3783569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75F618D-56E3-46A3-866A-EDF64EB01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09409"/>
              </p:ext>
            </p:extLst>
          </p:nvPr>
        </p:nvGraphicFramePr>
        <p:xfrm>
          <a:off x="9788871" y="3731281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11" name="Table 13">
            <a:extLst>
              <a:ext uri="{FF2B5EF4-FFF2-40B4-BE49-F238E27FC236}">
                <a16:creationId xmlns:a16="http://schemas.microsoft.com/office/drawing/2014/main" id="{9E26DE61-84DD-41D6-AEEE-A2D13DD5B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77242"/>
              </p:ext>
            </p:extLst>
          </p:nvPr>
        </p:nvGraphicFramePr>
        <p:xfrm>
          <a:off x="6602919" y="5122855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F208D09-0781-44C5-8A49-5940D543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32428"/>
              </p:ext>
            </p:extLst>
          </p:nvPr>
        </p:nvGraphicFramePr>
        <p:xfrm>
          <a:off x="9790417" y="5059604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764F66DB-1973-4513-88CF-BF7F8196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16880"/>
              </p:ext>
            </p:extLst>
          </p:nvPr>
        </p:nvGraphicFramePr>
        <p:xfrm>
          <a:off x="8196668" y="2671910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9FB029D1-C9D8-41A5-A824-781057462F9E}"/>
              </a:ext>
            </a:extLst>
          </p:cNvPr>
          <p:cNvSpPr/>
          <p:nvPr/>
        </p:nvSpPr>
        <p:spPr>
          <a:xfrm>
            <a:off x="7052875" y="2776665"/>
            <a:ext cx="3744848" cy="3303205"/>
          </a:xfrm>
          <a:prstGeom prst="star5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33B0FBEC-A9EE-4CC1-B3FD-EB6301B0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08608"/>
              </p:ext>
            </p:extLst>
          </p:nvPr>
        </p:nvGraphicFramePr>
        <p:xfrm>
          <a:off x="1086399" y="2671910"/>
          <a:ext cx="37713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24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1041144679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2369838356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493407148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125724447"/>
                    </a:ext>
                  </a:extLst>
                </a:gridCol>
              </a:tblGrid>
              <a:tr h="36268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993739B-BDDC-42C7-AD68-87A8B45D282F}"/>
              </a:ext>
            </a:extLst>
          </p:cNvPr>
          <p:cNvSpPr txBox="1"/>
          <p:nvPr/>
        </p:nvSpPr>
        <p:spPr>
          <a:xfrm>
            <a:off x="6042371" y="2008425"/>
            <a:ext cx="448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Many Tables</a:t>
            </a:r>
            <a:endParaRPr lang="en-GB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D2A4B4-6412-4AE7-96A5-9EE49C4D3600}"/>
              </a:ext>
            </a:extLst>
          </p:cNvPr>
          <p:cNvSpPr txBox="1"/>
          <p:nvPr/>
        </p:nvSpPr>
        <p:spPr>
          <a:xfrm>
            <a:off x="906530" y="2041444"/>
            <a:ext cx="448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Single Table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60061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D8A-0F27-4843-9960-C055438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Models: Comparison</a:t>
            </a:r>
            <a:endParaRPr lang="en-GB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1402F0-B1A6-418E-8944-3C5254CCBC45}"/>
              </a:ext>
            </a:extLst>
          </p:cNvPr>
          <p:cNvSpPr txBox="1"/>
          <p:nvPr/>
        </p:nvSpPr>
        <p:spPr>
          <a:xfrm>
            <a:off x="6042371" y="2008425"/>
            <a:ext cx="448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Many Tables</a:t>
            </a:r>
            <a:endParaRPr lang="en-GB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BC689-742E-4D3A-9870-55DB359DA191}"/>
              </a:ext>
            </a:extLst>
          </p:cNvPr>
          <p:cNvSpPr txBox="1"/>
          <p:nvPr/>
        </p:nvSpPr>
        <p:spPr>
          <a:xfrm>
            <a:off x="906530" y="2041444"/>
            <a:ext cx="448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Single Table</a:t>
            </a:r>
            <a:endParaRPr lang="en-GB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9FA4C-2E7C-4C27-8683-C43A8BB66FF6}"/>
              </a:ext>
            </a:extLst>
          </p:cNvPr>
          <p:cNvSpPr txBox="1"/>
          <p:nvPr/>
        </p:nvSpPr>
        <p:spPr>
          <a:xfrm>
            <a:off x="1362197" y="2835729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Less than 1m rows of data </a:t>
            </a:r>
            <a:endParaRPr lang="en-GB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1093AD-039F-43F4-B115-BD7CB09F75BE}"/>
              </a:ext>
            </a:extLst>
          </p:cNvPr>
          <p:cNvSpPr txBox="1"/>
          <p:nvPr/>
        </p:nvSpPr>
        <p:spPr>
          <a:xfrm>
            <a:off x="1362197" y="3525110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Intuitive to build</a:t>
            </a:r>
            <a:endParaRPr lang="en-GB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EC4AAA-157D-41CB-A726-4F28B09AD4C8}"/>
              </a:ext>
            </a:extLst>
          </p:cNvPr>
          <p:cNvSpPr txBox="1"/>
          <p:nvPr/>
        </p:nvSpPr>
        <p:spPr>
          <a:xfrm>
            <a:off x="6590226" y="2835729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than 1m rows of data </a:t>
            </a:r>
            <a:endParaRPr lang="en-GB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D9ACA0-6634-4ACB-964A-45F20853AD95}"/>
              </a:ext>
            </a:extLst>
          </p:cNvPr>
          <p:cNvSpPr txBox="1"/>
          <p:nvPr/>
        </p:nvSpPr>
        <p:spPr>
          <a:xfrm>
            <a:off x="6590226" y="3565502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Requires a deep level of understanding</a:t>
            </a:r>
            <a:endParaRPr lang="en-GB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1400A1-546C-4630-9251-371890F1DE4B}"/>
              </a:ext>
            </a:extLst>
          </p:cNvPr>
          <p:cNvSpPr txBox="1"/>
          <p:nvPr/>
        </p:nvSpPr>
        <p:spPr>
          <a:xfrm>
            <a:off x="1362197" y="4257507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Issues with scalability</a:t>
            </a:r>
            <a:endParaRPr lang="en-GB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DA999D-9352-4622-AB2B-5C865F0A36C5}"/>
              </a:ext>
            </a:extLst>
          </p:cNvPr>
          <p:cNvSpPr txBox="1"/>
          <p:nvPr/>
        </p:nvSpPr>
        <p:spPr>
          <a:xfrm>
            <a:off x="6590226" y="4257507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Scalable</a:t>
            </a:r>
            <a:endParaRPr lang="en-GB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D47A50-536C-40EA-9E45-3F437E12D725}"/>
              </a:ext>
            </a:extLst>
          </p:cNvPr>
          <p:cNvSpPr txBox="1"/>
          <p:nvPr/>
        </p:nvSpPr>
        <p:spPr>
          <a:xfrm>
            <a:off x="1362197" y="4989904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Quickly run into performance issues</a:t>
            </a:r>
            <a:endParaRPr lang="en-GB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D8D852-A1AD-4DD7-A082-B6160E054FBB}"/>
              </a:ext>
            </a:extLst>
          </p:cNvPr>
          <p:cNvSpPr txBox="1"/>
          <p:nvPr/>
        </p:nvSpPr>
        <p:spPr>
          <a:xfrm>
            <a:off x="6559746" y="4989904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Performs well over large data sets</a:t>
            </a:r>
            <a:endParaRPr lang="en-GB" sz="20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7353C64-696A-4877-B88D-E52CA10A9451}"/>
              </a:ext>
            </a:extLst>
          </p:cNvPr>
          <p:cNvSpPr/>
          <p:nvPr/>
        </p:nvSpPr>
        <p:spPr>
          <a:xfrm>
            <a:off x="862855" y="2835729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9B3DD38-34C9-4CF7-A1D4-598DA8F53041}"/>
              </a:ext>
            </a:extLst>
          </p:cNvPr>
          <p:cNvSpPr/>
          <p:nvPr/>
        </p:nvSpPr>
        <p:spPr>
          <a:xfrm>
            <a:off x="856773" y="3555722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FD00D5-029A-419C-B237-0CE253F4E12D}"/>
              </a:ext>
            </a:extLst>
          </p:cNvPr>
          <p:cNvSpPr/>
          <p:nvPr/>
        </p:nvSpPr>
        <p:spPr>
          <a:xfrm>
            <a:off x="854548" y="4272710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213086-CCD9-40C4-A4AD-8CB9C7560970}"/>
              </a:ext>
            </a:extLst>
          </p:cNvPr>
          <p:cNvSpPr/>
          <p:nvPr/>
        </p:nvSpPr>
        <p:spPr>
          <a:xfrm>
            <a:off x="854548" y="5011412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7464DA6-B541-4F88-8125-DD32BB2BC018}"/>
              </a:ext>
            </a:extLst>
          </p:cNvPr>
          <p:cNvSpPr/>
          <p:nvPr/>
        </p:nvSpPr>
        <p:spPr>
          <a:xfrm>
            <a:off x="6074273" y="2840200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7CDCE3-D628-4D51-9178-F10D45A35C82}"/>
              </a:ext>
            </a:extLst>
          </p:cNvPr>
          <p:cNvSpPr/>
          <p:nvPr/>
        </p:nvSpPr>
        <p:spPr>
          <a:xfrm>
            <a:off x="6074272" y="3555722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E1A1B0A-7B73-44BD-8D81-1C41A646B904}"/>
              </a:ext>
            </a:extLst>
          </p:cNvPr>
          <p:cNvSpPr/>
          <p:nvPr/>
        </p:nvSpPr>
        <p:spPr>
          <a:xfrm>
            <a:off x="6074272" y="4273402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F011F8-22CD-4414-8C9B-9D3F0032EAAC}"/>
              </a:ext>
            </a:extLst>
          </p:cNvPr>
          <p:cNvSpPr/>
          <p:nvPr/>
        </p:nvSpPr>
        <p:spPr>
          <a:xfrm>
            <a:off x="6074271" y="5036451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A223E-F4C0-45D5-B190-1568BA3A09DA}"/>
              </a:ext>
            </a:extLst>
          </p:cNvPr>
          <p:cNvSpPr txBox="1"/>
          <p:nvPr/>
        </p:nvSpPr>
        <p:spPr>
          <a:xfrm>
            <a:off x="1362197" y="5709691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Issues with data integrity </a:t>
            </a:r>
            <a:endParaRPr lang="en-GB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3B330E-86E0-4CF4-835C-3D950BE98A35}"/>
              </a:ext>
            </a:extLst>
          </p:cNvPr>
          <p:cNvSpPr/>
          <p:nvPr/>
        </p:nvSpPr>
        <p:spPr>
          <a:xfrm>
            <a:off x="854548" y="5731199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270AD-CBD0-4665-9A22-EEE3BFA51027}"/>
              </a:ext>
            </a:extLst>
          </p:cNvPr>
          <p:cNvSpPr txBox="1"/>
          <p:nvPr/>
        </p:nvSpPr>
        <p:spPr>
          <a:xfrm>
            <a:off x="6590226" y="5704331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Resolves some data integrity issues</a:t>
            </a:r>
            <a:endParaRPr lang="en-GB" sz="2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4262F8-4A9D-4582-BA7B-576E6E9EDB4A}"/>
              </a:ext>
            </a:extLst>
          </p:cNvPr>
          <p:cNvSpPr/>
          <p:nvPr/>
        </p:nvSpPr>
        <p:spPr>
          <a:xfrm>
            <a:off x="6082577" y="5725839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6947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D8A-0F27-4843-9960-C055438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 One Right Way!</a:t>
            </a:r>
            <a:endParaRPr lang="en-GB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383E4-DA1E-4415-A1E4-B0D906C68C90}"/>
              </a:ext>
            </a:extLst>
          </p:cNvPr>
          <p:cNvSpPr txBox="1"/>
          <p:nvPr/>
        </p:nvSpPr>
        <p:spPr>
          <a:xfrm>
            <a:off x="1414749" y="2415316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your users want</a:t>
            </a:r>
            <a:endParaRPr lang="en-GB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5FA4C6-C377-43F5-9E66-B48DC10664B0}"/>
              </a:ext>
            </a:extLst>
          </p:cNvPr>
          <p:cNvSpPr/>
          <p:nvPr/>
        </p:nvSpPr>
        <p:spPr>
          <a:xfrm>
            <a:off x="915407" y="2415316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C084B-B3E4-4A77-A578-38818CA2F174}"/>
              </a:ext>
            </a:extLst>
          </p:cNvPr>
          <p:cNvSpPr txBox="1"/>
          <p:nvPr/>
        </p:nvSpPr>
        <p:spPr>
          <a:xfrm>
            <a:off x="1414749" y="3044710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Grain of the data available</a:t>
            </a:r>
            <a:endParaRPr lang="en-GB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9C7889-2A88-4ABF-830C-37BDC25EA01F}"/>
              </a:ext>
            </a:extLst>
          </p:cNvPr>
          <p:cNvSpPr/>
          <p:nvPr/>
        </p:nvSpPr>
        <p:spPr>
          <a:xfrm>
            <a:off x="915407" y="3044710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EA5D0C-F790-48F1-BCED-7037411597BB}"/>
              </a:ext>
            </a:extLst>
          </p:cNvPr>
          <p:cNvSpPr txBox="1"/>
          <p:nvPr/>
        </p:nvSpPr>
        <p:spPr>
          <a:xfrm>
            <a:off x="1414748" y="3765154"/>
            <a:ext cx="940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observations and events … and what will this be in the future</a:t>
            </a:r>
            <a:endParaRPr lang="en-GB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2DEA2E-44B0-4959-8024-084A78C788D6}"/>
              </a:ext>
            </a:extLst>
          </p:cNvPr>
          <p:cNvSpPr/>
          <p:nvPr/>
        </p:nvSpPr>
        <p:spPr>
          <a:xfrm>
            <a:off x="915407" y="3765154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AFFCE1-E49F-4B7F-A872-50991B07895D}"/>
              </a:ext>
            </a:extLst>
          </p:cNvPr>
          <p:cNvSpPr txBox="1"/>
          <p:nvPr/>
        </p:nvSpPr>
        <p:spPr>
          <a:xfrm>
            <a:off x="1414749" y="4528614"/>
            <a:ext cx="940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Deciding on the best method comes with experience and practice</a:t>
            </a:r>
            <a:endParaRPr lang="en-GB" sz="2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445B02-5523-4E2C-B02E-677A4565E36E}"/>
              </a:ext>
            </a:extLst>
          </p:cNvPr>
          <p:cNvSpPr/>
          <p:nvPr/>
        </p:nvSpPr>
        <p:spPr>
          <a:xfrm>
            <a:off x="915407" y="4528614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8321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D8A-0F27-4843-9960-C055438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Part 1: Facts and Dimensions</a:t>
            </a:r>
            <a:endParaRPr lang="en-GB" sz="4400" dirty="0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BACAB814-90B4-4D21-9253-6F1FC723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5451"/>
              </p:ext>
            </p:extLst>
          </p:nvPr>
        </p:nvGraphicFramePr>
        <p:xfrm>
          <a:off x="8196668" y="3398225"/>
          <a:ext cx="1428924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85E885E1-B898-44DB-A006-CD2A8C844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9182"/>
              </p:ext>
            </p:extLst>
          </p:nvPr>
        </p:nvGraphicFramePr>
        <p:xfrm>
          <a:off x="6608869" y="3248548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75F618D-56E3-46A3-866A-EDF64EB01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68792"/>
              </p:ext>
            </p:extLst>
          </p:nvPr>
        </p:nvGraphicFramePr>
        <p:xfrm>
          <a:off x="9788871" y="3196260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11" name="Table 13">
            <a:extLst>
              <a:ext uri="{FF2B5EF4-FFF2-40B4-BE49-F238E27FC236}">
                <a16:creationId xmlns:a16="http://schemas.microsoft.com/office/drawing/2014/main" id="{9E26DE61-84DD-41D6-AEEE-A2D13DD5B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7516"/>
              </p:ext>
            </p:extLst>
          </p:nvPr>
        </p:nvGraphicFramePr>
        <p:xfrm>
          <a:off x="6602919" y="4587834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F208D09-0781-44C5-8A49-5940D543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81485"/>
              </p:ext>
            </p:extLst>
          </p:nvPr>
        </p:nvGraphicFramePr>
        <p:xfrm>
          <a:off x="9790417" y="4524583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764F66DB-1973-4513-88CF-BF7F8196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5428"/>
              </p:ext>
            </p:extLst>
          </p:nvPr>
        </p:nvGraphicFramePr>
        <p:xfrm>
          <a:off x="8196668" y="2136889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9FB029D1-C9D8-41A5-A824-781057462F9E}"/>
              </a:ext>
            </a:extLst>
          </p:cNvPr>
          <p:cNvSpPr/>
          <p:nvPr/>
        </p:nvSpPr>
        <p:spPr>
          <a:xfrm>
            <a:off x="7052875" y="2241644"/>
            <a:ext cx="3744848" cy="3303205"/>
          </a:xfrm>
          <a:prstGeom prst="star5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D2A4B4-6412-4AE7-96A5-9EE49C4D3600}"/>
              </a:ext>
            </a:extLst>
          </p:cNvPr>
          <p:cNvSpPr txBox="1"/>
          <p:nvPr/>
        </p:nvSpPr>
        <p:spPr>
          <a:xfrm>
            <a:off x="809855" y="2097904"/>
            <a:ext cx="448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3"/>
                </a:solidFill>
              </a:rPr>
              <a:t>Fact Table</a:t>
            </a:r>
            <a:endParaRPr lang="en-GB" u="sng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B7387-C693-4760-B9FE-CEC1BA3F9B0A}"/>
              </a:ext>
            </a:extLst>
          </p:cNvPr>
          <p:cNvSpPr txBox="1"/>
          <p:nvPr/>
        </p:nvSpPr>
        <p:spPr>
          <a:xfrm>
            <a:off x="751225" y="4211146"/>
            <a:ext cx="448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Dimension Tables</a:t>
            </a:r>
            <a:endParaRPr lang="en-GB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69BA9-A0FE-4E66-94ED-0557C7683DB5}"/>
              </a:ext>
            </a:extLst>
          </p:cNvPr>
          <p:cNvSpPr txBox="1"/>
          <p:nvPr/>
        </p:nvSpPr>
        <p:spPr>
          <a:xfrm>
            <a:off x="1368642" y="2744272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Observations or events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A9E33-4653-450D-89CA-FD7E737E62F4}"/>
              </a:ext>
            </a:extLst>
          </p:cNvPr>
          <p:cNvSpPr txBox="1"/>
          <p:nvPr/>
        </p:nvSpPr>
        <p:spPr>
          <a:xfrm>
            <a:off x="1394277" y="3287214"/>
            <a:ext cx="455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 Orders, Stock Prices, Incidents on a road, Crimes Committed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6BA8A-E29E-4540-B6CC-C4CEA127B40C}"/>
              </a:ext>
            </a:extLst>
          </p:cNvPr>
          <p:cNvSpPr txBox="1"/>
          <p:nvPr/>
        </p:nvSpPr>
        <p:spPr>
          <a:xfrm>
            <a:off x="1368642" y="4922800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Describe the observations or events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AC0E4-79C4-4E31-A274-D8EB540EDB22}"/>
              </a:ext>
            </a:extLst>
          </p:cNvPr>
          <p:cNvSpPr txBox="1"/>
          <p:nvPr/>
        </p:nvSpPr>
        <p:spPr>
          <a:xfrm>
            <a:off x="1368642" y="5477226"/>
            <a:ext cx="455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Customers, Companies, Date, Police constituency</a:t>
            </a:r>
            <a:endParaRPr lang="en-GB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17BB6-007D-4918-8ECD-9DE533F9E111}"/>
              </a:ext>
            </a:extLst>
          </p:cNvPr>
          <p:cNvSpPr/>
          <p:nvPr/>
        </p:nvSpPr>
        <p:spPr>
          <a:xfrm>
            <a:off x="869300" y="2744272"/>
            <a:ext cx="363515" cy="357094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523414-2B1F-4849-B97D-42FF92812B82}"/>
              </a:ext>
            </a:extLst>
          </p:cNvPr>
          <p:cNvSpPr/>
          <p:nvPr/>
        </p:nvSpPr>
        <p:spPr>
          <a:xfrm>
            <a:off x="888853" y="3317826"/>
            <a:ext cx="363515" cy="357094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648ADF-0A2C-4D42-8965-01EFFE3E3AFA}"/>
              </a:ext>
            </a:extLst>
          </p:cNvPr>
          <p:cNvSpPr/>
          <p:nvPr/>
        </p:nvSpPr>
        <p:spPr>
          <a:xfrm>
            <a:off x="860993" y="4938003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132253-FC59-4690-AE5F-8D5B63F0F59B}"/>
              </a:ext>
            </a:extLst>
          </p:cNvPr>
          <p:cNvSpPr/>
          <p:nvPr/>
        </p:nvSpPr>
        <p:spPr>
          <a:xfrm>
            <a:off x="860993" y="5498734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849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D8A-0F27-4843-9960-C055438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Dimensions</a:t>
            </a:r>
            <a:endParaRPr lang="en-GB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EB398-3FA5-45A8-9EC9-C14BDCEB462D}"/>
              </a:ext>
            </a:extLst>
          </p:cNvPr>
          <p:cNvSpPr txBox="1"/>
          <p:nvPr/>
        </p:nvSpPr>
        <p:spPr>
          <a:xfrm>
            <a:off x="1184829" y="1996006"/>
            <a:ext cx="9970851" cy="424731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Region</a:t>
            </a:r>
            <a:endParaRPr lang="en-GB" dirty="0"/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Account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 Type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 Number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Sales Order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</a:t>
            </a:r>
            <a:r>
              <a:rPr lang="en-GB" dirty="0"/>
              <a:t> 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Invoice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OrderDate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Gaap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Recognition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IFRS Recognition Date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Item Number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QTY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General Ledger Amount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 Name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Industry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Category</a:t>
            </a:r>
            <a:r>
              <a:rPr lang="en-GB" dirty="0"/>
              <a:t> 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</a:t>
            </a:r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Region Name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Region Currency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Transaction Type Name</a:t>
            </a:r>
          </a:p>
          <a:p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Account Name</a:t>
            </a:r>
          </a:p>
          <a:p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Account Multiplier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988C7A-AC6F-4F10-8375-9CE7DCF4EABF}"/>
              </a:ext>
            </a:extLst>
          </p:cNvPr>
          <p:cNvSpPr/>
          <p:nvPr/>
        </p:nvSpPr>
        <p:spPr>
          <a:xfrm>
            <a:off x="870950" y="1947931"/>
            <a:ext cx="1694558" cy="627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2AD6EF-CCCD-4559-8A15-8BC8B978B973}"/>
              </a:ext>
            </a:extLst>
          </p:cNvPr>
          <p:cNvSpPr/>
          <p:nvPr/>
        </p:nvSpPr>
        <p:spPr>
          <a:xfrm>
            <a:off x="7652423" y="1942019"/>
            <a:ext cx="1780162" cy="500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6BAF46-492D-401F-BF05-9FDCAF6E3167}"/>
              </a:ext>
            </a:extLst>
          </p:cNvPr>
          <p:cNvSpPr/>
          <p:nvPr/>
        </p:nvSpPr>
        <p:spPr>
          <a:xfrm>
            <a:off x="7649828" y="2490362"/>
            <a:ext cx="2094041" cy="480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23EFDF7-3990-4427-B768-4D4F40A6DA28}"/>
              </a:ext>
            </a:extLst>
          </p:cNvPr>
          <p:cNvSpPr/>
          <p:nvPr/>
        </p:nvSpPr>
        <p:spPr>
          <a:xfrm>
            <a:off x="870950" y="2462538"/>
            <a:ext cx="1694558" cy="62743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D85E26-9A2A-4778-855A-67706FB81266}"/>
              </a:ext>
            </a:extLst>
          </p:cNvPr>
          <p:cNvSpPr/>
          <p:nvPr/>
        </p:nvSpPr>
        <p:spPr>
          <a:xfrm>
            <a:off x="7649828" y="3598742"/>
            <a:ext cx="1694558" cy="5209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4F3666-917C-476E-B097-6FF4FC2F8CDB}"/>
              </a:ext>
            </a:extLst>
          </p:cNvPr>
          <p:cNvSpPr/>
          <p:nvPr/>
        </p:nvSpPr>
        <p:spPr>
          <a:xfrm>
            <a:off x="7649828" y="4059588"/>
            <a:ext cx="2094041" cy="62743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8840BA-BB1E-42DD-AE1D-1E92E66B026C}"/>
              </a:ext>
            </a:extLst>
          </p:cNvPr>
          <p:cNvSpPr/>
          <p:nvPr/>
        </p:nvSpPr>
        <p:spPr>
          <a:xfrm>
            <a:off x="907594" y="2971308"/>
            <a:ext cx="1694558" cy="6274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9BBC6F-9D18-49BB-87A6-9AE2A348659A}"/>
              </a:ext>
            </a:extLst>
          </p:cNvPr>
          <p:cNvSpPr/>
          <p:nvPr/>
        </p:nvSpPr>
        <p:spPr>
          <a:xfrm>
            <a:off x="7566505" y="2988892"/>
            <a:ext cx="2854746" cy="6274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C70018-1FB0-49EF-9015-713D6B2D5A78}"/>
              </a:ext>
            </a:extLst>
          </p:cNvPr>
          <p:cNvSpPr/>
          <p:nvPr/>
        </p:nvSpPr>
        <p:spPr>
          <a:xfrm>
            <a:off x="781944" y="3497164"/>
            <a:ext cx="2660190" cy="62743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1C7A5D-C286-4E3E-9DBC-7B9D5E0B30D0}"/>
              </a:ext>
            </a:extLst>
          </p:cNvPr>
          <p:cNvSpPr/>
          <p:nvPr/>
        </p:nvSpPr>
        <p:spPr>
          <a:xfrm>
            <a:off x="4295409" y="4727357"/>
            <a:ext cx="1311289" cy="46801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81D916-9465-4AA4-BB6E-61A4D994169C}"/>
              </a:ext>
            </a:extLst>
          </p:cNvPr>
          <p:cNvSpPr/>
          <p:nvPr/>
        </p:nvSpPr>
        <p:spPr>
          <a:xfrm>
            <a:off x="4398845" y="5248103"/>
            <a:ext cx="1104416" cy="406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F10D89-234E-4BB4-8218-C7670AAAAEB9}"/>
              </a:ext>
            </a:extLst>
          </p:cNvPr>
          <p:cNvSpPr/>
          <p:nvPr/>
        </p:nvSpPr>
        <p:spPr>
          <a:xfrm>
            <a:off x="4326535" y="2496274"/>
            <a:ext cx="2220180" cy="4750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F2A65C2-FE20-43E5-98A0-DF0A6ACF2B99}"/>
              </a:ext>
            </a:extLst>
          </p:cNvPr>
          <p:cNvSpPr/>
          <p:nvPr/>
        </p:nvSpPr>
        <p:spPr>
          <a:xfrm>
            <a:off x="4398846" y="5783438"/>
            <a:ext cx="1104416" cy="4680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69D75D6-AC40-4ACA-859A-A3A97E94221F}"/>
              </a:ext>
            </a:extLst>
          </p:cNvPr>
          <p:cNvSpPr/>
          <p:nvPr/>
        </p:nvSpPr>
        <p:spPr>
          <a:xfrm>
            <a:off x="4316732" y="4139296"/>
            <a:ext cx="1987681" cy="46801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5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D8A-0F27-4843-9960-C055438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6346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Part 2: Role Playing Dimensions</a:t>
            </a:r>
            <a:endParaRPr lang="en-GB" sz="4400" dirty="0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BACAB814-90B4-4D21-9253-6F1FC723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399"/>
              </p:ext>
            </p:extLst>
          </p:nvPr>
        </p:nvGraphicFramePr>
        <p:xfrm>
          <a:off x="9704456" y="3721371"/>
          <a:ext cx="1428924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764F66DB-1973-4513-88CF-BF7F8196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4000"/>
              </p:ext>
            </p:extLst>
          </p:nvPr>
        </p:nvGraphicFramePr>
        <p:xfrm>
          <a:off x="7817290" y="2222275"/>
          <a:ext cx="14289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1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357231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2905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2905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0D2A4B4-6412-4AE7-96A5-9EE49C4D3600}"/>
              </a:ext>
            </a:extLst>
          </p:cNvPr>
          <p:cNvSpPr txBox="1"/>
          <p:nvPr/>
        </p:nvSpPr>
        <p:spPr>
          <a:xfrm>
            <a:off x="9748839" y="5615726"/>
            <a:ext cx="185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3"/>
                </a:solidFill>
              </a:rPr>
              <a:t>Fact Table</a:t>
            </a:r>
            <a:endParaRPr lang="en-GB" u="sng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B7387-C693-4760-B9FE-CEC1BA3F9B0A}"/>
              </a:ext>
            </a:extLst>
          </p:cNvPr>
          <p:cNvSpPr txBox="1"/>
          <p:nvPr/>
        </p:nvSpPr>
        <p:spPr>
          <a:xfrm>
            <a:off x="7680550" y="3429000"/>
            <a:ext cx="1905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Dimension Table</a:t>
            </a:r>
            <a:endParaRPr lang="en-GB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6BA8A-E29E-4540-B6CC-C4CEA127B40C}"/>
              </a:ext>
            </a:extLst>
          </p:cNvPr>
          <p:cNvSpPr txBox="1"/>
          <p:nvPr/>
        </p:nvSpPr>
        <p:spPr>
          <a:xfrm>
            <a:off x="1278883" y="2406224"/>
            <a:ext cx="45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Filter related facts differently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AC0E4-79C4-4E31-A274-D8EB540EDB22}"/>
              </a:ext>
            </a:extLst>
          </p:cNvPr>
          <p:cNvSpPr txBox="1"/>
          <p:nvPr/>
        </p:nvSpPr>
        <p:spPr>
          <a:xfrm>
            <a:off x="1278883" y="2960650"/>
            <a:ext cx="2705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active relationship</a:t>
            </a:r>
            <a:endParaRPr lang="en-GB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648ADF-0A2C-4D42-8965-01EFFE3E3AFA}"/>
              </a:ext>
            </a:extLst>
          </p:cNvPr>
          <p:cNvSpPr/>
          <p:nvPr/>
        </p:nvSpPr>
        <p:spPr>
          <a:xfrm>
            <a:off x="771234" y="2421427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132253-FC59-4690-AE5F-8D5B63F0F59B}"/>
              </a:ext>
            </a:extLst>
          </p:cNvPr>
          <p:cNvSpPr/>
          <p:nvPr/>
        </p:nvSpPr>
        <p:spPr>
          <a:xfrm>
            <a:off x="771234" y="2982158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C2BF6B-BB0C-408F-84A1-98B8D959AB1D}"/>
              </a:ext>
            </a:extLst>
          </p:cNvPr>
          <p:cNvCxnSpPr>
            <a:cxnSpLocks/>
          </p:cNvCxnSpPr>
          <p:nvPr/>
        </p:nvCxnSpPr>
        <p:spPr>
          <a:xfrm>
            <a:off x="9256536" y="2770915"/>
            <a:ext cx="1172704" cy="950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4FD25D-1AF1-4F30-A8C6-AD72F92C643F}"/>
              </a:ext>
            </a:extLst>
          </p:cNvPr>
          <p:cNvCxnSpPr>
            <a:cxnSpLocks/>
          </p:cNvCxnSpPr>
          <p:nvPr/>
        </p:nvCxnSpPr>
        <p:spPr>
          <a:xfrm>
            <a:off x="9282171" y="2451370"/>
            <a:ext cx="1630946" cy="1270001"/>
          </a:xfrm>
          <a:prstGeom prst="bentConnector3">
            <a:avLst>
              <a:gd name="adj1" fmla="val 10010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5E40A5-2F38-4222-BBC6-D58EE55F958B}"/>
              </a:ext>
            </a:extLst>
          </p:cNvPr>
          <p:cNvCxnSpPr>
            <a:cxnSpLocks/>
          </p:cNvCxnSpPr>
          <p:nvPr/>
        </p:nvCxnSpPr>
        <p:spPr>
          <a:xfrm>
            <a:off x="9220579" y="2606279"/>
            <a:ext cx="1454559" cy="1115092"/>
          </a:xfrm>
          <a:prstGeom prst="bentConnector3">
            <a:avLst>
              <a:gd name="adj1" fmla="val 10082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AF5D6D-0FC3-4132-A564-148691D09230}"/>
              </a:ext>
            </a:extLst>
          </p:cNvPr>
          <p:cNvSpPr txBox="1"/>
          <p:nvPr/>
        </p:nvSpPr>
        <p:spPr>
          <a:xfrm>
            <a:off x="1278883" y="3564397"/>
            <a:ext cx="311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relationships inactive</a:t>
            </a:r>
            <a:endParaRPr lang="en-GB" sz="2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FC1980D-8382-41D7-8D83-2D2D5542D72B}"/>
              </a:ext>
            </a:extLst>
          </p:cNvPr>
          <p:cNvSpPr/>
          <p:nvPr/>
        </p:nvSpPr>
        <p:spPr>
          <a:xfrm>
            <a:off x="771234" y="3585905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644C3A8-C9CF-41FB-83C2-C2C9CDF8A643}"/>
              </a:ext>
            </a:extLst>
          </p:cNvPr>
          <p:cNvCxnSpPr>
            <a:cxnSpLocks/>
          </p:cNvCxnSpPr>
          <p:nvPr/>
        </p:nvCxnSpPr>
        <p:spPr>
          <a:xfrm>
            <a:off x="3954331" y="3185364"/>
            <a:ext cx="101314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5B1A0F9-6556-4458-BC3A-EBD1A12BD327}"/>
              </a:ext>
            </a:extLst>
          </p:cNvPr>
          <p:cNvCxnSpPr>
            <a:cxnSpLocks/>
          </p:cNvCxnSpPr>
          <p:nvPr/>
        </p:nvCxnSpPr>
        <p:spPr>
          <a:xfrm flipV="1">
            <a:off x="4511451" y="3764452"/>
            <a:ext cx="1062498" cy="12710"/>
          </a:xfrm>
          <a:prstGeom prst="bentConnector3">
            <a:avLst>
              <a:gd name="adj1" fmla="val 157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DA0CCBE-377D-4F13-9FA8-C8B6834F7A97}"/>
              </a:ext>
            </a:extLst>
          </p:cNvPr>
          <p:cNvSpPr/>
          <p:nvPr/>
        </p:nvSpPr>
        <p:spPr>
          <a:xfrm>
            <a:off x="771234" y="4183221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0CFDEE-BED8-425E-AC00-B5BB509980EC}"/>
              </a:ext>
            </a:extLst>
          </p:cNvPr>
          <p:cNvSpPr txBox="1"/>
          <p:nvPr/>
        </p:nvSpPr>
        <p:spPr>
          <a:xfrm>
            <a:off x="1275937" y="4140205"/>
            <a:ext cx="628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Activate the relationship in DAX using USERELATIONSHIP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99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D8A-0F27-4843-9960-C055438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6346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Part 3: Degenerate Dimensions</a:t>
            </a:r>
            <a:endParaRPr lang="en-GB" sz="4400" dirty="0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BACAB814-90B4-4D21-9253-6F1FC723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75817"/>
              </p:ext>
            </p:extLst>
          </p:nvPr>
        </p:nvGraphicFramePr>
        <p:xfrm>
          <a:off x="8566484" y="2806334"/>
          <a:ext cx="2566896" cy="2378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1724">
                  <a:extLst>
                    <a:ext uri="{9D8B030D-6E8A-4147-A177-3AD203B41FA5}">
                      <a16:colId xmlns:a16="http://schemas.microsoft.com/office/drawing/2014/main" val="1613435335"/>
                    </a:ext>
                  </a:extLst>
                </a:gridCol>
                <a:gridCol w="641724">
                  <a:extLst>
                    <a:ext uri="{9D8B030D-6E8A-4147-A177-3AD203B41FA5}">
                      <a16:colId xmlns:a16="http://schemas.microsoft.com/office/drawing/2014/main" val="1206240857"/>
                    </a:ext>
                  </a:extLst>
                </a:gridCol>
                <a:gridCol w="641724">
                  <a:extLst>
                    <a:ext uri="{9D8B030D-6E8A-4147-A177-3AD203B41FA5}">
                      <a16:colId xmlns:a16="http://schemas.microsoft.com/office/drawing/2014/main" val="2184233808"/>
                    </a:ext>
                  </a:extLst>
                </a:gridCol>
                <a:gridCol w="641724">
                  <a:extLst>
                    <a:ext uri="{9D8B030D-6E8A-4147-A177-3AD203B41FA5}">
                      <a16:colId xmlns:a16="http://schemas.microsoft.com/office/drawing/2014/main" val="3855918473"/>
                    </a:ext>
                  </a:extLst>
                </a:gridCol>
              </a:tblGrid>
              <a:tr h="59451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303"/>
                  </a:ext>
                </a:extLst>
              </a:tr>
              <a:tr h="59451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41029"/>
                  </a:ext>
                </a:extLst>
              </a:tr>
              <a:tr h="59451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75068"/>
                  </a:ext>
                </a:extLst>
              </a:tr>
              <a:tr h="59451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199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0D2A4B4-6412-4AE7-96A5-9EE49C4D3600}"/>
              </a:ext>
            </a:extLst>
          </p:cNvPr>
          <p:cNvSpPr txBox="1"/>
          <p:nvPr/>
        </p:nvSpPr>
        <p:spPr>
          <a:xfrm>
            <a:off x="7640185" y="2118477"/>
            <a:ext cx="185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3"/>
                </a:solidFill>
              </a:rPr>
              <a:t>Fact Table</a:t>
            </a:r>
            <a:endParaRPr lang="en-GB" u="sng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6BA8A-E29E-4540-B6CC-C4CEA127B40C}"/>
              </a:ext>
            </a:extLst>
          </p:cNvPr>
          <p:cNvSpPr txBox="1"/>
          <p:nvPr/>
        </p:nvSpPr>
        <p:spPr>
          <a:xfrm>
            <a:off x="1278883" y="2406224"/>
            <a:ext cx="455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Single column with the fact table that requires filtering  </a:t>
            </a:r>
            <a:endParaRPr lang="en-GB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648ADF-0A2C-4D42-8965-01EFFE3E3AFA}"/>
              </a:ext>
            </a:extLst>
          </p:cNvPr>
          <p:cNvSpPr/>
          <p:nvPr/>
        </p:nvSpPr>
        <p:spPr>
          <a:xfrm>
            <a:off x="771234" y="2421427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EBC7B7-7EC8-4F85-9093-415FC00D36ED}"/>
              </a:ext>
            </a:extLst>
          </p:cNvPr>
          <p:cNvSpPr/>
          <p:nvPr/>
        </p:nvSpPr>
        <p:spPr>
          <a:xfrm>
            <a:off x="771233" y="3546035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C83AF-E1CA-4D1B-ABC3-DB57BD198545}"/>
              </a:ext>
            </a:extLst>
          </p:cNvPr>
          <p:cNvSpPr txBox="1"/>
          <p:nvPr/>
        </p:nvSpPr>
        <p:spPr>
          <a:xfrm>
            <a:off x="1345700" y="3527137"/>
            <a:ext cx="4559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does not make sense to create an in independent table consisting of just one column</a:t>
            </a:r>
            <a:endParaRPr lang="en-GB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506A55-CF5C-4F7A-8936-5683F85E8BF9}"/>
              </a:ext>
            </a:extLst>
          </p:cNvPr>
          <p:cNvSpPr/>
          <p:nvPr/>
        </p:nvSpPr>
        <p:spPr>
          <a:xfrm>
            <a:off x="771233" y="4849365"/>
            <a:ext cx="363515" cy="3570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5F7A4-401B-4A7A-A9EF-6F8707C8F3B8}"/>
              </a:ext>
            </a:extLst>
          </p:cNvPr>
          <p:cNvSpPr txBox="1"/>
          <p:nvPr/>
        </p:nvSpPr>
        <p:spPr>
          <a:xfrm>
            <a:off x="1345700" y="4830467"/>
            <a:ext cx="455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Really challenge yourself before creating these to check it is the optimal solution</a:t>
            </a:r>
            <a:endParaRPr lang="en-GB" sz="20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EBD6C4D-7F73-498B-8F2D-DFB829B12D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60234" y="5173163"/>
            <a:ext cx="628600" cy="350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028E12-0AC4-4761-906E-D9E39046A4FC}"/>
              </a:ext>
            </a:extLst>
          </p:cNvPr>
          <p:cNvSpPr txBox="1"/>
          <p:nvPr/>
        </p:nvSpPr>
        <p:spPr>
          <a:xfrm>
            <a:off x="7890856" y="5730164"/>
            <a:ext cx="391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Degenerate Dimension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597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65376E785AF14287F118A2E4BB1934" ma:contentTypeVersion="13" ma:contentTypeDescription="Create a new document." ma:contentTypeScope="" ma:versionID="9200259a92295c272cc15f48d39829ae">
  <xsd:schema xmlns:xsd="http://www.w3.org/2001/XMLSchema" xmlns:xs="http://www.w3.org/2001/XMLSchema" xmlns:p="http://schemas.microsoft.com/office/2006/metadata/properties" xmlns:ns3="13873f27-023c-4e66-a1be-cb610a426a46" xmlns:ns4="bd54fff7-93fc-4117-952e-87c719fd737b" targetNamespace="http://schemas.microsoft.com/office/2006/metadata/properties" ma:root="true" ma:fieldsID="840c7a7be97096de0c0b1fad8bcc3df9" ns3:_="" ns4:_="">
    <xsd:import namespace="13873f27-023c-4e66-a1be-cb610a426a46"/>
    <xsd:import namespace="bd54fff7-93fc-4117-952e-87c719fd73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73f27-023c-4e66-a1be-cb610a426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4fff7-93fc-4117-952e-87c719fd737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EC6A6-D940-45B2-A404-1D81B6E6A1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822C9-DC9B-4B72-8AB2-41CD03EB949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d54fff7-93fc-4117-952e-87c719fd737b"/>
    <ds:schemaRef ds:uri="13873f27-023c-4e66-a1be-cb610a426a4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1A4CA5-527B-4723-B2F5-AD24B5804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873f27-023c-4e66-a1be-cb610a426a46"/>
    <ds:schemaRef ds:uri="bd54fff7-93fc-4117-952e-87c719fd73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{C379C8DB-944C-4065-B4EC-B655F1B60278}tf56160789</Template>
  <TotalTime>0</TotalTime>
  <Words>832</Words>
  <Application>Microsoft Office PowerPoint</Application>
  <PresentationFormat>Widescreen</PresentationFormat>
  <Paragraphs>186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Georgia</vt:lpstr>
      <vt:lpstr>1_RetrospectVTI</vt:lpstr>
      <vt:lpstr>PowerPoint Presentation</vt:lpstr>
      <vt:lpstr>Goals for this session</vt:lpstr>
      <vt:lpstr>Data Models: Single and Many </vt:lpstr>
      <vt:lpstr>Data Models: Comparison</vt:lpstr>
      <vt:lpstr>No One Right Way!</vt:lpstr>
      <vt:lpstr>Part 1: Facts and Dimensions</vt:lpstr>
      <vt:lpstr>Dimensions</vt:lpstr>
      <vt:lpstr>Part 2: Role Playing Dimensions</vt:lpstr>
      <vt:lpstr>Part 3: Degenerate Dimensions</vt:lpstr>
      <vt:lpstr>PowerPoint Presentation</vt:lpstr>
      <vt:lpstr>Data Models: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2020-03-07T09:55:43Z</dcterms:created>
  <dcterms:modified xsi:type="dcterms:W3CDTF">2020-07-14T18:55:26Z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0x010100D165376E785AF14287F118A2E4BB1934</vt:lpwstr>
  </property>
</Properties>
</file>