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2" r:id="rId9"/>
    <p:sldId id="263" r:id="rId10"/>
    <p:sldId id="260" r:id="rId11"/>
    <p:sldId id="261" r:id="rId12"/>
    <p:sldId id="268" r:id="rId13"/>
    <p:sldId id="265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8BC"/>
    <a:srgbClr val="28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BFC87-2727-42FC-B867-696EB5ABEA2A}" v="88" dt="2020-08-10T13:24:1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371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71F41-F4A9-4D07-A307-E22BA8A7AD7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93C3B5-B796-4114-A150-FC8E88F92E22}">
      <dgm:prSet/>
      <dgm:spPr>
        <a:solidFill>
          <a:srgbClr val="C0D8BC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Introduction</a:t>
          </a:r>
        </a:p>
      </dgm:t>
    </dgm:pt>
    <dgm:pt modelId="{3171ABD2-0CCC-4DDE-93FE-D839C9B802F0}" type="parTrans" cxnId="{E9D4F6D5-86E9-4724-8789-AA038E7514D5}">
      <dgm:prSet/>
      <dgm:spPr/>
      <dgm:t>
        <a:bodyPr/>
        <a:lstStyle/>
        <a:p>
          <a:endParaRPr lang="en-US"/>
        </a:p>
      </dgm:t>
    </dgm:pt>
    <dgm:pt modelId="{C633107F-A0FB-4EE3-911F-11E378A459B4}" type="sibTrans" cxnId="{E9D4F6D5-86E9-4724-8789-AA038E7514D5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72A6A02B-F6C5-4097-8A7F-54FD07FEF1EE}">
      <dgm:prSet/>
      <dgm:spPr>
        <a:solidFill>
          <a:srgbClr val="C0D8BC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Theory</a:t>
          </a:r>
        </a:p>
      </dgm:t>
    </dgm:pt>
    <dgm:pt modelId="{BED3B524-EA5A-4592-BEA1-BE307D1C1561}" type="parTrans" cxnId="{FCD180E8-CEFD-4F39-A8B1-34C5E9FD9F8F}">
      <dgm:prSet/>
      <dgm:spPr/>
      <dgm:t>
        <a:bodyPr/>
        <a:lstStyle/>
        <a:p>
          <a:endParaRPr lang="en-US"/>
        </a:p>
      </dgm:t>
    </dgm:pt>
    <dgm:pt modelId="{88B9C8BA-A0A5-47FB-B755-58CDA5F3DE1C}" type="sibTrans" cxnId="{FCD180E8-CEFD-4F39-A8B1-34C5E9FD9F8F}">
      <dgm:prSet custT="1"/>
      <dgm:spPr>
        <a:solidFill>
          <a:srgbClr val="9A25C7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Segoe UI Light"/>
            <a:ea typeface="+mn-ea"/>
            <a:cs typeface="+mn-cs"/>
          </a:endParaRPr>
        </a:p>
      </dgm:t>
    </dgm:pt>
    <dgm:pt modelId="{1B0EC9CA-44D0-4076-A600-E9162BF6A055}">
      <dgm:prSet/>
      <dgm:spPr>
        <a:solidFill>
          <a:srgbClr val="C0D8BC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Demo</a:t>
          </a:r>
        </a:p>
      </dgm:t>
    </dgm:pt>
    <dgm:pt modelId="{80BD621F-BFF2-432F-9754-FF7CA206FA45}" type="parTrans" cxnId="{17AE0B1F-5F42-4277-9AF7-D0E3044B2F21}">
      <dgm:prSet/>
      <dgm:spPr/>
      <dgm:t>
        <a:bodyPr/>
        <a:lstStyle/>
        <a:p>
          <a:endParaRPr lang="en-US"/>
        </a:p>
      </dgm:t>
    </dgm:pt>
    <dgm:pt modelId="{5938FEB9-4940-4A12-BE07-D3C2605E887A}" type="sibTrans" cxnId="{17AE0B1F-5F42-4277-9AF7-D0E3044B2F21}">
      <dgm:prSet custT="1"/>
      <dgm:spPr>
        <a:solidFill>
          <a:srgbClr val="9A25C7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Segoe UI Light"/>
            <a:ea typeface="+mn-ea"/>
            <a:cs typeface="+mn-cs"/>
          </a:endParaRPr>
        </a:p>
      </dgm:t>
    </dgm:pt>
    <dgm:pt modelId="{0ECE88F6-31F3-49FA-A7DA-0AC20F9D3588}">
      <dgm:prSet/>
      <dgm:spPr>
        <a:solidFill>
          <a:srgbClr val="C0D8BC"/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Questions</a:t>
          </a:r>
        </a:p>
      </dgm:t>
    </dgm:pt>
    <dgm:pt modelId="{C8E2804A-2EDF-449F-8298-764936D70460}" type="parTrans" cxnId="{F5735ACE-AC56-4E01-931F-DB7E737815D2}">
      <dgm:prSet/>
      <dgm:spPr/>
      <dgm:t>
        <a:bodyPr/>
        <a:lstStyle/>
        <a:p>
          <a:endParaRPr lang="en-US"/>
        </a:p>
      </dgm:t>
    </dgm:pt>
    <dgm:pt modelId="{D56A4436-F7D1-4550-9D6B-94608145498C}" type="sibTrans" cxnId="{F5735ACE-AC56-4E01-931F-DB7E737815D2}">
      <dgm:prSet/>
      <dgm:spPr/>
      <dgm:t>
        <a:bodyPr/>
        <a:lstStyle/>
        <a:p>
          <a:endParaRPr lang="en-US"/>
        </a:p>
      </dgm:t>
    </dgm:pt>
    <dgm:pt modelId="{1ED68F46-19CD-4256-8AD2-6C47BF41BD72}" type="pres">
      <dgm:prSet presAssocID="{B8171F41-F4A9-4D07-A307-E22BA8A7AD79}" presName="Name0" presStyleCnt="0">
        <dgm:presLayoutVars>
          <dgm:dir/>
          <dgm:resizeHandles val="exact"/>
        </dgm:presLayoutVars>
      </dgm:prSet>
      <dgm:spPr/>
    </dgm:pt>
    <dgm:pt modelId="{552814E0-E62B-4C37-AA97-A709096C9928}" type="pres">
      <dgm:prSet presAssocID="{9593C3B5-B796-4114-A150-FC8E88F92E22}" presName="node" presStyleLbl="node1" presStyleIdx="0" presStyleCnt="4">
        <dgm:presLayoutVars>
          <dgm:bulletEnabled val="1"/>
        </dgm:presLayoutVars>
      </dgm:prSet>
      <dgm:spPr/>
    </dgm:pt>
    <dgm:pt modelId="{1BBB7A88-F1CD-4E22-AB2B-91DC1916A45E}" type="pres">
      <dgm:prSet presAssocID="{C633107F-A0FB-4EE3-911F-11E378A459B4}" presName="sibTrans" presStyleLbl="sibTrans2D1" presStyleIdx="0" presStyleCnt="3"/>
      <dgm:spPr/>
    </dgm:pt>
    <dgm:pt modelId="{54D72738-E4E8-48EB-95D6-DA88627AA63B}" type="pres">
      <dgm:prSet presAssocID="{C633107F-A0FB-4EE3-911F-11E378A459B4}" presName="connectorText" presStyleLbl="sibTrans2D1" presStyleIdx="0" presStyleCnt="3"/>
      <dgm:spPr/>
    </dgm:pt>
    <dgm:pt modelId="{0F438E36-3193-48FB-97D8-08F60ABF4489}" type="pres">
      <dgm:prSet presAssocID="{72A6A02B-F6C5-4097-8A7F-54FD07FEF1EE}" presName="node" presStyleLbl="node1" presStyleIdx="1" presStyleCnt="4">
        <dgm:presLayoutVars>
          <dgm:bulletEnabled val="1"/>
        </dgm:presLayoutVars>
      </dgm:prSet>
      <dgm:spPr/>
    </dgm:pt>
    <dgm:pt modelId="{76553406-953E-4F7A-81B9-4E90C592B030}" type="pres">
      <dgm:prSet presAssocID="{88B9C8BA-A0A5-47FB-B755-58CDA5F3DE1C}" presName="sibTrans" presStyleLbl="sibTrans2D1" presStyleIdx="1" presStyleCnt="3"/>
      <dgm:spPr>
        <a:xfrm>
          <a:off x="3159444" y="2708277"/>
          <a:ext cx="267675" cy="313130"/>
        </a:xfrm>
        <a:prstGeom prst="rightArrow">
          <a:avLst>
            <a:gd name="adj1" fmla="val 60000"/>
            <a:gd name="adj2" fmla="val 50000"/>
          </a:avLst>
        </a:prstGeom>
      </dgm:spPr>
    </dgm:pt>
    <dgm:pt modelId="{59C889AA-FB00-4AFD-BE89-7ECA7164896C}" type="pres">
      <dgm:prSet presAssocID="{88B9C8BA-A0A5-47FB-B755-58CDA5F3DE1C}" presName="connectorText" presStyleLbl="sibTrans2D1" presStyleIdx="1" presStyleCnt="3"/>
      <dgm:spPr/>
    </dgm:pt>
    <dgm:pt modelId="{54DF7B97-0372-4CF7-B578-96D41A1323A8}" type="pres">
      <dgm:prSet presAssocID="{1B0EC9CA-44D0-4076-A600-E9162BF6A055}" presName="node" presStyleLbl="node1" presStyleIdx="2" presStyleCnt="4">
        <dgm:presLayoutVars>
          <dgm:bulletEnabled val="1"/>
        </dgm:presLayoutVars>
      </dgm:prSet>
      <dgm:spPr/>
    </dgm:pt>
    <dgm:pt modelId="{F316DAB6-BF92-43C6-A08A-D192903E8583}" type="pres">
      <dgm:prSet presAssocID="{5938FEB9-4940-4A12-BE07-D3C2605E887A}" presName="sibTrans" presStyleLbl="sibTrans2D1" presStyleIdx="2" presStyleCnt="3"/>
      <dgm:spPr>
        <a:xfrm>
          <a:off x="4927115" y="2708277"/>
          <a:ext cx="267675" cy="313130"/>
        </a:xfrm>
        <a:prstGeom prst="rightArrow">
          <a:avLst>
            <a:gd name="adj1" fmla="val 60000"/>
            <a:gd name="adj2" fmla="val 50000"/>
          </a:avLst>
        </a:prstGeom>
      </dgm:spPr>
    </dgm:pt>
    <dgm:pt modelId="{02AD8C35-F1B5-40BB-853B-CB34BA83EFA4}" type="pres">
      <dgm:prSet presAssocID="{5938FEB9-4940-4A12-BE07-D3C2605E887A}" presName="connectorText" presStyleLbl="sibTrans2D1" presStyleIdx="2" presStyleCnt="3"/>
      <dgm:spPr/>
    </dgm:pt>
    <dgm:pt modelId="{1B95C57E-EC84-4BB1-B53F-84B8A3667BC3}" type="pres">
      <dgm:prSet presAssocID="{0ECE88F6-31F3-49FA-A7DA-0AC20F9D3588}" presName="node" presStyleLbl="node1" presStyleIdx="3" presStyleCnt="4">
        <dgm:presLayoutVars>
          <dgm:bulletEnabled val="1"/>
        </dgm:presLayoutVars>
      </dgm:prSet>
      <dgm:spPr/>
    </dgm:pt>
  </dgm:ptLst>
  <dgm:cxnLst>
    <dgm:cxn modelId="{17AE0B1F-5F42-4277-9AF7-D0E3044B2F21}" srcId="{B8171F41-F4A9-4D07-A307-E22BA8A7AD79}" destId="{1B0EC9CA-44D0-4076-A600-E9162BF6A055}" srcOrd="2" destOrd="0" parTransId="{80BD621F-BFF2-432F-9754-FF7CA206FA45}" sibTransId="{5938FEB9-4940-4A12-BE07-D3C2605E887A}"/>
    <dgm:cxn modelId="{104E7133-E183-4717-B195-E74AF2335996}" type="presOf" srcId="{88B9C8BA-A0A5-47FB-B755-58CDA5F3DE1C}" destId="{59C889AA-FB00-4AFD-BE89-7ECA7164896C}" srcOrd="1" destOrd="0" presId="urn:microsoft.com/office/officeart/2005/8/layout/process1"/>
    <dgm:cxn modelId="{6366DF37-CF5D-4B63-82A6-D00934BDDD65}" type="presOf" srcId="{5938FEB9-4940-4A12-BE07-D3C2605E887A}" destId="{02AD8C35-F1B5-40BB-853B-CB34BA83EFA4}" srcOrd="1" destOrd="0" presId="urn:microsoft.com/office/officeart/2005/8/layout/process1"/>
    <dgm:cxn modelId="{81FFB163-8591-437B-ADAD-48BAF1060A42}" type="presOf" srcId="{1B0EC9CA-44D0-4076-A600-E9162BF6A055}" destId="{54DF7B97-0372-4CF7-B578-96D41A1323A8}" srcOrd="0" destOrd="0" presId="urn:microsoft.com/office/officeart/2005/8/layout/process1"/>
    <dgm:cxn modelId="{E3CFA76A-598B-40BE-AB42-23950A3562EA}" type="presOf" srcId="{B8171F41-F4A9-4D07-A307-E22BA8A7AD79}" destId="{1ED68F46-19CD-4256-8AD2-6C47BF41BD72}" srcOrd="0" destOrd="0" presId="urn:microsoft.com/office/officeart/2005/8/layout/process1"/>
    <dgm:cxn modelId="{093D7A9D-2905-4FF5-A880-70F473394434}" type="presOf" srcId="{5938FEB9-4940-4A12-BE07-D3C2605E887A}" destId="{F316DAB6-BF92-43C6-A08A-D192903E8583}" srcOrd="0" destOrd="0" presId="urn:microsoft.com/office/officeart/2005/8/layout/process1"/>
    <dgm:cxn modelId="{DDC7F7AC-023E-4B47-8691-614F2BCDEF98}" type="presOf" srcId="{88B9C8BA-A0A5-47FB-B755-58CDA5F3DE1C}" destId="{76553406-953E-4F7A-81B9-4E90C592B030}" srcOrd="0" destOrd="0" presId="urn:microsoft.com/office/officeart/2005/8/layout/process1"/>
    <dgm:cxn modelId="{59BE90B5-6521-4C85-991E-E6CF307FB64E}" type="presOf" srcId="{72A6A02B-F6C5-4097-8A7F-54FD07FEF1EE}" destId="{0F438E36-3193-48FB-97D8-08F60ABF4489}" srcOrd="0" destOrd="0" presId="urn:microsoft.com/office/officeart/2005/8/layout/process1"/>
    <dgm:cxn modelId="{F5735ACE-AC56-4E01-931F-DB7E737815D2}" srcId="{B8171F41-F4A9-4D07-A307-E22BA8A7AD79}" destId="{0ECE88F6-31F3-49FA-A7DA-0AC20F9D3588}" srcOrd="3" destOrd="0" parTransId="{C8E2804A-2EDF-449F-8298-764936D70460}" sibTransId="{D56A4436-F7D1-4550-9D6B-94608145498C}"/>
    <dgm:cxn modelId="{E9D4F6D5-86E9-4724-8789-AA038E7514D5}" srcId="{B8171F41-F4A9-4D07-A307-E22BA8A7AD79}" destId="{9593C3B5-B796-4114-A150-FC8E88F92E22}" srcOrd="0" destOrd="0" parTransId="{3171ABD2-0CCC-4DDE-93FE-D839C9B802F0}" sibTransId="{C633107F-A0FB-4EE3-911F-11E378A459B4}"/>
    <dgm:cxn modelId="{D2E4FEDD-0F9B-4581-A016-7768EEE0E659}" type="presOf" srcId="{0ECE88F6-31F3-49FA-A7DA-0AC20F9D3588}" destId="{1B95C57E-EC84-4BB1-B53F-84B8A3667BC3}" srcOrd="0" destOrd="0" presId="urn:microsoft.com/office/officeart/2005/8/layout/process1"/>
    <dgm:cxn modelId="{BBC6F3E1-F3A6-43B8-8C74-FE266C2B78A3}" type="presOf" srcId="{C633107F-A0FB-4EE3-911F-11E378A459B4}" destId="{1BBB7A88-F1CD-4E22-AB2B-91DC1916A45E}" srcOrd="0" destOrd="0" presId="urn:microsoft.com/office/officeart/2005/8/layout/process1"/>
    <dgm:cxn modelId="{FCD180E8-CEFD-4F39-A8B1-34C5E9FD9F8F}" srcId="{B8171F41-F4A9-4D07-A307-E22BA8A7AD79}" destId="{72A6A02B-F6C5-4097-8A7F-54FD07FEF1EE}" srcOrd="1" destOrd="0" parTransId="{BED3B524-EA5A-4592-BEA1-BE307D1C1561}" sibTransId="{88B9C8BA-A0A5-47FB-B755-58CDA5F3DE1C}"/>
    <dgm:cxn modelId="{40685AF8-4D79-464F-8040-B6894143CF68}" type="presOf" srcId="{9593C3B5-B796-4114-A150-FC8E88F92E22}" destId="{552814E0-E62B-4C37-AA97-A709096C9928}" srcOrd="0" destOrd="0" presId="urn:microsoft.com/office/officeart/2005/8/layout/process1"/>
    <dgm:cxn modelId="{1297B7FC-CCC1-403B-8755-254335C450C0}" type="presOf" srcId="{C633107F-A0FB-4EE3-911F-11E378A459B4}" destId="{54D72738-E4E8-48EB-95D6-DA88627AA63B}" srcOrd="1" destOrd="0" presId="urn:microsoft.com/office/officeart/2005/8/layout/process1"/>
    <dgm:cxn modelId="{5C4BD208-DBF3-41D1-A223-FFF37407FC4F}" type="presParOf" srcId="{1ED68F46-19CD-4256-8AD2-6C47BF41BD72}" destId="{552814E0-E62B-4C37-AA97-A709096C9928}" srcOrd="0" destOrd="0" presId="urn:microsoft.com/office/officeart/2005/8/layout/process1"/>
    <dgm:cxn modelId="{3E81364B-7256-4F53-A75C-85E858BA51B3}" type="presParOf" srcId="{1ED68F46-19CD-4256-8AD2-6C47BF41BD72}" destId="{1BBB7A88-F1CD-4E22-AB2B-91DC1916A45E}" srcOrd="1" destOrd="0" presId="urn:microsoft.com/office/officeart/2005/8/layout/process1"/>
    <dgm:cxn modelId="{E6588113-E271-4B24-8B4C-29096E1298C9}" type="presParOf" srcId="{1BBB7A88-F1CD-4E22-AB2B-91DC1916A45E}" destId="{54D72738-E4E8-48EB-95D6-DA88627AA63B}" srcOrd="0" destOrd="0" presId="urn:microsoft.com/office/officeart/2005/8/layout/process1"/>
    <dgm:cxn modelId="{A6D63D6E-41EE-4BD9-A13B-D22439AFF279}" type="presParOf" srcId="{1ED68F46-19CD-4256-8AD2-6C47BF41BD72}" destId="{0F438E36-3193-48FB-97D8-08F60ABF4489}" srcOrd="2" destOrd="0" presId="urn:microsoft.com/office/officeart/2005/8/layout/process1"/>
    <dgm:cxn modelId="{3A2EB541-9498-4D61-9BDC-A9598CDDD59E}" type="presParOf" srcId="{1ED68F46-19CD-4256-8AD2-6C47BF41BD72}" destId="{76553406-953E-4F7A-81B9-4E90C592B030}" srcOrd="3" destOrd="0" presId="urn:microsoft.com/office/officeart/2005/8/layout/process1"/>
    <dgm:cxn modelId="{84B8FEEA-6CF8-443A-BD8C-E5D5F347353A}" type="presParOf" srcId="{76553406-953E-4F7A-81B9-4E90C592B030}" destId="{59C889AA-FB00-4AFD-BE89-7ECA7164896C}" srcOrd="0" destOrd="0" presId="urn:microsoft.com/office/officeart/2005/8/layout/process1"/>
    <dgm:cxn modelId="{7B16F4C7-6EFC-491B-8472-CBA932FEC347}" type="presParOf" srcId="{1ED68F46-19CD-4256-8AD2-6C47BF41BD72}" destId="{54DF7B97-0372-4CF7-B578-96D41A1323A8}" srcOrd="4" destOrd="0" presId="urn:microsoft.com/office/officeart/2005/8/layout/process1"/>
    <dgm:cxn modelId="{1FBB6DCE-24EF-4438-A06E-A83860EF3F30}" type="presParOf" srcId="{1ED68F46-19CD-4256-8AD2-6C47BF41BD72}" destId="{F316DAB6-BF92-43C6-A08A-D192903E8583}" srcOrd="5" destOrd="0" presId="urn:microsoft.com/office/officeart/2005/8/layout/process1"/>
    <dgm:cxn modelId="{B170F11D-74D2-43A7-9F1B-707DAAAC3EAB}" type="presParOf" srcId="{F316DAB6-BF92-43C6-A08A-D192903E8583}" destId="{02AD8C35-F1B5-40BB-853B-CB34BA83EFA4}" srcOrd="0" destOrd="0" presId="urn:microsoft.com/office/officeart/2005/8/layout/process1"/>
    <dgm:cxn modelId="{210855D4-7B47-42A8-BB67-1E47A1F8DC22}" type="presParOf" srcId="{1ED68F46-19CD-4256-8AD2-6C47BF41BD72}" destId="{1B95C57E-EC84-4BB1-B53F-84B8A3667BC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814E0-E62B-4C37-AA97-A709096C9928}">
      <dsp:nvSpPr>
        <dsp:cNvPr id="0" name=""/>
        <dsp:cNvSpPr/>
      </dsp:nvSpPr>
      <dsp:spPr>
        <a:xfrm>
          <a:off x="3301" y="2449707"/>
          <a:ext cx="1443599" cy="866159"/>
        </a:xfrm>
        <a:prstGeom prst="roundRect">
          <a:avLst>
            <a:gd name="adj" fmla="val 10000"/>
          </a:avLst>
        </a:prstGeom>
        <a:solidFill>
          <a:srgbClr val="C0D8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Introduction</a:t>
          </a:r>
        </a:p>
      </dsp:txBody>
      <dsp:txXfrm>
        <a:off x="28670" y="2475076"/>
        <a:ext cx="1392861" cy="815421"/>
      </dsp:txXfrm>
    </dsp:sp>
    <dsp:sp modelId="{1BBB7A88-F1CD-4E22-AB2B-91DC1916A45E}">
      <dsp:nvSpPr>
        <dsp:cNvPr id="0" name=""/>
        <dsp:cNvSpPr/>
      </dsp:nvSpPr>
      <dsp:spPr>
        <a:xfrm>
          <a:off x="1591260" y="2703781"/>
          <a:ext cx="306043" cy="358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1260" y="2775383"/>
        <a:ext cx="214230" cy="214808"/>
      </dsp:txXfrm>
    </dsp:sp>
    <dsp:sp modelId="{0F438E36-3193-48FB-97D8-08F60ABF4489}">
      <dsp:nvSpPr>
        <dsp:cNvPr id="0" name=""/>
        <dsp:cNvSpPr/>
      </dsp:nvSpPr>
      <dsp:spPr>
        <a:xfrm>
          <a:off x="2024340" y="2449707"/>
          <a:ext cx="1443599" cy="866159"/>
        </a:xfrm>
        <a:prstGeom prst="roundRect">
          <a:avLst>
            <a:gd name="adj" fmla="val 10000"/>
          </a:avLst>
        </a:prstGeom>
        <a:solidFill>
          <a:srgbClr val="C0D8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Theory</a:t>
          </a:r>
        </a:p>
      </dsp:txBody>
      <dsp:txXfrm>
        <a:off x="2049709" y="2475076"/>
        <a:ext cx="1392861" cy="815421"/>
      </dsp:txXfrm>
    </dsp:sp>
    <dsp:sp modelId="{76553406-953E-4F7A-81B9-4E90C592B030}">
      <dsp:nvSpPr>
        <dsp:cNvPr id="0" name=""/>
        <dsp:cNvSpPr/>
      </dsp:nvSpPr>
      <dsp:spPr>
        <a:xfrm>
          <a:off x="3612299" y="2703781"/>
          <a:ext cx="306043" cy="358012"/>
        </a:xfrm>
        <a:prstGeom prst="rightArrow">
          <a:avLst>
            <a:gd name="adj1" fmla="val 60000"/>
            <a:gd name="adj2" fmla="val 50000"/>
          </a:avLst>
        </a:prstGeom>
        <a:solidFill>
          <a:srgbClr val="9A25C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Segoe UI Light"/>
            <a:ea typeface="+mn-ea"/>
            <a:cs typeface="+mn-cs"/>
          </a:endParaRPr>
        </a:p>
      </dsp:txBody>
      <dsp:txXfrm>
        <a:off x="3612299" y="2775383"/>
        <a:ext cx="214230" cy="214808"/>
      </dsp:txXfrm>
    </dsp:sp>
    <dsp:sp modelId="{54DF7B97-0372-4CF7-B578-96D41A1323A8}">
      <dsp:nvSpPr>
        <dsp:cNvPr id="0" name=""/>
        <dsp:cNvSpPr/>
      </dsp:nvSpPr>
      <dsp:spPr>
        <a:xfrm>
          <a:off x="4045379" y="2449707"/>
          <a:ext cx="1443599" cy="866159"/>
        </a:xfrm>
        <a:prstGeom prst="roundRect">
          <a:avLst>
            <a:gd name="adj" fmla="val 10000"/>
          </a:avLst>
        </a:prstGeom>
        <a:solidFill>
          <a:srgbClr val="C0D8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Demo</a:t>
          </a:r>
        </a:p>
      </dsp:txBody>
      <dsp:txXfrm>
        <a:off x="4070748" y="2475076"/>
        <a:ext cx="1392861" cy="815421"/>
      </dsp:txXfrm>
    </dsp:sp>
    <dsp:sp modelId="{F316DAB6-BF92-43C6-A08A-D192903E8583}">
      <dsp:nvSpPr>
        <dsp:cNvPr id="0" name=""/>
        <dsp:cNvSpPr/>
      </dsp:nvSpPr>
      <dsp:spPr>
        <a:xfrm>
          <a:off x="5633338" y="2703781"/>
          <a:ext cx="306043" cy="358012"/>
        </a:xfrm>
        <a:prstGeom prst="rightArrow">
          <a:avLst>
            <a:gd name="adj1" fmla="val 60000"/>
            <a:gd name="adj2" fmla="val 50000"/>
          </a:avLst>
        </a:prstGeom>
        <a:solidFill>
          <a:srgbClr val="9A25C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Segoe UI Light"/>
            <a:ea typeface="+mn-ea"/>
            <a:cs typeface="+mn-cs"/>
          </a:endParaRPr>
        </a:p>
      </dsp:txBody>
      <dsp:txXfrm>
        <a:off x="5633338" y="2775383"/>
        <a:ext cx="214230" cy="214808"/>
      </dsp:txXfrm>
    </dsp:sp>
    <dsp:sp modelId="{1B95C57E-EC84-4BB1-B53F-84B8A3667BC3}">
      <dsp:nvSpPr>
        <dsp:cNvPr id="0" name=""/>
        <dsp:cNvSpPr/>
      </dsp:nvSpPr>
      <dsp:spPr>
        <a:xfrm>
          <a:off x="6066418" y="2449707"/>
          <a:ext cx="1443599" cy="866159"/>
        </a:xfrm>
        <a:prstGeom prst="roundRect">
          <a:avLst>
            <a:gd name="adj" fmla="val 10000"/>
          </a:avLst>
        </a:prstGeom>
        <a:solidFill>
          <a:srgbClr val="C0D8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10000"/>
                </a:schemeClr>
              </a:solidFill>
            </a:rPr>
            <a:t>Questions</a:t>
          </a:r>
        </a:p>
      </dsp:txBody>
      <dsp:txXfrm>
        <a:off x="6091787" y="2475076"/>
        <a:ext cx="1392861" cy="815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A36CD-2A56-4C14-AD9C-6C20E37572DC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394FF-102C-4363-AE21-2B98FE0CA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2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94FF-102C-4363-AE21-2B98FE0CAB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2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94FF-102C-4363-AE21-2B98FE0CAB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3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94FF-102C-4363-AE21-2B98FE0CAB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2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94FF-102C-4363-AE21-2B98FE0CAB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49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94FF-102C-4363-AE21-2B98FE0CAB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5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94FF-102C-4363-AE21-2B98FE0CAB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CA268-0833-42A0-B4D8-1A4354424D02}"/>
              </a:ext>
            </a:extLst>
          </p:cNvPr>
          <p:cNvSpPr txBox="1"/>
          <p:nvPr userDrawn="1"/>
        </p:nvSpPr>
        <p:spPr>
          <a:xfrm>
            <a:off x="-61650" y="6700807"/>
            <a:ext cx="32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en-GB" sz="700" b="0" i="0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© 2020 Andy Murphy</a:t>
            </a:r>
            <a:endParaRPr lang="en-GB" sz="700" b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143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86" r:id="rId6"/>
    <p:sldLayoutId id="2147484082" r:id="rId7"/>
    <p:sldLayoutId id="2147484083" r:id="rId8"/>
    <p:sldLayoutId id="2147484084" r:id="rId9"/>
    <p:sldLayoutId id="2147484085" r:id="rId10"/>
    <p:sldLayoutId id="21474840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ytodatastuff.co.uk/blog/self-service-analytics-the-practical" TargetMode="External"/><Relationship Id="rId2" Type="http://schemas.openxmlformats.org/officeDocument/2006/relationships/hyperlink" Target="https://www.daytodatastuff.co.uk/blog/self-serve-analy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isation.data.blog/" TargetMode="External"/><Relationship Id="rId5" Type="http://schemas.openxmlformats.org/officeDocument/2006/relationships/hyperlink" Target="https://www.sciencedirect.com/science/article/pii/S2444569X18300374" TargetMode="External"/><Relationship Id="rId4" Type="http://schemas.openxmlformats.org/officeDocument/2006/relationships/hyperlink" Target="http://docs.media.bitpipe.com/io_10x/io_106625/item_583281/TDWI_Best_Practices_Report_Self-Service_BI_Q311%5B1%5D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todatastuff.com/" TargetMode="External"/><Relationship Id="rId2" Type="http://schemas.openxmlformats.org/officeDocument/2006/relationships/hyperlink" Target="altiusdata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www.linkedin.com/in/andy-murphy-b569256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mag.com/article/2004/04/guided-analyt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oelliott.com/blog/2014/04/qa-self-service-vs-traditional-business-intelligence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encedirect.com/" TargetMode="External"/><Relationship Id="rId3" Type="http://schemas.openxmlformats.org/officeDocument/2006/relationships/hyperlink" Target="https://www.qlik.com/us/lp/sem/ebook-top-bi-trends-for-2020?CampaignID=7013z000000j7X6&amp;ppc_id=NB5b8OpC&amp;kw=bi&amp;utm_content=sNB5b8OpC_pcrid_427834877210_pmt_p_pkw_bi_pdv_c_mslid__pgrid_62740557526_ptaid_kwd-299325906702&amp;utm_source=google&amp;utm_medium=cpc&amp;utm_campaign=Qlik_United_Kingdom_Google_NB_Business_Intelligence_EN&amp;utm_term=bi&amp;gclid=CjwKCAjwsan5BRAOEiwALzomXxn0ner9RTKq70uz9wrpN1z__yhYuiXO-ZoulCSsQezS9dYCEcmOQhoCg2MQAvD_BwE" TargetMode="External"/><Relationship Id="rId7" Type="http://schemas.openxmlformats.org/officeDocument/2006/relationships/hyperlink" Target="https://www.sciencedirect.com/science/article/pii/S2444569X1830037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rtner.com/" TargetMode="External"/><Relationship Id="rId5" Type="http://schemas.openxmlformats.org/officeDocument/2006/relationships/hyperlink" Target="https://www.gartner.com/smarterwithgartner/gartner-top-10-data-analytics-trends/" TargetMode="External"/><Relationship Id="rId4" Type="http://schemas.openxmlformats.org/officeDocument/2006/relationships/hyperlink" Target="http://www.qlik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cs.media.bitpipe.com/io_10x/io_106625/item_583281/TDWI_Best_Practices_Report_Self-Service_BI_Q311%5B1%5D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31D12-1206-46AB-920B-C1E4AC95C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95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ln w="2857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6C65C-4C05-4B39-ACC8-5E66D1DD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121" y="251926"/>
            <a:ext cx="6927753" cy="1352939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Guided vs. Self Service Analytics</a:t>
            </a:r>
            <a:br>
              <a:rPr lang="en-US" sz="32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sz="2000" b="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br>
              <a:rPr lang="en-US" sz="32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200" b="0" cap="none" spc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2EBB8-DC23-4B42-A8AB-C2596735F584}"/>
              </a:ext>
            </a:extLst>
          </p:cNvPr>
          <p:cNvSpPr txBox="1"/>
          <p:nvPr/>
        </p:nvSpPr>
        <p:spPr>
          <a:xfrm>
            <a:off x="4393659" y="6236742"/>
            <a:ext cx="340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Andy Murphy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5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4B01-C611-494D-BD32-AFC826B9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6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034E-D70B-47BC-B388-D4B59136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483424"/>
            <a:ext cx="10780776" cy="46195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Self-Service is not a universal best approach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will always be demand for guided analytics but it may become more niche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Hybrid models can offer flexibility to maximise positives and minimise risks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Industry trends will continue to move toward Self-Service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Trend in BI vendors to include these features is a good indication of what their customers are asking for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Role of data specialists will evolve to develop these tools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PowerBI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great choice for building a Self-Service Platform!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5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31D12-1206-46AB-920B-C1E4AC95C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ln w="2857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6C65C-4C05-4B39-ACC8-5E66D1DD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123" y="2385526"/>
            <a:ext cx="6927753" cy="1352939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Questions?</a:t>
            </a:r>
            <a:br>
              <a:rPr lang="en-US" sz="32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200" b="0" cap="none" spc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363C-633E-4936-A0EC-DF7BED1E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29"/>
            <a:ext cx="10515600" cy="1325563"/>
          </a:xfrm>
        </p:spPr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FD8E-3B93-4B6B-9932-0ADBC3F9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728"/>
            <a:ext cx="10515600" cy="4543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My blog posts this talk is based on </a:t>
            </a:r>
            <a:r>
              <a:rPr lang="en-GB" sz="1200" dirty="0"/>
              <a:t>(Sorry for the shameless self-promotion!)</a:t>
            </a:r>
            <a:r>
              <a:rPr lang="en-GB" sz="1200" dirty="0">
                <a:solidFill>
                  <a:srgbClr val="4C933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https://www.daytodatastuff.co.uk/blog/self-serve-analytics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https://www.daytodatastuff.co.uk/blog/self-service-analytics-the-practical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 link to the paper by Imhoff &amp; White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http://docs.media.bitpipe.com/io_10x/io_106625/item_583281/TDWI_Best_Practices_Report_Self-Service_BI_Q311%5B1%5D.pdf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A link to the paper by </a:t>
            </a:r>
            <a:r>
              <a:rPr lang="en-GB" sz="2400" dirty="0" err="1"/>
              <a:t>Caserio</a:t>
            </a:r>
            <a:r>
              <a:rPr lang="en-GB" sz="2400" dirty="0"/>
              <a:t> &amp; Coelho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https://www.sciencedirect.com/science/article/pii/S2444569X18300374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Nigel Davison (BP) blog on SS v. GA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https://visualisation.data.blog/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6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81A84-B6C6-4252-92E5-25F303B8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GB" dirty="0"/>
          </a:p>
        </p:txBody>
      </p:sp>
      <p:grpSp>
        <p:nvGrpSpPr>
          <p:cNvPr id="5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1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16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204F9B24-1AF4-4F2E-9A60-09210FAD2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007405"/>
              </p:ext>
            </p:extLst>
          </p:nvPr>
        </p:nvGraphicFramePr>
        <p:xfrm>
          <a:off x="3840480" y="447276"/>
          <a:ext cx="7513319" cy="57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76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1D97-FB71-457F-89EC-3E728639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1"/>
            <a:ext cx="10515600" cy="1325563"/>
          </a:xfrm>
        </p:spPr>
        <p:txBody>
          <a:bodyPr/>
          <a:lstStyle/>
          <a:p>
            <a:r>
              <a:rPr lang="en-US" dirty="0"/>
              <a:t>Who am 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0D05-89EE-45BF-B228-D1E632E8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Andy Murphy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PowerPlatform Consultant at </a:t>
            </a:r>
            <a:r>
              <a:rPr lang="en-US" dirty="0">
                <a:hlinkClick r:id="rId2"/>
              </a:rPr>
              <a:t>Altius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www.daytodatastuff.com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drawing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B58C493-6C18-4FF5-ACEC-91DF6904B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5265"/>
            <a:ext cx="673359" cy="671939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4E93A69-9E11-4ACF-8059-0FA1D92A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420" y="3916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9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E32A-585A-4047-947D-C89B7F7B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3"/>
            <a:ext cx="10515600" cy="1325563"/>
          </a:xfrm>
        </p:spPr>
        <p:txBody>
          <a:bodyPr/>
          <a:lstStyle/>
          <a:p>
            <a:r>
              <a:rPr lang="en-US" dirty="0"/>
              <a:t>What is Guided / Self-Service Analytics?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A1C7-837F-4FA2-8EB3-82637B4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482739"/>
            <a:ext cx="4888175" cy="4540556"/>
          </a:xfrm>
          <a:gradFill flip="none" rotWithShape="1">
            <a:gsLst>
              <a:gs pos="0">
                <a:srgbClr val="C0D8BC">
                  <a:tint val="66000"/>
                  <a:satMod val="160000"/>
                </a:srgbClr>
              </a:gs>
              <a:gs pos="50000">
                <a:srgbClr val="C0D8BC">
                  <a:tint val="44500"/>
                  <a:satMod val="160000"/>
                </a:srgbClr>
              </a:gs>
              <a:gs pos="100000">
                <a:srgbClr val="C0D8B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numCol="1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Guided Analytics</a:t>
            </a:r>
          </a:p>
          <a:p>
            <a:r>
              <a:rPr lang="en-US" sz="2000" dirty="0"/>
              <a:t>Traditional model for reporting data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Centralised</a:t>
            </a:r>
            <a:r>
              <a:rPr lang="en-US" sz="2000" dirty="0"/>
              <a:t> function owned by IT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Exposes data to end users through </a:t>
            </a:r>
            <a:r>
              <a:rPr lang="en-US" sz="2000" dirty="0" err="1"/>
              <a:t>visualisations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Stakeholders define requirements for </a:t>
            </a:r>
            <a:r>
              <a:rPr lang="en-US" sz="2000" dirty="0" err="1"/>
              <a:t>visualisations</a:t>
            </a:r>
            <a:r>
              <a:rPr lang="en-US" sz="2000" dirty="0"/>
              <a:t> / themes / UI etc.</a:t>
            </a:r>
          </a:p>
          <a:p>
            <a:endParaRPr lang="en-US" sz="2000" dirty="0"/>
          </a:p>
          <a:p>
            <a:r>
              <a:rPr lang="en-US" sz="2000" dirty="0"/>
              <a:t>Designed by an expert for laypeople to </a:t>
            </a:r>
            <a:r>
              <a:rPr lang="en-US" sz="2000" b="1" dirty="0"/>
              <a:t>consume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11392D-0765-4A0F-85E0-A55E822E20F2}"/>
              </a:ext>
            </a:extLst>
          </p:cNvPr>
          <p:cNvSpPr txBox="1">
            <a:spLocks/>
          </p:cNvSpPr>
          <p:nvPr/>
        </p:nvSpPr>
        <p:spPr>
          <a:xfrm>
            <a:off x="5988597" y="1482739"/>
            <a:ext cx="4816423" cy="4540556"/>
          </a:xfrm>
          <a:prstGeom prst="rect">
            <a:avLst/>
          </a:prstGeom>
          <a:gradFill flip="none" rotWithShape="1">
            <a:gsLst>
              <a:gs pos="0">
                <a:srgbClr val="C0D8BC">
                  <a:tint val="66000"/>
                  <a:satMod val="160000"/>
                </a:srgbClr>
              </a:gs>
              <a:gs pos="50000">
                <a:srgbClr val="C0D8BC">
                  <a:tint val="44500"/>
                  <a:satMod val="160000"/>
                </a:srgbClr>
              </a:gs>
              <a:gs pos="100000">
                <a:srgbClr val="C0D8B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vert="horz" lIns="91440" tIns="45720" rIns="91440" bIns="45720" numCol="1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600" dirty="0"/>
              <a:t>Self-Service Analytics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More</a:t>
            </a:r>
            <a:r>
              <a:rPr lang="en-GB" sz="3600" dirty="0"/>
              <a:t> </a:t>
            </a:r>
            <a:r>
              <a:rPr lang="en-GB" sz="2800" dirty="0"/>
              <a:t>modern approach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GB" sz="28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Allows for some decentralisation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8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Provides end users with a tool to explore the data through visualisations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8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Stakeholders define the answers they want to find out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8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Designed by an expert as a tool to let laypeople </a:t>
            </a:r>
            <a:r>
              <a:rPr lang="en-GB" sz="2800" b="1" dirty="0"/>
              <a:t>explore</a:t>
            </a:r>
            <a:r>
              <a:rPr lang="en-GB" sz="2800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106605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68FA-FD2D-47CA-8215-9AF63FF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/>
              <a:t>Guided Philosophy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B48E-FAFB-40F9-9142-5D53E671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52"/>
            <a:ext cx="6970776" cy="48381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Emerged in 2004</a:t>
            </a:r>
            <a:r>
              <a:rPr lang="en-US" sz="1400" baseline="100000" dirty="0"/>
              <a:t>1</a:t>
            </a:r>
          </a:p>
          <a:p>
            <a:endParaRPr lang="en-US" sz="2400" dirty="0"/>
          </a:p>
          <a:p>
            <a:r>
              <a:rPr lang="en-US" sz="2400" dirty="0"/>
              <a:t>Gained popularity since, with vendors like Tableau, Qlik &amp; more recently,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0" indent="0">
              <a:buNone/>
            </a:pPr>
            <a:endParaRPr lang="en-US" sz="1400" baseline="100000" dirty="0"/>
          </a:p>
          <a:p>
            <a:pPr>
              <a:lnSpc>
                <a:spcPct val="100000"/>
              </a:lnSpc>
            </a:pPr>
            <a:r>
              <a:rPr lang="en-US" sz="2400" dirty="0"/>
              <a:t>Necessitated by technological limitations</a:t>
            </a:r>
            <a:r>
              <a:rPr lang="en-GB" sz="2400" dirty="0"/>
              <a:t> &amp; complexity</a:t>
            </a:r>
            <a:r>
              <a:rPr lang="en-GB" sz="1400" baseline="100000" dirty="0"/>
              <a:t>2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Expert produces a product for end users to consume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End users only need to understand how to interpret data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7D5219-F8D5-43AD-AB22-EFC3FD0B63D1}"/>
              </a:ext>
            </a:extLst>
          </p:cNvPr>
          <p:cNvGrpSpPr/>
          <p:nvPr/>
        </p:nvGrpSpPr>
        <p:grpSpPr>
          <a:xfrm>
            <a:off x="8046720" y="1868360"/>
            <a:ext cx="3401568" cy="3121279"/>
            <a:chOff x="2578608" y="3797443"/>
            <a:chExt cx="2791968" cy="256995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47E11B-4991-4FAF-949B-170F041942DB}"/>
                </a:ext>
              </a:extLst>
            </p:cNvPr>
            <p:cNvSpPr/>
            <p:nvPr/>
          </p:nvSpPr>
          <p:spPr>
            <a:xfrm>
              <a:off x="2578608" y="4822301"/>
              <a:ext cx="557784" cy="5669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B49809-4FF2-4A5F-BBF0-92885A0AE4D3}"/>
                </a:ext>
              </a:extLst>
            </p:cNvPr>
            <p:cNvSpPr/>
            <p:nvPr/>
          </p:nvSpPr>
          <p:spPr>
            <a:xfrm>
              <a:off x="4741164" y="3797443"/>
              <a:ext cx="594360" cy="598138"/>
            </a:xfrm>
            <a:prstGeom prst="ellipse">
              <a:avLst/>
            </a:prstGeom>
            <a:solidFill>
              <a:srgbClr val="C0D8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</a:t>
              </a:r>
              <a:endParaRPr lang="en-GB" sz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040BAD-6248-4C1E-9AE8-00819475F30A}"/>
                </a:ext>
              </a:extLst>
            </p:cNvPr>
            <p:cNvSpPr/>
            <p:nvPr/>
          </p:nvSpPr>
          <p:spPr>
            <a:xfrm>
              <a:off x="4741164" y="4791091"/>
              <a:ext cx="594360" cy="598138"/>
            </a:xfrm>
            <a:prstGeom prst="ellipse">
              <a:avLst/>
            </a:prstGeom>
            <a:solidFill>
              <a:srgbClr val="C0D8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</a:t>
              </a:r>
              <a:endParaRPr lang="en-GB" sz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DCA6E2-3D34-4B10-82BB-18C1C228785F}"/>
                </a:ext>
              </a:extLst>
            </p:cNvPr>
            <p:cNvSpPr/>
            <p:nvPr/>
          </p:nvSpPr>
          <p:spPr>
            <a:xfrm>
              <a:off x="4776216" y="5769261"/>
              <a:ext cx="594360" cy="598138"/>
            </a:xfrm>
            <a:prstGeom prst="ellipse">
              <a:avLst/>
            </a:prstGeom>
            <a:solidFill>
              <a:srgbClr val="C0D8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</a:t>
              </a:r>
              <a:endParaRPr lang="en-GB" sz="120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7C4AA56-9009-4516-B2E2-33336287A11E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rot="5400000" flipH="1" flipV="1">
              <a:off x="3436438" y="3517575"/>
              <a:ext cx="725789" cy="18836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E999DE1-DA53-427E-9B52-33F59469D231}"/>
                </a:ext>
              </a:extLst>
            </p:cNvPr>
            <p:cNvCxnSpPr>
              <a:cxnSpLocks/>
              <a:stCxn id="4" idx="4"/>
              <a:endCxn id="9" idx="2"/>
            </p:cNvCxnSpPr>
            <p:nvPr/>
          </p:nvCxnSpPr>
          <p:spPr>
            <a:xfrm rot="16200000" flipH="1">
              <a:off x="3477308" y="4769421"/>
              <a:ext cx="679101" cy="19187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29A054C-38FB-440A-A360-0880D57E4C7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136392" y="5090160"/>
              <a:ext cx="1604772" cy="1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374CD63-99DA-4DFD-A74E-394365EE76CB}"/>
              </a:ext>
            </a:extLst>
          </p:cNvPr>
          <p:cNvSpPr txBox="1"/>
          <p:nvPr/>
        </p:nvSpPr>
        <p:spPr>
          <a:xfrm>
            <a:off x="7206912" y="6514685"/>
            <a:ext cx="49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0" i="0" baseline="5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sz="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Lehtipalo, Tobias (2004). </a:t>
            </a:r>
            <a:r>
              <a:rPr lang="en-GB" sz="900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3"/>
              </a:rPr>
              <a:t>"Guided Analytics"</a:t>
            </a:r>
            <a:r>
              <a:rPr lang="en-GB" sz="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9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R&amp;D Magazine</a:t>
            </a:r>
            <a:r>
              <a:rPr lang="en-GB" sz="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r"/>
            <a:r>
              <a:rPr lang="en-GB" sz="900" baseline="50000" dirty="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en-GB" sz="900" dirty="0">
                <a:solidFill>
                  <a:srgbClr val="202122"/>
                </a:solidFill>
                <a:latin typeface="Arial" panose="020B0604020202020204" pitchFamily="34" charset="0"/>
              </a:rPr>
              <a:t>Time, Elliot (2014). </a:t>
            </a:r>
            <a:r>
              <a:rPr lang="en-GB" sz="9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“Q&amp;A: Self Service vs Traditional Business Intelligence”. </a:t>
            </a:r>
            <a:r>
              <a:rPr lang="en-GB" sz="900" i="1" dirty="0">
                <a:solidFill>
                  <a:srgbClr val="202122"/>
                </a:solidFill>
                <a:latin typeface="Arial" panose="020B0604020202020204" pitchFamily="34" charset="0"/>
              </a:rPr>
              <a:t>Timoelliott.com</a:t>
            </a:r>
            <a:endParaRPr lang="en-GB" sz="9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68FA-FD2D-47CA-8215-9AF63FF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/>
              <a:t>Self-Service Philosophy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B48E-FAFB-40F9-9142-5D53E671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52"/>
            <a:ext cx="6970776" cy="483812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Still emerging as more companies start to see the value</a:t>
            </a:r>
            <a:endParaRPr lang="en-US" sz="1400" baseline="100000" dirty="0"/>
          </a:p>
          <a:p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Rapidly gaining popularity – identified by many companies, such as Qlik</a:t>
            </a:r>
            <a:r>
              <a:rPr lang="en-US" sz="1400" baseline="100000" dirty="0"/>
              <a:t>1</a:t>
            </a:r>
            <a:r>
              <a:rPr lang="en-US" sz="2400" dirty="0"/>
              <a:t> &amp; Gartner</a:t>
            </a:r>
            <a:r>
              <a:rPr lang="en-GB" sz="1400" baseline="100000" dirty="0"/>
              <a:t>2 </a:t>
            </a:r>
            <a:r>
              <a:rPr lang="en-US" sz="2400" dirty="0"/>
              <a:t>as a top BI trend for 2020</a:t>
            </a:r>
          </a:p>
          <a:p>
            <a:pPr>
              <a:lnSpc>
                <a:spcPct val="100000"/>
              </a:lnSpc>
            </a:pPr>
            <a:endParaRPr lang="en-US" sz="1400" baseline="100000" dirty="0"/>
          </a:p>
          <a:p>
            <a:pPr>
              <a:lnSpc>
                <a:spcPct val="100000"/>
              </a:lnSpc>
            </a:pPr>
            <a:r>
              <a:rPr lang="en-US" sz="2400" dirty="0"/>
              <a:t>Uses cutting edge technology to produce easy to use tools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r>
              <a:rPr lang="en-GB" sz="2400" dirty="0"/>
              <a:t>Expert produces a product to allow end users to explore data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End users need to understand how to interpret data and how to interact with it</a:t>
            </a:r>
          </a:p>
          <a:p>
            <a:endParaRPr lang="en-GB" sz="2400" dirty="0"/>
          </a:p>
          <a:p>
            <a:r>
              <a:rPr lang="en-GB" sz="2400" dirty="0"/>
              <a:t>Exposes more data to end users to allow for better business decisions with faster/easier access to BI – this has proven business value</a:t>
            </a:r>
            <a:r>
              <a:rPr lang="en-GB" sz="1400" baseline="100000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7D5219-F8D5-43AD-AB22-EFC3FD0B63D1}"/>
              </a:ext>
            </a:extLst>
          </p:cNvPr>
          <p:cNvGrpSpPr/>
          <p:nvPr/>
        </p:nvGrpSpPr>
        <p:grpSpPr>
          <a:xfrm>
            <a:off x="8046720" y="639794"/>
            <a:ext cx="3412847" cy="4349843"/>
            <a:chOff x="2578608" y="2785884"/>
            <a:chExt cx="2801226" cy="35815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47E11B-4991-4FAF-949B-170F041942DB}"/>
                </a:ext>
              </a:extLst>
            </p:cNvPr>
            <p:cNvSpPr/>
            <p:nvPr/>
          </p:nvSpPr>
          <p:spPr>
            <a:xfrm>
              <a:off x="2578608" y="4822301"/>
              <a:ext cx="557784" cy="5669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B49809-4FF2-4A5F-BBF0-92885A0AE4D3}"/>
                </a:ext>
              </a:extLst>
            </p:cNvPr>
            <p:cNvSpPr/>
            <p:nvPr/>
          </p:nvSpPr>
          <p:spPr>
            <a:xfrm>
              <a:off x="4741164" y="3797443"/>
              <a:ext cx="594360" cy="598138"/>
            </a:xfrm>
            <a:prstGeom prst="ellipse">
              <a:avLst/>
            </a:prstGeom>
            <a:solidFill>
              <a:srgbClr val="C0D8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</a:t>
              </a:r>
              <a:endParaRPr lang="en-GB" sz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040BAD-6248-4C1E-9AE8-00819475F30A}"/>
                </a:ext>
              </a:extLst>
            </p:cNvPr>
            <p:cNvSpPr/>
            <p:nvPr/>
          </p:nvSpPr>
          <p:spPr>
            <a:xfrm>
              <a:off x="4785474" y="2785884"/>
              <a:ext cx="594360" cy="598138"/>
            </a:xfrm>
            <a:prstGeom prst="ellipse">
              <a:avLst/>
            </a:prstGeom>
            <a:solidFill>
              <a:srgbClr val="C0D8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</a:t>
              </a:r>
              <a:endParaRPr lang="en-GB" sz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DCA6E2-3D34-4B10-82BB-18C1C228785F}"/>
                </a:ext>
              </a:extLst>
            </p:cNvPr>
            <p:cNvSpPr/>
            <p:nvPr/>
          </p:nvSpPr>
          <p:spPr>
            <a:xfrm>
              <a:off x="4776216" y="5769261"/>
              <a:ext cx="594360" cy="598138"/>
            </a:xfrm>
            <a:prstGeom prst="ellipse">
              <a:avLst/>
            </a:prstGeom>
            <a:solidFill>
              <a:srgbClr val="C0D8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</a:t>
              </a:r>
              <a:endParaRPr lang="en-GB" sz="120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7C4AA56-9009-4516-B2E2-33336287A11E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rot="5400000" flipH="1" flipV="1">
              <a:off x="3436438" y="3517575"/>
              <a:ext cx="725789" cy="18836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E999DE1-DA53-427E-9B52-33F59469D231}"/>
                </a:ext>
              </a:extLst>
            </p:cNvPr>
            <p:cNvCxnSpPr>
              <a:cxnSpLocks/>
              <a:stCxn id="4" idx="4"/>
              <a:endCxn id="9" idx="2"/>
            </p:cNvCxnSpPr>
            <p:nvPr/>
          </p:nvCxnSpPr>
          <p:spPr>
            <a:xfrm rot="16200000" flipH="1">
              <a:off x="3477308" y="4769421"/>
              <a:ext cx="679101" cy="19187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29A054C-38FB-440A-A360-0880D57E4C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857500" y="3084953"/>
              <a:ext cx="1927974" cy="100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374CD63-99DA-4DFD-A74E-394365EE76CB}"/>
              </a:ext>
            </a:extLst>
          </p:cNvPr>
          <p:cNvSpPr txBox="1"/>
          <p:nvPr/>
        </p:nvSpPr>
        <p:spPr>
          <a:xfrm>
            <a:off x="4660709" y="6437508"/>
            <a:ext cx="753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aseline="50000" dirty="0">
                <a:solidFill>
                  <a:srgbClr val="202122"/>
                </a:solidFill>
                <a:latin typeface="Arial" panose="020B0604020202020204" pitchFamily="34" charset="0"/>
              </a:rPr>
              <a:t>1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</a:rPr>
              <a:t>Qlik (2020), 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“2020 BI Trends: Analytics Alone is No Longer Enough”, 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www.qlik.com</a:t>
            </a:r>
            <a:endParaRPr lang="en-GB" sz="8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GB" sz="800" baseline="50000" dirty="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</a:rPr>
              <a:t>Gartner (2020), 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“Top 10 Analytic Trends”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  <a:hlinkClick r:id="rId6"/>
              </a:rPr>
              <a:t>www.gartner.com</a:t>
            </a:r>
            <a:endParaRPr lang="en-GB" sz="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r"/>
            <a:r>
              <a:rPr lang="en-GB" sz="800" baseline="50000" dirty="0">
                <a:solidFill>
                  <a:srgbClr val="202122"/>
                </a:solidFill>
                <a:latin typeface="Arial" panose="020B0604020202020204" pitchFamily="34" charset="0"/>
              </a:rPr>
              <a:t>3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</a:rPr>
              <a:t>Caserio N. &amp; </a:t>
            </a:r>
            <a:r>
              <a:rPr lang="en-GB" sz="800" dirty="0" err="1">
                <a:solidFill>
                  <a:srgbClr val="202122"/>
                </a:solidFill>
                <a:latin typeface="Arial" panose="020B0604020202020204" pitchFamily="34" charset="0"/>
              </a:rPr>
              <a:t>Coleho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</a:rPr>
              <a:t> A., 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  <a:hlinkClick r:id="rId7"/>
              </a:rPr>
              <a:t>“The influence of BI capacity, network learning and innovativeness on </a:t>
            </a:r>
            <a:r>
              <a:rPr lang="en-GB" sz="800" dirty="0" err="1">
                <a:solidFill>
                  <a:srgbClr val="202122"/>
                </a:solidFill>
                <a:latin typeface="Arial" panose="020B0604020202020204" pitchFamily="34" charset="0"/>
                <a:hlinkClick r:id="rId7"/>
              </a:rPr>
              <a:t>startups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  <a:hlinkClick r:id="rId7"/>
              </a:rPr>
              <a:t> performance”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GB" sz="800" dirty="0">
                <a:solidFill>
                  <a:srgbClr val="202122"/>
                </a:solidFill>
                <a:latin typeface="Arial" panose="020B0604020202020204" pitchFamily="34" charset="0"/>
                <a:hlinkClick r:id="rId8"/>
              </a:rPr>
              <a:t>www.sciencedirect.com</a:t>
            </a:r>
            <a:endParaRPr lang="en-GB" sz="8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C85C1F-1A44-4A09-ABAA-80CD6901126E}"/>
              </a:ext>
            </a:extLst>
          </p:cNvPr>
          <p:cNvSpPr/>
          <p:nvPr/>
        </p:nvSpPr>
        <p:spPr>
          <a:xfrm>
            <a:off x="9685547" y="2887830"/>
            <a:ext cx="724133" cy="726454"/>
          </a:xfrm>
          <a:prstGeom prst="ellipse">
            <a:avLst/>
          </a:prstGeom>
          <a:solidFill>
            <a:srgbClr val="C0D8B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4B81F-6AA7-4584-B535-8977400660C5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10303633" y="2488426"/>
            <a:ext cx="483863" cy="5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91BF27-4152-4660-87A2-DB78CAE4A40F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10303633" y="3507897"/>
            <a:ext cx="526569" cy="86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6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B83-58C6-4F1E-BF0D-3F6BF8BE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Why bother with Self-Service?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1766E-69F8-42C9-9032-91C161729C88}"/>
              </a:ext>
            </a:extLst>
          </p:cNvPr>
          <p:cNvSpPr txBox="1"/>
          <p:nvPr/>
        </p:nvSpPr>
        <p:spPr>
          <a:xfrm>
            <a:off x="7198085" y="6627168"/>
            <a:ext cx="4993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rgbClr val="202122"/>
                </a:solidFill>
                <a:latin typeface="Arial" panose="020B0604020202020204" pitchFamily="34" charset="0"/>
              </a:rPr>
              <a:t>Data and quotes from Imhoff C. &amp; White C. (2011), </a:t>
            </a:r>
            <a:r>
              <a:rPr lang="en-GB" sz="900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“Self Service Business Intelligence” </a:t>
            </a:r>
            <a:endParaRPr lang="en-GB" sz="9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D8866-82BC-443E-B3F3-855C597FB659}"/>
              </a:ext>
            </a:extLst>
          </p:cNvPr>
          <p:cNvSpPr txBox="1"/>
          <p:nvPr/>
        </p:nvSpPr>
        <p:spPr>
          <a:xfrm>
            <a:off x="0" y="6627168"/>
            <a:ext cx="4639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202122"/>
                </a:solidFill>
                <a:latin typeface="Arial" panose="020B0604020202020204" pitchFamily="34" charset="0"/>
              </a:rPr>
              <a:t>Data from an industry review of 587 respondents</a:t>
            </a:r>
            <a:endParaRPr lang="en-GB" sz="9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579CBB-C2E9-4ACD-ACF1-1CC385D0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7" y="1385888"/>
            <a:ext cx="8581242" cy="4801733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DC73BBB-1141-4467-BCDD-F0373BBEC5BC}"/>
              </a:ext>
            </a:extLst>
          </p:cNvPr>
          <p:cNvSpPr/>
          <p:nvPr/>
        </p:nvSpPr>
        <p:spPr>
          <a:xfrm>
            <a:off x="9497568" y="191707"/>
            <a:ext cx="2450592" cy="1694688"/>
          </a:xfrm>
          <a:prstGeom prst="wedgeRectCallout">
            <a:avLst>
              <a:gd name="adj1" fmla="val 48819"/>
              <a:gd name="adj2" fmla="val 646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“If IT can’t satisfy users fast enough, the users will go around IT and create chaotic but quick BI solutions.”</a:t>
            </a:r>
            <a:endParaRPr lang="en-GB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73F285D-1136-4724-A994-88714E07855C}"/>
              </a:ext>
            </a:extLst>
          </p:cNvPr>
          <p:cNvSpPr/>
          <p:nvPr/>
        </p:nvSpPr>
        <p:spPr>
          <a:xfrm>
            <a:off x="9497568" y="2291238"/>
            <a:ext cx="2450592" cy="1694688"/>
          </a:xfrm>
          <a:prstGeom prst="wedgeRectCallout">
            <a:avLst>
              <a:gd name="adj1" fmla="val 48819"/>
              <a:gd name="adj2" fmla="val 646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“The inability to match the speed at which the business changes is a major impetus for SS BI”</a:t>
            </a:r>
            <a:endParaRPr lang="en-GB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E31B339-3DA3-402A-A641-E71ECCE55B41}"/>
              </a:ext>
            </a:extLst>
          </p:cNvPr>
          <p:cNvSpPr/>
          <p:nvPr/>
        </p:nvSpPr>
        <p:spPr>
          <a:xfrm>
            <a:off x="9497568" y="4390769"/>
            <a:ext cx="2450592" cy="1302895"/>
          </a:xfrm>
          <a:prstGeom prst="wedgeRectCallout">
            <a:avLst>
              <a:gd name="adj1" fmla="val 48819"/>
              <a:gd name="adj2" fmla="val 6465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“Timely access to crucial data means success!”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2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4B01-C611-494D-BD32-AFC826B9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61"/>
            <a:ext cx="10515600" cy="1325563"/>
          </a:xfrm>
        </p:spPr>
        <p:txBody>
          <a:bodyPr/>
          <a:lstStyle/>
          <a:p>
            <a:r>
              <a:rPr lang="en-US" dirty="0"/>
              <a:t>Are there any risks?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034E-D70B-47BC-B388-D4B59136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112"/>
            <a:ext cx="10515600" cy="4176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Skills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| Do we all have a citizen data scientist inside us?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Access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| Can we democratize data without jeopardising security?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Redundancy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| What if multiple people develop the same thing?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Decentralisation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| Could we see multiple versions of the truth?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External Distribution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| Can anyone publish anything?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007B6-4FD9-4D81-8F4D-13FDB91B4DCD}"/>
              </a:ext>
            </a:extLst>
          </p:cNvPr>
          <p:cNvSpPr txBox="1"/>
          <p:nvPr/>
        </p:nvSpPr>
        <p:spPr>
          <a:xfrm>
            <a:off x="7198085" y="6627168"/>
            <a:ext cx="4993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* Thanks to Nigel Davison for pointing this one out to me! </a:t>
            </a:r>
            <a:endParaRPr lang="en-GB" sz="900" b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8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31D12-1206-46AB-920B-C1E4AC95C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ln w="2857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6C65C-4C05-4B39-ACC8-5E66D1DD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123" y="2385526"/>
            <a:ext cx="6927753" cy="1352939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time!</a:t>
            </a:r>
            <a:br>
              <a:rPr lang="en-US" sz="3200" b="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3200" b="0" cap="none" spc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0537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RegularSeed_2SEEDS">
      <a:dk1>
        <a:srgbClr val="000000"/>
      </a:dk1>
      <a:lt1>
        <a:srgbClr val="FFFFFF"/>
      </a:lt1>
      <a:dk2>
        <a:srgbClr val="392441"/>
      </a:dk2>
      <a:lt2>
        <a:srgbClr val="E4E8E2"/>
      </a:lt2>
      <a:accent1>
        <a:srgbClr val="9A25C7"/>
      </a:accent1>
      <a:accent2>
        <a:srgbClr val="6837D9"/>
      </a:accent2>
      <a:accent3>
        <a:srgbClr val="D937C3"/>
      </a:accent3>
      <a:accent4>
        <a:srgbClr val="7BB422"/>
      </a:accent4>
      <a:accent5>
        <a:srgbClr val="4BBA2F"/>
      </a:accent5>
      <a:accent6>
        <a:srgbClr val="23BD45"/>
      </a:accent6>
      <a:hlink>
        <a:srgbClr val="4C9331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9302800589748857BC230A6F1EB53" ma:contentTypeVersion="13" ma:contentTypeDescription="Create a new document." ma:contentTypeScope="" ma:versionID="31a8ac2f3403d5e326c8f724faddb9b6">
  <xsd:schema xmlns:xsd="http://www.w3.org/2001/XMLSchema" xmlns:xs="http://www.w3.org/2001/XMLSchema" xmlns:p="http://schemas.microsoft.com/office/2006/metadata/properties" xmlns:ns3="45dd0ddf-86db-4775-89dc-2dbd399e928a" xmlns:ns4="4006b420-3083-4ee9-b9b5-70869267aba7" targetNamespace="http://schemas.microsoft.com/office/2006/metadata/properties" ma:root="true" ma:fieldsID="108ce38b763539aa1518f01f52bb4d18" ns3:_="" ns4:_="">
    <xsd:import namespace="45dd0ddf-86db-4775-89dc-2dbd399e928a"/>
    <xsd:import namespace="4006b420-3083-4ee9-b9b5-70869267ab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d0ddf-86db-4775-89dc-2dbd399e9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6b420-3083-4ee9-b9b5-70869267a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2352F7-2CF7-4181-B356-F667975F12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23593-567A-42AF-9A23-63AF25EA31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dd0ddf-86db-4775-89dc-2dbd399e928a"/>
    <ds:schemaRef ds:uri="4006b420-3083-4ee9-b9b5-70869267a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417E4-7C6D-4FF9-A187-2C0C287945E8}">
  <ds:schemaRefs>
    <ds:schemaRef ds:uri="4006b420-3083-4ee9-b9b5-70869267aba7"/>
    <ds:schemaRef ds:uri="http://schemas.microsoft.com/office/infopath/2007/PartnerControls"/>
    <ds:schemaRef ds:uri="http://purl.org/dc/terms/"/>
    <ds:schemaRef ds:uri="http://schemas.microsoft.com/office/2006/documentManagement/types"/>
    <ds:schemaRef ds:uri="45dd0ddf-86db-4775-89dc-2dbd399e928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752</Words>
  <Application>Microsoft Office PowerPoint</Application>
  <PresentationFormat>Widescreen</PresentationFormat>
  <Paragraphs>124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FunkyShapesVTI</vt:lpstr>
      <vt:lpstr>Guided vs. Self Service Analytics with PowerBI </vt:lpstr>
      <vt:lpstr>Agenda</vt:lpstr>
      <vt:lpstr>Who am I?</vt:lpstr>
      <vt:lpstr>What is Guided / Self-Service Analytics?</vt:lpstr>
      <vt:lpstr>Guided Philosophy</vt:lpstr>
      <vt:lpstr>Self-Service Philosophy</vt:lpstr>
      <vt:lpstr>Why bother with Self-Service?</vt:lpstr>
      <vt:lpstr>Are there any risks?</vt:lpstr>
      <vt:lpstr>Demo time! </vt:lpstr>
      <vt:lpstr>Conclusion</vt:lpstr>
      <vt:lpstr>Any Questions?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vs. Self Service Analytics with PowerBI</dc:title>
  <dc:creator>Andy Murphy</dc:creator>
  <cp:lastModifiedBy>Chris Barber</cp:lastModifiedBy>
  <cp:revision>2</cp:revision>
  <dcterms:created xsi:type="dcterms:W3CDTF">2020-08-05T17:38:45Z</dcterms:created>
  <dcterms:modified xsi:type="dcterms:W3CDTF">2020-08-10T13:44:27Z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0x01010078C9302800589748857BC230A6F1EB53</vt:lpwstr>
  </property>
</Properties>
</file>