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419" r:id="rId5"/>
    <p:sldId id="420" r:id="rId6"/>
    <p:sldId id="421" r:id="rId7"/>
    <p:sldId id="422" r:id="rId8"/>
    <p:sldId id="423" r:id="rId9"/>
    <p:sldId id="424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50" r:id="rId35"/>
    <p:sldId id="425" r:id="rId36"/>
  </p:sldIdLst>
  <p:sldSz cx="9144000" cy="5143500" type="screen16x9"/>
  <p:notesSz cx="6784975" cy="9906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315" userDrawn="1">
          <p15:clr>
            <a:srgbClr val="A4A3A4"/>
          </p15:clr>
        </p15:guide>
        <p15:guide id="4" pos="44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46B400"/>
    <a:srgbClr val="5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just format 3 - Dekorfär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559"/>
  </p:normalViewPr>
  <p:slideViewPr>
    <p:cSldViewPr snapToGrid="0">
      <p:cViewPr varScale="1">
        <p:scale>
          <a:sx n="96" d="100"/>
          <a:sy n="96" d="100"/>
        </p:scale>
        <p:origin x="368" y="68"/>
      </p:cViewPr>
      <p:guideLst>
        <p:guide orient="horz" pos="1620"/>
        <p:guide pos="2880"/>
        <p:guide pos="1315"/>
        <p:guide pos="44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E2E8362-7B74-CD41-BED9-51C895E0F26E}" type="datetime1">
              <a:rPr lang="sv-SE"/>
              <a:pPr/>
              <a:t>2022-11-27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D9D900B-F64A-7D40-A107-5788E4736ED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563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2:27:25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24575,'725'0'0,"-596"9"0,-7 0 0,-49-8 0,290-3 0,-213-15 0,-145 17 0,46-12-1365,-35 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2:27:26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24575,'15'0'0,"20"-1"0,-1 2 0,1 0 0,-1 3 0,0 1 0,45 12 0,-29-1 0,-1 2 0,73 37 0,-121-54 0,1-1 0,-1 1 0,0 0 0,1 0 0,-1 0 0,0 0 0,0 0 0,1 0 0,-1 0 0,0 0 0,0 1 0,-1-1 0,1 0 0,0 0 0,1 4 0,-2-5 0,0 1 0,1 0 0,-1 0 0,0 0 0,0 0 0,-1 0 0,1 0 0,0 0 0,0 0 0,0 0 0,0 0 0,-1 0 0,1-1 0,0 1 0,-1 0 0,1 0 0,-1 0 0,1 0 0,-2 1 0,-2 2 0,0 0 0,0-1 0,-1 1 0,1-1 0,-1 0 0,0 0 0,-7 3 0,-167 67 0,101-44 0,-45 16-1365,98-36-5461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2:36:57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24575,'1349'0'0,"-1308"-3"-1365,-26-1-5461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2:36:5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24575,'28'1'0,"0"2"0,-1 1 0,1 1 0,-1 2 0,0 0 0,32 14 0,-58-21 0,0 1 0,0-1 0,0 0 0,1 1 0,-1-1 0,0 1 0,0 0 0,0-1 0,0 1 0,0 0 0,0 0 0,0-1 0,0 1 0,0 0 0,0 0 0,-1 0 0,1 0 0,0 0 0,0 0 0,-1 0 0,1 1 0,-1-1 0,1 0 0,-1 0 0,0 0 0,1 1 0,-1-1 0,0 0 0,0 0 0,0 1 0,0-1 0,0 0 0,0 0 0,0 1 0,0-1 0,0 0 0,-1 0 0,1 1 0,0-1 0,-1 0 0,1 0 0,-1 0 0,0 0 0,1 0 0,-1 0 0,0 0 0,-1 2 0,-4 5 0,-1 1 0,0-1 0,0-1 0,-11 10 0,15-15 0,-116 102 0,35-22-1365,73-74-5461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B30327-357F-3343-805F-CF1F05C4CF93}" type="datetime1">
              <a:rPr lang="sv-SE"/>
              <a:pPr/>
              <a:t>2022-11-27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0" tIns="45615" rIns="91230" bIns="45615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230" tIns="45615" rIns="91230" bIns="45615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2B1B8E9-9BE0-194F-B3CF-D6D0B7B1DAE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973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921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59EEB9C8-53DD-2644-AFDF-D528FA12EB59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E72E7D31-94C4-DE48-83EC-392FA0EE0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330025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</a:t>
            </a:r>
            <a:br>
              <a:rPr lang="sv-SE" dirty="0"/>
            </a:br>
            <a:r>
              <a:rPr lang="sv-SE" dirty="0"/>
              <a:t>att lägga till text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B5115A27-418C-8D4D-85A5-16E94911E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92497"/>
            <a:ext cx="6400800" cy="5910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C7DE8E6-8B99-6E4C-A9DC-BC74E3FDE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76" y="14061"/>
            <a:ext cx="2738572" cy="15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3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med rundade hörn 4">
            <a:extLst>
              <a:ext uri="{FF2B5EF4-FFF2-40B4-BE49-F238E27FC236}">
                <a16:creationId xmlns:a16="http://schemas.microsoft.com/office/drawing/2014/main" id="{4FA511EC-E53B-3B46-BE46-855079D42B16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418376C-6D6C-DB44-96B3-C415B2071ED5}"/>
              </a:ext>
            </a:extLst>
          </p:cNvPr>
          <p:cNvSpPr txBox="1"/>
          <p:nvPr userDrawn="1"/>
        </p:nvSpPr>
        <p:spPr>
          <a:xfrm>
            <a:off x="180000" y="1842742"/>
            <a:ext cx="878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 err="1">
                <a:solidFill>
                  <a:schemeClr val="bg1"/>
                </a:solidFill>
                <a:ea typeface="+mn-lt"/>
                <a:cs typeface="+mn-lt"/>
              </a:rPr>
              <a:t>www.hkr.se</a:t>
            </a:r>
            <a:r>
              <a:rPr lang="sv-SE" sz="4000" b="1" dirty="0">
                <a:solidFill>
                  <a:schemeClr val="bg1"/>
                </a:solidFill>
                <a:ea typeface="+mn-lt"/>
                <a:cs typeface="+mn-lt"/>
              </a:rPr>
              <a:t>/en</a:t>
            </a:r>
            <a:endParaRPr lang="sv-SE" sz="4000" b="1" dirty="0">
              <a:solidFill>
                <a:schemeClr val="bg1"/>
              </a:solidFill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FF095BE-5D54-3D4C-B824-DE1A4D2B6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A0FFF03-3BBE-7044-BAAD-7B21D3C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7260" y="1949184"/>
            <a:ext cx="2778280" cy="196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</p:spTree>
    <p:extLst>
      <p:ext uri="{BB962C8B-B14F-4D97-AF65-F5344CB8AC3E}">
        <p14:creationId xmlns:p14="http://schemas.microsoft.com/office/powerpoint/2010/main" val="4478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40050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550984" y="1422888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741984" y="1422888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42938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5044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90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89F2472A-8E06-1847-97AD-4C6908C7E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9" y="179100"/>
            <a:ext cx="8783999" cy="4784400"/>
          </a:xfrm>
        </p:spPr>
        <p:txBody>
          <a:bodyPr/>
          <a:lstStyle>
            <a:lvl1pPr algn="ctr">
              <a:defRPr sz="3500"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9937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indel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EC7A2B57-2D06-DB4B-9D83-CA353E8C08D2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939D7C24-3561-714A-81E7-5D10B779B9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179100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FCEB3F4-4EEC-CF4D-88ED-6CCD9D541C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905736C0-F3D2-1A43-AD76-D10F8DB2BE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0000" y="180000"/>
            <a:ext cx="8784000" cy="4784400"/>
          </a:xfrm>
          <a:prstGeom prst="roundRect">
            <a:avLst>
              <a:gd name="adj" fmla="val 979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Lägg till innehåll</a:t>
            </a:r>
          </a:p>
        </p:txBody>
      </p:sp>
    </p:spTree>
    <p:extLst>
      <p:ext uri="{BB962C8B-B14F-4D97-AF65-F5344CB8AC3E}">
        <p14:creationId xmlns:p14="http://schemas.microsoft.com/office/powerpoint/2010/main" val="143301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551723" y="1340827"/>
            <a:ext cx="821787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9" name="Rektangel med rundade hörn 8">
            <a:extLst>
              <a:ext uri="{FF2B5EF4-FFF2-40B4-BE49-F238E27FC236}">
                <a16:creationId xmlns:a16="http://schemas.microsoft.com/office/drawing/2014/main" id="{4B6B4981-C9B1-9748-9283-25FD3DE9159D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F45A2FF4-6AE9-CA42-AFD5-9EB14B3A0A0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552714" y="4310584"/>
            <a:ext cx="1229903" cy="46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59" r:id="rId2"/>
    <p:sldLayoutId id="2147483760" r:id="rId3"/>
    <p:sldLayoutId id="2147483762" r:id="rId4"/>
    <p:sldLayoutId id="2147483764" r:id="rId5"/>
    <p:sldLayoutId id="2147483768" r:id="rId6"/>
    <p:sldLayoutId id="2147483770" r:id="rId7"/>
    <p:sldLayoutId id="2147483771" r:id="rId8"/>
    <p:sldLayoutId id="2147483765" r:id="rId9"/>
    <p:sldLayoutId id="2147483773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911415/apache-hadoop-3.1.0-winuti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localhost:8088/clust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3.1.0/hadoop-project-dist/hadoop-hdfs/HDFSCommand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walid.abdelrahman@hkr.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4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55A58-0C76-E84E-8521-F05BACB0E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98" y="179100"/>
            <a:ext cx="8784000" cy="4779762"/>
          </a:xfrm>
        </p:spPr>
        <p:txBody>
          <a:bodyPr/>
          <a:lstStyle/>
          <a:p>
            <a:r>
              <a:rPr lang="en-US" b="1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install Hadoop</a:t>
            </a:r>
            <a:br>
              <a:rPr lang="en-US" b="1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windows</a:t>
            </a:r>
            <a:endParaRPr lang="sv-SE" sz="240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C177951-D2D5-0B4C-A487-7FFD488DD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75103"/>
            <a:ext cx="6400800" cy="808405"/>
          </a:xfrm>
        </p:spPr>
        <p:txBody>
          <a:bodyPr/>
          <a:lstStyle/>
          <a:p>
            <a:r>
              <a:rPr lang="en-US" b="0" i="0" dirty="0">
                <a:effectLst/>
                <a:latin typeface="Lato Extended"/>
              </a:rPr>
              <a:t>Walid Abdelrahman</a:t>
            </a:r>
          </a:p>
          <a:p>
            <a:r>
              <a:rPr lang="en-US" b="0" i="0" dirty="0">
                <a:effectLst/>
                <a:latin typeface="Lato Extended"/>
              </a:rPr>
              <a:t>Teacher on Project part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423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Step 3…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980661"/>
            <a:ext cx="8779566" cy="3963117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2. Edit mapred-site.xml and copy this property in the </a:t>
            </a:r>
            <a:r>
              <a:rPr lang="en-US" sz="1600" dirty="0" err="1">
                <a:solidFill>
                  <a:schemeClr val="tx1"/>
                </a:solidFill>
              </a:rPr>
              <a:t>cofiguration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&lt;configuration&gt;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&lt;property&gt;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   &lt;name&gt;mapreduce.framework.name&lt;/name&gt;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   &lt;value&gt;yarn&lt;/value&gt;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&lt;/property&gt;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&lt;/configuration&gt;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7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Step 3…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980661"/>
            <a:ext cx="8779566" cy="3963117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3. Create a folder ‘data’ in the </a:t>
            </a:r>
            <a:r>
              <a:rPr lang="en-US" sz="1600" dirty="0" err="1">
                <a:solidFill>
                  <a:schemeClr val="tx1"/>
                </a:solidFill>
              </a:rPr>
              <a:t>hadoop</a:t>
            </a:r>
            <a:r>
              <a:rPr lang="en-US" sz="1600" dirty="0">
                <a:solidFill>
                  <a:schemeClr val="tx1"/>
                </a:solidFill>
              </a:rPr>
              <a:t> directory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CC648BFB-F336-F3C1-69BD-93C1B12C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3" y="1562641"/>
            <a:ext cx="4968690" cy="27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2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Step 3…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980661"/>
            <a:ext cx="8779566" cy="3963117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Create a folder with the name ‘</a:t>
            </a:r>
            <a:r>
              <a:rPr lang="en-US" sz="1600" dirty="0" err="1">
                <a:solidFill>
                  <a:schemeClr val="tx1"/>
                </a:solidFill>
              </a:rPr>
              <a:t>datanode</a:t>
            </a:r>
            <a:r>
              <a:rPr lang="en-US" sz="1600" dirty="0">
                <a:solidFill>
                  <a:schemeClr val="tx1"/>
                </a:solidFill>
              </a:rPr>
              <a:t>’ and a folder ‘</a:t>
            </a:r>
            <a:r>
              <a:rPr lang="en-US" sz="1600" dirty="0" err="1">
                <a:solidFill>
                  <a:schemeClr val="tx1"/>
                </a:solidFill>
              </a:rPr>
              <a:t>namenode</a:t>
            </a:r>
            <a:r>
              <a:rPr lang="en-US" sz="1600" dirty="0">
                <a:solidFill>
                  <a:schemeClr val="tx1"/>
                </a:solidFill>
              </a:rPr>
              <a:t>’ in this data directory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6" name="Bildobjekt 5" descr="En bild som visar text&#10;&#10;Automatiskt genererad beskrivning">
            <a:extLst>
              <a:ext uri="{FF2B5EF4-FFF2-40B4-BE49-F238E27FC236}">
                <a16:creationId xmlns:a16="http://schemas.microsoft.com/office/drawing/2014/main" id="{D4D8DDF9-26D9-0B98-413F-2CD0B57D8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39" y="1435714"/>
            <a:ext cx="6465343" cy="305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4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Step 3…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742123"/>
            <a:ext cx="8779566" cy="4201656"/>
          </a:xfrm>
        </p:spPr>
        <p:txBody>
          <a:bodyPr/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4. Edit the file hdfs-site.xml and add below property in the configuration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Note: The path of </a:t>
            </a:r>
            <a:r>
              <a:rPr lang="en-US" sz="1200" dirty="0" err="1">
                <a:solidFill>
                  <a:schemeClr val="tx1"/>
                </a:solidFill>
              </a:rPr>
              <a:t>namenode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dirty="0" err="1">
                <a:solidFill>
                  <a:schemeClr val="tx1"/>
                </a:solidFill>
              </a:rPr>
              <a:t>datanode</a:t>
            </a:r>
            <a:r>
              <a:rPr lang="en-US" sz="1200" dirty="0">
                <a:solidFill>
                  <a:schemeClr val="tx1"/>
                </a:solidFill>
              </a:rPr>
              <a:t> across value would be the path of the </a:t>
            </a:r>
            <a:r>
              <a:rPr lang="en-US" sz="1200" dirty="0" err="1">
                <a:solidFill>
                  <a:schemeClr val="tx1"/>
                </a:solidFill>
              </a:rPr>
              <a:t>datanode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dirty="0" err="1">
                <a:solidFill>
                  <a:schemeClr val="tx1"/>
                </a:solidFill>
              </a:rPr>
              <a:t>namenode</a:t>
            </a:r>
            <a:r>
              <a:rPr lang="en-US" sz="1200" dirty="0">
                <a:solidFill>
                  <a:schemeClr val="tx1"/>
                </a:solidFill>
              </a:rPr>
              <a:t> folders you just created.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&lt;configuration&gt;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&lt;property&gt;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  &lt;name&gt;</a:t>
            </a:r>
            <a:r>
              <a:rPr lang="en-US" sz="1200" dirty="0" err="1">
                <a:solidFill>
                  <a:schemeClr val="tx1"/>
                </a:solidFill>
              </a:rPr>
              <a:t>dfs.replication</a:t>
            </a:r>
            <a:r>
              <a:rPr lang="en-US" sz="1200" dirty="0">
                <a:solidFill>
                  <a:schemeClr val="tx1"/>
                </a:solidFill>
              </a:rPr>
              <a:t>&lt;/name&gt;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  &lt;value&gt;1&lt;/value&gt;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&lt;/property&gt;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&lt;property&gt;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  &lt;name&gt;</a:t>
            </a:r>
            <a:r>
              <a:rPr lang="en-US" sz="1200" dirty="0" err="1">
                <a:solidFill>
                  <a:schemeClr val="tx1"/>
                </a:solidFill>
              </a:rPr>
              <a:t>dfs.namenode.name.dir</a:t>
            </a:r>
            <a:r>
              <a:rPr lang="en-US" sz="1200" dirty="0">
                <a:solidFill>
                  <a:schemeClr val="tx1"/>
                </a:solidFill>
              </a:rPr>
              <a:t>&lt;/name&gt;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  &lt;value&gt;C:\Users\hp\Downloads\hadoop-3.1.0\hadoop-3.1.0\data\</a:t>
            </a:r>
            <a:r>
              <a:rPr lang="en-US" sz="1200" dirty="0" err="1">
                <a:solidFill>
                  <a:schemeClr val="tx1"/>
                </a:solidFill>
              </a:rPr>
              <a:t>namenode</a:t>
            </a:r>
            <a:r>
              <a:rPr lang="en-US" sz="1200" dirty="0">
                <a:solidFill>
                  <a:schemeClr val="tx1"/>
                </a:solidFill>
              </a:rPr>
              <a:t>&lt;/value&gt;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&lt;/property&gt;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&lt;property&gt;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  &lt;name&gt;</a:t>
            </a:r>
            <a:r>
              <a:rPr lang="en-US" sz="1200" dirty="0" err="1">
                <a:solidFill>
                  <a:schemeClr val="tx1"/>
                </a:solidFill>
              </a:rPr>
              <a:t>dfs.datanode.data.dir</a:t>
            </a:r>
            <a:r>
              <a:rPr lang="en-US" sz="1200" dirty="0">
                <a:solidFill>
                  <a:schemeClr val="tx1"/>
                </a:solidFill>
              </a:rPr>
              <a:t>&lt;/name&gt;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  &lt;value&gt; C:\Users\hp\Downloads\hadoop-3.1.0\hadoop-3.1.0\data\datanode&lt;/value&gt;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&lt;/property&gt;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&lt;/configuration&gt; 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3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Step 3…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980661"/>
            <a:ext cx="8779566" cy="3963117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5. Edit the file yarn-site.xml and add below property in the configuration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&lt;configuration&gt;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&lt;property&gt;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	&lt;name&gt;</a:t>
            </a:r>
            <a:r>
              <a:rPr lang="en-US" sz="1600" dirty="0" err="1">
                <a:solidFill>
                  <a:schemeClr val="tx1"/>
                </a:solidFill>
              </a:rPr>
              <a:t>yarn.nodemanager.aux</a:t>
            </a:r>
            <a:r>
              <a:rPr lang="en-US" sz="1600" dirty="0">
                <a:solidFill>
                  <a:schemeClr val="tx1"/>
                </a:solidFill>
              </a:rPr>
              <a:t>-services&lt;/name&gt;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	&lt;value&gt;</a:t>
            </a:r>
            <a:r>
              <a:rPr lang="en-US" sz="1600" dirty="0" err="1">
                <a:solidFill>
                  <a:schemeClr val="tx1"/>
                </a:solidFill>
              </a:rPr>
              <a:t>mapreduce_shuffle</a:t>
            </a:r>
            <a:r>
              <a:rPr lang="en-US" sz="1600" dirty="0">
                <a:solidFill>
                  <a:schemeClr val="tx1"/>
                </a:solidFill>
              </a:rPr>
              <a:t>&lt;/value&gt;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&lt;/property&gt;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&lt;property&gt;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  	&lt;name&gt;</a:t>
            </a:r>
            <a:r>
              <a:rPr lang="en-US" sz="1600" dirty="0" err="1">
                <a:solidFill>
                  <a:schemeClr val="tx1"/>
                </a:solidFill>
              </a:rPr>
              <a:t>yarn.nodemanager.auxservices.mapreduce.shuffle.class</a:t>
            </a:r>
            <a:r>
              <a:rPr lang="en-US" sz="1600" dirty="0">
                <a:solidFill>
                  <a:schemeClr val="tx1"/>
                </a:solidFill>
              </a:rPr>
              <a:t>&lt;/name&gt; 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&lt;value&gt;</a:t>
            </a:r>
            <a:r>
              <a:rPr lang="en-US" sz="1600" dirty="0" err="1">
                <a:solidFill>
                  <a:schemeClr val="tx1"/>
                </a:solidFill>
              </a:rPr>
              <a:t>org.apache.hadoop.mapred.ShuffleHandler</a:t>
            </a:r>
            <a:r>
              <a:rPr lang="en-US" sz="1600" dirty="0">
                <a:solidFill>
                  <a:schemeClr val="tx1"/>
                </a:solidFill>
              </a:rPr>
              <a:t>&lt;/value&gt;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&lt;/property&gt;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&lt;/configuration&gt;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23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Step 3…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980661"/>
            <a:ext cx="8779566" cy="3963117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6. Edit hadoop-env.cmd and replace %JAVA_HOME% with the path of the java folder where your </a:t>
            </a:r>
            <a:r>
              <a:rPr lang="en-US" sz="1600" dirty="0" err="1">
                <a:solidFill>
                  <a:schemeClr val="tx1"/>
                </a:solidFill>
              </a:rPr>
              <a:t>jdk</a:t>
            </a:r>
            <a:r>
              <a:rPr lang="en-US" sz="1600" dirty="0">
                <a:solidFill>
                  <a:schemeClr val="tx1"/>
                </a:solidFill>
              </a:rPr>
              <a:t> 1.8 is installed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4C10558D-B196-4F73-0A05-49594827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34" y="1763856"/>
            <a:ext cx="4784822" cy="31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5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Step 3…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980661"/>
            <a:ext cx="8779566" cy="3963117"/>
          </a:xfrm>
        </p:spPr>
        <p:txBody>
          <a:bodyPr/>
          <a:lstStyle/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Hadoop needs windows OS specific files which does not come with default download of </a:t>
            </a:r>
            <a:r>
              <a:rPr lang="en-US" sz="1600" dirty="0" err="1">
                <a:solidFill>
                  <a:schemeClr val="tx1"/>
                </a:solidFill>
              </a:rPr>
              <a:t>hadoop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To include those files, replace the bin folder in </a:t>
            </a:r>
            <a:r>
              <a:rPr lang="en-US" sz="1600" dirty="0" err="1">
                <a:solidFill>
                  <a:schemeClr val="tx1"/>
                </a:solidFill>
              </a:rPr>
              <a:t>hadoop</a:t>
            </a:r>
            <a:r>
              <a:rPr lang="en-US" sz="1600" dirty="0">
                <a:solidFill>
                  <a:schemeClr val="tx1"/>
                </a:solidFill>
              </a:rPr>
              <a:t> directory with the bin folder provided in this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r>
              <a:rPr lang="en-US" sz="1600" dirty="0">
                <a:solidFill>
                  <a:schemeClr val="tx1"/>
                </a:solidFill>
              </a:rPr>
              <a:t> link.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sv-SE" sz="1200" b="0" i="0" u="none" strike="noStrike" dirty="0">
                <a:solidFill>
                  <a:srgbClr val="43B9A1"/>
                </a:solidFill>
                <a:effectLst/>
                <a:latin typeface="Montserrat" panose="00000500000000000000" pitchFamily="2" charset="0"/>
                <a:hlinkClick r:id="rId2"/>
              </a:rPr>
              <a:t>https://github.com/s911415/apache-hadoop-3.1.0-winutils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2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Step 3…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980661"/>
            <a:ext cx="8779566" cy="3963117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Download it as zip file. Extract it and copy the bin folder in it. If you want to save the old bin folder, rename it like </a:t>
            </a:r>
            <a:r>
              <a:rPr lang="en-US" sz="1600" dirty="0" err="1">
                <a:solidFill>
                  <a:schemeClr val="tx1"/>
                </a:solidFill>
              </a:rPr>
              <a:t>bin_old</a:t>
            </a:r>
            <a:r>
              <a:rPr lang="en-US" sz="1600" dirty="0">
                <a:solidFill>
                  <a:schemeClr val="tx1"/>
                </a:solidFill>
              </a:rPr>
              <a:t> and paste the copied bin folder in that directory.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Bildobjekt 4" descr="En bild som visar bord&#10;&#10;Automatiskt genererad beskrivning">
            <a:extLst>
              <a:ext uri="{FF2B5EF4-FFF2-40B4-BE49-F238E27FC236}">
                <a16:creationId xmlns:a16="http://schemas.microsoft.com/office/drawing/2014/main" id="{DFCC5381-FE19-A9D6-6651-66D84FB59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82" y="1709090"/>
            <a:ext cx="5826456" cy="323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03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Step 3…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980661"/>
            <a:ext cx="8779566" cy="3963117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Check whether </a:t>
            </a:r>
            <a:r>
              <a:rPr lang="en-US" sz="1600" dirty="0" err="1">
                <a:solidFill>
                  <a:schemeClr val="tx1"/>
                </a:solidFill>
              </a:rPr>
              <a:t>hadoop</a:t>
            </a:r>
            <a:r>
              <a:rPr lang="en-US" sz="1600" dirty="0">
                <a:solidFill>
                  <a:schemeClr val="tx1"/>
                </a:solidFill>
              </a:rPr>
              <a:t> is successfully installed by running this command on </a:t>
            </a:r>
            <a:r>
              <a:rPr lang="en-US" sz="1600" dirty="0" err="1">
                <a:solidFill>
                  <a:schemeClr val="tx1"/>
                </a:solidFill>
              </a:rPr>
              <a:t>cmd</a:t>
            </a:r>
            <a:r>
              <a:rPr lang="en-US" sz="1600" dirty="0">
                <a:solidFill>
                  <a:schemeClr val="tx1"/>
                </a:solidFill>
              </a:rPr>
              <a:t>-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hadoop</a:t>
            </a:r>
            <a:r>
              <a:rPr lang="en-US" sz="1600" dirty="0">
                <a:solidFill>
                  <a:schemeClr val="tx1"/>
                </a:solidFill>
              </a:rPr>
              <a:t> version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36A55353-1B33-3821-2C19-22E08F1D0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7" y="2243314"/>
            <a:ext cx="6352455" cy="219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6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Step 3…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980661"/>
            <a:ext cx="8779566" cy="3963117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Check whether </a:t>
            </a:r>
            <a:r>
              <a:rPr lang="en-US" sz="1600" dirty="0" err="1">
                <a:solidFill>
                  <a:schemeClr val="tx1"/>
                </a:solidFill>
              </a:rPr>
              <a:t>hadoop</a:t>
            </a:r>
            <a:r>
              <a:rPr lang="en-US" sz="1600" dirty="0">
                <a:solidFill>
                  <a:schemeClr val="tx1"/>
                </a:solidFill>
              </a:rPr>
              <a:t> is successfully installed by running this command on </a:t>
            </a:r>
            <a:r>
              <a:rPr lang="en-US" sz="1600" dirty="0" err="1">
                <a:solidFill>
                  <a:schemeClr val="tx1"/>
                </a:solidFill>
              </a:rPr>
              <a:t>cmd</a:t>
            </a:r>
            <a:r>
              <a:rPr lang="en-US" sz="1600" dirty="0">
                <a:solidFill>
                  <a:schemeClr val="tx1"/>
                </a:solidFill>
              </a:rPr>
              <a:t>-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hadoop</a:t>
            </a:r>
            <a:r>
              <a:rPr lang="en-US" sz="1600" dirty="0">
                <a:solidFill>
                  <a:schemeClr val="tx1"/>
                </a:solidFill>
              </a:rPr>
              <a:t> version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If it doesn’t throw error and successfully shows the </a:t>
            </a:r>
            <a:r>
              <a:rPr lang="en-US" sz="1600" dirty="0" err="1">
                <a:solidFill>
                  <a:schemeClr val="tx1"/>
                </a:solidFill>
              </a:rPr>
              <a:t>hadoop</a:t>
            </a:r>
            <a:r>
              <a:rPr lang="en-US" sz="1600" dirty="0">
                <a:solidFill>
                  <a:schemeClr val="tx1"/>
                </a:solidFill>
              </a:rPr>
              <a:t> version,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that means </a:t>
            </a:r>
            <a:r>
              <a:rPr lang="en-US" sz="1600" dirty="0" err="1">
                <a:solidFill>
                  <a:schemeClr val="tx1"/>
                </a:solidFill>
              </a:rPr>
              <a:t>hadoop</a:t>
            </a:r>
            <a:r>
              <a:rPr lang="en-US" sz="1600" dirty="0">
                <a:solidFill>
                  <a:schemeClr val="tx1"/>
                </a:solidFill>
              </a:rPr>
              <a:t> is successfully installed in the system.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36A55353-1B33-3821-2C19-22E08F1D0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56" y="1421679"/>
            <a:ext cx="6352455" cy="219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8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AD7C3A-7647-304A-97C6-F8E2152B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534" y="363140"/>
            <a:ext cx="7772400" cy="339225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</a:t>
            </a:r>
            <a:endParaRPr lang="sv-SE" sz="3200" dirty="0">
              <a:solidFill>
                <a:schemeClr val="tx1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E6A5B54-B1D8-304F-862D-F4BA8D58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534" y="861391"/>
            <a:ext cx="7139866" cy="402203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rgbClr val="5A6870"/>
                </a:solidFill>
                <a:latin typeface="+mj-lt"/>
              </a:rPr>
              <a:t>I</a:t>
            </a:r>
            <a:r>
              <a:rPr lang="sv-SE" sz="1600" i="0" dirty="0" err="1">
                <a:solidFill>
                  <a:srgbClr val="5A6870"/>
                </a:solidFill>
                <a:effectLst/>
                <a:latin typeface="+mj-lt"/>
              </a:rPr>
              <a:t>nstall</a:t>
            </a:r>
            <a:r>
              <a:rPr lang="sv-SE" sz="1600" i="0" dirty="0">
                <a:solidFill>
                  <a:srgbClr val="5A6870"/>
                </a:solidFill>
                <a:effectLst/>
                <a:latin typeface="+mj-lt"/>
              </a:rPr>
              <a:t> </a:t>
            </a:r>
            <a:r>
              <a:rPr lang="sv-SE" sz="1600" i="0" dirty="0" err="1">
                <a:solidFill>
                  <a:srgbClr val="5A6870"/>
                </a:solidFill>
                <a:effectLst/>
                <a:latin typeface="+mj-lt"/>
              </a:rPr>
              <a:t>Hadoop</a:t>
            </a:r>
            <a:r>
              <a:rPr lang="sv-SE" sz="1600" i="0" dirty="0">
                <a:solidFill>
                  <a:srgbClr val="5A6870"/>
                </a:solidFill>
                <a:effectLst/>
                <a:latin typeface="+mj-lt"/>
              </a:rPr>
              <a:t> 3.x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1600" i="0" dirty="0">
                <a:solidFill>
                  <a:srgbClr val="5A6870"/>
                </a:solidFill>
                <a:effectLst/>
                <a:latin typeface="+mj-lt"/>
              </a:rPr>
              <a:t>Java version 1.8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600" i="0" u="none" strike="noStrike" cap="none" normalizeH="0" baseline="0" dirty="0">
                <a:ln>
                  <a:noFill/>
                </a:ln>
                <a:solidFill>
                  <a:srgbClr val="5A6870"/>
                </a:solidFill>
                <a:effectLst/>
                <a:latin typeface="+mj-lt"/>
              </a:rPr>
              <a:t>Check </a:t>
            </a:r>
            <a:r>
              <a:rPr kumimoji="0" lang="sv-SE" altLang="sv-SE" sz="1600" i="0" u="none" strike="noStrike" cap="none" normalizeH="0" baseline="0" dirty="0" err="1">
                <a:ln>
                  <a:noFill/>
                </a:ln>
                <a:solidFill>
                  <a:srgbClr val="5A6870"/>
                </a:solidFill>
                <a:effectLst/>
                <a:latin typeface="+mj-lt"/>
              </a:rPr>
              <a:t>your</a:t>
            </a:r>
            <a:r>
              <a:rPr kumimoji="0" lang="sv-SE" altLang="sv-SE" sz="1600" i="0" u="none" strike="noStrike" cap="none" normalizeH="0" baseline="0" dirty="0">
                <a:ln>
                  <a:noFill/>
                </a:ln>
                <a:solidFill>
                  <a:srgbClr val="5A6870"/>
                </a:solidFill>
                <a:effectLst/>
                <a:latin typeface="+mj-lt"/>
              </a:rPr>
              <a:t> java version </a:t>
            </a:r>
            <a:r>
              <a:rPr kumimoji="0" lang="sv-SE" altLang="sv-SE" sz="1600" i="0" u="none" strike="noStrike" cap="none" normalizeH="0" baseline="0" dirty="0" err="1">
                <a:ln>
                  <a:noFill/>
                </a:ln>
                <a:solidFill>
                  <a:srgbClr val="5A6870"/>
                </a:solidFill>
                <a:effectLst/>
                <a:latin typeface="+mj-lt"/>
              </a:rPr>
              <a:t>through</a:t>
            </a:r>
            <a:r>
              <a:rPr kumimoji="0" lang="sv-SE" altLang="sv-SE" sz="1600" i="0" u="none" strike="noStrike" cap="none" normalizeH="0" baseline="0" dirty="0">
                <a:ln>
                  <a:noFill/>
                </a:ln>
                <a:solidFill>
                  <a:srgbClr val="5A6870"/>
                </a:solidFill>
                <a:effectLst/>
                <a:latin typeface="+mj-lt"/>
              </a:rPr>
              <a:t> </a:t>
            </a:r>
            <a:r>
              <a:rPr kumimoji="0" lang="sv-SE" altLang="sv-SE" sz="1600" i="0" u="none" strike="noStrike" cap="none" normalizeH="0" baseline="0" dirty="0" err="1">
                <a:ln>
                  <a:noFill/>
                </a:ln>
                <a:solidFill>
                  <a:srgbClr val="5A6870"/>
                </a:solidFill>
                <a:effectLst/>
                <a:latin typeface="+mj-lt"/>
              </a:rPr>
              <a:t>this</a:t>
            </a:r>
            <a:r>
              <a:rPr kumimoji="0" lang="sv-SE" altLang="sv-SE" sz="1600" i="0" u="none" strike="noStrike" cap="none" normalizeH="0" baseline="0" dirty="0">
                <a:ln>
                  <a:noFill/>
                </a:ln>
                <a:solidFill>
                  <a:srgbClr val="5A6870"/>
                </a:solidFill>
                <a:effectLst/>
                <a:latin typeface="+mj-lt"/>
              </a:rPr>
              <a:t> </a:t>
            </a:r>
            <a:r>
              <a:rPr kumimoji="0" lang="sv-SE" altLang="sv-SE" sz="1600" i="0" u="none" strike="noStrike" cap="none" normalizeH="0" baseline="0" dirty="0" err="1">
                <a:ln>
                  <a:noFill/>
                </a:ln>
                <a:solidFill>
                  <a:srgbClr val="5A6870"/>
                </a:solidFill>
                <a:effectLst/>
                <a:latin typeface="+mj-lt"/>
              </a:rPr>
              <a:t>command</a:t>
            </a:r>
            <a:r>
              <a:rPr kumimoji="0" lang="sv-SE" altLang="sv-SE" sz="1600" i="0" u="none" strike="noStrike" cap="none" normalizeH="0" baseline="0" dirty="0">
                <a:ln>
                  <a:noFill/>
                </a:ln>
                <a:solidFill>
                  <a:srgbClr val="5A6870"/>
                </a:solidFill>
                <a:effectLst/>
                <a:latin typeface="+mj-lt"/>
              </a:rPr>
              <a:t> on </a:t>
            </a:r>
            <a:r>
              <a:rPr kumimoji="0" lang="sv-SE" altLang="sv-SE" sz="1600" i="0" u="none" strike="noStrike" cap="none" normalizeH="0" baseline="0" dirty="0" err="1">
                <a:ln>
                  <a:noFill/>
                </a:ln>
                <a:solidFill>
                  <a:srgbClr val="5A6870"/>
                </a:solidFill>
                <a:effectLst/>
                <a:latin typeface="+mj-lt"/>
              </a:rPr>
              <a:t>command</a:t>
            </a:r>
            <a:r>
              <a:rPr kumimoji="0" lang="sv-SE" altLang="sv-SE" sz="1600" i="0" u="none" strike="noStrike" cap="none" normalizeH="0" baseline="0" dirty="0">
                <a:ln>
                  <a:noFill/>
                </a:ln>
                <a:solidFill>
                  <a:srgbClr val="5A6870"/>
                </a:solidFill>
                <a:effectLst/>
                <a:latin typeface="+mj-lt"/>
              </a:rPr>
              <a:t> prompt</a:t>
            </a:r>
            <a:endParaRPr kumimoji="0" lang="sv-SE" altLang="sv-SE" sz="1600" i="0" u="none" strike="noStrike" cap="none" normalizeH="0" baseline="0" dirty="0">
              <a:ln>
                <a:noFill/>
              </a:ln>
              <a:solidFill>
                <a:srgbClr val="5A687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600" i="0" u="none" strike="noStrike" cap="none" normalizeH="0" baseline="0" dirty="0">
                <a:ln>
                  <a:noFill/>
                </a:ln>
                <a:solidFill>
                  <a:srgbClr val="5A6870"/>
                </a:solidFill>
                <a:effectLst/>
                <a:latin typeface="+mj-lt"/>
                <a:cs typeface="Courier New" panose="02070309020205020404" pitchFamily="49" charset="0"/>
              </a:rPr>
              <a:t>java –version</a:t>
            </a:r>
            <a:r>
              <a:rPr kumimoji="0" lang="sv-SE" altLang="sv-S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b="0" i="0" dirty="0">
              <a:solidFill>
                <a:srgbClr val="5A6870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sv-SE" dirty="0"/>
              <a:t> </a:t>
            </a:r>
          </a:p>
        </p:txBody>
      </p:sp>
      <p:pic>
        <p:nvPicPr>
          <p:cNvPr id="6" name="Bildobjekt 5" descr="En bild som visar text&#10;&#10;Automatiskt genererad beskrivning">
            <a:extLst>
              <a:ext uri="{FF2B5EF4-FFF2-40B4-BE49-F238E27FC236}">
                <a16:creationId xmlns:a16="http://schemas.microsoft.com/office/drawing/2014/main" id="{D3EBA306-8293-CFA3-A595-45A0EF089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46" y="2263275"/>
            <a:ext cx="5346802" cy="241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29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Step 4…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980661"/>
            <a:ext cx="8779566" cy="3963117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Format the </a:t>
            </a:r>
            <a:r>
              <a:rPr lang="en-US" sz="1600" dirty="0" err="1">
                <a:solidFill>
                  <a:schemeClr val="tx1"/>
                </a:solidFill>
              </a:rPr>
              <a:t>NameNode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Formatting the </a:t>
            </a:r>
            <a:r>
              <a:rPr lang="en-US" sz="1600" dirty="0" err="1">
                <a:solidFill>
                  <a:schemeClr val="tx1"/>
                </a:solidFill>
              </a:rPr>
              <a:t>NameNode</a:t>
            </a:r>
            <a:r>
              <a:rPr lang="en-US" sz="1600" dirty="0">
                <a:solidFill>
                  <a:schemeClr val="tx1"/>
                </a:solidFill>
              </a:rPr>
              <a:t> is done once when </a:t>
            </a:r>
            <a:r>
              <a:rPr lang="en-US" sz="1600" dirty="0" err="1">
                <a:solidFill>
                  <a:schemeClr val="tx1"/>
                </a:solidFill>
              </a:rPr>
              <a:t>hadoop</a:t>
            </a:r>
            <a:r>
              <a:rPr lang="en-US" sz="1600" dirty="0">
                <a:solidFill>
                  <a:schemeClr val="tx1"/>
                </a:solidFill>
              </a:rPr>
              <a:t> is installed and not for running </a:t>
            </a:r>
            <a:r>
              <a:rPr lang="en-US" sz="1600" dirty="0" err="1">
                <a:solidFill>
                  <a:schemeClr val="tx1"/>
                </a:solidFill>
              </a:rPr>
              <a:t>hadoop</a:t>
            </a:r>
            <a:r>
              <a:rPr lang="en-US" sz="1600" dirty="0">
                <a:solidFill>
                  <a:schemeClr val="tx1"/>
                </a:solidFill>
              </a:rPr>
              <a:t> filesystem, else it will delete all the data inside HDFS. Run this command-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hdfs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namenode</a:t>
            </a:r>
            <a:r>
              <a:rPr lang="en-US" sz="1600" dirty="0">
                <a:solidFill>
                  <a:schemeClr val="tx1"/>
                </a:solidFill>
              </a:rPr>
              <a:t> –format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It would appear something like this –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6" name="Bildobjekt 5" descr="En bild som visar text&#10;&#10;Automatiskt genererad beskrivning">
            <a:extLst>
              <a:ext uri="{FF2B5EF4-FFF2-40B4-BE49-F238E27FC236}">
                <a16:creationId xmlns:a16="http://schemas.microsoft.com/office/drawing/2014/main" id="{AFD3ED2D-1372-4275-0C20-85844379E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547" y="1935176"/>
            <a:ext cx="3838940" cy="102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3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Step 4…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980661"/>
            <a:ext cx="8779566" cy="3963117"/>
          </a:xfrm>
        </p:spPr>
        <p:txBody>
          <a:bodyPr/>
          <a:lstStyle/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ADB62AAF-D2F2-BD6C-DFDB-D9693A4C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58" y="980661"/>
            <a:ext cx="5400638" cy="37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39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Step 4…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980661"/>
            <a:ext cx="8779566" cy="3963117"/>
          </a:xfrm>
        </p:spPr>
        <p:txBody>
          <a:bodyPr/>
          <a:lstStyle/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Now change the directory in </a:t>
            </a:r>
            <a:r>
              <a:rPr lang="en-US" sz="1600" dirty="0" err="1">
                <a:solidFill>
                  <a:schemeClr val="tx1"/>
                </a:solidFill>
              </a:rPr>
              <a:t>cmd</a:t>
            </a:r>
            <a:r>
              <a:rPr lang="en-US" sz="1600" dirty="0">
                <a:solidFill>
                  <a:schemeClr val="tx1"/>
                </a:solidFill>
              </a:rPr>
              <a:t> to </a:t>
            </a:r>
            <a:r>
              <a:rPr lang="en-US" sz="1600" dirty="0" err="1">
                <a:solidFill>
                  <a:schemeClr val="tx1"/>
                </a:solidFill>
              </a:rPr>
              <a:t>sbin</a:t>
            </a:r>
            <a:r>
              <a:rPr lang="en-US" sz="1600" dirty="0">
                <a:solidFill>
                  <a:schemeClr val="tx1"/>
                </a:solidFill>
              </a:rPr>
              <a:t> folder of </a:t>
            </a:r>
            <a:r>
              <a:rPr lang="en-US" sz="1600" dirty="0" err="1">
                <a:solidFill>
                  <a:schemeClr val="tx1"/>
                </a:solidFill>
              </a:rPr>
              <a:t>hadoop</a:t>
            </a:r>
            <a:r>
              <a:rPr lang="en-US" sz="1600" dirty="0">
                <a:solidFill>
                  <a:schemeClr val="tx1"/>
                </a:solidFill>
              </a:rPr>
              <a:t> directory with this command,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(Note: Make sure you are writing the path as per your system)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cd C:\Users\hp\Downloads\hadoop-3.1.0\hadoop-3.1.0\sbin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Start </a:t>
            </a:r>
            <a:r>
              <a:rPr lang="en-US" sz="1600" dirty="0" err="1">
                <a:solidFill>
                  <a:schemeClr val="tx1"/>
                </a:solidFill>
              </a:rPr>
              <a:t>namenode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datanode</a:t>
            </a:r>
            <a:r>
              <a:rPr lang="en-US" sz="1600" dirty="0">
                <a:solidFill>
                  <a:schemeClr val="tx1"/>
                </a:solidFill>
              </a:rPr>
              <a:t> with this command –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start-dfs.cmd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6" name="Bildobjekt 5" descr="En bild som visar text&#10;&#10;Automatiskt genererad beskrivning">
            <a:extLst>
              <a:ext uri="{FF2B5EF4-FFF2-40B4-BE49-F238E27FC236}">
                <a16:creationId xmlns:a16="http://schemas.microsoft.com/office/drawing/2014/main" id="{D7A04345-1D7C-CDB7-3968-F3BBE7D9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7" y="3372678"/>
            <a:ext cx="4877730" cy="11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23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Step 4…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742123"/>
            <a:ext cx="8779566" cy="4201656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Two more </a:t>
            </a:r>
            <a:r>
              <a:rPr lang="en-US" sz="1600" dirty="0" err="1">
                <a:solidFill>
                  <a:schemeClr val="tx1"/>
                </a:solidFill>
              </a:rPr>
              <a:t>cmd</a:t>
            </a:r>
            <a:r>
              <a:rPr lang="en-US" sz="1600" dirty="0">
                <a:solidFill>
                  <a:schemeClr val="tx1"/>
                </a:solidFill>
              </a:rPr>
              <a:t> windows will open for </a:t>
            </a:r>
            <a:r>
              <a:rPr lang="en-US" sz="1600" dirty="0" err="1">
                <a:solidFill>
                  <a:schemeClr val="tx1"/>
                </a:solidFill>
              </a:rPr>
              <a:t>NameNode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DataNode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Now start yarn through this command-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start-yarn.cmd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Two more windows will open, one for yarn resource manager and one for yarn node manager.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696A9AE-E28C-55FE-F2FD-3A959B84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295" y="1302846"/>
            <a:ext cx="5359243" cy="1106572"/>
          </a:xfrm>
          <a:prstGeom prst="rect">
            <a:avLst/>
          </a:prstGeom>
        </p:spPr>
      </p:pic>
      <p:pic>
        <p:nvPicPr>
          <p:cNvPr id="8" name="Bildobjekt 7" descr="En bild som visar text&#10;&#10;Automatiskt genererad beskrivning">
            <a:extLst>
              <a:ext uri="{FF2B5EF4-FFF2-40B4-BE49-F238E27FC236}">
                <a16:creationId xmlns:a16="http://schemas.microsoft.com/office/drawing/2014/main" id="{F388CDAA-6FE3-1E15-8D2E-974EF74CC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699" y="2842951"/>
            <a:ext cx="4045158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5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Step 4…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980661"/>
            <a:ext cx="8779566" cy="3963117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Note: Make sure all the 4 Apache Hadoop Distribution windows are up n running. If they are not running, you will see an error or a shutdown message. In that case, you need to debug the error.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To access information about resource manager current jobs, successful and failed jobs, go to this link in browser-</a:t>
            </a:r>
          </a:p>
          <a:p>
            <a:pPr algn="l"/>
            <a:r>
              <a:rPr lang="sv-SE" sz="1200" b="0" i="0" u="none" strike="noStrike" dirty="0">
                <a:solidFill>
                  <a:srgbClr val="43B9A1"/>
                </a:solidFill>
                <a:effectLst/>
                <a:latin typeface="Montserrat" panose="00000500000000000000" pitchFamily="2" charset="0"/>
                <a:hlinkClick r:id="rId2"/>
              </a:rPr>
              <a:t>http://localhost:8088/cluster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C8B62B6-A2F9-D043-C28E-D51D025D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26" y="2616912"/>
            <a:ext cx="5665413" cy="23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00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Step 4…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980661"/>
            <a:ext cx="8779566" cy="3963117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Note: If you are using Hadoop version prior to 3.0.0 – Alpha 1, then use port here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FE7E0BF8-FA2E-DB0F-1B3C-0ECBA3CC5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98" y="1728109"/>
            <a:ext cx="5628785" cy="308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47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pPr algn="l" fontAlgn="base"/>
            <a:r>
              <a:rPr lang="sv-SE" sz="2200" b="1" i="0" u="none" strike="noStrike" dirty="0" err="1">
                <a:solidFill>
                  <a:schemeClr val="tx1"/>
                </a:solidFill>
                <a:effectLst/>
              </a:rPr>
              <a:t>Working</a:t>
            </a:r>
            <a:r>
              <a:rPr lang="sv-SE" sz="2200" b="1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sv-SE" sz="2200" b="1" i="0" u="none" strike="noStrike" dirty="0" err="1">
                <a:solidFill>
                  <a:schemeClr val="tx1"/>
                </a:solidFill>
                <a:effectLst/>
              </a:rPr>
              <a:t>with</a:t>
            </a:r>
            <a:r>
              <a:rPr lang="sv-SE" sz="2200" b="1" i="0" u="none" strike="noStrike" dirty="0">
                <a:solidFill>
                  <a:schemeClr val="tx1"/>
                </a:solidFill>
                <a:effectLst/>
              </a:rPr>
              <a:t> HDFS…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980661"/>
            <a:ext cx="8779566" cy="3963117"/>
          </a:xfrm>
        </p:spPr>
        <p:txBody>
          <a:bodyPr/>
          <a:lstStyle/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 used a small text file in my local file system. To put it in </a:t>
            </a:r>
            <a:r>
              <a:rPr lang="en-US" sz="1600" dirty="0" err="1">
                <a:solidFill>
                  <a:schemeClr val="tx1"/>
                </a:solidFill>
              </a:rPr>
              <a:t>hdfs</a:t>
            </a:r>
            <a:r>
              <a:rPr lang="en-US" sz="1600" dirty="0">
                <a:solidFill>
                  <a:schemeClr val="tx1"/>
                </a:solidFill>
              </a:rPr>
              <a:t> using </a:t>
            </a:r>
            <a:r>
              <a:rPr lang="en-US" sz="1600" dirty="0" err="1">
                <a:solidFill>
                  <a:schemeClr val="tx1"/>
                </a:solidFill>
              </a:rPr>
              <a:t>hdfs</a:t>
            </a:r>
            <a:r>
              <a:rPr lang="en-US" sz="1600" dirty="0">
                <a:solidFill>
                  <a:schemeClr val="tx1"/>
                </a:solidFill>
              </a:rPr>
              <a:t> command line tool.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 created directory named ‘sample’ in my </a:t>
            </a:r>
            <a:r>
              <a:rPr lang="en-US" sz="1600" dirty="0" err="1">
                <a:solidFill>
                  <a:schemeClr val="tx1"/>
                </a:solidFill>
              </a:rPr>
              <a:t>hadoop</a:t>
            </a:r>
            <a:r>
              <a:rPr lang="en-US" sz="1600" dirty="0">
                <a:solidFill>
                  <a:schemeClr val="tx1"/>
                </a:solidFill>
              </a:rPr>
              <a:t> directory using the following command-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hdfs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 –</a:t>
            </a:r>
            <a:r>
              <a:rPr lang="en-US" sz="1600" dirty="0" err="1">
                <a:solidFill>
                  <a:schemeClr val="tx1"/>
                </a:solidFill>
              </a:rPr>
              <a:t>mkdir</a:t>
            </a:r>
            <a:r>
              <a:rPr lang="en-US" sz="1600" dirty="0">
                <a:solidFill>
                  <a:schemeClr val="tx1"/>
                </a:solidFill>
              </a:rPr>
              <a:t> /sample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39058788-DE17-D61C-AA57-ED1FA4FA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7" y="2878748"/>
            <a:ext cx="6345703" cy="9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65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pPr algn="l" fontAlgn="base"/>
            <a:r>
              <a:rPr lang="sv-SE" sz="2200" b="1" i="0" u="none" strike="noStrike" dirty="0" err="1">
                <a:solidFill>
                  <a:schemeClr val="tx1"/>
                </a:solidFill>
                <a:effectLst/>
              </a:rPr>
              <a:t>Working</a:t>
            </a:r>
            <a:r>
              <a:rPr lang="sv-SE" sz="2200" b="1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sv-SE" sz="2200" b="1" i="0" u="none" strike="noStrike" dirty="0" err="1">
                <a:solidFill>
                  <a:schemeClr val="tx1"/>
                </a:solidFill>
                <a:effectLst/>
              </a:rPr>
              <a:t>with</a:t>
            </a:r>
            <a:r>
              <a:rPr lang="sv-SE" sz="2200" b="1" i="0" u="none" strike="noStrike" dirty="0">
                <a:solidFill>
                  <a:schemeClr val="tx1"/>
                </a:solidFill>
                <a:effectLst/>
              </a:rPr>
              <a:t> HDFS…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980661"/>
            <a:ext cx="8779566" cy="3963117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To verify if the directory is created in </a:t>
            </a:r>
            <a:r>
              <a:rPr lang="en-US" sz="1600" dirty="0" err="1">
                <a:solidFill>
                  <a:schemeClr val="tx1"/>
                </a:solidFill>
              </a:rPr>
              <a:t>hdfs</a:t>
            </a:r>
            <a:r>
              <a:rPr lang="en-US" sz="1600" dirty="0">
                <a:solidFill>
                  <a:schemeClr val="tx1"/>
                </a:solidFill>
              </a:rPr>
              <a:t>, we will use ‘ls’ command which will list the files present in </a:t>
            </a:r>
            <a:r>
              <a:rPr lang="en-US" sz="1600" dirty="0" err="1">
                <a:solidFill>
                  <a:schemeClr val="tx1"/>
                </a:solidFill>
              </a:rPr>
              <a:t>hdfs</a:t>
            </a:r>
            <a:r>
              <a:rPr lang="en-US" sz="1600" dirty="0">
                <a:solidFill>
                  <a:schemeClr val="tx1"/>
                </a:solidFill>
              </a:rPr>
              <a:t> –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hdfs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 –ls /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5F4C8697-702E-5363-F69C-7D47BC54B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26" y="2571750"/>
            <a:ext cx="6580412" cy="88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53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pPr algn="l" fontAlgn="base"/>
            <a:r>
              <a:rPr lang="sv-SE" sz="2200" b="1" i="0" u="none" strike="noStrike" dirty="0" err="1">
                <a:solidFill>
                  <a:schemeClr val="tx1"/>
                </a:solidFill>
                <a:effectLst/>
              </a:rPr>
              <a:t>Working</a:t>
            </a:r>
            <a:r>
              <a:rPr lang="sv-SE" sz="2200" b="1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sv-SE" sz="2200" b="1" i="0" u="none" strike="noStrike" dirty="0" err="1">
                <a:solidFill>
                  <a:schemeClr val="tx1"/>
                </a:solidFill>
                <a:effectLst/>
              </a:rPr>
              <a:t>with</a:t>
            </a:r>
            <a:r>
              <a:rPr lang="sv-SE" sz="2200" b="1" i="0" u="none" strike="noStrike" dirty="0">
                <a:solidFill>
                  <a:schemeClr val="tx1"/>
                </a:solidFill>
                <a:effectLst/>
              </a:rPr>
              <a:t> HDFS…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675861"/>
            <a:ext cx="8779566" cy="4267917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Then I  copy a text file named ‘potatoes’ from my local file system to this folder that I just created in </a:t>
            </a:r>
            <a:r>
              <a:rPr lang="en-US" sz="1600" dirty="0" err="1">
                <a:solidFill>
                  <a:schemeClr val="tx1"/>
                </a:solidFill>
              </a:rPr>
              <a:t>hdfs</a:t>
            </a:r>
            <a:r>
              <a:rPr lang="en-US" sz="1600" dirty="0">
                <a:solidFill>
                  <a:schemeClr val="tx1"/>
                </a:solidFill>
              </a:rPr>
              <a:t> using </a:t>
            </a:r>
            <a:r>
              <a:rPr lang="en-US" sz="1600" dirty="0" err="1">
                <a:solidFill>
                  <a:schemeClr val="tx1"/>
                </a:solidFill>
              </a:rPr>
              <a:t>copyFromLocal</a:t>
            </a:r>
            <a:r>
              <a:rPr lang="en-US" sz="1600" dirty="0">
                <a:solidFill>
                  <a:schemeClr val="tx1"/>
                </a:solidFill>
              </a:rPr>
              <a:t> command-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hdfs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 -</a:t>
            </a:r>
            <a:r>
              <a:rPr lang="en-US" sz="1600" dirty="0" err="1">
                <a:solidFill>
                  <a:schemeClr val="tx1"/>
                </a:solidFill>
              </a:rPr>
              <a:t>copyFromLocal</a:t>
            </a:r>
            <a:r>
              <a:rPr lang="en-US" sz="1600" dirty="0">
                <a:solidFill>
                  <a:schemeClr val="tx1"/>
                </a:solidFill>
              </a:rPr>
              <a:t> C:\Users\hp\Downloads\potatoes.txt /sample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0F037567-3E9A-FDC5-741E-668D1110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14" y="2246244"/>
            <a:ext cx="7218057" cy="4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56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pPr algn="l" fontAlgn="base"/>
            <a:r>
              <a:rPr lang="sv-SE" sz="2200" b="1" i="0" u="none" strike="noStrike" dirty="0" err="1">
                <a:solidFill>
                  <a:schemeClr val="tx1"/>
                </a:solidFill>
                <a:effectLst/>
              </a:rPr>
              <a:t>Working</a:t>
            </a:r>
            <a:r>
              <a:rPr lang="sv-SE" sz="2200" b="1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sv-SE" sz="2200" b="1" i="0" u="none" strike="noStrike" dirty="0" err="1">
                <a:solidFill>
                  <a:schemeClr val="tx1"/>
                </a:solidFill>
                <a:effectLst/>
              </a:rPr>
              <a:t>with</a:t>
            </a:r>
            <a:r>
              <a:rPr lang="sv-SE" sz="2200" b="1" i="0" u="none" strike="noStrike" dirty="0">
                <a:solidFill>
                  <a:schemeClr val="tx1"/>
                </a:solidFill>
                <a:effectLst/>
              </a:rPr>
              <a:t> HDFS…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675861"/>
            <a:ext cx="8779566" cy="4267917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To verify if the file is copied to the folder, I will use ‘ls’ command by specifying the folder name which will read the list of files in that folder –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hdfs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 –ls /sample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BDAEC33B-AC0C-97E5-12E9-048F469E3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74" y="2306091"/>
            <a:ext cx="7155224" cy="10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3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C25711-7A6E-29B4-12FC-5D8AF3DCA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913" y="464765"/>
            <a:ext cx="7772400" cy="893584"/>
          </a:xfrm>
        </p:spPr>
        <p:txBody>
          <a:bodyPr/>
          <a:lstStyle/>
          <a:p>
            <a:r>
              <a:rPr lang="sv-SE" sz="3200" dirty="0">
                <a:solidFill>
                  <a:schemeClr val="tx1"/>
                </a:solidFill>
              </a:rPr>
              <a:t>Step 2</a:t>
            </a:r>
            <a:br>
              <a:rPr lang="sv-SE" dirty="0">
                <a:solidFill>
                  <a:schemeClr val="tx1"/>
                </a:solidFill>
              </a:rPr>
            </a:br>
            <a:endParaRPr lang="en-GB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5EA910F-F05F-DBA2-0C7A-4BE08043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13" y="914400"/>
            <a:ext cx="7159487" cy="352673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A6870"/>
                </a:solidFill>
                <a:latin typeface="+mj-lt"/>
              </a:rPr>
              <a:t>Download the file according to your operating system. Keep the java folder directly under the local disk directory (C:\Java\jdk1.8.0_152) rather than in Program Files (C:\Program Files\Java\jdk1.8.0_152) as it can create errors afterwards.</a:t>
            </a:r>
          </a:p>
          <a:p>
            <a:pPr algn="l"/>
            <a:r>
              <a:rPr lang="en-US" sz="1800" b="1" dirty="0">
                <a:solidFill>
                  <a:srgbClr val="2D3B45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 </a:t>
            </a:r>
            <a:endParaRPr lang="en-GB" sz="1800" b="1" dirty="0">
              <a:solidFill>
                <a:srgbClr val="2D3B45"/>
              </a:solidFill>
              <a:latin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Bildobjekt 5" descr="En bild som visar text&#10;&#10;Automatiskt genererad beskrivning">
            <a:extLst>
              <a:ext uri="{FF2B5EF4-FFF2-40B4-BE49-F238E27FC236}">
                <a16:creationId xmlns:a16="http://schemas.microsoft.com/office/drawing/2014/main" id="{E9B2E0D5-6E25-D907-5DC6-2F24B50D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71" y="2188853"/>
            <a:ext cx="6207486" cy="170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47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pPr algn="l" fontAlgn="base"/>
            <a:r>
              <a:rPr lang="sv-SE" sz="2200" b="1" i="0" u="none" strike="noStrike" dirty="0" err="1">
                <a:solidFill>
                  <a:schemeClr val="tx1"/>
                </a:solidFill>
                <a:effectLst/>
              </a:rPr>
              <a:t>Working</a:t>
            </a:r>
            <a:r>
              <a:rPr lang="sv-SE" sz="2200" b="1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sv-SE" sz="2200" b="1" i="0" u="none" strike="noStrike" dirty="0" err="1">
                <a:solidFill>
                  <a:schemeClr val="tx1"/>
                </a:solidFill>
                <a:effectLst/>
              </a:rPr>
              <a:t>with</a:t>
            </a:r>
            <a:r>
              <a:rPr lang="sv-SE" sz="2200" b="1" i="0" u="none" strike="noStrike" dirty="0">
                <a:solidFill>
                  <a:schemeClr val="tx1"/>
                </a:solidFill>
                <a:effectLst/>
              </a:rPr>
              <a:t> HDFS…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675861"/>
            <a:ext cx="8779566" cy="4267917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To view the contents of the file we copied, I will use cat command-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hdfs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 –cat /sample/potatoes.txt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6" name="Bildobjekt 5" descr="En bild som visar text&#10;&#10;Automatiskt genererad beskrivning">
            <a:extLst>
              <a:ext uri="{FF2B5EF4-FFF2-40B4-BE49-F238E27FC236}">
                <a16:creationId xmlns:a16="http://schemas.microsoft.com/office/drawing/2014/main" id="{EC7FBE1B-E1A3-4106-652D-DBF0EA8C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1" y="1838287"/>
            <a:ext cx="7011607" cy="262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39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pPr algn="l" fontAlgn="base"/>
            <a:r>
              <a:rPr lang="sv-SE" sz="2200" b="1" i="0" u="none" strike="noStrike" dirty="0" err="1">
                <a:solidFill>
                  <a:schemeClr val="tx1"/>
                </a:solidFill>
                <a:effectLst/>
              </a:rPr>
              <a:t>Working</a:t>
            </a:r>
            <a:r>
              <a:rPr lang="sv-SE" sz="2200" b="1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sv-SE" sz="2200" b="1" i="0" u="none" strike="noStrike" dirty="0" err="1">
                <a:solidFill>
                  <a:schemeClr val="tx1"/>
                </a:solidFill>
                <a:effectLst/>
              </a:rPr>
              <a:t>with</a:t>
            </a:r>
            <a:r>
              <a:rPr lang="sv-SE" sz="2200" b="1" i="0" u="none" strike="noStrike" dirty="0">
                <a:solidFill>
                  <a:schemeClr val="tx1"/>
                </a:solidFill>
                <a:effectLst/>
              </a:rPr>
              <a:t> HDFS…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675861"/>
            <a:ext cx="8779566" cy="4267917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To Copy file from </a:t>
            </a:r>
            <a:r>
              <a:rPr lang="en-US" sz="1600" dirty="0" err="1">
                <a:solidFill>
                  <a:schemeClr val="tx1"/>
                </a:solidFill>
              </a:rPr>
              <a:t>hdfs</a:t>
            </a:r>
            <a:r>
              <a:rPr lang="en-US" sz="1600" dirty="0">
                <a:solidFill>
                  <a:schemeClr val="tx1"/>
                </a:solidFill>
              </a:rPr>
              <a:t> to local directory, I used get command –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hdfs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 -get /sample/potatoes.txt C:\Users\hp\Desktop\walid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dirty="0">
                <a:solidFill>
                  <a:schemeClr val="tx1"/>
                </a:solidFill>
              </a:rPr>
              <a:t>To use HDFS Command , I refer you to check and work more with Hadoop.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dirty="0">
                <a:solidFill>
                  <a:schemeClr val="tx1"/>
                </a:solidFill>
              </a:rPr>
              <a:t>Commands guide</a:t>
            </a:r>
          </a:p>
          <a:p>
            <a:pPr algn="l"/>
            <a:r>
              <a:rPr lang="sv-SE" sz="1200" dirty="0">
                <a:hlinkClick r:id="rId2"/>
              </a:rPr>
              <a:t>Apache </a:t>
            </a:r>
            <a:r>
              <a:rPr lang="sv-SE" sz="1200" dirty="0" err="1">
                <a:hlinkClick r:id="rId2"/>
              </a:rPr>
              <a:t>Hadoop</a:t>
            </a:r>
            <a:r>
              <a:rPr lang="sv-SE" sz="1200" dirty="0">
                <a:hlinkClick r:id="rId2"/>
              </a:rPr>
              <a:t> 3.1.0 – HDFS </a:t>
            </a:r>
            <a:r>
              <a:rPr lang="sv-SE" sz="1200" dirty="0" err="1">
                <a:hlinkClick r:id="rId2"/>
              </a:rPr>
              <a:t>Commands</a:t>
            </a:r>
            <a:r>
              <a:rPr lang="sv-SE" sz="1200" dirty="0">
                <a:hlinkClick r:id="rId2"/>
              </a:rPr>
              <a:t> Guide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44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452107-4B7A-872C-9BEA-E6DAA7BA4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78" y="232851"/>
            <a:ext cx="7772400" cy="1102519"/>
          </a:xfrm>
        </p:spPr>
        <p:txBody>
          <a:bodyPr/>
          <a:lstStyle/>
          <a:p>
            <a:r>
              <a:rPr lang="en-GB" dirty="0"/>
              <a:t>Contact: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B7F9FDE-2271-A6FA-AF97-0B0F7B029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696" y="1430405"/>
            <a:ext cx="8382000" cy="3108465"/>
          </a:xfrm>
        </p:spPr>
        <p:txBody>
          <a:bodyPr/>
          <a:lstStyle/>
          <a:p>
            <a:pPr algn="l"/>
            <a:br>
              <a:rPr lang="en-US" sz="180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 : </a:t>
            </a:r>
          </a:p>
          <a:p>
            <a:pPr algn="l"/>
            <a:r>
              <a:rPr lang="en-US" sz="180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walid.abdelrahman@hkr.se</a:t>
            </a:r>
            <a:endParaRPr lang="en-US" sz="1800" dirty="0">
              <a:solidFill>
                <a:srgbClr val="2D3B45"/>
              </a:solidFill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Room 21-216</a:t>
            </a:r>
          </a:p>
          <a:p>
            <a:pPr algn="l"/>
            <a:r>
              <a:rPr lang="en-US" sz="180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044-2503402</a:t>
            </a:r>
          </a:p>
          <a:p>
            <a:pPr algn="l"/>
            <a:br>
              <a:rPr lang="en-US" sz="180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2D3B45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Zoomlink</a:t>
            </a:r>
            <a:r>
              <a:rPr lang="en-US" sz="180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algn="l"/>
            <a:r>
              <a:rPr lang="en-US" sz="180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https://hkr-se.zoom.us/j/9970176462</a:t>
            </a:r>
            <a:endParaRPr lang="sv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22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89612A-35E3-20C6-765A-519FE9F42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63140"/>
            <a:ext cx="7772400" cy="1102519"/>
          </a:xfrm>
        </p:spPr>
        <p:txBody>
          <a:bodyPr/>
          <a:lstStyle/>
          <a:p>
            <a:r>
              <a:rPr lang="sv-SE" sz="3200" dirty="0">
                <a:solidFill>
                  <a:schemeClr val="tx1"/>
                </a:solidFill>
              </a:rPr>
              <a:t>Step 3</a:t>
            </a:r>
            <a:br>
              <a:rPr lang="sv-SE" dirty="0">
                <a:solidFill>
                  <a:schemeClr val="tx1"/>
                </a:solidFill>
              </a:rPr>
            </a:br>
            <a:endParaRPr lang="en-GB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2EC3472-A97E-FA8C-C252-32AF30456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452" y="987287"/>
            <a:ext cx="7288696" cy="3909391"/>
          </a:xfrm>
        </p:spPr>
        <p:txBody>
          <a:bodyPr/>
          <a:lstStyle/>
          <a:p>
            <a:pPr algn="l" fontAlgn="base"/>
            <a:r>
              <a:rPr lang="sv-SE" sz="1600" dirty="0">
                <a:solidFill>
                  <a:srgbClr val="2D3B45"/>
                </a:solidFill>
                <a:latin typeface="+mj-lt"/>
              </a:rPr>
              <a:t>Setup System Environment Variablers:</a:t>
            </a:r>
          </a:p>
          <a:p>
            <a:pPr algn="l"/>
            <a:r>
              <a:rPr lang="en-US" sz="1600" b="0" i="0" dirty="0">
                <a:solidFill>
                  <a:srgbClr val="2D3B45"/>
                </a:solidFill>
                <a:effectLst/>
                <a:latin typeface="+mj-lt"/>
              </a:rPr>
              <a:t>Open control panel to edit the system environment variable</a:t>
            </a:r>
          </a:p>
          <a:p>
            <a:pPr algn="l"/>
            <a:endParaRPr lang="en-US" sz="16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endParaRPr lang="en-GB" dirty="0"/>
          </a:p>
          <a:p>
            <a:pPr algn="l"/>
            <a:r>
              <a:rPr lang="en-US" sz="1600" dirty="0">
                <a:solidFill>
                  <a:srgbClr val="2D3B45"/>
                </a:solidFill>
                <a:latin typeface="+mj-lt"/>
              </a:rPr>
              <a:t>Go to environment variable in system properties</a:t>
            </a:r>
          </a:p>
          <a:p>
            <a:pPr algn="l"/>
            <a:endParaRPr lang="en-GB" sz="1600" dirty="0">
              <a:solidFill>
                <a:srgbClr val="2D3B45"/>
              </a:solidFill>
              <a:latin typeface="Lato Extended"/>
            </a:endParaRPr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C47B1756-0C49-8395-9FCA-F98F0DA0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3" y="1771871"/>
            <a:ext cx="3200400" cy="951451"/>
          </a:xfrm>
          <a:prstGeom prst="rect">
            <a:avLst/>
          </a:prstGeom>
        </p:spPr>
      </p:pic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661B3EB3-ED3D-6F18-D032-21FF927D7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14" y="1880628"/>
            <a:ext cx="2578233" cy="2959252"/>
          </a:xfrm>
          <a:prstGeom prst="rect">
            <a:avLst/>
          </a:prstGeom>
        </p:spPr>
      </p:pic>
      <p:grpSp>
        <p:nvGrpSpPr>
          <p:cNvPr id="10" name="Grupp 9">
            <a:extLst>
              <a:ext uri="{FF2B5EF4-FFF2-40B4-BE49-F238E27FC236}">
                <a16:creationId xmlns:a16="http://schemas.microsoft.com/office/drawing/2014/main" id="{C3CAD2B9-9C2F-A9BA-30B1-70B798B28CBA}"/>
              </a:ext>
            </a:extLst>
          </p:cNvPr>
          <p:cNvGrpSpPr/>
          <p:nvPr/>
        </p:nvGrpSpPr>
        <p:grpSpPr>
          <a:xfrm>
            <a:off x="5088840" y="2861969"/>
            <a:ext cx="785520" cy="123480"/>
            <a:chOff x="5088840" y="2861969"/>
            <a:chExt cx="785520" cy="12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Pennanteckning 7">
                  <a:extLst>
                    <a:ext uri="{FF2B5EF4-FFF2-40B4-BE49-F238E27FC236}">
                      <a16:creationId xmlns:a16="http://schemas.microsoft.com/office/drawing/2014/main" id="{7782E648-351B-756F-E51D-3BAAE67FF494}"/>
                    </a:ext>
                  </a:extLst>
                </p14:cNvPr>
                <p14:cNvContentPartPr/>
                <p14:nvPr/>
              </p14:nvContentPartPr>
              <p14:xfrm>
                <a:off x="5088840" y="2942969"/>
                <a:ext cx="588600" cy="12600"/>
              </p14:xfrm>
            </p:contentPart>
          </mc:Choice>
          <mc:Fallback>
            <p:pic>
              <p:nvPicPr>
                <p:cNvPr id="8" name="Pennanteckning 7">
                  <a:extLst>
                    <a:ext uri="{FF2B5EF4-FFF2-40B4-BE49-F238E27FC236}">
                      <a16:creationId xmlns:a16="http://schemas.microsoft.com/office/drawing/2014/main" id="{7782E648-351B-756F-E51D-3BAAE67FF4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79840" y="2934329"/>
                  <a:ext cx="606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Pennanteckning 8">
                  <a:extLst>
                    <a:ext uri="{FF2B5EF4-FFF2-40B4-BE49-F238E27FC236}">
                      <a16:creationId xmlns:a16="http://schemas.microsoft.com/office/drawing/2014/main" id="{59B30914-9D0E-3179-7228-D6F74C832C06}"/>
                    </a:ext>
                  </a:extLst>
                </p14:cNvPr>
                <p14:cNvContentPartPr/>
                <p14:nvPr/>
              </p14:nvContentPartPr>
              <p14:xfrm>
                <a:off x="5691480" y="2861969"/>
                <a:ext cx="182880" cy="123480"/>
              </p14:xfrm>
            </p:contentPart>
          </mc:Choice>
          <mc:Fallback>
            <p:pic>
              <p:nvPicPr>
                <p:cNvPr id="9" name="Pennanteckning 8">
                  <a:extLst>
                    <a:ext uri="{FF2B5EF4-FFF2-40B4-BE49-F238E27FC236}">
                      <a16:creationId xmlns:a16="http://schemas.microsoft.com/office/drawing/2014/main" id="{59B30914-9D0E-3179-7228-D6F74C832C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82840" y="2852969"/>
                  <a:ext cx="200520" cy="14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206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658931-5022-131C-B669-1931984AC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887" y="384313"/>
            <a:ext cx="7772400" cy="1504122"/>
          </a:xfrm>
        </p:spPr>
        <p:txBody>
          <a:bodyPr/>
          <a:lstStyle/>
          <a:p>
            <a:r>
              <a:rPr lang="sv-SE" sz="3200" dirty="0">
                <a:solidFill>
                  <a:schemeClr val="tx1"/>
                </a:solidFill>
              </a:rPr>
              <a:t>Step 3…</a:t>
            </a:r>
            <a:br>
              <a:rPr lang="sv-SE" dirty="0">
                <a:solidFill>
                  <a:schemeClr val="tx1"/>
                </a:solidFill>
              </a:rPr>
            </a:br>
            <a:br>
              <a:rPr lang="sv-SE" dirty="0">
                <a:solidFill>
                  <a:schemeClr val="tx1"/>
                </a:solidFill>
              </a:rPr>
            </a:br>
            <a:endParaRPr lang="en-GB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777EAA6-2830-7C75-560E-27EF24959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713" y="841513"/>
            <a:ext cx="7176052" cy="4182717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+mj-lt"/>
              </a:rPr>
              <a:t>Create a new user variable. Put the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Variable_name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as HADOOP_HOME and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Variable_value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as the path of the bin folder where you extracted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hadoop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algn="l"/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627F1C29-A979-0FD1-494B-B5F31DAF6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44" y="1625323"/>
            <a:ext cx="6235525" cy="26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5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52E819-0107-6387-5225-357FF2994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260" y="363140"/>
            <a:ext cx="7772400" cy="1102519"/>
          </a:xfrm>
        </p:spPr>
        <p:txBody>
          <a:bodyPr/>
          <a:lstStyle/>
          <a:p>
            <a:r>
              <a:rPr lang="sv-SE" sz="3200" dirty="0">
                <a:solidFill>
                  <a:schemeClr val="tx1"/>
                </a:solidFill>
              </a:rPr>
              <a:t>Step 3….</a:t>
            </a:r>
            <a:br>
              <a:rPr lang="sv-SE" dirty="0">
                <a:solidFill>
                  <a:schemeClr val="tx1"/>
                </a:solidFill>
              </a:rPr>
            </a:br>
            <a:endParaRPr lang="en-GB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19DB8FF-F471-4576-3591-336315725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260" y="1093304"/>
            <a:ext cx="7275443" cy="3916018"/>
          </a:xfrm>
        </p:spPr>
        <p:txBody>
          <a:bodyPr/>
          <a:lstStyle/>
          <a:p>
            <a:pPr algn="l"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600" dirty="0">
                <a:solidFill>
                  <a:srgbClr val="2D3B45"/>
                </a:solidFill>
                <a:latin typeface="+mj-lt"/>
              </a:rPr>
              <a:t>create a new user variable with variable name as JAVA_HOME and variable value as the path of the bin folder in the Java directory.</a:t>
            </a:r>
          </a:p>
          <a:p>
            <a:pPr algn="l"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</a:pPr>
            <a:endParaRPr lang="en-GB" sz="1600" dirty="0">
              <a:solidFill>
                <a:srgbClr val="2D3B45"/>
              </a:solidFill>
              <a:latin typeface="+mj-lt"/>
            </a:endParaRPr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D29F1A71-CC05-2BE5-F897-1A0CAEFEB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97" y="1878176"/>
            <a:ext cx="6006546" cy="252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4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7623D7-A8C7-35BC-76FB-426D43821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861" y="312364"/>
            <a:ext cx="7772400" cy="800819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Step 3…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27472EB-4219-1C58-55FC-668382DFC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861" y="1020417"/>
            <a:ext cx="8504582" cy="3909392"/>
          </a:xfrm>
        </p:spPr>
        <p:txBody>
          <a:bodyPr/>
          <a:lstStyle/>
          <a:p>
            <a:pPr algn="l"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600" dirty="0">
                <a:solidFill>
                  <a:srgbClr val="2D3B45"/>
                </a:solidFill>
                <a:latin typeface="+mj-lt"/>
              </a:rPr>
              <a:t>Now we need to set Hadoop bin directory and Java bin directory path in system variable path. Edit Path in system variable</a:t>
            </a:r>
          </a:p>
          <a:p>
            <a:pPr algn="l"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</a:pPr>
            <a:endParaRPr lang="en-GB" sz="1600" dirty="0">
              <a:solidFill>
                <a:srgbClr val="2D3B45"/>
              </a:solidFill>
              <a:latin typeface="+mj-lt"/>
            </a:endParaRPr>
          </a:p>
          <a:p>
            <a:pPr algn="l"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</a:pPr>
            <a:endParaRPr lang="en-GB" sz="1600" dirty="0">
              <a:solidFill>
                <a:srgbClr val="2D3B45"/>
              </a:solidFill>
              <a:latin typeface="+mj-lt"/>
            </a:endParaRPr>
          </a:p>
          <a:p>
            <a:pPr algn="l"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</a:pPr>
            <a:endParaRPr lang="en-GB" sz="1600" dirty="0">
              <a:solidFill>
                <a:srgbClr val="2D3B45"/>
              </a:solidFill>
              <a:latin typeface="+mj-lt"/>
            </a:endParaRPr>
          </a:p>
          <a:p>
            <a:pPr algn="l"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</a:pPr>
            <a:endParaRPr lang="en-GB" sz="1600" dirty="0">
              <a:solidFill>
                <a:srgbClr val="2D3B45"/>
              </a:solidFill>
              <a:latin typeface="+mj-lt"/>
            </a:endParaRPr>
          </a:p>
          <a:p>
            <a:pPr algn="l"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</a:pPr>
            <a:endParaRPr lang="en-GB" sz="1600" dirty="0">
              <a:solidFill>
                <a:srgbClr val="2D3B45"/>
              </a:solidFill>
              <a:latin typeface="+mj-lt"/>
            </a:endParaRPr>
          </a:p>
          <a:p>
            <a:pPr algn="l"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</a:pPr>
            <a:endParaRPr lang="en-GB" sz="1600" dirty="0">
              <a:solidFill>
                <a:srgbClr val="2D3B45"/>
              </a:solidFill>
              <a:latin typeface="+mj-lt"/>
            </a:endParaRPr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465B845F-B7DE-92B9-4C88-96E88E31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69" y="1821236"/>
            <a:ext cx="3401584" cy="1854295"/>
          </a:xfrm>
          <a:prstGeom prst="rect">
            <a:avLst/>
          </a:prstGeom>
        </p:spPr>
      </p:pic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D6CA8560-C126-9BB3-1718-9CBA815E1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72" y="1687503"/>
            <a:ext cx="2887816" cy="3067208"/>
          </a:xfrm>
          <a:prstGeom prst="rect">
            <a:avLst/>
          </a:prstGeom>
        </p:spPr>
      </p:pic>
      <p:grpSp>
        <p:nvGrpSpPr>
          <p:cNvPr id="16" name="Grupp 15">
            <a:extLst>
              <a:ext uri="{FF2B5EF4-FFF2-40B4-BE49-F238E27FC236}">
                <a16:creationId xmlns:a16="http://schemas.microsoft.com/office/drawing/2014/main" id="{D7CB4057-DF08-3F41-F262-BB23FDC87B28}"/>
              </a:ext>
            </a:extLst>
          </p:cNvPr>
          <p:cNvGrpSpPr/>
          <p:nvPr/>
        </p:nvGrpSpPr>
        <p:grpSpPr>
          <a:xfrm>
            <a:off x="3942240" y="2696729"/>
            <a:ext cx="540360" cy="123840"/>
            <a:chOff x="3942240" y="2696729"/>
            <a:chExt cx="540360" cy="12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Pennanteckning 13">
                  <a:extLst>
                    <a:ext uri="{FF2B5EF4-FFF2-40B4-BE49-F238E27FC236}">
                      <a16:creationId xmlns:a16="http://schemas.microsoft.com/office/drawing/2014/main" id="{761E46BA-94CC-31E5-0E96-08AB4DD67650}"/>
                    </a:ext>
                  </a:extLst>
                </p14:cNvPr>
                <p14:cNvContentPartPr/>
                <p14:nvPr/>
              </p14:nvContentPartPr>
              <p14:xfrm>
                <a:off x="3942240" y="2760449"/>
                <a:ext cx="506160" cy="2880"/>
              </p14:xfrm>
            </p:contentPart>
          </mc:Choice>
          <mc:Fallback>
            <p:pic>
              <p:nvPicPr>
                <p:cNvPr id="14" name="Pennanteckning 13">
                  <a:extLst>
                    <a:ext uri="{FF2B5EF4-FFF2-40B4-BE49-F238E27FC236}">
                      <a16:creationId xmlns:a16="http://schemas.microsoft.com/office/drawing/2014/main" id="{761E46BA-94CC-31E5-0E96-08AB4DD676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33240" y="2751449"/>
                  <a:ext cx="523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Pennanteckning 14">
                  <a:extLst>
                    <a:ext uri="{FF2B5EF4-FFF2-40B4-BE49-F238E27FC236}">
                      <a16:creationId xmlns:a16="http://schemas.microsoft.com/office/drawing/2014/main" id="{BAD9D9D4-73B2-95F6-C62C-513B12D875B2}"/>
                    </a:ext>
                  </a:extLst>
                </p14:cNvPr>
                <p14:cNvContentPartPr/>
                <p14:nvPr/>
              </p14:nvContentPartPr>
              <p14:xfrm>
                <a:off x="4384680" y="2696729"/>
                <a:ext cx="97920" cy="123840"/>
              </p14:xfrm>
            </p:contentPart>
          </mc:Choice>
          <mc:Fallback>
            <p:pic>
              <p:nvPicPr>
                <p:cNvPr id="15" name="Pennanteckning 14">
                  <a:extLst>
                    <a:ext uri="{FF2B5EF4-FFF2-40B4-BE49-F238E27FC236}">
                      <a16:creationId xmlns:a16="http://schemas.microsoft.com/office/drawing/2014/main" id="{BAD9D9D4-73B2-95F6-C62C-513B12D875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76040" y="2688089"/>
                  <a:ext cx="115560" cy="14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929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EC9E47-FAAE-83C8-C198-3B2B8A1D1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235" y="246104"/>
            <a:ext cx="7772400" cy="1019480"/>
          </a:xfrm>
        </p:spPr>
        <p:txBody>
          <a:bodyPr/>
          <a:lstStyle/>
          <a:p>
            <a:r>
              <a:rPr lang="en-US" sz="3200" b="1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Step 3...</a:t>
            </a:r>
            <a:b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B894CDA-4E91-D418-400D-29FFA837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35" y="881271"/>
            <a:ext cx="8567530" cy="4016126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We need to edit some files located in the </a:t>
            </a:r>
            <a:r>
              <a:rPr lang="en-US" sz="1600" dirty="0" err="1">
                <a:solidFill>
                  <a:schemeClr val="tx1"/>
                </a:solidFill>
              </a:rPr>
              <a:t>hadoop</a:t>
            </a:r>
            <a:r>
              <a:rPr lang="en-US" sz="1600" dirty="0">
                <a:solidFill>
                  <a:schemeClr val="tx1"/>
                </a:solidFill>
              </a:rPr>
              <a:t> directory of the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 folder where we installed </a:t>
            </a:r>
            <a:r>
              <a:rPr lang="en-US" sz="1600" dirty="0" err="1">
                <a:solidFill>
                  <a:schemeClr val="tx1"/>
                </a:solidFill>
              </a:rPr>
              <a:t>hadoop</a:t>
            </a:r>
            <a:r>
              <a:rPr lang="en-US" sz="1600" dirty="0">
                <a:solidFill>
                  <a:schemeClr val="tx1"/>
                </a:solidFill>
              </a:rPr>
              <a:t>. The files that need to be edited have been highlighted.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15251E0-7990-FDA8-5B06-D25771E82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21" y="1571100"/>
            <a:ext cx="3359323" cy="33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1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A57A6-C99E-7BAF-719E-F7AFA2F9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" y="199721"/>
            <a:ext cx="8779566" cy="54240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Step 3…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D67835-F890-E087-D812-8DA8B2A9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17" y="980661"/>
            <a:ext cx="8779566" cy="3963117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1. Edit the file core-site.xml in the </a:t>
            </a:r>
            <a:r>
              <a:rPr lang="en-US" sz="1600" dirty="0" err="1">
                <a:solidFill>
                  <a:schemeClr val="tx1"/>
                </a:solidFill>
              </a:rPr>
              <a:t>hadoop</a:t>
            </a:r>
            <a:r>
              <a:rPr lang="en-US" sz="1600" dirty="0">
                <a:solidFill>
                  <a:schemeClr val="tx1"/>
                </a:solidFill>
              </a:rPr>
              <a:t> directory. Copy this xml property in the configuration in the file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&lt;configuration&gt;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&lt;property&gt;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   &lt;name&gt;</a:t>
            </a:r>
            <a:r>
              <a:rPr lang="en-US" sz="1600" dirty="0" err="1">
                <a:solidFill>
                  <a:schemeClr val="tx1"/>
                </a:solidFill>
              </a:rPr>
              <a:t>fs.defaultFS</a:t>
            </a:r>
            <a:r>
              <a:rPr lang="en-US" sz="1600" dirty="0">
                <a:solidFill>
                  <a:schemeClr val="tx1"/>
                </a:solidFill>
              </a:rPr>
              <a:t>&lt;/name&gt;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   &lt;value&gt;hdfs://localhost:9000&lt;/value&gt;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&lt;/property&gt;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&lt;/configuration&gt;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74862"/>
      </p:ext>
    </p:extLst>
  </p:cSld>
  <p:clrMapOvr>
    <a:masterClrMapping/>
  </p:clrMapOvr>
</p:sld>
</file>

<file path=ppt/theme/theme1.xml><?xml version="1.0" encoding="utf-8"?>
<a:theme xmlns:a="http://schemas.openxmlformats.org/drawingml/2006/main" name="HKRsvensk2016">
  <a:themeElements>
    <a:clrScheme name="Egen 1">
      <a:dk1>
        <a:srgbClr val="000000"/>
      </a:dk1>
      <a:lt1>
        <a:srgbClr val="FFFFFF"/>
      </a:lt1>
      <a:dk2>
        <a:srgbClr val="50AA00"/>
      </a:dk2>
      <a:lt2>
        <a:srgbClr val="FFFFFF"/>
      </a:lt2>
      <a:accent1>
        <a:srgbClr val="50AA00"/>
      </a:accent1>
      <a:accent2>
        <a:srgbClr val="148200"/>
      </a:accent2>
      <a:accent3>
        <a:srgbClr val="005A00"/>
      </a:accent3>
      <a:accent4>
        <a:srgbClr val="6E6E6E"/>
      </a:accent4>
      <a:accent5>
        <a:srgbClr val="A0A0A0"/>
      </a:accent5>
      <a:accent6>
        <a:srgbClr val="E10082"/>
      </a:accent6>
      <a:hlink>
        <a:srgbClr val="0A8200"/>
      </a:hlink>
      <a:folHlink>
        <a:srgbClr val="005A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KR Mall Engelsk.pptx" id="{C984A36D-39B5-48D9-A0C1-D843260B789E}" vid="{D716C4C6-7884-485B-AA3D-B57BAA06C02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1C4292F4E174446B1E0FEC2757545D2" ma:contentTypeVersion="12" ma:contentTypeDescription="Skapa ett nytt dokument." ma:contentTypeScope="" ma:versionID="8188da8597259658f29ad85c0b1b4403">
  <xsd:schema xmlns:xsd="http://www.w3.org/2001/XMLSchema" xmlns:xs="http://www.w3.org/2001/XMLSchema" xmlns:p="http://schemas.microsoft.com/office/2006/metadata/properties" xmlns:ns2="bb9ade9c-0b42-4faa-8e83-a14015f7b61d" xmlns:ns3="a653b098-e9bf-4533-afcc-30352f5ca37f" targetNamespace="http://schemas.microsoft.com/office/2006/metadata/properties" ma:root="true" ma:fieldsID="b3903dddfb0ba4e6e820b2de48096bac" ns2:_="" ns3:_="">
    <xsd:import namespace="bb9ade9c-0b42-4faa-8e83-a14015f7b61d"/>
    <xsd:import namespace="a653b098-e9bf-4533-afcc-30352f5ca3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9ade9c-0b42-4faa-8e83-a14015f7b6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3b098-e9bf-4533-afcc-30352f5ca37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15A79D-0561-4D7E-91B9-47810E7935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9ade9c-0b42-4faa-8e83-a14015f7b61d"/>
    <ds:schemaRef ds:uri="a653b098-e9bf-4533-afcc-30352f5ca3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F91B3D-EC90-430A-AB1E-F0238E505E8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28E330F-FAEB-43BD-88E9-B921C1D5AE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HKR Engelsk</Template>
  <TotalTime>216</TotalTime>
  <Words>1373</Words>
  <Application>Microsoft Office PowerPoint</Application>
  <PresentationFormat>Bildspel på skärmen (16:9)</PresentationFormat>
  <Paragraphs>218</Paragraphs>
  <Slides>32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32</vt:i4>
      </vt:variant>
    </vt:vector>
  </HeadingPairs>
  <TitlesOfParts>
    <vt:vector size="39" baseType="lpstr">
      <vt:lpstr>Arial</vt:lpstr>
      <vt:lpstr>Calibri</vt:lpstr>
      <vt:lpstr>Lato</vt:lpstr>
      <vt:lpstr>Lato Extended</vt:lpstr>
      <vt:lpstr>Montserrat</vt:lpstr>
      <vt:lpstr>Times New Roman</vt:lpstr>
      <vt:lpstr>HKRsvensk2016</vt:lpstr>
      <vt:lpstr>How to install Hadoop on windows</vt:lpstr>
      <vt:lpstr>Step 1</vt:lpstr>
      <vt:lpstr>Step 2 </vt:lpstr>
      <vt:lpstr>Step 3 </vt:lpstr>
      <vt:lpstr>Step 3…  </vt:lpstr>
      <vt:lpstr>Step 3…. </vt:lpstr>
      <vt:lpstr>Step 3…</vt:lpstr>
      <vt:lpstr>Step 3... </vt:lpstr>
      <vt:lpstr>Step 3…</vt:lpstr>
      <vt:lpstr>Step 3…</vt:lpstr>
      <vt:lpstr>Step 3…</vt:lpstr>
      <vt:lpstr>Step 3…</vt:lpstr>
      <vt:lpstr>Step 3…</vt:lpstr>
      <vt:lpstr>Step 3…</vt:lpstr>
      <vt:lpstr>Step 3…</vt:lpstr>
      <vt:lpstr>Step 3…</vt:lpstr>
      <vt:lpstr>Step 3…</vt:lpstr>
      <vt:lpstr>Step 3…</vt:lpstr>
      <vt:lpstr>Step 3…</vt:lpstr>
      <vt:lpstr>Step 4…</vt:lpstr>
      <vt:lpstr>Step 4…</vt:lpstr>
      <vt:lpstr>Step 4…</vt:lpstr>
      <vt:lpstr>Step 4…</vt:lpstr>
      <vt:lpstr>Step 4…</vt:lpstr>
      <vt:lpstr>Step 4…</vt:lpstr>
      <vt:lpstr>Working with HDFS…</vt:lpstr>
      <vt:lpstr>Working with HDFS…</vt:lpstr>
      <vt:lpstr>Working with HDFS…</vt:lpstr>
      <vt:lpstr>Working with HDFS…</vt:lpstr>
      <vt:lpstr>Working with HDFS…</vt:lpstr>
      <vt:lpstr>Working with HDFS…</vt:lpstr>
      <vt:lpstr>Contact:</vt:lpstr>
    </vt:vector>
  </TitlesOfParts>
  <Company>H?gskolan Kristianstad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Project</dc:title>
  <dc:creator>Walid Abdelrahman</dc:creator>
  <cp:lastModifiedBy>Walid Abdelrahman</cp:lastModifiedBy>
  <cp:revision>51</cp:revision>
  <dcterms:created xsi:type="dcterms:W3CDTF">2022-11-03T08:53:07Z</dcterms:created>
  <dcterms:modified xsi:type="dcterms:W3CDTF">2022-11-27T13:24:40Z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0x010100D1C4292F4E174446B1E0FEC2757545D2</vt:lpwstr>
  </property>
  <property fmtid="{D5CDD505-2E9C-101B-9397-08002B2CF9AE}" pid="3" name="MSIP_Label_9144ccec-98ca-4847-b090-103d5c6592f4_Enabled">
    <vt:lpwstr>true</vt:lpwstr>
  </property>
  <property fmtid="{D5CDD505-2E9C-101B-9397-08002B2CF9AE}" pid="4" name="MSIP_Label_9144ccec-98ca-4847-b090-103d5c6592f4_SetDate">
    <vt:lpwstr>2022-11-03T08:53:08Z</vt:lpwstr>
  </property>
  <property fmtid="{D5CDD505-2E9C-101B-9397-08002B2CF9AE}" pid="5" name="MSIP_Label_9144ccec-98ca-4847-b090-103d5c6592f4_Method">
    <vt:lpwstr>Standard</vt:lpwstr>
  </property>
  <property fmtid="{D5CDD505-2E9C-101B-9397-08002B2CF9AE}" pid="6" name="MSIP_Label_9144ccec-98ca-4847-b090-103d5c6592f4_Name">
    <vt:lpwstr>Information class 1</vt:lpwstr>
  </property>
  <property fmtid="{D5CDD505-2E9C-101B-9397-08002B2CF9AE}" pid="7" name="MSIP_Label_9144ccec-98ca-4847-b090-103d5c6592f4_SiteId">
    <vt:lpwstr>fb665cd7-b4b7-4578-8a42-29ff69176bdf</vt:lpwstr>
  </property>
  <property fmtid="{D5CDD505-2E9C-101B-9397-08002B2CF9AE}" pid="8" name="MSIP_Label_9144ccec-98ca-4847-b090-103d5c6592f4_ActionId">
    <vt:lpwstr>9b510a26-6be2-4f00-a380-a7ea36f035fd</vt:lpwstr>
  </property>
  <property fmtid="{D5CDD505-2E9C-101B-9397-08002B2CF9AE}" pid="9" name="MSIP_Label_9144ccec-98ca-4847-b090-103d5c6592f4_ContentBits">
    <vt:lpwstr>0</vt:lpwstr>
  </property>
</Properties>
</file>