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d232889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d232889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d23288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d23288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d232889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d232889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d232889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d232889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d23288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d23288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Client requests the singleton instance from the Singleton class.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Participants: Client, Singleton.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Client sends a message "getInstance()" to the Singleton class.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Singleton class checks if an instance exists.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If no instance exists, the Singleton class creates an instance and returns it in a message back to the Client.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If an instance exists, the Singleton class returns the existing instance in a message back to the Client.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The Client receives the singleton instance.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d23288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d23288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States: "No Instance Created", "Instance Created".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Transitions: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"No Instance Created" 	-&gt; "Instance Created": when getInstance() is called and there is no existing instance.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GB" sz="1200">
                <a:solidFill>
                  <a:schemeClr val="dk1"/>
                </a:solidFill>
              </a:rPr>
              <a:t>"Instance Created" 		-&gt; "Instance Created": when getInstance() is called and there is an existing instance.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d23288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d23288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Class: Singleton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Attributes: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instance (private, static)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Methods: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getInstance() (public, static)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Singleton() (private constructor)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Class: Main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Attributes: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No Attributes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Methods: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Main method </a:t>
            </a:r>
            <a:r>
              <a:rPr lang="en-GB" sz="1200">
                <a:solidFill>
                  <a:schemeClr val="dk1"/>
                </a:solidFill>
              </a:rPr>
              <a:t>that</a:t>
            </a:r>
            <a:r>
              <a:rPr lang="en-GB" sz="1200">
                <a:solidFill>
                  <a:schemeClr val="dk1"/>
                </a:solidFill>
              </a:rPr>
              <a:t> calls getInstance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d232889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d232889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d232889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d232889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Roboto"/>
                <a:ea typeface="Roboto"/>
                <a:cs typeface="Roboto"/>
                <a:sym typeface="Roboto"/>
              </a:rPr>
              <a:t>Singleton Design Pattern</a:t>
            </a:r>
            <a:endParaRPr sz="4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 Harvey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a single instance of a class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a global point of access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for managing shared resources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cautious of potential drawbacks and use responsibly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</a:t>
            </a:r>
            <a:r>
              <a:rPr lang="en-GB"/>
              <a:t>Singleton Design Pattern</a:t>
            </a:r>
            <a:r>
              <a:rPr lang="en-GB"/>
              <a:t>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Definition: Singleton Design Pattern ensures that a class has only one instance and provides a global point of access to that instance.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Usage: Ideal for situations where a single shared resource is needed, such as a database connection or a configuration manager.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Benefits: Ensures controlled access to the single instance, reduces the potential for bugs, and improves performance by eliminating redundant object creation.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Logging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Configuration Management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Connections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Thread Pools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Example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050" y="2246438"/>
            <a:ext cx="4050350" cy="26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25" y="1017725"/>
            <a:ext cx="4348975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150" y="942963"/>
            <a:ext cx="5219700" cy="4200525"/>
          </a:xfrm>
          <a:prstGeom prst="rect">
            <a:avLst/>
          </a:prstGeom>
          <a:noFill/>
          <a:ln>
            <a:noFill/>
          </a:ln>
          <a:effectLst>
            <a:outerShdw rotWithShape="0" algn="bl" dir="21540000" dist="9525">
              <a:schemeClr val="dk1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</a:t>
            </a:r>
            <a:r>
              <a:rPr lang="en-GB"/>
              <a:t>Diagram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300" y="209550"/>
            <a:ext cx="3581400" cy="4933950"/>
          </a:xfrm>
          <a:prstGeom prst="rect">
            <a:avLst/>
          </a:prstGeom>
          <a:noFill/>
          <a:ln>
            <a:noFill/>
          </a:ln>
          <a:effectLst>
            <a:outerShdw rotWithShape="0" algn="bl" dir="21540000" dist="9525">
              <a:schemeClr val="dk1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</a:t>
            </a:r>
            <a:r>
              <a:rPr lang="en-GB"/>
              <a:t>Diagram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50" y="1079363"/>
            <a:ext cx="3771900" cy="3409950"/>
          </a:xfrm>
          <a:prstGeom prst="rect">
            <a:avLst/>
          </a:prstGeom>
          <a:noFill/>
          <a:ln>
            <a:noFill/>
          </a:ln>
          <a:effectLst>
            <a:outerShdw rotWithShape="0" algn="bl" dir="21540000" dist="9525">
              <a:srgbClr val="FFFFFF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Drawbacks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State: Singleton can be considered an anti-pattern due to its global state, which can lead to issues when debugging.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Scalability: Difficult to scale in a multi-threaded environment.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Testing: Harder to unit test because of the hidden dependencies.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0" cy="556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thread-safety.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alternatives like dependency injection.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Singleton pattern judiciously and only when necessary.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