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9"/>
  </p:notesMasterIdLst>
  <p:sldIdLst>
    <p:sldId id="256" r:id="rId2"/>
    <p:sldId id="260" r:id="rId3"/>
    <p:sldId id="257"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26" d="100"/>
          <a:sy n="126" d="100"/>
        </p:scale>
        <p:origin x="-119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D6AF868-3222-4951-BAA0-2C138ADDAE27}" type="slidenum">
              <a:rPr lang="en-US"/>
              <a:pPr>
                <a:defRPr/>
              </a:pPr>
              <a:t>‹#›</a:t>
            </a:fld>
            <a:endParaRPr lang="en-US"/>
          </a:p>
        </p:txBody>
      </p:sp>
    </p:spTree>
    <p:extLst>
      <p:ext uri="{BB962C8B-B14F-4D97-AF65-F5344CB8AC3E}">
        <p14:creationId xmlns:p14="http://schemas.microsoft.com/office/powerpoint/2010/main" val="32647141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D6AF868-3222-4951-BAA0-2C138ADDAE27}" type="slidenum">
              <a:rPr lang="en-US" smtClean="0"/>
              <a:pPr>
                <a:defRPr/>
              </a:pPr>
              <a:t>1</a:t>
            </a:fld>
            <a:endParaRPr lang="en-US"/>
          </a:p>
        </p:txBody>
      </p:sp>
    </p:spTree>
    <p:extLst>
      <p:ext uri="{BB962C8B-B14F-4D97-AF65-F5344CB8AC3E}">
        <p14:creationId xmlns:p14="http://schemas.microsoft.com/office/powerpoint/2010/main" val="12293647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7" descr="box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813" y="0"/>
            <a:ext cx="3913187" cy="562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windriver_bul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0" y="6296025"/>
            <a:ext cx="91440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6" descr="wind_ri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7875" y="6488113"/>
            <a:ext cx="166370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8" descr="foo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1038" y="6297613"/>
            <a:ext cx="185737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3" name="Rectangle 13"/>
          <p:cNvSpPr>
            <a:spLocks noGrp="1" noChangeArrowheads="1"/>
          </p:cNvSpPr>
          <p:nvPr>
            <p:ph type="ctrTitle"/>
          </p:nvPr>
        </p:nvSpPr>
        <p:spPr>
          <a:xfrm>
            <a:off x="457200" y="3711575"/>
            <a:ext cx="6172200" cy="1193800"/>
          </a:xfrm>
        </p:spPr>
        <p:txBody>
          <a:bodyPr/>
          <a:lstStyle>
            <a:lvl1pPr>
              <a:defRPr sz="3800"/>
            </a:lvl1pPr>
          </a:lstStyle>
          <a:p>
            <a:r>
              <a:rPr lang="en-US" smtClean="0"/>
              <a:t>Click to edit Master title style</a:t>
            </a:r>
            <a:endParaRPr lang="en-US"/>
          </a:p>
        </p:txBody>
      </p:sp>
      <p:sp>
        <p:nvSpPr>
          <p:cNvPr id="20494" name="Rectangle 14"/>
          <p:cNvSpPr>
            <a:spLocks noGrp="1" noChangeArrowheads="1"/>
          </p:cNvSpPr>
          <p:nvPr>
            <p:ph type="subTitle" idx="1"/>
          </p:nvPr>
        </p:nvSpPr>
        <p:spPr>
          <a:xfrm>
            <a:off x="457200" y="5057775"/>
            <a:ext cx="6172200" cy="381000"/>
          </a:xfrm>
        </p:spPr>
        <p:txBody>
          <a:bodyPr/>
          <a:lstStyle>
            <a:lvl1pPr marL="0" indent="0">
              <a:spcBef>
                <a:spcPct val="0"/>
              </a:spcBef>
              <a:buFont typeface="Wingdings" charset="2"/>
              <a:buNone/>
              <a:defRPr sz="2000">
                <a:solidFill>
                  <a:srgbClr val="5F5F5F"/>
                </a:solidFill>
              </a:defRPr>
            </a:lvl1pPr>
          </a:lstStyle>
          <a:p>
            <a:r>
              <a:rPr lang="en-US" smtClean="0"/>
              <a:t>Click to edit Master subtitle style</a:t>
            </a:r>
            <a:endParaRPr lang="en-US"/>
          </a:p>
        </p:txBody>
      </p:sp>
    </p:spTree>
    <p:extLst>
      <p:ext uri="{BB962C8B-B14F-4D97-AF65-F5344CB8AC3E}">
        <p14:creationId xmlns:p14="http://schemas.microsoft.com/office/powerpoint/2010/main" val="1639784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
          <p:cNvSpPr>
            <a:spLocks noGrp="1" noChangeArrowheads="1"/>
          </p:cNvSpPr>
          <p:nvPr>
            <p:ph type="ftr" sz="quarter" idx="10"/>
          </p:nvPr>
        </p:nvSpPr>
        <p:spPr>
          <a:ln/>
        </p:spPr>
        <p:txBody>
          <a:bodyPr/>
          <a:lstStyle>
            <a:lvl1pPr>
              <a:defRPr/>
            </a:lvl1pPr>
          </a:lstStyle>
          <a:p>
            <a:pPr>
              <a:defRPr/>
            </a:pPr>
            <a:r>
              <a:rPr lang="en-US"/>
              <a:t>|   © 2010 Wind River. All Rights Reserved.</a:t>
            </a:r>
          </a:p>
        </p:txBody>
      </p:sp>
      <p:sp>
        <p:nvSpPr>
          <p:cNvPr id="5" name="Rectangle 16"/>
          <p:cNvSpPr>
            <a:spLocks noGrp="1" noChangeArrowheads="1"/>
          </p:cNvSpPr>
          <p:nvPr>
            <p:ph type="sldNum" sz="quarter" idx="11"/>
          </p:nvPr>
        </p:nvSpPr>
        <p:spPr>
          <a:ln/>
        </p:spPr>
        <p:txBody>
          <a:bodyPr/>
          <a:lstStyle>
            <a:lvl1pPr>
              <a:defRPr/>
            </a:lvl1pPr>
          </a:lstStyle>
          <a:p>
            <a:pPr>
              <a:defRPr/>
            </a:pPr>
            <a:fld id="{A84B0913-88AB-4D1C-83A9-1E4D573D1142}" type="slidenum">
              <a:rPr lang="en-US"/>
              <a:pPr>
                <a:defRPr/>
              </a:pPr>
              <a:t>‹#›</a:t>
            </a:fld>
            <a:endParaRPr lang="en-US"/>
          </a:p>
        </p:txBody>
      </p:sp>
    </p:spTree>
    <p:extLst>
      <p:ext uri="{BB962C8B-B14F-4D97-AF65-F5344CB8AC3E}">
        <p14:creationId xmlns:p14="http://schemas.microsoft.com/office/powerpoint/2010/main" val="501251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28813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76200"/>
            <a:ext cx="6021387" cy="28813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
          <p:cNvSpPr>
            <a:spLocks noGrp="1" noChangeArrowheads="1"/>
          </p:cNvSpPr>
          <p:nvPr>
            <p:ph type="ftr" sz="quarter" idx="10"/>
          </p:nvPr>
        </p:nvSpPr>
        <p:spPr>
          <a:ln/>
        </p:spPr>
        <p:txBody>
          <a:bodyPr/>
          <a:lstStyle>
            <a:lvl1pPr>
              <a:defRPr/>
            </a:lvl1pPr>
          </a:lstStyle>
          <a:p>
            <a:pPr>
              <a:defRPr/>
            </a:pPr>
            <a:r>
              <a:rPr lang="en-US"/>
              <a:t>|   © 2010 Wind River. All Rights Reserved.</a:t>
            </a:r>
          </a:p>
        </p:txBody>
      </p:sp>
      <p:sp>
        <p:nvSpPr>
          <p:cNvPr id="5" name="Rectangle 16"/>
          <p:cNvSpPr>
            <a:spLocks noGrp="1" noChangeArrowheads="1"/>
          </p:cNvSpPr>
          <p:nvPr>
            <p:ph type="sldNum" sz="quarter" idx="11"/>
          </p:nvPr>
        </p:nvSpPr>
        <p:spPr>
          <a:ln/>
        </p:spPr>
        <p:txBody>
          <a:bodyPr/>
          <a:lstStyle>
            <a:lvl1pPr>
              <a:defRPr/>
            </a:lvl1pPr>
          </a:lstStyle>
          <a:p>
            <a:pPr>
              <a:defRPr/>
            </a:pPr>
            <a:fld id="{118854A2-0308-47F9-B912-AECAA1BF6836}" type="slidenum">
              <a:rPr lang="en-US"/>
              <a:pPr>
                <a:defRPr/>
              </a:pPr>
              <a:t>‹#›</a:t>
            </a:fld>
            <a:endParaRPr lang="en-US"/>
          </a:p>
        </p:txBody>
      </p:sp>
    </p:spTree>
    <p:extLst>
      <p:ext uri="{BB962C8B-B14F-4D97-AF65-F5344CB8AC3E}">
        <p14:creationId xmlns:p14="http://schemas.microsoft.com/office/powerpoint/2010/main" val="614260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
          <p:cNvSpPr>
            <a:spLocks noGrp="1" noChangeArrowheads="1"/>
          </p:cNvSpPr>
          <p:nvPr>
            <p:ph type="ftr" sz="quarter" idx="10"/>
          </p:nvPr>
        </p:nvSpPr>
        <p:spPr>
          <a:xfrm>
            <a:off x="476250" y="6502400"/>
            <a:ext cx="3333750" cy="214313"/>
          </a:xfrm>
          <a:ln/>
        </p:spPr>
        <p:txBody>
          <a:bodyPr/>
          <a:lstStyle>
            <a:lvl1pPr>
              <a:defRPr/>
            </a:lvl1pPr>
          </a:lstStyle>
          <a:p>
            <a:pPr>
              <a:defRPr/>
            </a:pPr>
            <a:r>
              <a:rPr lang="en-US" dirty="0" smtClean="0"/>
              <a:t>|   © 2011 Wind River. Licensed under the Eclipse Public </a:t>
            </a:r>
            <a:r>
              <a:rPr lang="en-US" dirty="0" err="1" smtClean="0"/>
              <a:t>LIcense</a:t>
            </a:r>
            <a:r>
              <a:rPr lang="en-US" dirty="0" smtClean="0"/>
              <a:t>.</a:t>
            </a:r>
            <a:endParaRPr lang="en-US" dirty="0"/>
          </a:p>
        </p:txBody>
      </p:sp>
      <p:sp>
        <p:nvSpPr>
          <p:cNvPr id="5" name="Rectangle 16"/>
          <p:cNvSpPr>
            <a:spLocks noGrp="1" noChangeArrowheads="1"/>
          </p:cNvSpPr>
          <p:nvPr>
            <p:ph type="sldNum" sz="quarter" idx="11"/>
          </p:nvPr>
        </p:nvSpPr>
        <p:spPr>
          <a:ln/>
        </p:spPr>
        <p:txBody>
          <a:bodyPr/>
          <a:lstStyle>
            <a:lvl1pPr>
              <a:defRPr/>
            </a:lvl1pPr>
          </a:lstStyle>
          <a:p>
            <a:pPr>
              <a:defRPr/>
            </a:pPr>
            <a:fld id="{3F548599-A6FA-43DA-BDBD-B2A2BB5DFFD6}" type="slidenum">
              <a:rPr lang="en-US"/>
              <a:pPr>
                <a:defRPr/>
              </a:pPr>
              <a:t>‹#›</a:t>
            </a:fld>
            <a:endParaRPr lang="en-US"/>
          </a:p>
        </p:txBody>
      </p:sp>
      <p:pic>
        <p:nvPicPr>
          <p:cNvPr id="6" name="Picture 3" descr="C:\Eclipse\workspaces\cdt\cdt\images\cdt_logo_icon.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35340" y="6355080"/>
            <a:ext cx="502920" cy="50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952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
          <p:cNvSpPr>
            <a:spLocks noGrp="1" noChangeArrowheads="1"/>
          </p:cNvSpPr>
          <p:nvPr>
            <p:ph type="ftr" sz="quarter" idx="10"/>
          </p:nvPr>
        </p:nvSpPr>
        <p:spPr>
          <a:ln/>
        </p:spPr>
        <p:txBody>
          <a:bodyPr/>
          <a:lstStyle>
            <a:lvl1pPr>
              <a:defRPr/>
            </a:lvl1pPr>
          </a:lstStyle>
          <a:p>
            <a:pPr>
              <a:defRPr/>
            </a:pPr>
            <a:r>
              <a:rPr lang="en-US"/>
              <a:t>|   © 2010 Wind River. All Rights Reserved.</a:t>
            </a:r>
          </a:p>
        </p:txBody>
      </p:sp>
      <p:sp>
        <p:nvSpPr>
          <p:cNvPr id="5" name="Rectangle 16"/>
          <p:cNvSpPr>
            <a:spLocks noGrp="1" noChangeArrowheads="1"/>
          </p:cNvSpPr>
          <p:nvPr>
            <p:ph type="sldNum" sz="quarter" idx="11"/>
          </p:nvPr>
        </p:nvSpPr>
        <p:spPr>
          <a:ln/>
        </p:spPr>
        <p:txBody>
          <a:bodyPr/>
          <a:lstStyle>
            <a:lvl1pPr>
              <a:defRPr/>
            </a:lvl1pPr>
          </a:lstStyle>
          <a:p>
            <a:pPr>
              <a:defRPr/>
            </a:pPr>
            <a:fld id="{E0012DED-4792-49DB-A90B-75D713C654DB}" type="slidenum">
              <a:rPr lang="en-US"/>
              <a:pPr>
                <a:defRPr/>
              </a:pPr>
              <a:t>‹#›</a:t>
            </a:fld>
            <a:endParaRPr lang="en-US"/>
          </a:p>
        </p:txBody>
      </p:sp>
    </p:spTree>
    <p:extLst>
      <p:ext uri="{BB962C8B-B14F-4D97-AF65-F5344CB8AC3E}">
        <p14:creationId xmlns:p14="http://schemas.microsoft.com/office/powerpoint/2010/main" val="317065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1509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1509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Grp="1" noChangeArrowheads="1"/>
          </p:cNvSpPr>
          <p:nvPr>
            <p:ph type="ftr" sz="quarter" idx="10"/>
          </p:nvPr>
        </p:nvSpPr>
        <p:spPr>
          <a:ln/>
        </p:spPr>
        <p:txBody>
          <a:bodyPr/>
          <a:lstStyle>
            <a:lvl1pPr>
              <a:defRPr/>
            </a:lvl1pPr>
          </a:lstStyle>
          <a:p>
            <a:pPr>
              <a:defRPr/>
            </a:pPr>
            <a:r>
              <a:rPr lang="en-US"/>
              <a:t>|   © 2010 Wind River. All Rights Reserved.</a:t>
            </a:r>
          </a:p>
        </p:txBody>
      </p:sp>
      <p:sp>
        <p:nvSpPr>
          <p:cNvPr id="6" name="Rectangle 16"/>
          <p:cNvSpPr>
            <a:spLocks noGrp="1" noChangeArrowheads="1"/>
          </p:cNvSpPr>
          <p:nvPr>
            <p:ph type="sldNum" sz="quarter" idx="11"/>
          </p:nvPr>
        </p:nvSpPr>
        <p:spPr>
          <a:ln/>
        </p:spPr>
        <p:txBody>
          <a:bodyPr/>
          <a:lstStyle>
            <a:lvl1pPr>
              <a:defRPr/>
            </a:lvl1pPr>
          </a:lstStyle>
          <a:p>
            <a:pPr>
              <a:defRPr/>
            </a:pPr>
            <a:fld id="{31709E11-55EA-42B4-9C36-D611B98DFE02}" type="slidenum">
              <a:rPr lang="en-US"/>
              <a:pPr>
                <a:defRPr/>
              </a:pPr>
              <a:t>‹#›</a:t>
            </a:fld>
            <a:endParaRPr lang="en-US"/>
          </a:p>
        </p:txBody>
      </p:sp>
    </p:spTree>
    <p:extLst>
      <p:ext uri="{BB962C8B-B14F-4D97-AF65-F5344CB8AC3E}">
        <p14:creationId xmlns:p14="http://schemas.microsoft.com/office/powerpoint/2010/main" val="3758991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5"/>
          <p:cNvSpPr>
            <a:spLocks noGrp="1" noChangeArrowheads="1"/>
          </p:cNvSpPr>
          <p:nvPr>
            <p:ph type="ftr" sz="quarter" idx="10"/>
          </p:nvPr>
        </p:nvSpPr>
        <p:spPr>
          <a:ln/>
        </p:spPr>
        <p:txBody>
          <a:bodyPr/>
          <a:lstStyle>
            <a:lvl1pPr>
              <a:defRPr/>
            </a:lvl1pPr>
          </a:lstStyle>
          <a:p>
            <a:pPr>
              <a:defRPr/>
            </a:pPr>
            <a:r>
              <a:rPr lang="en-US"/>
              <a:t>|   © 2010 Wind River. All Rights Reserved.</a:t>
            </a:r>
          </a:p>
        </p:txBody>
      </p:sp>
      <p:sp>
        <p:nvSpPr>
          <p:cNvPr id="8" name="Rectangle 16"/>
          <p:cNvSpPr>
            <a:spLocks noGrp="1" noChangeArrowheads="1"/>
          </p:cNvSpPr>
          <p:nvPr>
            <p:ph type="sldNum" sz="quarter" idx="11"/>
          </p:nvPr>
        </p:nvSpPr>
        <p:spPr>
          <a:ln/>
        </p:spPr>
        <p:txBody>
          <a:bodyPr/>
          <a:lstStyle>
            <a:lvl1pPr>
              <a:defRPr/>
            </a:lvl1pPr>
          </a:lstStyle>
          <a:p>
            <a:pPr>
              <a:defRPr/>
            </a:pPr>
            <a:fld id="{7A6D95B3-8BA1-4055-896E-537F94C004A6}" type="slidenum">
              <a:rPr lang="en-US"/>
              <a:pPr>
                <a:defRPr/>
              </a:pPr>
              <a:t>‹#›</a:t>
            </a:fld>
            <a:endParaRPr lang="en-US"/>
          </a:p>
        </p:txBody>
      </p:sp>
    </p:spTree>
    <p:extLst>
      <p:ext uri="{BB962C8B-B14F-4D97-AF65-F5344CB8AC3E}">
        <p14:creationId xmlns:p14="http://schemas.microsoft.com/office/powerpoint/2010/main" val="2282225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5"/>
          <p:cNvSpPr>
            <a:spLocks noGrp="1" noChangeArrowheads="1"/>
          </p:cNvSpPr>
          <p:nvPr>
            <p:ph type="ftr" sz="quarter" idx="10"/>
          </p:nvPr>
        </p:nvSpPr>
        <p:spPr>
          <a:ln/>
        </p:spPr>
        <p:txBody>
          <a:bodyPr/>
          <a:lstStyle>
            <a:lvl1pPr>
              <a:defRPr/>
            </a:lvl1pPr>
          </a:lstStyle>
          <a:p>
            <a:pPr>
              <a:defRPr/>
            </a:pPr>
            <a:r>
              <a:rPr lang="en-US"/>
              <a:t>|   © 2010 Wind River. All Rights Reserved.</a:t>
            </a:r>
          </a:p>
        </p:txBody>
      </p:sp>
      <p:sp>
        <p:nvSpPr>
          <p:cNvPr id="4" name="Rectangle 16"/>
          <p:cNvSpPr>
            <a:spLocks noGrp="1" noChangeArrowheads="1"/>
          </p:cNvSpPr>
          <p:nvPr>
            <p:ph type="sldNum" sz="quarter" idx="11"/>
          </p:nvPr>
        </p:nvSpPr>
        <p:spPr>
          <a:ln/>
        </p:spPr>
        <p:txBody>
          <a:bodyPr/>
          <a:lstStyle>
            <a:lvl1pPr>
              <a:defRPr/>
            </a:lvl1pPr>
          </a:lstStyle>
          <a:p>
            <a:pPr>
              <a:defRPr/>
            </a:pPr>
            <a:fld id="{4E73A68E-545F-4F5B-B4A8-9504E04A198E}" type="slidenum">
              <a:rPr lang="en-US"/>
              <a:pPr>
                <a:defRPr/>
              </a:pPr>
              <a:t>‹#›</a:t>
            </a:fld>
            <a:endParaRPr lang="en-US"/>
          </a:p>
        </p:txBody>
      </p:sp>
    </p:spTree>
    <p:extLst>
      <p:ext uri="{BB962C8B-B14F-4D97-AF65-F5344CB8AC3E}">
        <p14:creationId xmlns:p14="http://schemas.microsoft.com/office/powerpoint/2010/main" val="161177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ftr" sz="quarter" idx="10"/>
          </p:nvPr>
        </p:nvSpPr>
        <p:spPr>
          <a:ln/>
        </p:spPr>
        <p:txBody>
          <a:bodyPr/>
          <a:lstStyle>
            <a:lvl1pPr>
              <a:defRPr/>
            </a:lvl1pPr>
          </a:lstStyle>
          <a:p>
            <a:pPr>
              <a:defRPr/>
            </a:pPr>
            <a:r>
              <a:rPr lang="en-US"/>
              <a:t>|   © 2010 Wind River. All Rights Reserved.</a:t>
            </a:r>
          </a:p>
        </p:txBody>
      </p:sp>
      <p:sp>
        <p:nvSpPr>
          <p:cNvPr id="3" name="Rectangle 16"/>
          <p:cNvSpPr>
            <a:spLocks noGrp="1" noChangeArrowheads="1"/>
          </p:cNvSpPr>
          <p:nvPr>
            <p:ph type="sldNum" sz="quarter" idx="11"/>
          </p:nvPr>
        </p:nvSpPr>
        <p:spPr>
          <a:ln/>
        </p:spPr>
        <p:txBody>
          <a:bodyPr/>
          <a:lstStyle>
            <a:lvl1pPr>
              <a:defRPr/>
            </a:lvl1pPr>
          </a:lstStyle>
          <a:p>
            <a:pPr>
              <a:defRPr/>
            </a:pPr>
            <a:fld id="{E8130258-824B-462E-9D20-E89A4C15239C}" type="slidenum">
              <a:rPr lang="en-US"/>
              <a:pPr>
                <a:defRPr/>
              </a:pPr>
              <a:t>‹#›</a:t>
            </a:fld>
            <a:endParaRPr lang="en-US"/>
          </a:p>
        </p:txBody>
      </p:sp>
    </p:spTree>
    <p:extLst>
      <p:ext uri="{BB962C8B-B14F-4D97-AF65-F5344CB8AC3E}">
        <p14:creationId xmlns:p14="http://schemas.microsoft.com/office/powerpoint/2010/main" val="45672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ftr" sz="quarter" idx="10"/>
          </p:nvPr>
        </p:nvSpPr>
        <p:spPr>
          <a:ln/>
        </p:spPr>
        <p:txBody>
          <a:bodyPr/>
          <a:lstStyle>
            <a:lvl1pPr>
              <a:defRPr/>
            </a:lvl1pPr>
          </a:lstStyle>
          <a:p>
            <a:pPr>
              <a:defRPr/>
            </a:pPr>
            <a:r>
              <a:rPr lang="en-US"/>
              <a:t>|   © 2010 Wind River. All Rights Reserved.</a:t>
            </a:r>
          </a:p>
        </p:txBody>
      </p:sp>
      <p:sp>
        <p:nvSpPr>
          <p:cNvPr id="6" name="Rectangle 16"/>
          <p:cNvSpPr>
            <a:spLocks noGrp="1" noChangeArrowheads="1"/>
          </p:cNvSpPr>
          <p:nvPr>
            <p:ph type="sldNum" sz="quarter" idx="11"/>
          </p:nvPr>
        </p:nvSpPr>
        <p:spPr>
          <a:ln/>
        </p:spPr>
        <p:txBody>
          <a:bodyPr/>
          <a:lstStyle>
            <a:lvl1pPr>
              <a:defRPr/>
            </a:lvl1pPr>
          </a:lstStyle>
          <a:p>
            <a:pPr>
              <a:defRPr/>
            </a:pPr>
            <a:fld id="{8EAE99F2-CB9A-4402-88F4-7FEB234B95BD}" type="slidenum">
              <a:rPr lang="en-US"/>
              <a:pPr>
                <a:defRPr/>
              </a:pPr>
              <a:t>‹#›</a:t>
            </a:fld>
            <a:endParaRPr lang="en-US"/>
          </a:p>
        </p:txBody>
      </p:sp>
    </p:spTree>
    <p:extLst>
      <p:ext uri="{BB962C8B-B14F-4D97-AF65-F5344CB8AC3E}">
        <p14:creationId xmlns:p14="http://schemas.microsoft.com/office/powerpoint/2010/main" val="1289368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ftr" sz="quarter" idx="10"/>
          </p:nvPr>
        </p:nvSpPr>
        <p:spPr>
          <a:ln/>
        </p:spPr>
        <p:txBody>
          <a:bodyPr/>
          <a:lstStyle>
            <a:lvl1pPr>
              <a:defRPr/>
            </a:lvl1pPr>
          </a:lstStyle>
          <a:p>
            <a:pPr>
              <a:defRPr/>
            </a:pPr>
            <a:r>
              <a:rPr lang="en-US"/>
              <a:t>|   © 2010 Wind River. All Rights Reserved.</a:t>
            </a:r>
          </a:p>
        </p:txBody>
      </p:sp>
      <p:sp>
        <p:nvSpPr>
          <p:cNvPr id="6" name="Rectangle 16"/>
          <p:cNvSpPr>
            <a:spLocks noGrp="1" noChangeArrowheads="1"/>
          </p:cNvSpPr>
          <p:nvPr>
            <p:ph type="sldNum" sz="quarter" idx="11"/>
          </p:nvPr>
        </p:nvSpPr>
        <p:spPr>
          <a:ln/>
        </p:spPr>
        <p:txBody>
          <a:bodyPr/>
          <a:lstStyle>
            <a:lvl1pPr>
              <a:defRPr/>
            </a:lvl1pPr>
          </a:lstStyle>
          <a:p>
            <a:pPr>
              <a:defRPr/>
            </a:pPr>
            <a:fld id="{5B7DCE31-C390-4133-AD0F-1CC62E846C95}" type="slidenum">
              <a:rPr lang="en-US"/>
              <a:pPr>
                <a:defRPr/>
              </a:pPr>
              <a:t>‹#›</a:t>
            </a:fld>
            <a:endParaRPr lang="en-US"/>
          </a:p>
        </p:txBody>
      </p:sp>
    </p:spTree>
    <p:extLst>
      <p:ext uri="{BB962C8B-B14F-4D97-AF65-F5344CB8AC3E}">
        <p14:creationId xmlns:p14="http://schemas.microsoft.com/office/powerpoint/2010/main" val="102198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windriver_bullet"/>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0" y="6296025"/>
            <a:ext cx="91440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3"/>
          <p:cNvSpPr>
            <a:spLocks noGrp="1" noChangeArrowheads="1"/>
          </p:cNvSpPr>
          <p:nvPr>
            <p:ph type="title"/>
          </p:nvPr>
        </p:nvSpPr>
        <p:spPr bwMode="gray">
          <a:xfrm>
            <a:off x="455613" y="76200"/>
            <a:ext cx="8231187"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smtClean="0"/>
              <a:t>Title of Slide Goes Here,</a:t>
            </a:r>
            <a:br>
              <a:rPr lang="en-US" smtClean="0"/>
            </a:br>
            <a:r>
              <a:rPr lang="en-US" smtClean="0"/>
              <a:t>and Can Be Up to Two Lines</a:t>
            </a:r>
          </a:p>
        </p:txBody>
      </p:sp>
      <p:sp>
        <p:nvSpPr>
          <p:cNvPr id="1028" name="Rectangle 14"/>
          <p:cNvSpPr>
            <a:spLocks noGrp="1" noChangeArrowheads="1"/>
          </p:cNvSpPr>
          <p:nvPr>
            <p:ph type="body" idx="1"/>
          </p:nvPr>
        </p:nvSpPr>
        <p:spPr bwMode="gray">
          <a:xfrm>
            <a:off x="457200" y="1447800"/>
            <a:ext cx="8229600"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9471" name="Rectangle 15"/>
          <p:cNvSpPr>
            <a:spLocks noGrp="1" noChangeArrowheads="1"/>
          </p:cNvSpPr>
          <p:nvPr>
            <p:ph type="ftr" sz="quarter" idx="3"/>
          </p:nvPr>
        </p:nvSpPr>
        <p:spPr bwMode="gray">
          <a:xfrm>
            <a:off x="476250" y="6502400"/>
            <a:ext cx="4171950" cy="214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sz="800">
                <a:solidFill>
                  <a:srgbClr val="5F5F5F"/>
                </a:solidFill>
              </a:defRPr>
            </a:lvl1pPr>
          </a:lstStyle>
          <a:p>
            <a:pPr>
              <a:defRPr/>
            </a:pPr>
            <a:r>
              <a:rPr lang="en-US" dirty="0" smtClean="0"/>
              <a:t>|   © 2011 Wind River. Licensed under the </a:t>
            </a:r>
            <a:r>
              <a:rPr lang="en-US" dirty="0" err="1" smtClean="0"/>
              <a:t>Ecilpse</a:t>
            </a:r>
            <a:r>
              <a:rPr lang="en-US" dirty="0" smtClean="0"/>
              <a:t> Public License.</a:t>
            </a:r>
            <a:endParaRPr lang="en-US" dirty="0"/>
          </a:p>
        </p:txBody>
      </p:sp>
      <p:sp>
        <p:nvSpPr>
          <p:cNvPr id="19472" name="Rectangle 16"/>
          <p:cNvSpPr>
            <a:spLocks noGrp="1" noChangeArrowheads="1"/>
          </p:cNvSpPr>
          <p:nvPr>
            <p:ph type="sldNum" sz="quarter" idx="4"/>
          </p:nvPr>
        </p:nvSpPr>
        <p:spPr bwMode="gray">
          <a:xfrm>
            <a:off x="76200" y="6502400"/>
            <a:ext cx="466725" cy="214313"/>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lvl1pPr algn="r">
              <a:defRPr sz="800">
                <a:solidFill>
                  <a:srgbClr val="5F5F5F"/>
                </a:solidFill>
              </a:defRPr>
            </a:lvl1pPr>
          </a:lstStyle>
          <a:p>
            <a:pPr>
              <a:defRPr/>
            </a:pPr>
            <a:fld id="{DC7E8F36-CFC1-44F6-B056-E1AC5C1FDA4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iming>
    <p:tnLst>
      <p:par>
        <p:cTn id="1" dur="indefinite" restart="never" nodeType="tmRoot"/>
      </p:par>
    </p:tnLst>
  </p:timing>
  <p:hf hdr="0" dt="0"/>
  <p:txStyles>
    <p:titleStyle>
      <a:lvl1pPr algn="l" rtl="0" eaLnBrk="0" fontAlgn="base" hangingPunct="0">
        <a:lnSpc>
          <a:spcPct val="95000"/>
        </a:lnSpc>
        <a:spcBef>
          <a:spcPct val="0"/>
        </a:spcBef>
        <a:spcAft>
          <a:spcPct val="0"/>
        </a:spcAft>
        <a:defRPr sz="3400">
          <a:solidFill>
            <a:schemeClr val="tx1"/>
          </a:solidFill>
          <a:latin typeface="+mj-lt"/>
          <a:ea typeface="+mj-ea"/>
          <a:cs typeface="+mj-cs"/>
        </a:defRPr>
      </a:lvl1pPr>
      <a:lvl2pPr algn="l" rtl="0" eaLnBrk="0" fontAlgn="base" hangingPunct="0">
        <a:lnSpc>
          <a:spcPct val="95000"/>
        </a:lnSpc>
        <a:spcBef>
          <a:spcPct val="0"/>
        </a:spcBef>
        <a:spcAft>
          <a:spcPct val="0"/>
        </a:spcAft>
        <a:defRPr sz="3400">
          <a:solidFill>
            <a:schemeClr val="tx1"/>
          </a:solidFill>
          <a:latin typeface="Arial" charset="0"/>
        </a:defRPr>
      </a:lvl2pPr>
      <a:lvl3pPr algn="l" rtl="0" eaLnBrk="0" fontAlgn="base" hangingPunct="0">
        <a:lnSpc>
          <a:spcPct val="95000"/>
        </a:lnSpc>
        <a:spcBef>
          <a:spcPct val="0"/>
        </a:spcBef>
        <a:spcAft>
          <a:spcPct val="0"/>
        </a:spcAft>
        <a:defRPr sz="3400">
          <a:solidFill>
            <a:schemeClr val="tx1"/>
          </a:solidFill>
          <a:latin typeface="Arial" charset="0"/>
        </a:defRPr>
      </a:lvl3pPr>
      <a:lvl4pPr algn="l" rtl="0" eaLnBrk="0" fontAlgn="base" hangingPunct="0">
        <a:lnSpc>
          <a:spcPct val="95000"/>
        </a:lnSpc>
        <a:spcBef>
          <a:spcPct val="0"/>
        </a:spcBef>
        <a:spcAft>
          <a:spcPct val="0"/>
        </a:spcAft>
        <a:defRPr sz="3400">
          <a:solidFill>
            <a:schemeClr val="tx1"/>
          </a:solidFill>
          <a:latin typeface="Arial" charset="0"/>
        </a:defRPr>
      </a:lvl4pPr>
      <a:lvl5pPr algn="l" rtl="0" eaLnBrk="0" fontAlgn="base" hangingPunct="0">
        <a:lnSpc>
          <a:spcPct val="95000"/>
        </a:lnSpc>
        <a:spcBef>
          <a:spcPct val="0"/>
        </a:spcBef>
        <a:spcAft>
          <a:spcPct val="0"/>
        </a:spcAft>
        <a:defRPr sz="3400">
          <a:solidFill>
            <a:schemeClr val="tx1"/>
          </a:solidFill>
          <a:latin typeface="Arial" charset="0"/>
        </a:defRPr>
      </a:lvl5pPr>
      <a:lvl6pPr marL="457200" algn="l" rtl="0" eaLnBrk="1" fontAlgn="base" hangingPunct="1">
        <a:lnSpc>
          <a:spcPct val="95000"/>
        </a:lnSpc>
        <a:spcBef>
          <a:spcPct val="0"/>
        </a:spcBef>
        <a:spcAft>
          <a:spcPct val="0"/>
        </a:spcAft>
        <a:defRPr sz="3400">
          <a:solidFill>
            <a:schemeClr val="tx1"/>
          </a:solidFill>
          <a:latin typeface="Arial" charset="0"/>
        </a:defRPr>
      </a:lvl6pPr>
      <a:lvl7pPr marL="914400" algn="l" rtl="0" eaLnBrk="1" fontAlgn="base" hangingPunct="1">
        <a:lnSpc>
          <a:spcPct val="95000"/>
        </a:lnSpc>
        <a:spcBef>
          <a:spcPct val="0"/>
        </a:spcBef>
        <a:spcAft>
          <a:spcPct val="0"/>
        </a:spcAft>
        <a:defRPr sz="3400">
          <a:solidFill>
            <a:schemeClr val="tx1"/>
          </a:solidFill>
          <a:latin typeface="Arial" charset="0"/>
        </a:defRPr>
      </a:lvl7pPr>
      <a:lvl8pPr marL="1371600" algn="l" rtl="0" eaLnBrk="1" fontAlgn="base" hangingPunct="1">
        <a:lnSpc>
          <a:spcPct val="95000"/>
        </a:lnSpc>
        <a:spcBef>
          <a:spcPct val="0"/>
        </a:spcBef>
        <a:spcAft>
          <a:spcPct val="0"/>
        </a:spcAft>
        <a:defRPr sz="3400">
          <a:solidFill>
            <a:schemeClr val="tx1"/>
          </a:solidFill>
          <a:latin typeface="Arial" charset="0"/>
        </a:defRPr>
      </a:lvl8pPr>
      <a:lvl9pPr marL="1828800" algn="l" rtl="0" eaLnBrk="1" fontAlgn="base" hangingPunct="1">
        <a:lnSpc>
          <a:spcPct val="95000"/>
        </a:lnSpc>
        <a:spcBef>
          <a:spcPct val="0"/>
        </a:spcBef>
        <a:spcAft>
          <a:spcPct val="0"/>
        </a:spcAft>
        <a:defRPr sz="3400">
          <a:solidFill>
            <a:schemeClr val="tx1"/>
          </a:solidFill>
          <a:latin typeface="Arial" charset="0"/>
        </a:defRPr>
      </a:lvl9pPr>
    </p:titleStyle>
    <p:bodyStyle>
      <a:lvl1pPr marL="285750" indent="-285750" algn="l" rtl="0" eaLnBrk="0" fontAlgn="base" hangingPunct="0">
        <a:lnSpc>
          <a:spcPct val="95000"/>
        </a:lnSpc>
        <a:spcBef>
          <a:spcPct val="35000"/>
        </a:spcBef>
        <a:spcAft>
          <a:spcPct val="0"/>
        </a:spcAft>
        <a:buClr>
          <a:srgbClr val="3F6379"/>
        </a:buClr>
        <a:buFont typeface="Wingdings" pitchFamily="2" charset="2"/>
        <a:buChar char="§"/>
        <a:defRPr sz="2400">
          <a:solidFill>
            <a:schemeClr val="tx1"/>
          </a:solidFill>
          <a:latin typeface="+mn-lt"/>
          <a:ea typeface="+mn-ea"/>
          <a:cs typeface="+mn-cs"/>
        </a:defRPr>
      </a:lvl1pPr>
      <a:lvl2pPr marL="742950" indent="-285750" algn="l" rtl="0" eaLnBrk="0" fontAlgn="base" hangingPunct="0">
        <a:lnSpc>
          <a:spcPct val="95000"/>
        </a:lnSpc>
        <a:spcBef>
          <a:spcPct val="35000"/>
        </a:spcBef>
        <a:spcAft>
          <a:spcPct val="0"/>
        </a:spcAft>
        <a:buClr>
          <a:srgbClr val="3F6379"/>
        </a:buClr>
        <a:buChar char="–"/>
        <a:defRPr sz="2000">
          <a:solidFill>
            <a:schemeClr val="tx1"/>
          </a:solidFill>
          <a:latin typeface="+mn-lt"/>
        </a:defRPr>
      </a:lvl2pPr>
      <a:lvl3pPr marL="1143000" indent="-228600" algn="l" rtl="0" eaLnBrk="0" fontAlgn="base" hangingPunct="0">
        <a:lnSpc>
          <a:spcPct val="95000"/>
        </a:lnSpc>
        <a:spcBef>
          <a:spcPct val="35000"/>
        </a:spcBef>
        <a:spcAft>
          <a:spcPct val="0"/>
        </a:spcAft>
        <a:buClr>
          <a:srgbClr val="3F6379"/>
        </a:buClr>
        <a:buFont typeface="Wingdings" pitchFamily="2" charset="2"/>
        <a:buChar char="§"/>
        <a:defRPr>
          <a:solidFill>
            <a:schemeClr val="tx1"/>
          </a:solidFill>
          <a:latin typeface="+mn-lt"/>
        </a:defRPr>
      </a:lvl3pPr>
      <a:lvl4pPr marL="1600200" indent="-228600" algn="l" rtl="0" eaLnBrk="0" fontAlgn="base" hangingPunct="0">
        <a:lnSpc>
          <a:spcPct val="95000"/>
        </a:lnSpc>
        <a:spcBef>
          <a:spcPct val="35000"/>
        </a:spcBef>
        <a:spcAft>
          <a:spcPct val="0"/>
        </a:spcAft>
        <a:buClr>
          <a:srgbClr val="3F6379"/>
        </a:buClr>
        <a:buChar char="–"/>
        <a:defRPr sz="1600">
          <a:solidFill>
            <a:schemeClr val="tx1"/>
          </a:solidFill>
          <a:latin typeface="+mn-lt"/>
        </a:defRPr>
      </a:lvl4pPr>
      <a:lvl5pPr marL="2057400" indent="-228600" algn="l" rtl="0" eaLnBrk="0" fontAlgn="base" hangingPunct="0">
        <a:lnSpc>
          <a:spcPct val="95000"/>
        </a:lnSpc>
        <a:spcBef>
          <a:spcPct val="35000"/>
        </a:spcBef>
        <a:spcAft>
          <a:spcPct val="0"/>
        </a:spcAft>
        <a:buClr>
          <a:srgbClr val="3F6379"/>
        </a:buClr>
        <a:buChar char="»"/>
        <a:defRPr sz="1600">
          <a:solidFill>
            <a:schemeClr val="tx1"/>
          </a:solidFill>
          <a:latin typeface="+mn-lt"/>
        </a:defRPr>
      </a:lvl5pPr>
      <a:lvl6pPr marL="2514600" indent="-228600" algn="l" rtl="0" eaLnBrk="1" fontAlgn="base" hangingPunct="1">
        <a:lnSpc>
          <a:spcPct val="95000"/>
        </a:lnSpc>
        <a:spcBef>
          <a:spcPct val="35000"/>
        </a:spcBef>
        <a:spcAft>
          <a:spcPct val="0"/>
        </a:spcAft>
        <a:buClr>
          <a:srgbClr val="3F6379"/>
        </a:buClr>
        <a:buChar char="»"/>
        <a:defRPr sz="1600">
          <a:solidFill>
            <a:schemeClr val="tx1"/>
          </a:solidFill>
          <a:latin typeface="+mn-lt"/>
        </a:defRPr>
      </a:lvl6pPr>
      <a:lvl7pPr marL="2971800" indent="-228600" algn="l" rtl="0" eaLnBrk="1" fontAlgn="base" hangingPunct="1">
        <a:lnSpc>
          <a:spcPct val="95000"/>
        </a:lnSpc>
        <a:spcBef>
          <a:spcPct val="35000"/>
        </a:spcBef>
        <a:spcAft>
          <a:spcPct val="0"/>
        </a:spcAft>
        <a:buClr>
          <a:srgbClr val="3F6379"/>
        </a:buClr>
        <a:buChar char="»"/>
        <a:defRPr sz="1600">
          <a:solidFill>
            <a:schemeClr val="tx1"/>
          </a:solidFill>
          <a:latin typeface="+mn-lt"/>
        </a:defRPr>
      </a:lvl7pPr>
      <a:lvl8pPr marL="3429000" indent="-228600" algn="l" rtl="0" eaLnBrk="1" fontAlgn="base" hangingPunct="1">
        <a:lnSpc>
          <a:spcPct val="95000"/>
        </a:lnSpc>
        <a:spcBef>
          <a:spcPct val="35000"/>
        </a:spcBef>
        <a:spcAft>
          <a:spcPct val="0"/>
        </a:spcAft>
        <a:buClr>
          <a:srgbClr val="3F6379"/>
        </a:buClr>
        <a:buChar char="»"/>
        <a:defRPr sz="1600">
          <a:solidFill>
            <a:schemeClr val="tx1"/>
          </a:solidFill>
          <a:latin typeface="+mn-lt"/>
        </a:defRPr>
      </a:lvl8pPr>
      <a:lvl9pPr marL="3886200" indent="-228600" algn="l" rtl="0" eaLnBrk="1" fontAlgn="base" hangingPunct="1">
        <a:lnSpc>
          <a:spcPct val="95000"/>
        </a:lnSpc>
        <a:spcBef>
          <a:spcPct val="35000"/>
        </a:spcBef>
        <a:spcAft>
          <a:spcPct val="0"/>
        </a:spcAft>
        <a:buClr>
          <a:srgbClr val="3F6379"/>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eclipse.org/cdt/releases/" TargetMode="External"/><Relationship Id="rId2" Type="http://schemas.openxmlformats.org/officeDocument/2006/relationships/hyperlink" Target="http://www.eclipse.org/legal/guidetolegaldoc.ph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iki.eclipse.org/CDT/User/NewIn8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iki.eclipse.org/CD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7200" y="2590895"/>
            <a:ext cx="6172200" cy="2314480"/>
          </a:xfrm>
        </p:spPr>
        <p:txBody>
          <a:bodyPr/>
          <a:lstStyle/>
          <a:p>
            <a:pPr eaLnBrk="1" hangingPunct="1"/>
            <a:r>
              <a:rPr lang="en-US" dirty="0" smtClean="0"/>
              <a:t>Eclipse C/C++ Development Tooling (CDT) Indig</a:t>
            </a:r>
            <a:r>
              <a:rPr lang="en-US" dirty="0" smtClean="0"/>
              <a:t>o Release</a:t>
            </a:r>
            <a:r>
              <a:rPr lang="en-US" dirty="0"/>
              <a:t> </a:t>
            </a:r>
            <a:r>
              <a:rPr lang="en-US" dirty="0" smtClean="0"/>
              <a:t>Review</a:t>
            </a:r>
            <a:endParaRPr lang="en-US" sz="2000" dirty="0" smtClean="0"/>
          </a:p>
        </p:txBody>
      </p:sp>
      <p:sp>
        <p:nvSpPr>
          <p:cNvPr id="3075" name="Rectangle 3"/>
          <p:cNvSpPr>
            <a:spLocks noGrp="1" noChangeArrowheads="1"/>
          </p:cNvSpPr>
          <p:nvPr>
            <p:ph type="subTitle" idx="1"/>
          </p:nvPr>
        </p:nvSpPr>
        <p:spPr>
          <a:xfrm>
            <a:off x="457200" y="5057775"/>
            <a:ext cx="6172200" cy="677108"/>
          </a:xfrm>
        </p:spPr>
        <p:txBody>
          <a:bodyPr/>
          <a:lstStyle/>
          <a:p>
            <a:pPr eaLnBrk="1" hangingPunct="1">
              <a:buFont typeface="Wingdings" pitchFamily="2" charset="2"/>
              <a:buNone/>
            </a:pPr>
            <a:r>
              <a:rPr lang="en-US" dirty="0" smtClean="0"/>
              <a:t>Doug Schaefer, Wind River Systems</a:t>
            </a:r>
          </a:p>
          <a:p>
            <a:pPr eaLnBrk="1" hangingPunct="1">
              <a:buFont typeface="Wingdings" pitchFamily="2" charset="2"/>
              <a:buNone/>
            </a:pPr>
            <a:r>
              <a:rPr lang="en-US" dirty="0" smtClean="0"/>
              <a:t>CDT Project Lead</a:t>
            </a:r>
          </a:p>
        </p:txBody>
      </p:sp>
      <p:pic>
        <p:nvPicPr>
          <p:cNvPr id="1027" name="Picture 3" descr="C:\Eclipse\workspaces\cdt\cdt\images\cdt_logo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04800"/>
            <a:ext cx="2387390" cy="23873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err="1" smtClean="0"/>
              <a:t>Bugzilla</a:t>
            </a:r>
            <a:endParaRPr lang="en-US" dirty="0"/>
          </a:p>
        </p:txBody>
      </p:sp>
      <p:sp>
        <p:nvSpPr>
          <p:cNvPr id="3" name="Content Placeholder 2"/>
          <p:cNvSpPr>
            <a:spLocks noGrp="1"/>
          </p:cNvSpPr>
          <p:nvPr>
            <p:ph idx="1"/>
          </p:nvPr>
        </p:nvSpPr>
        <p:spPr>
          <a:xfrm>
            <a:off x="457200" y="1447800"/>
            <a:ext cx="8229600" cy="2634567"/>
          </a:xfrm>
        </p:spPr>
        <p:txBody>
          <a:bodyPr/>
          <a:lstStyle/>
          <a:p>
            <a:r>
              <a:rPr lang="en-US" dirty="0" smtClean="0"/>
              <a:t>CDT contributors do not use priority/severity settings well enough to be useful</a:t>
            </a:r>
          </a:p>
          <a:p>
            <a:r>
              <a:rPr lang="en-US" dirty="0" smtClean="0"/>
              <a:t>1285 bugs currently open</a:t>
            </a:r>
          </a:p>
          <a:p>
            <a:pPr lvl="1"/>
            <a:r>
              <a:rPr lang="en-US" dirty="0" smtClean="0"/>
              <a:t>In line with status in previous releases</a:t>
            </a:r>
          </a:p>
          <a:p>
            <a:r>
              <a:rPr lang="en-US" dirty="0" smtClean="0"/>
              <a:t>811 bugs have been fixed since last release (June 2010)</a:t>
            </a:r>
          </a:p>
          <a:p>
            <a:pPr lvl="1"/>
            <a:r>
              <a:rPr lang="en-US" dirty="0" smtClean="0"/>
              <a:t>Also in line with previous releases</a:t>
            </a:r>
          </a:p>
        </p:txBody>
      </p:sp>
      <p:sp>
        <p:nvSpPr>
          <p:cNvPr id="4" name="Footer Placeholder 3"/>
          <p:cNvSpPr>
            <a:spLocks noGrp="1"/>
          </p:cNvSpPr>
          <p:nvPr>
            <p:ph type="ftr" sz="quarter" idx="10"/>
          </p:nvPr>
        </p:nvSpPr>
        <p:spPr/>
        <p:txBody>
          <a:bodyPr/>
          <a:lstStyle/>
          <a:p>
            <a:pPr>
              <a:defRPr/>
            </a:pPr>
            <a:r>
              <a:rPr lang="en-US" smtClean="0"/>
              <a:t>|   © 2011 Wind River. Licensed under the Eclipse Public LIcense.</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10</a:t>
            </a:fld>
            <a:endParaRPr lang="en-US"/>
          </a:p>
        </p:txBody>
      </p:sp>
    </p:spTree>
    <p:extLst>
      <p:ext uri="{BB962C8B-B14F-4D97-AF65-F5344CB8AC3E}">
        <p14:creationId xmlns:p14="http://schemas.microsoft.com/office/powerpoint/2010/main" val="419133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smtClean="0"/>
              <a:t>Standards</a:t>
            </a:r>
            <a:endParaRPr lang="en-US" dirty="0"/>
          </a:p>
        </p:txBody>
      </p:sp>
      <p:sp>
        <p:nvSpPr>
          <p:cNvPr id="3" name="Content Placeholder 2"/>
          <p:cNvSpPr>
            <a:spLocks noGrp="1"/>
          </p:cNvSpPr>
          <p:nvPr>
            <p:ph idx="1"/>
          </p:nvPr>
        </p:nvSpPr>
        <p:spPr>
          <a:xfrm>
            <a:off x="457200" y="1447800"/>
            <a:ext cx="8229600" cy="2203680"/>
          </a:xfrm>
        </p:spPr>
        <p:txBody>
          <a:bodyPr/>
          <a:lstStyle/>
          <a:p>
            <a:r>
              <a:rPr lang="en-US" dirty="0" smtClean="0"/>
              <a:t>C++ parser continues to gain support for C++11</a:t>
            </a:r>
          </a:p>
          <a:p>
            <a:pPr lvl="1"/>
            <a:r>
              <a:rPr lang="en-US" dirty="0" smtClean="0"/>
              <a:t>C++11 standard approved this year</a:t>
            </a:r>
          </a:p>
          <a:p>
            <a:pPr lvl="1"/>
            <a:r>
              <a:rPr lang="en-US" dirty="0" smtClean="0"/>
              <a:t>Matching support in </a:t>
            </a:r>
            <a:r>
              <a:rPr lang="en-US" dirty="0" err="1" smtClean="0"/>
              <a:t>gcc</a:t>
            </a:r>
            <a:r>
              <a:rPr lang="en-US" dirty="0" smtClean="0"/>
              <a:t> is the benchmark</a:t>
            </a:r>
          </a:p>
          <a:p>
            <a:r>
              <a:rPr lang="en-US" dirty="0" smtClean="0"/>
              <a:t>Continue to match GDB MI spec as </a:t>
            </a:r>
            <a:r>
              <a:rPr lang="en-US" dirty="0" err="1" smtClean="0"/>
              <a:t>gdb</a:t>
            </a:r>
            <a:r>
              <a:rPr lang="en-US" dirty="0" smtClean="0"/>
              <a:t> evolves</a:t>
            </a:r>
          </a:p>
          <a:p>
            <a:pPr lvl="1"/>
            <a:r>
              <a:rPr lang="en-US" dirty="0" smtClean="0"/>
              <a:t>Support 6.8 - 7.2 with DSF, earlier with CDI</a:t>
            </a:r>
            <a:endParaRPr lang="en-US" dirty="0"/>
          </a:p>
        </p:txBody>
      </p:sp>
      <p:sp>
        <p:nvSpPr>
          <p:cNvPr id="4" name="Footer Placeholder 3"/>
          <p:cNvSpPr>
            <a:spLocks noGrp="1"/>
          </p:cNvSpPr>
          <p:nvPr>
            <p:ph type="ftr" sz="quarter" idx="10"/>
          </p:nvPr>
        </p:nvSpPr>
        <p:spPr/>
        <p:txBody>
          <a:bodyPr/>
          <a:lstStyle/>
          <a:p>
            <a:pPr>
              <a:defRPr/>
            </a:pPr>
            <a:r>
              <a:rPr lang="en-US" smtClean="0"/>
              <a:t>|   © 2011 Wind River. Licensed under the Eclipse Public LIcense.</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11</a:t>
            </a:fld>
            <a:endParaRPr lang="en-US"/>
          </a:p>
        </p:txBody>
      </p:sp>
    </p:spTree>
    <p:extLst>
      <p:ext uri="{BB962C8B-B14F-4D97-AF65-F5344CB8AC3E}">
        <p14:creationId xmlns:p14="http://schemas.microsoft.com/office/powerpoint/2010/main" val="458254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smtClean="0"/>
              <a:t>UI Usability</a:t>
            </a:r>
            <a:endParaRPr lang="en-US" dirty="0"/>
          </a:p>
        </p:txBody>
      </p:sp>
      <p:sp>
        <p:nvSpPr>
          <p:cNvPr id="3" name="Content Placeholder 2"/>
          <p:cNvSpPr>
            <a:spLocks noGrp="1"/>
          </p:cNvSpPr>
          <p:nvPr>
            <p:ph idx="1"/>
          </p:nvPr>
        </p:nvSpPr>
        <p:spPr>
          <a:xfrm>
            <a:off x="457200" y="1447800"/>
            <a:ext cx="8229600" cy="1274195"/>
          </a:xfrm>
        </p:spPr>
        <p:txBody>
          <a:bodyPr/>
          <a:lstStyle/>
          <a:p>
            <a:r>
              <a:rPr lang="en-US" dirty="0" smtClean="0"/>
              <a:t>CDT continues to support 508 compliance and internationalization</a:t>
            </a:r>
          </a:p>
          <a:p>
            <a:r>
              <a:rPr lang="en-US" dirty="0" smtClean="0"/>
              <a:t>CDT continues to fit well within the Eclipse Workbench</a:t>
            </a:r>
            <a:endParaRPr lang="en-US" dirty="0"/>
          </a:p>
        </p:txBody>
      </p:sp>
      <p:sp>
        <p:nvSpPr>
          <p:cNvPr id="4" name="Footer Placeholder 3"/>
          <p:cNvSpPr>
            <a:spLocks noGrp="1"/>
          </p:cNvSpPr>
          <p:nvPr>
            <p:ph type="ftr" sz="quarter" idx="10"/>
          </p:nvPr>
        </p:nvSpPr>
        <p:spPr/>
        <p:txBody>
          <a:bodyPr/>
          <a:lstStyle/>
          <a:p>
            <a:pPr>
              <a:defRPr/>
            </a:pPr>
            <a:r>
              <a:rPr lang="en-US" smtClean="0"/>
              <a:t>|   © 2011 Wind River. Licensed under the Eclipse Public LIcense.</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12</a:t>
            </a:fld>
            <a:endParaRPr lang="en-US"/>
          </a:p>
        </p:txBody>
      </p:sp>
    </p:spTree>
    <p:extLst>
      <p:ext uri="{BB962C8B-B14F-4D97-AF65-F5344CB8AC3E}">
        <p14:creationId xmlns:p14="http://schemas.microsoft.com/office/powerpoint/2010/main" val="2181203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smtClean="0"/>
              <a:t>Schedule</a:t>
            </a:r>
            <a:endParaRPr lang="en-US" dirty="0"/>
          </a:p>
        </p:txBody>
      </p:sp>
      <p:sp>
        <p:nvSpPr>
          <p:cNvPr id="3" name="Content Placeholder 2"/>
          <p:cNvSpPr>
            <a:spLocks noGrp="1"/>
          </p:cNvSpPr>
          <p:nvPr>
            <p:ph idx="1"/>
          </p:nvPr>
        </p:nvSpPr>
        <p:spPr>
          <a:xfrm>
            <a:off x="457200" y="1447800"/>
            <a:ext cx="8229600" cy="843308"/>
          </a:xfrm>
        </p:spPr>
        <p:txBody>
          <a:bodyPr/>
          <a:lstStyle/>
          <a:p>
            <a:r>
              <a:rPr lang="en-US" dirty="0" smtClean="0"/>
              <a:t>CDT follows the Indigo Release train schedule</a:t>
            </a:r>
          </a:p>
          <a:p>
            <a:pPr lvl="1"/>
            <a:r>
              <a:rPr lang="en-US" dirty="0" smtClean="0"/>
              <a:t>All milestones met on time</a:t>
            </a:r>
            <a:endParaRPr lang="en-US" dirty="0"/>
          </a:p>
        </p:txBody>
      </p:sp>
      <p:sp>
        <p:nvSpPr>
          <p:cNvPr id="4" name="Footer Placeholder 3"/>
          <p:cNvSpPr>
            <a:spLocks noGrp="1"/>
          </p:cNvSpPr>
          <p:nvPr>
            <p:ph type="ftr" sz="quarter" idx="10"/>
          </p:nvPr>
        </p:nvSpPr>
        <p:spPr/>
        <p:txBody>
          <a:bodyPr/>
          <a:lstStyle/>
          <a:p>
            <a:pPr>
              <a:defRPr/>
            </a:pPr>
            <a:r>
              <a:rPr lang="en-US" smtClean="0"/>
              <a:t>|   © 2011 Wind River. Licensed under the Eclipse Public LIcense.</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13</a:t>
            </a:fld>
            <a:endParaRPr lang="en-US"/>
          </a:p>
        </p:txBody>
      </p:sp>
    </p:spTree>
    <p:extLst>
      <p:ext uri="{BB962C8B-B14F-4D97-AF65-F5344CB8AC3E}">
        <p14:creationId xmlns:p14="http://schemas.microsoft.com/office/powerpoint/2010/main" val="1702488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smtClean="0"/>
              <a:t>Communities</a:t>
            </a:r>
            <a:endParaRPr lang="en-US" dirty="0"/>
          </a:p>
        </p:txBody>
      </p:sp>
      <p:sp>
        <p:nvSpPr>
          <p:cNvPr id="3" name="Content Placeholder 2"/>
          <p:cNvSpPr>
            <a:spLocks noGrp="1"/>
          </p:cNvSpPr>
          <p:nvPr>
            <p:ph idx="1"/>
          </p:nvPr>
        </p:nvSpPr>
        <p:spPr>
          <a:xfrm>
            <a:off x="457200" y="1447800"/>
            <a:ext cx="8229600" cy="2554545"/>
          </a:xfrm>
        </p:spPr>
        <p:txBody>
          <a:bodyPr/>
          <a:lstStyle/>
          <a:p>
            <a:r>
              <a:rPr lang="en-US" dirty="0" smtClean="0"/>
              <a:t>CDT continues to be one of the most diverse projects at Eclipse</a:t>
            </a:r>
          </a:p>
          <a:p>
            <a:pPr lvl="1"/>
            <a:r>
              <a:rPr lang="en-US" dirty="0" smtClean="0"/>
              <a:t>&gt;20 committers</a:t>
            </a:r>
          </a:p>
          <a:p>
            <a:r>
              <a:rPr lang="en-US" dirty="0" smtClean="0"/>
              <a:t>Discussions occur on </a:t>
            </a:r>
            <a:r>
              <a:rPr lang="en-US" dirty="0" err="1" smtClean="0"/>
              <a:t>cdt-dev</a:t>
            </a:r>
            <a:r>
              <a:rPr lang="en-US" dirty="0" smtClean="0"/>
              <a:t> mailing list</a:t>
            </a:r>
          </a:p>
          <a:p>
            <a:pPr lvl="1"/>
            <a:r>
              <a:rPr lang="en-US" dirty="0" smtClean="0"/>
              <a:t>Technical discussions usually move to </a:t>
            </a:r>
            <a:r>
              <a:rPr lang="en-US" dirty="0" err="1" smtClean="0"/>
              <a:t>bugzilla</a:t>
            </a:r>
            <a:endParaRPr lang="en-US" dirty="0" smtClean="0"/>
          </a:p>
          <a:p>
            <a:r>
              <a:rPr lang="en-US" dirty="0" smtClean="0"/>
              <a:t>CDT user forum very active as well</a:t>
            </a:r>
            <a:endParaRPr lang="en-US" dirty="0"/>
          </a:p>
        </p:txBody>
      </p:sp>
      <p:sp>
        <p:nvSpPr>
          <p:cNvPr id="4" name="Footer Placeholder 3"/>
          <p:cNvSpPr>
            <a:spLocks noGrp="1"/>
          </p:cNvSpPr>
          <p:nvPr>
            <p:ph type="ftr" sz="quarter" idx="10"/>
          </p:nvPr>
        </p:nvSpPr>
        <p:spPr/>
        <p:txBody>
          <a:bodyPr/>
          <a:lstStyle/>
          <a:p>
            <a:pPr>
              <a:defRPr/>
            </a:pPr>
            <a:r>
              <a:rPr lang="en-US" smtClean="0"/>
              <a:t>|   © 2011 Wind River. Licensed under the Eclipse Public LIcense.</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14</a:t>
            </a:fld>
            <a:endParaRPr lang="en-US"/>
          </a:p>
        </p:txBody>
      </p:sp>
    </p:spTree>
    <p:extLst>
      <p:ext uri="{BB962C8B-B14F-4D97-AF65-F5344CB8AC3E}">
        <p14:creationId xmlns:p14="http://schemas.microsoft.com/office/powerpoint/2010/main" val="2173505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smtClean="0"/>
              <a:t>IP Issues</a:t>
            </a:r>
            <a:endParaRPr lang="en-US" dirty="0"/>
          </a:p>
        </p:txBody>
      </p:sp>
      <p:sp>
        <p:nvSpPr>
          <p:cNvPr id="3" name="Content Placeholder 2"/>
          <p:cNvSpPr>
            <a:spLocks noGrp="1"/>
          </p:cNvSpPr>
          <p:nvPr>
            <p:ph idx="1"/>
          </p:nvPr>
        </p:nvSpPr>
        <p:spPr>
          <a:xfrm>
            <a:off x="457200" y="1447800"/>
            <a:ext cx="8229600" cy="3911840"/>
          </a:xfrm>
        </p:spPr>
        <p:txBody>
          <a:bodyPr/>
          <a:lstStyle/>
          <a:p>
            <a:r>
              <a:rPr lang="en-US" sz="1400" dirty="0"/>
              <a:t>The project leadership verifies that:</a:t>
            </a:r>
          </a:p>
          <a:p>
            <a:pPr lvl="1"/>
            <a:r>
              <a:rPr lang="en-US" sz="1200" dirty="0"/>
              <a:t>... that the about files and use licenses are in place as per the </a:t>
            </a:r>
            <a:r>
              <a:rPr lang="en-US" sz="1200" dirty="0">
                <a:hlinkClick r:id="rId2" tooltip="http://www.eclipse.org/legal/guidetolegaldoc.php"/>
              </a:rPr>
              <a:t>Guidelines to Legal Documentation</a:t>
            </a:r>
            <a:endParaRPr lang="en-US" sz="1200" dirty="0"/>
          </a:p>
          <a:p>
            <a:pPr lvl="1"/>
            <a:r>
              <a:rPr lang="en-US" sz="1200" dirty="0"/>
              <a:t>... all contributions (code, documentation, images, </a:t>
            </a:r>
            <a:r>
              <a:rPr lang="en-US" sz="1200" dirty="0" err="1"/>
              <a:t>etc</a:t>
            </a:r>
            <a:r>
              <a:rPr lang="en-US" sz="1200" dirty="0"/>
              <a:t>) has been committed by individuals who are either Members of the Foundation, or have signed the appropriate Committer Agreement. In either case, these are individuals who have signed, and are abiding by, the Eclipse IP Policy.</a:t>
            </a:r>
          </a:p>
          <a:p>
            <a:pPr lvl="1"/>
            <a:r>
              <a:rPr lang="en-US" sz="1200" dirty="0"/>
              <a:t>... that all significant contributions have been reviewed by the Foundation's legal staff. Include references to the </a:t>
            </a:r>
            <a:r>
              <a:rPr lang="en-US" sz="1200" dirty="0" err="1"/>
              <a:t>IPZilla</a:t>
            </a:r>
            <a:r>
              <a:rPr lang="en-US" sz="1200" dirty="0"/>
              <a:t> numbers of all clearances.</a:t>
            </a:r>
          </a:p>
          <a:p>
            <a:pPr lvl="1"/>
            <a:r>
              <a:rPr lang="en-US" sz="1200" dirty="0"/>
              <a:t>... that all non-Committer code contributions, including third-party libraries, have been documented in the release and reviewed by the Foundation's legal staff. Include references to the </a:t>
            </a:r>
            <a:r>
              <a:rPr lang="en-US" sz="1200" dirty="0" err="1"/>
              <a:t>IPZilla</a:t>
            </a:r>
            <a:r>
              <a:rPr lang="en-US" sz="1200" dirty="0"/>
              <a:t> numbers of all clearances.</a:t>
            </a:r>
          </a:p>
          <a:p>
            <a:pPr lvl="1"/>
            <a:r>
              <a:rPr lang="en-US" sz="1200" dirty="0"/>
              <a:t>... that all Contribution Questionnaires have been completed</a:t>
            </a:r>
          </a:p>
          <a:p>
            <a:pPr lvl="1"/>
            <a:r>
              <a:rPr lang="en-US" sz="1200" dirty="0"/>
              <a:t>... the "copyright" field of each feature is set to the copyright owner (the Eclipse Foundation is </a:t>
            </a:r>
            <a:r>
              <a:rPr lang="en-US" sz="1200" i="1" dirty="0"/>
              <a:t>rarely</a:t>
            </a:r>
            <a:r>
              <a:rPr lang="en-US" sz="1200" dirty="0"/>
              <a:t> the copyright owner).</a:t>
            </a:r>
          </a:p>
          <a:p>
            <a:pPr lvl="1"/>
            <a:r>
              <a:rPr lang="en-US" sz="1200" dirty="0"/>
              <a:t>... that any third-party logos or trademarks included in the distribution (icons, help file logos, </a:t>
            </a:r>
            <a:r>
              <a:rPr lang="en-US" sz="1200" dirty="0" err="1"/>
              <a:t>etc</a:t>
            </a:r>
            <a:r>
              <a:rPr lang="en-US" sz="1200" dirty="0"/>
              <a:t>) have been licensed under the EPL.</a:t>
            </a:r>
          </a:p>
          <a:p>
            <a:pPr lvl="1"/>
            <a:r>
              <a:rPr lang="en-US" sz="1200" dirty="0"/>
              <a:t>... that any fonts or similar third-party images included in the distribution (e.g. in PDF or EPS files) have been licensed under the EPL</a:t>
            </a:r>
            <a:r>
              <a:rPr lang="en-US" sz="1200" dirty="0" smtClean="0"/>
              <a:t>.</a:t>
            </a:r>
          </a:p>
          <a:p>
            <a:r>
              <a:rPr lang="en-US" sz="1400" dirty="0" smtClean="0"/>
              <a:t>Frozen IP log to be listed at: </a:t>
            </a:r>
            <a:r>
              <a:rPr lang="en-US" sz="1400" dirty="0">
                <a:hlinkClick r:id="rId3"/>
              </a:rPr>
              <a:t>http://www.eclipse.org/cdt/releases/</a:t>
            </a:r>
            <a:endParaRPr lang="en-US" sz="1400" dirty="0"/>
          </a:p>
        </p:txBody>
      </p:sp>
      <p:sp>
        <p:nvSpPr>
          <p:cNvPr id="4" name="Footer Placeholder 3"/>
          <p:cNvSpPr>
            <a:spLocks noGrp="1"/>
          </p:cNvSpPr>
          <p:nvPr>
            <p:ph type="ftr" sz="quarter" idx="10"/>
          </p:nvPr>
        </p:nvSpPr>
        <p:spPr/>
        <p:txBody>
          <a:bodyPr/>
          <a:lstStyle/>
          <a:p>
            <a:pPr>
              <a:defRPr/>
            </a:pPr>
            <a:r>
              <a:rPr lang="en-US" smtClean="0"/>
              <a:t>|   © 2011 Wind River. Licensed under the Eclipse Public LIcense.</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15</a:t>
            </a:fld>
            <a:endParaRPr lang="en-US"/>
          </a:p>
        </p:txBody>
      </p:sp>
    </p:spTree>
    <p:extLst>
      <p:ext uri="{BB962C8B-B14F-4D97-AF65-F5344CB8AC3E}">
        <p14:creationId xmlns:p14="http://schemas.microsoft.com/office/powerpoint/2010/main" val="1378659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smtClean="0"/>
              <a:t>Project Plan</a:t>
            </a:r>
            <a:endParaRPr lang="en-US" dirty="0"/>
          </a:p>
        </p:txBody>
      </p:sp>
      <p:sp>
        <p:nvSpPr>
          <p:cNvPr id="3" name="Content Placeholder 2"/>
          <p:cNvSpPr>
            <a:spLocks noGrp="1"/>
          </p:cNvSpPr>
          <p:nvPr>
            <p:ph idx="1"/>
          </p:nvPr>
        </p:nvSpPr>
        <p:spPr>
          <a:xfrm>
            <a:off x="457200" y="1447800"/>
            <a:ext cx="8229600" cy="3484031"/>
          </a:xfrm>
        </p:spPr>
        <p:txBody>
          <a:bodyPr/>
          <a:lstStyle/>
          <a:p>
            <a:r>
              <a:rPr lang="en-US" dirty="0" smtClean="0"/>
              <a:t>CDT project plan usually set in September</a:t>
            </a:r>
          </a:p>
          <a:p>
            <a:r>
              <a:rPr lang="en-US" dirty="0" smtClean="0"/>
              <a:t>Work continues in all areas of CDT</a:t>
            </a:r>
          </a:p>
          <a:p>
            <a:pPr lvl="1"/>
            <a:r>
              <a:rPr lang="en-US" dirty="0" err="1" smtClean="0"/>
              <a:t>Codan</a:t>
            </a:r>
            <a:r>
              <a:rPr lang="en-US" dirty="0" smtClean="0"/>
              <a:t> additional checkers and quality improvement</a:t>
            </a:r>
          </a:p>
          <a:p>
            <a:pPr lvl="1"/>
            <a:r>
              <a:rPr lang="en-US" dirty="0" smtClean="0"/>
              <a:t>Build UI clean up and adoption of platform multi-</a:t>
            </a:r>
            <a:r>
              <a:rPr lang="en-US" dirty="0" err="1" smtClean="0"/>
              <a:t>config</a:t>
            </a:r>
            <a:r>
              <a:rPr lang="en-US" dirty="0" smtClean="0"/>
              <a:t> support</a:t>
            </a:r>
          </a:p>
          <a:p>
            <a:pPr lvl="1"/>
            <a:r>
              <a:rPr lang="en-US" dirty="0" smtClean="0"/>
              <a:t>Debug support for multi-context continues</a:t>
            </a:r>
          </a:p>
          <a:p>
            <a:r>
              <a:rPr lang="en-US" dirty="0" smtClean="0"/>
              <a:t>CDT will move to </a:t>
            </a:r>
            <a:r>
              <a:rPr lang="en-US" dirty="0" err="1" smtClean="0"/>
              <a:t>git</a:t>
            </a:r>
            <a:r>
              <a:rPr lang="en-US" dirty="0" smtClean="0"/>
              <a:t> immediately following Indigo release</a:t>
            </a:r>
          </a:p>
          <a:p>
            <a:pPr lvl="1"/>
            <a:r>
              <a:rPr lang="en-US" dirty="0" smtClean="0"/>
              <a:t>All branches moving, CVS repos will be archived</a:t>
            </a:r>
          </a:p>
          <a:p>
            <a:pPr lvl="1"/>
            <a:r>
              <a:rPr lang="en-US" dirty="0" smtClean="0"/>
              <a:t>Adopt </a:t>
            </a:r>
            <a:r>
              <a:rPr lang="en-US" dirty="0" err="1" smtClean="0"/>
              <a:t>Tycho</a:t>
            </a:r>
            <a:r>
              <a:rPr lang="en-US" dirty="0" smtClean="0"/>
              <a:t> for building CDT artifacts</a:t>
            </a:r>
            <a:endParaRPr lang="en-US" dirty="0"/>
          </a:p>
        </p:txBody>
      </p:sp>
      <p:sp>
        <p:nvSpPr>
          <p:cNvPr id="4" name="Footer Placeholder 3"/>
          <p:cNvSpPr>
            <a:spLocks noGrp="1"/>
          </p:cNvSpPr>
          <p:nvPr>
            <p:ph type="ftr" sz="quarter" idx="10"/>
          </p:nvPr>
        </p:nvSpPr>
        <p:spPr/>
        <p:txBody>
          <a:bodyPr/>
          <a:lstStyle/>
          <a:p>
            <a:pPr>
              <a:defRPr/>
            </a:pPr>
            <a:r>
              <a:rPr lang="en-US" smtClean="0"/>
              <a:t>|   © 2011 Wind River. Licensed under the Eclipse Public LIcense.</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16</a:t>
            </a:fld>
            <a:endParaRPr lang="en-US"/>
          </a:p>
        </p:txBody>
      </p:sp>
    </p:spTree>
    <p:extLst>
      <p:ext uri="{BB962C8B-B14F-4D97-AF65-F5344CB8AC3E}">
        <p14:creationId xmlns:p14="http://schemas.microsoft.com/office/powerpoint/2010/main" val="403008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smtClean="0"/>
              <a:t>TCF</a:t>
            </a:r>
            <a:endParaRPr lang="en-US" dirty="0"/>
          </a:p>
        </p:txBody>
      </p:sp>
      <p:sp>
        <p:nvSpPr>
          <p:cNvPr id="3" name="Content Placeholder 2"/>
          <p:cNvSpPr>
            <a:spLocks noGrp="1"/>
          </p:cNvSpPr>
          <p:nvPr>
            <p:ph idx="1"/>
          </p:nvPr>
        </p:nvSpPr>
        <p:spPr>
          <a:xfrm>
            <a:off x="457200" y="1447800"/>
            <a:ext cx="8229600" cy="4896725"/>
          </a:xfrm>
        </p:spPr>
        <p:txBody>
          <a:bodyPr/>
          <a:lstStyle/>
          <a:p>
            <a:r>
              <a:rPr lang="en-US" dirty="0" smtClean="0"/>
              <a:t>TCF a fairly new project out of Wind River</a:t>
            </a:r>
          </a:p>
          <a:p>
            <a:pPr lvl="1"/>
            <a:r>
              <a:rPr lang="en-US" dirty="0" smtClean="0"/>
              <a:t>Target Communication Framework with services architecture for managing targets through agents</a:t>
            </a:r>
          </a:p>
          <a:p>
            <a:pPr lvl="1"/>
            <a:r>
              <a:rPr lang="en-US" dirty="0"/>
              <a:t>Community still forming and code base evolving </a:t>
            </a:r>
            <a:r>
              <a:rPr lang="en-US" dirty="0" smtClean="0"/>
              <a:t>quickly</a:t>
            </a:r>
          </a:p>
          <a:p>
            <a:pPr lvl="1"/>
            <a:r>
              <a:rPr lang="en-US" dirty="0" smtClean="0"/>
              <a:t>Previously in DSDP/TM but moved to subproject of CDT</a:t>
            </a:r>
          </a:p>
          <a:p>
            <a:r>
              <a:rPr lang="en-US" dirty="0" smtClean="0"/>
              <a:t>Indigo release will be numbered 0.4</a:t>
            </a:r>
          </a:p>
          <a:p>
            <a:pPr lvl="1"/>
            <a:r>
              <a:rPr lang="en-US" dirty="0" smtClean="0"/>
              <a:t>Mainly included due to dependency from CDT’s EDC debugger</a:t>
            </a:r>
          </a:p>
          <a:p>
            <a:pPr lvl="1"/>
            <a:r>
              <a:rPr lang="en-US" dirty="0" smtClean="0"/>
              <a:t>Included in CDT’s IP Log and release review for Indigo</a:t>
            </a:r>
          </a:p>
          <a:p>
            <a:r>
              <a:rPr lang="en-US" dirty="0" smtClean="0"/>
              <a:t>Release 1.0 will occur likely before Juno</a:t>
            </a:r>
          </a:p>
          <a:p>
            <a:pPr lvl="1"/>
            <a:r>
              <a:rPr lang="en-US" dirty="0" smtClean="0"/>
              <a:t>Services API in good state</a:t>
            </a:r>
          </a:p>
          <a:p>
            <a:pPr lvl="1"/>
            <a:r>
              <a:rPr lang="en-US" dirty="0" smtClean="0"/>
              <a:t>Plug-in rename to </a:t>
            </a:r>
            <a:r>
              <a:rPr lang="en-US" dirty="0" err="1" smtClean="0"/>
              <a:t>org.eclipse.tcf</a:t>
            </a:r>
            <a:r>
              <a:rPr lang="en-US" dirty="0" smtClean="0"/>
              <a:t> completed</a:t>
            </a:r>
          </a:p>
          <a:p>
            <a:pPr lvl="1"/>
            <a:r>
              <a:rPr lang="en-US" dirty="0" smtClean="0"/>
              <a:t>Move from SVN to </a:t>
            </a:r>
            <a:r>
              <a:rPr lang="en-US" dirty="0" err="1" smtClean="0"/>
              <a:t>Git</a:t>
            </a:r>
            <a:r>
              <a:rPr lang="en-US" dirty="0"/>
              <a:t> </a:t>
            </a:r>
            <a:r>
              <a:rPr lang="en-US" dirty="0" smtClean="0"/>
              <a:t>shortly after CDT’s move</a:t>
            </a:r>
            <a:endParaRPr lang="en-US" dirty="0"/>
          </a:p>
        </p:txBody>
      </p:sp>
      <p:sp>
        <p:nvSpPr>
          <p:cNvPr id="4" name="Footer Placeholder 3"/>
          <p:cNvSpPr>
            <a:spLocks noGrp="1"/>
          </p:cNvSpPr>
          <p:nvPr>
            <p:ph type="ftr" sz="quarter" idx="10"/>
          </p:nvPr>
        </p:nvSpPr>
        <p:spPr/>
        <p:txBody>
          <a:bodyPr/>
          <a:lstStyle/>
          <a:p>
            <a:pPr>
              <a:defRPr/>
            </a:pPr>
            <a:r>
              <a:rPr lang="en-US" smtClean="0"/>
              <a:t>|   © 2011 Wind River. Licensed under the Eclipse Public LIcense.</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17</a:t>
            </a:fld>
            <a:endParaRPr lang="en-US"/>
          </a:p>
        </p:txBody>
      </p:sp>
    </p:spTree>
    <p:extLst>
      <p:ext uri="{BB962C8B-B14F-4D97-AF65-F5344CB8AC3E}">
        <p14:creationId xmlns:p14="http://schemas.microsoft.com/office/powerpoint/2010/main" val="3141537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smtClean="0"/>
              <a:t>Introduction</a:t>
            </a:r>
            <a:endParaRPr lang="en-US" dirty="0"/>
          </a:p>
        </p:txBody>
      </p:sp>
      <p:sp>
        <p:nvSpPr>
          <p:cNvPr id="3" name="Content Placeholder 2"/>
          <p:cNvSpPr>
            <a:spLocks noGrp="1"/>
          </p:cNvSpPr>
          <p:nvPr>
            <p:ph idx="1"/>
          </p:nvPr>
        </p:nvSpPr>
        <p:spPr>
          <a:xfrm>
            <a:off x="457200" y="1447800"/>
            <a:ext cx="8229600" cy="2603790"/>
          </a:xfrm>
        </p:spPr>
        <p:txBody>
          <a:bodyPr/>
          <a:lstStyle/>
          <a:p>
            <a:r>
              <a:rPr lang="en-US" dirty="0" smtClean="0"/>
              <a:t>Indigo Release – CDT 8.0</a:t>
            </a:r>
          </a:p>
          <a:p>
            <a:r>
              <a:rPr lang="en-US" dirty="0" smtClean="0"/>
              <a:t>Includes TCF which is now a sub-project of CDT</a:t>
            </a:r>
          </a:p>
          <a:p>
            <a:pPr lvl="1"/>
            <a:r>
              <a:rPr lang="en-US" dirty="0" smtClean="0"/>
              <a:t>TCF has been tagged 0.4 for this release</a:t>
            </a:r>
          </a:p>
          <a:p>
            <a:pPr lvl="1"/>
            <a:r>
              <a:rPr lang="en-US" dirty="0" smtClean="0"/>
              <a:t>A brief slide covering state of TCF at end of deck</a:t>
            </a:r>
          </a:p>
          <a:p>
            <a:r>
              <a:rPr lang="en-US" dirty="0" smtClean="0"/>
              <a:t>New and Noteworthy are here:</a:t>
            </a:r>
          </a:p>
          <a:p>
            <a:pPr lvl="1"/>
            <a:r>
              <a:rPr lang="en-US" dirty="0">
                <a:hlinkClick r:id="rId2"/>
              </a:rPr>
              <a:t>http://wiki.eclipse.org/CDT/User/NewIn80</a:t>
            </a:r>
            <a:endParaRPr lang="en-US" dirty="0" smtClean="0"/>
          </a:p>
        </p:txBody>
      </p:sp>
      <p:sp>
        <p:nvSpPr>
          <p:cNvPr id="4" name="Footer Placeholder 3"/>
          <p:cNvSpPr>
            <a:spLocks noGrp="1"/>
          </p:cNvSpPr>
          <p:nvPr>
            <p:ph type="ftr" sz="quarter" idx="10"/>
          </p:nvPr>
        </p:nvSpPr>
        <p:spPr/>
        <p:txBody>
          <a:bodyPr/>
          <a:lstStyle/>
          <a:p>
            <a:pPr>
              <a:defRPr/>
            </a:pPr>
            <a:r>
              <a:rPr lang="en-US" smtClean="0"/>
              <a:t>|   © 2011 Wind River. Licensed under the Eclipse Public LIcense.</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2</a:t>
            </a:fld>
            <a:endParaRPr lang="en-US"/>
          </a:p>
        </p:txBody>
      </p:sp>
    </p:spTree>
    <p:extLst>
      <p:ext uri="{BB962C8B-B14F-4D97-AF65-F5344CB8AC3E}">
        <p14:creationId xmlns:p14="http://schemas.microsoft.com/office/powerpoint/2010/main" val="1734061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smtClean="0"/>
              <a:t>Features - Core</a:t>
            </a:r>
            <a:endParaRPr lang="en-US" dirty="0"/>
          </a:p>
        </p:txBody>
      </p:sp>
      <p:sp>
        <p:nvSpPr>
          <p:cNvPr id="3" name="Content Placeholder 2"/>
          <p:cNvSpPr>
            <a:spLocks noGrp="1"/>
          </p:cNvSpPr>
          <p:nvPr>
            <p:ph idx="1"/>
          </p:nvPr>
        </p:nvSpPr>
        <p:spPr>
          <a:xfrm>
            <a:off x="457200" y="1447800"/>
            <a:ext cx="8229600" cy="3083921"/>
          </a:xfrm>
        </p:spPr>
        <p:txBody>
          <a:bodyPr/>
          <a:lstStyle/>
          <a:p>
            <a:r>
              <a:rPr lang="en-US" dirty="0" err="1" smtClean="0"/>
              <a:t>Codan</a:t>
            </a:r>
            <a:r>
              <a:rPr lang="en-US" dirty="0" smtClean="0"/>
              <a:t> hits mainstream</a:t>
            </a:r>
          </a:p>
          <a:p>
            <a:pPr lvl="1"/>
            <a:r>
              <a:rPr lang="en-US" dirty="0" smtClean="0"/>
              <a:t>Static Analysis and Quick Fix framework</a:t>
            </a:r>
          </a:p>
          <a:p>
            <a:pPr lvl="1"/>
            <a:r>
              <a:rPr lang="en-US" dirty="0" smtClean="0"/>
              <a:t>Previously optional feature, now part of main CDT feature</a:t>
            </a:r>
          </a:p>
          <a:p>
            <a:r>
              <a:rPr lang="en-US" dirty="0" smtClean="0"/>
              <a:t>Camel Case Code Completion</a:t>
            </a:r>
          </a:p>
          <a:p>
            <a:r>
              <a:rPr lang="en-US" dirty="0" smtClean="0"/>
              <a:t>Lightweight Rename Refactoring</a:t>
            </a:r>
          </a:p>
          <a:p>
            <a:pPr lvl="1"/>
            <a:r>
              <a:rPr lang="en-US" dirty="0" smtClean="0"/>
              <a:t>JDT style, change name in editor</a:t>
            </a:r>
          </a:p>
          <a:p>
            <a:r>
              <a:rPr lang="en-US" dirty="0" smtClean="0"/>
              <a:t>Build Console clean up</a:t>
            </a:r>
            <a:endParaRPr lang="en-US" dirty="0"/>
          </a:p>
        </p:txBody>
      </p:sp>
      <p:sp>
        <p:nvSpPr>
          <p:cNvPr id="4" name="Footer Placeholder 3"/>
          <p:cNvSpPr>
            <a:spLocks noGrp="1"/>
          </p:cNvSpPr>
          <p:nvPr>
            <p:ph type="ftr" sz="quarter" idx="10"/>
          </p:nvPr>
        </p:nvSpPr>
        <p:spPr/>
        <p:txBody>
          <a:bodyPr/>
          <a:lstStyle/>
          <a:p>
            <a:pPr>
              <a:defRPr/>
            </a:pPr>
            <a:r>
              <a:rPr lang="en-US" smtClean="0"/>
              <a:t>|   © 2011 Wind River. Licensed under the Eclipse Public LIcense.</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3</a:t>
            </a:fld>
            <a:endParaRPr lang="en-US"/>
          </a:p>
        </p:txBody>
      </p:sp>
    </p:spTree>
    <p:extLst>
      <p:ext uri="{BB962C8B-B14F-4D97-AF65-F5344CB8AC3E}">
        <p14:creationId xmlns:p14="http://schemas.microsoft.com/office/powerpoint/2010/main" val="410547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smtClean="0"/>
              <a:t>Features - Debug</a:t>
            </a:r>
            <a:endParaRPr lang="en-US" dirty="0"/>
          </a:p>
        </p:txBody>
      </p:sp>
      <p:sp>
        <p:nvSpPr>
          <p:cNvPr id="3" name="Content Placeholder 2"/>
          <p:cNvSpPr>
            <a:spLocks noGrp="1"/>
          </p:cNvSpPr>
          <p:nvPr>
            <p:ph idx="1"/>
          </p:nvPr>
        </p:nvSpPr>
        <p:spPr>
          <a:xfrm>
            <a:off x="457200" y="1447800"/>
            <a:ext cx="8229600" cy="3644075"/>
          </a:xfrm>
        </p:spPr>
        <p:txBody>
          <a:bodyPr/>
          <a:lstStyle/>
          <a:p>
            <a:r>
              <a:rPr lang="en-US" dirty="0"/>
              <a:t>Project-less Debugging</a:t>
            </a:r>
          </a:p>
          <a:p>
            <a:pPr lvl="1"/>
            <a:r>
              <a:rPr lang="en-US" dirty="0"/>
              <a:t>Now able to launch debug session without setting the Project</a:t>
            </a:r>
          </a:p>
          <a:p>
            <a:r>
              <a:rPr lang="en-US" dirty="0"/>
              <a:t>GDB Pretty Printing</a:t>
            </a:r>
          </a:p>
          <a:p>
            <a:r>
              <a:rPr lang="en-US" dirty="0"/>
              <a:t>DSF/GDB support for pending breakpoints</a:t>
            </a:r>
          </a:p>
          <a:p>
            <a:r>
              <a:rPr lang="en-US" dirty="0"/>
              <a:t>Pin &amp; Clone of debug views</a:t>
            </a:r>
          </a:p>
          <a:p>
            <a:pPr lvl="1"/>
            <a:r>
              <a:rPr lang="en-US" dirty="0"/>
              <a:t>Show multiple debug contexts at same </a:t>
            </a:r>
            <a:r>
              <a:rPr lang="en-US" dirty="0" smtClean="0"/>
              <a:t>time</a:t>
            </a:r>
          </a:p>
          <a:p>
            <a:r>
              <a:rPr lang="en-US" dirty="0" smtClean="0"/>
              <a:t>GDB Remote launch </a:t>
            </a:r>
          </a:p>
          <a:p>
            <a:pPr lvl="1"/>
            <a:r>
              <a:rPr lang="en-US" dirty="0" smtClean="0"/>
              <a:t>Using RSE to download binary and launch </a:t>
            </a:r>
            <a:r>
              <a:rPr lang="en-US" dirty="0" err="1" smtClean="0"/>
              <a:t>gdbserver</a:t>
            </a:r>
            <a:endParaRPr lang="en-US" dirty="0"/>
          </a:p>
        </p:txBody>
      </p:sp>
      <p:sp>
        <p:nvSpPr>
          <p:cNvPr id="4" name="Footer Placeholder 3"/>
          <p:cNvSpPr>
            <a:spLocks noGrp="1"/>
          </p:cNvSpPr>
          <p:nvPr>
            <p:ph type="ftr" sz="quarter" idx="10"/>
          </p:nvPr>
        </p:nvSpPr>
        <p:spPr/>
        <p:txBody>
          <a:bodyPr/>
          <a:lstStyle/>
          <a:p>
            <a:pPr>
              <a:defRPr/>
            </a:pPr>
            <a:r>
              <a:rPr lang="en-US" smtClean="0"/>
              <a:t>|   © 2011 Wind River. Licensed under the Eclipse Public LIcense.</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4</a:t>
            </a:fld>
            <a:endParaRPr lang="en-US"/>
          </a:p>
        </p:txBody>
      </p:sp>
    </p:spTree>
    <p:extLst>
      <p:ext uri="{BB962C8B-B14F-4D97-AF65-F5344CB8AC3E}">
        <p14:creationId xmlns:p14="http://schemas.microsoft.com/office/powerpoint/2010/main" val="2585218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smtClean="0"/>
              <a:t>Non-Code Aspects</a:t>
            </a:r>
            <a:endParaRPr lang="en-US" dirty="0"/>
          </a:p>
        </p:txBody>
      </p:sp>
      <p:sp>
        <p:nvSpPr>
          <p:cNvPr id="3" name="Content Placeholder 2"/>
          <p:cNvSpPr>
            <a:spLocks noGrp="1"/>
          </p:cNvSpPr>
          <p:nvPr>
            <p:ph idx="1"/>
          </p:nvPr>
        </p:nvSpPr>
        <p:spPr>
          <a:xfrm>
            <a:off x="457200" y="1447800"/>
            <a:ext cx="8229600" cy="2105192"/>
          </a:xfrm>
        </p:spPr>
        <p:txBody>
          <a:bodyPr/>
          <a:lstStyle/>
          <a:p>
            <a:r>
              <a:rPr lang="en-US" dirty="0" smtClean="0"/>
              <a:t>Little has changed for CDT in it’s documentation, state of internationalization, etc.</a:t>
            </a:r>
          </a:p>
          <a:p>
            <a:r>
              <a:rPr lang="en-US" dirty="0" smtClean="0"/>
              <a:t>CDT wiki remains central repo for documentation created over the release</a:t>
            </a:r>
          </a:p>
          <a:p>
            <a:pPr lvl="1"/>
            <a:r>
              <a:rPr lang="en-US" dirty="0">
                <a:hlinkClick r:id="rId2"/>
              </a:rPr>
              <a:t>http://wiki.eclipse.org/CDT</a:t>
            </a:r>
            <a:endParaRPr lang="en-US" dirty="0"/>
          </a:p>
        </p:txBody>
      </p:sp>
      <p:sp>
        <p:nvSpPr>
          <p:cNvPr id="4" name="Footer Placeholder 3"/>
          <p:cNvSpPr>
            <a:spLocks noGrp="1"/>
          </p:cNvSpPr>
          <p:nvPr>
            <p:ph type="ftr" sz="quarter" idx="10"/>
          </p:nvPr>
        </p:nvSpPr>
        <p:spPr/>
        <p:txBody>
          <a:bodyPr/>
          <a:lstStyle/>
          <a:p>
            <a:pPr>
              <a:defRPr/>
            </a:pPr>
            <a:r>
              <a:rPr lang="en-US" smtClean="0"/>
              <a:t>|   © 2011 Wind River. Licensed under the Eclipse Public LIcense.</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5</a:t>
            </a:fld>
            <a:endParaRPr lang="en-US"/>
          </a:p>
        </p:txBody>
      </p:sp>
    </p:spTree>
    <p:extLst>
      <p:ext uri="{BB962C8B-B14F-4D97-AF65-F5344CB8AC3E}">
        <p14:creationId xmlns:p14="http://schemas.microsoft.com/office/powerpoint/2010/main" val="325710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smtClean="0"/>
              <a:t>APIs</a:t>
            </a:r>
            <a:endParaRPr lang="en-US" dirty="0"/>
          </a:p>
        </p:txBody>
      </p:sp>
      <p:sp>
        <p:nvSpPr>
          <p:cNvPr id="3" name="Content Placeholder 2"/>
          <p:cNvSpPr>
            <a:spLocks noGrp="1"/>
          </p:cNvSpPr>
          <p:nvPr>
            <p:ph idx="1"/>
          </p:nvPr>
        </p:nvSpPr>
        <p:spPr>
          <a:xfrm>
            <a:off x="457200" y="1447800"/>
            <a:ext cx="8229600" cy="2954655"/>
          </a:xfrm>
        </p:spPr>
        <p:txBody>
          <a:bodyPr/>
          <a:lstStyle/>
          <a:p>
            <a:r>
              <a:rPr lang="en-US" dirty="0" smtClean="0"/>
              <a:t>CDT 8.0 is another major release</a:t>
            </a:r>
          </a:p>
          <a:p>
            <a:r>
              <a:rPr lang="en-US" dirty="0" smtClean="0"/>
              <a:t>APIs continue to churn in certain areas</a:t>
            </a:r>
          </a:p>
          <a:p>
            <a:pPr lvl="1"/>
            <a:r>
              <a:rPr lang="en-US" dirty="0" smtClean="0"/>
              <a:t>Particularly managed build and debug</a:t>
            </a:r>
          </a:p>
          <a:p>
            <a:r>
              <a:rPr lang="en-US" dirty="0" smtClean="0"/>
              <a:t>Confidence is not high that this won’t happen again next release</a:t>
            </a:r>
          </a:p>
          <a:p>
            <a:pPr lvl="1"/>
            <a:r>
              <a:rPr lang="en-US" dirty="0" smtClean="0"/>
              <a:t>More work needed on build model</a:t>
            </a:r>
          </a:p>
          <a:p>
            <a:pPr lvl="1"/>
            <a:r>
              <a:rPr lang="en-US" dirty="0" smtClean="0"/>
              <a:t>Debug continues to evolve to support multi-context debugging</a:t>
            </a:r>
            <a:endParaRPr lang="en-US" dirty="0"/>
          </a:p>
        </p:txBody>
      </p:sp>
      <p:sp>
        <p:nvSpPr>
          <p:cNvPr id="4" name="Footer Placeholder 3"/>
          <p:cNvSpPr>
            <a:spLocks noGrp="1"/>
          </p:cNvSpPr>
          <p:nvPr>
            <p:ph type="ftr" sz="quarter" idx="10"/>
          </p:nvPr>
        </p:nvSpPr>
        <p:spPr/>
        <p:txBody>
          <a:bodyPr/>
          <a:lstStyle/>
          <a:p>
            <a:pPr>
              <a:defRPr/>
            </a:pPr>
            <a:r>
              <a:rPr lang="en-US" smtClean="0"/>
              <a:t>|   © 2011 Wind River. Licensed under the Eclipse Public LIcense.</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6</a:t>
            </a:fld>
            <a:endParaRPr lang="en-US"/>
          </a:p>
        </p:txBody>
      </p:sp>
    </p:spTree>
    <p:extLst>
      <p:ext uri="{BB962C8B-B14F-4D97-AF65-F5344CB8AC3E}">
        <p14:creationId xmlns:p14="http://schemas.microsoft.com/office/powerpoint/2010/main" val="2382336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smtClean="0"/>
              <a:t>Architectural Issues</a:t>
            </a:r>
            <a:endParaRPr lang="en-US" dirty="0"/>
          </a:p>
        </p:txBody>
      </p:sp>
      <p:sp>
        <p:nvSpPr>
          <p:cNvPr id="3" name="Content Placeholder 2"/>
          <p:cNvSpPr>
            <a:spLocks noGrp="1"/>
          </p:cNvSpPr>
          <p:nvPr>
            <p:ph idx="1"/>
          </p:nvPr>
        </p:nvSpPr>
        <p:spPr>
          <a:xfrm>
            <a:off x="457200" y="1447800"/>
            <a:ext cx="8229600" cy="443198"/>
          </a:xfrm>
        </p:spPr>
        <p:txBody>
          <a:bodyPr/>
          <a:lstStyle/>
          <a:p>
            <a:r>
              <a:rPr lang="en-US" dirty="0" smtClean="0"/>
              <a:t>Little has changed in the CDT architecture in this release</a:t>
            </a:r>
            <a:endParaRPr lang="en-US" dirty="0"/>
          </a:p>
        </p:txBody>
      </p:sp>
      <p:sp>
        <p:nvSpPr>
          <p:cNvPr id="4" name="Footer Placeholder 3"/>
          <p:cNvSpPr>
            <a:spLocks noGrp="1"/>
          </p:cNvSpPr>
          <p:nvPr>
            <p:ph type="ftr" sz="quarter" idx="10"/>
          </p:nvPr>
        </p:nvSpPr>
        <p:spPr/>
        <p:txBody>
          <a:bodyPr/>
          <a:lstStyle/>
          <a:p>
            <a:pPr>
              <a:defRPr/>
            </a:pPr>
            <a:r>
              <a:rPr lang="en-US" smtClean="0"/>
              <a:t>|   © 2011 Wind River. Licensed under the Eclipse Public LIcense.</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7</a:t>
            </a:fld>
            <a:endParaRPr lang="en-US"/>
          </a:p>
        </p:txBody>
      </p:sp>
    </p:spTree>
    <p:extLst>
      <p:ext uri="{BB962C8B-B14F-4D97-AF65-F5344CB8AC3E}">
        <p14:creationId xmlns:p14="http://schemas.microsoft.com/office/powerpoint/2010/main" val="372303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smtClean="0"/>
              <a:t>Tool Usability</a:t>
            </a:r>
            <a:endParaRPr lang="en-US" dirty="0"/>
          </a:p>
        </p:txBody>
      </p:sp>
      <p:sp>
        <p:nvSpPr>
          <p:cNvPr id="3" name="Content Placeholder 2"/>
          <p:cNvSpPr>
            <a:spLocks noGrp="1"/>
          </p:cNvSpPr>
          <p:nvPr>
            <p:ph idx="1"/>
          </p:nvPr>
        </p:nvSpPr>
        <p:spPr>
          <a:xfrm>
            <a:off x="457200" y="1447800"/>
            <a:ext cx="8229600" cy="2105192"/>
          </a:xfrm>
        </p:spPr>
        <p:txBody>
          <a:bodyPr/>
          <a:lstStyle/>
          <a:p>
            <a:r>
              <a:rPr lang="en-US" dirty="0" smtClean="0"/>
              <a:t>Build Console cleaned up to improve usability</a:t>
            </a:r>
          </a:p>
          <a:p>
            <a:r>
              <a:rPr lang="en-US" dirty="0" smtClean="0"/>
              <a:t>Pin &amp; Clone introduced to help visualize views from different contexts at same time</a:t>
            </a:r>
          </a:p>
          <a:p>
            <a:r>
              <a:rPr lang="en-US" dirty="0" smtClean="0"/>
              <a:t>More work to be done in Build and New Project Wizard UI</a:t>
            </a:r>
          </a:p>
        </p:txBody>
      </p:sp>
      <p:sp>
        <p:nvSpPr>
          <p:cNvPr id="4" name="Footer Placeholder 3"/>
          <p:cNvSpPr>
            <a:spLocks noGrp="1"/>
          </p:cNvSpPr>
          <p:nvPr>
            <p:ph type="ftr" sz="quarter" idx="10"/>
          </p:nvPr>
        </p:nvSpPr>
        <p:spPr/>
        <p:txBody>
          <a:bodyPr/>
          <a:lstStyle/>
          <a:p>
            <a:pPr>
              <a:defRPr/>
            </a:pPr>
            <a:r>
              <a:rPr lang="en-US" smtClean="0"/>
              <a:t>|   © 2011 Wind River. Licensed under the Eclipse Public LIcense.</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8</a:t>
            </a:fld>
            <a:endParaRPr lang="en-US"/>
          </a:p>
        </p:txBody>
      </p:sp>
    </p:spTree>
    <p:extLst>
      <p:ext uri="{BB962C8B-B14F-4D97-AF65-F5344CB8AC3E}">
        <p14:creationId xmlns:p14="http://schemas.microsoft.com/office/powerpoint/2010/main" val="3864607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63133"/>
            <a:ext cx="8231187" cy="589392"/>
          </a:xfrm>
        </p:spPr>
        <p:txBody>
          <a:bodyPr/>
          <a:lstStyle/>
          <a:p>
            <a:r>
              <a:rPr lang="en-US" dirty="0" smtClean="0"/>
              <a:t>End-of-Life</a:t>
            </a:r>
            <a:endParaRPr lang="en-US" dirty="0"/>
          </a:p>
        </p:txBody>
      </p:sp>
      <p:sp>
        <p:nvSpPr>
          <p:cNvPr id="3" name="Content Placeholder 2"/>
          <p:cNvSpPr>
            <a:spLocks noGrp="1"/>
          </p:cNvSpPr>
          <p:nvPr>
            <p:ph idx="1"/>
          </p:nvPr>
        </p:nvSpPr>
        <p:spPr>
          <a:xfrm>
            <a:off x="457200" y="1447800"/>
            <a:ext cx="8229600" cy="1723549"/>
          </a:xfrm>
        </p:spPr>
        <p:txBody>
          <a:bodyPr/>
          <a:lstStyle/>
          <a:p>
            <a:r>
              <a:rPr lang="en-US" dirty="0" smtClean="0"/>
              <a:t>CDT Full Indexer has been removed</a:t>
            </a:r>
          </a:p>
          <a:p>
            <a:pPr lvl="1"/>
            <a:r>
              <a:rPr lang="en-US" dirty="0" smtClean="0"/>
              <a:t>Fast indexer much faster with almost same accuracy</a:t>
            </a:r>
          </a:p>
          <a:p>
            <a:r>
              <a:rPr lang="en-US" dirty="0" smtClean="0"/>
              <a:t>CDT CDI debug interface has *NOT* been deprecated</a:t>
            </a:r>
          </a:p>
          <a:p>
            <a:pPr lvl="1"/>
            <a:r>
              <a:rPr lang="en-US" dirty="0" smtClean="0"/>
              <a:t>Most work happing on DSF front though</a:t>
            </a:r>
          </a:p>
        </p:txBody>
      </p:sp>
      <p:sp>
        <p:nvSpPr>
          <p:cNvPr id="4" name="Footer Placeholder 3"/>
          <p:cNvSpPr>
            <a:spLocks noGrp="1"/>
          </p:cNvSpPr>
          <p:nvPr>
            <p:ph type="ftr" sz="quarter" idx="10"/>
          </p:nvPr>
        </p:nvSpPr>
        <p:spPr/>
        <p:txBody>
          <a:bodyPr/>
          <a:lstStyle/>
          <a:p>
            <a:pPr>
              <a:defRPr/>
            </a:pPr>
            <a:r>
              <a:rPr lang="en-US" smtClean="0"/>
              <a:t>|   © 2011 Wind River. Licensed under the Eclipse Public LIcense.</a:t>
            </a:r>
            <a:endParaRPr lang="en-US" dirty="0"/>
          </a:p>
        </p:txBody>
      </p:sp>
      <p:sp>
        <p:nvSpPr>
          <p:cNvPr id="5" name="Slide Number Placeholder 4"/>
          <p:cNvSpPr>
            <a:spLocks noGrp="1"/>
          </p:cNvSpPr>
          <p:nvPr>
            <p:ph type="sldNum" sz="quarter" idx="11"/>
          </p:nvPr>
        </p:nvSpPr>
        <p:spPr/>
        <p:txBody>
          <a:bodyPr/>
          <a:lstStyle/>
          <a:p>
            <a:pPr>
              <a:defRPr/>
            </a:pPr>
            <a:fld id="{3F548599-A6FA-43DA-BDBD-B2A2BB5DFFD6}" type="slidenum">
              <a:rPr lang="en-US" smtClean="0"/>
              <a:pPr>
                <a:defRPr/>
              </a:pPr>
              <a:t>9</a:t>
            </a:fld>
            <a:endParaRPr lang="en-US"/>
          </a:p>
        </p:txBody>
      </p:sp>
    </p:spTree>
    <p:extLst>
      <p:ext uri="{BB962C8B-B14F-4D97-AF65-F5344CB8AC3E}">
        <p14:creationId xmlns:p14="http://schemas.microsoft.com/office/powerpoint/2010/main" val="3068502860"/>
      </p:ext>
    </p:extLst>
  </p:cSld>
  <p:clrMapOvr>
    <a:masterClrMapping/>
  </p:clrMapOvr>
</p:sld>
</file>

<file path=ppt/theme/theme1.xml><?xml version="1.0" encoding="utf-8"?>
<a:theme xmlns:a="http://schemas.openxmlformats.org/drawingml/2006/main" name="Wind_River_Corporate_Template_2010">
  <a:themeElements>
    <a:clrScheme name="Wind_River_Corporate_Template_2009 1">
      <a:dk1>
        <a:srgbClr val="000000"/>
      </a:dk1>
      <a:lt1>
        <a:srgbClr val="FFFFFF"/>
      </a:lt1>
      <a:dk2>
        <a:srgbClr val="3F6379"/>
      </a:dk2>
      <a:lt2>
        <a:srgbClr val="C0C0C0"/>
      </a:lt2>
      <a:accent1>
        <a:srgbClr val="FFCC33"/>
      </a:accent1>
      <a:accent2>
        <a:srgbClr val="CC0000"/>
      </a:accent2>
      <a:accent3>
        <a:srgbClr val="FFFFFF"/>
      </a:accent3>
      <a:accent4>
        <a:srgbClr val="000000"/>
      </a:accent4>
      <a:accent5>
        <a:srgbClr val="FFE2AD"/>
      </a:accent5>
      <a:accent6>
        <a:srgbClr val="B90000"/>
      </a:accent6>
      <a:hlink>
        <a:srgbClr val="297065"/>
      </a:hlink>
      <a:folHlink>
        <a:srgbClr val="80613F"/>
      </a:folHlink>
    </a:clrScheme>
    <a:fontScheme name="Wind_River_Corporate_Template_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ind_River_Corporate_Template_2009 1">
        <a:dk1>
          <a:srgbClr val="000000"/>
        </a:dk1>
        <a:lt1>
          <a:srgbClr val="FFFFFF"/>
        </a:lt1>
        <a:dk2>
          <a:srgbClr val="3F6379"/>
        </a:dk2>
        <a:lt2>
          <a:srgbClr val="C0C0C0"/>
        </a:lt2>
        <a:accent1>
          <a:srgbClr val="FFCC33"/>
        </a:accent1>
        <a:accent2>
          <a:srgbClr val="CC0000"/>
        </a:accent2>
        <a:accent3>
          <a:srgbClr val="FFFFFF"/>
        </a:accent3>
        <a:accent4>
          <a:srgbClr val="000000"/>
        </a:accent4>
        <a:accent5>
          <a:srgbClr val="FFE2AD"/>
        </a:accent5>
        <a:accent6>
          <a:srgbClr val="B90000"/>
        </a:accent6>
        <a:hlink>
          <a:srgbClr val="297065"/>
        </a:hlink>
        <a:folHlink>
          <a:srgbClr val="80613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51013</TotalTime>
  <Words>855</Words>
  <Application>Microsoft Office PowerPoint</Application>
  <PresentationFormat>On-screen Show (4:3)</PresentationFormat>
  <Paragraphs>138</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Wind_River_Corporate_Template_2010</vt:lpstr>
      <vt:lpstr>Eclipse C/C++ Development Tooling (CDT) Indigo Release Review</vt:lpstr>
      <vt:lpstr>Introduction</vt:lpstr>
      <vt:lpstr>Features - Core</vt:lpstr>
      <vt:lpstr>Features - Debug</vt:lpstr>
      <vt:lpstr>Non-Code Aspects</vt:lpstr>
      <vt:lpstr>APIs</vt:lpstr>
      <vt:lpstr>Architectural Issues</vt:lpstr>
      <vt:lpstr>Tool Usability</vt:lpstr>
      <vt:lpstr>End-of-Life</vt:lpstr>
      <vt:lpstr>Bugzilla</vt:lpstr>
      <vt:lpstr>Standards</vt:lpstr>
      <vt:lpstr>UI Usability</vt:lpstr>
      <vt:lpstr>Schedule</vt:lpstr>
      <vt:lpstr>Communities</vt:lpstr>
      <vt:lpstr>IP Issues</vt:lpstr>
      <vt:lpstr>Project Plan</vt:lpstr>
      <vt:lpstr>TCF</vt:lpstr>
    </vt:vector>
  </TitlesOfParts>
  <Company>Wind River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Felix Burton</dc:creator>
  <cp:lastModifiedBy>Schaefer, Doug</cp:lastModifiedBy>
  <cp:revision>3275</cp:revision>
  <dcterms:created xsi:type="dcterms:W3CDTF">2010-05-18T21:21:17Z</dcterms:created>
  <dcterms:modified xsi:type="dcterms:W3CDTF">2011-05-31T15:31:17Z</dcterms:modified>
</cp:coreProperties>
</file>