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40" d="100"/>
          <a:sy n="140" d="100"/>
        </p:scale>
        <p:origin x="-13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6AF868-3222-4951-BAA0-2C138ADDAE27}" type="slidenum">
              <a:rPr lang="en-US"/>
              <a:pPr>
                <a:defRPr/>
              </a:pPr>
              <a:t>‹#›</a:t>
            </a:fld>
            <a:endParaRPr lang="en-US"/>
          </a:p>
        </p:txBody>
      </p:sp>
    </p:spTree>
    <p:extLst>
      <p:ext uri="{BB962C8B-B14F-4D97-AF65-F5344CB8AC3E}">
        <p14:creationId xmlns:p14="http://schemas.microsoft.com/office/powerpoint/2010/main" val="3264714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D6AF868-3222-4951-BAA0-2C138ADDAE27}" type="slidenum">
              <a:rPr lang="en-US" smtClean="0"/>
              <a:pPr>
                <a:defRPr/>
              </a:pPr>
              <a:t>1</a:t>
            </a:fld>
            <a:endParaRPr lang="en-US"/>
          </a:p>
        </p:txBody>
      </p:sp>
    </p:spTree>
    <p:extLst>
      <p:ext uri="{BB962C8B-B14F-4D97-AF65-F5344CB8AC3E}">
        <p14:creationId xmlns:p14="http://schemas.microsoft.com/office/powerpoint/2010/main" val="122936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813" y="0"/>
            <a:ext cx="3913187" cy="56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windriver_bul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0" y="6296025"/>
            <a:ext cx="9144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Rectangle 13"/>
          <p:cNvSpPr>
            <a:spLocks noGrp="1" noChangeArrowheads="1"/>
          </p:cNvSpPr>
          <p:nvPr>
            <p:ph type="ctrTitle"/>
          </p:nvPr>
        </p:nvSpPr>
        <p:spPr>
          <a:xfrm>
            <a:off x="457200" y="3711575"/>
            <a:ext cx="6172200" cy="1193800"/>
          </a:xfrm>
        </p:spPr>
        <p:txBody>
          <a:bodyPr/>
          <a:lstStyle>
            <a:lvl1pPr>
              <a:defRPr sz="3800"/>
            </a:lvl1pPr>
          </a:lstStyle>
          <a:p>
            <a:r>
              <a:rPr lang="en-US" smtClean="0"/>
              <a:t>Click to edit Master title style</a:t>
            </a:r>
            <a:endParaRPr lang="en-US"/>
          </a:p>
        </p:txBody>
      </p:sp>
      <p:sp>
        <p:nvSpPr>
          <p:cNvPr id="20494" name="Rectangle 14"/>
          <p:cNvSpPr>
            <a:spLocks noGrp="1" noChangeArrowheads="1"/>
          </p:cNvSpPr>
          <p:nvPr>
            <p:ph type="subTitle" idx="1"/>
          </p:nvPr>
        </p:nvSpPr>
        <p:spPr>
          <a:xfrm>
            <a:off x="457200" y="5057775"/>
            <a:ext cx="6172200" cy="381000"/>
          </a:xfrm>
        </p:spPr>
        <p:txBody>
          <a:bodyPr/>
          <a:lstStyle>
            <a:lvl1pPr marL="0" indent="0">
              <a:spcBef>
                <a:spcPct val="0"/>
              </a:spcBef>
              <a:buFont typeface="Wingdings" charset="2"/>
              <a:buNone/>
              <a:defRPr sz="2000">
                <a:solidFill>
                  <a:srgbClr val="5F5F5F"/>
                </a:solidFill>
              </a:defRPr>
            </a:lvl1pPr>
          </a:lstStyle>
          <a:p>
            <a:r>
              <a:rPr lang="en-US" smtClean="0"/>
              <a:t>Click to edit Master subtitle style</a:t>
            </a:r>
            <a:endParaRPr lang="en-US"/>
          </a:p>
        </p:txBody>
      </p:sp>
    </p:spTree>
    <p:extLst>
      <p:ext uri="{BB962C8B-B14F-4D97-AF65-F5344CB8AC3E}">
        <p14:creationId xmlns:p14="http://schemas.microsoft.com/office/powerpoint/2010/main" val="163978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5" name="Rectangle 16"/>
          <p:cNvSpPr>
            <a:spLocks noGrp="1" noChangeArrowheads="1"/>
          </p:cNvSpPr>
          <p:nvPr>
            <p:ph type="sldNum" sz="quarter" idx="11"/>
          </p:nvPr>
        </p:nvSpPr>
        <p:spPr>
          <a:ln/>
        </p:spPr>
        <p:txBody>
          <a:bodyPr/>
          <a:lstStyle>
            <a:lvl1pPr>
              <a:defRPr/>
            </a:lvl1pPr>
          </a:lstStyle>
          <a:p>
            <a:pPr>
              <a:defRPr/>
            </a:pPr>
            <a:fld id="{A84B0913-88AB-4D1C-83A9-1E4D573D1142}" type="slidenum">
              <a:rPr lang="en-US"/>
              <a:pPr>
                <a:defRPr/>
              </a:pPr>
              <a:t>‹#›</a:t>
            </a:fld>
            <a:endParaRPr lang="en-US"/>
          </a:p>
        </p:txBody>
      </p:sp>
    </p:spTree>
    <p:extLst>
      <p:ext uri="{BB962C8B-B14F-4D97-AF65-F5344CB8AC3E}">
        <p14:creationId xmlns:p14="http://schemas.microsoft.com/office/powerpoint/2010/main" val="50125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2881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76200"/>
            <a:ext cx="6021387" cy="2881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5" name="Rectangle 16"/>
          <p:cNvSpPr>
            <a:spLocks noGrp="1" noChangeArrowheads="1"/>
          </p:cNvSpPr>
          <p:nvPr>
            <p:ph type="sldNum" sz="quarter" idx="11"/>
          </p:nvPr>
        </p:nvSpPr>
        <p:spPr>
          <a:ln/>
        </p:spPr>
        <p:txBody>
          <a:bodyPr/>
          <a:lstStyle>
            <a:lvl1pPr>
              <a:defRPr/>
            </a:lvl1pPr>
          </a:lstStyle>
          <a:p>
            <a:pPr>
              <a:defRPr/>
            </a:pPr>
            <a:fld id="{118854A2-0308-47F9-B912-AECAA1BF6836}" type="slidenum">
              <a:rPr lang="en-US"/>
              <a:pPr>
                <a:defRPr/>
              </a:pPr>
              <a:t>‹#›</a:t>
            </a:fld>
            <a:endParaRPr lang="en-US"/>
          </a:p>
        </p:txBody>
      </p:sp>
    </p:spTree>
    <p:extLst>
      <p:ext uri="{BB962C8B-B14F-4D97-AF65-F5344CB8AC3E}">
        <p14:creationId xmlns:p14="http://schemas.microsoft.com/office/powerpoint/2010/main" val="61426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xfrm>
            <a:off x="476250" y="6502400"/>
            <a:ext cx="3714750" cy="338554"/>
          </a:xfrm>
          <a:ln/>
        </p:spPr>
        <p:txBody>
          <a:bodyPr/>
          <a:lstStyle>
            <a:lvl1pPr>
              <a:defRPr/>
            </a:lvl1pPr>
          </a:lstStyle>
          <a:p>
            <a:pPr>
              <a:defRPr/>
            </a:pPr>
            <a:r>
              <a:rPr lang="en-US" dirty="0" smtClean="0"/>
              <a:t>|   © 2011 QNX Software Systems. Licensed under the Eclipse Public </a:t>
            </a:r>
            <a:r>
              <a:rPr lang="en-US" dirty="0" err="1" smtClean="0"/>
              <a:t>LIcense</a:t>
            </a:r>
            <a:r>
              <a:rPr lang="en-US" dirty="0" smtClean="0"/>
              <a:t>.</a:t>
            </a:r>
            <a:endParaRPr lang="en-US" dirty="0"/>
          </a:p>
        </p:txBody>
      </p:sp>
      <p:sp>
        <p:nvSpPr>
          <p:cNvPr id="5" name="Rectangle 16"/>
          <p:cNvSpPr>
            <a:spLocks noGrp="1" noChangeArrowheads="1"/>
          </p:cNvSpPr>
          <p:nvPr>
            <p:ph type="sldNum" sz="quarter" idx="11"/>
          </p:nvPr>
        </p:nvSpPr>
        <p:spPr>
          <a:ln/>
        </p:spPr>
        <p:txBody>
          <a:bodyPr/>
          <a:lstStyle>
            <a:lvl1pPr>
              <a:defRPr/>
            </a:lvl1pPr>
          </a:lstStyle>
          <a:p>
            <a:pPr>
              <a:defRPr/>
            </a:pPr>
            <a:fld id="{3F548599-A6FA-43DA-BDBD-B2A2BB5DFFD6}" type="slidenum">
              <a:rPr lang="en-US"/>
              <a:pPr>
                <a:defRPr/>
              </a:pPr>
              <a:t>‹#›</a:t>
            </a:fld>
            <a:endParaRPr lang="en-US"/>
          </a:p>
        </p:txBody>
      </p:sp>
      <p:pic>
        <p:nvPicPr>
          <p:cNvPr id="6" name="Picture 3" descr="C:\Eclipse\workspaces\cdt\cdt\images\cdt_logo_ico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5340" y="6355080"/>
            <a:ext cx="502920" cy="50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95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5" name="Rectangle 16"/>
          <p:cNvSpPr>
            <a:spLocks noGrp="1" noChangeArrowheads="1"/>
          </p:cNvSpPr>
          <p:nvPr>
            <p:ph type="sldNum" sz="quarter" idx="11"/>
          </p:nvPr>
        </p:nvSpPr>
        <p:spPr>
          <a:ln/>
        </p:spPr>
        <p:txBody>
          <a:bodyPr/>
          <a:lstStyle>
            <a:lvl1pPr>
              <a:defRPr/>
            </a:lvl1pPr>
          </a:lstStyle>
          <a:p>
            <a:pPr>
              <a:defRPr/>
            </a:pPr>
            <a:fld id="{E0012DED-4792-49DB-A90B-75D713C654DB}" type="slidenum">
              <a:rPr lang="en-US"/>
              <a:pPr>
                <a:defRPr/>
              </a:pPr>
              <a:t>‹#›</a:t>
            </a:fld>
            <a:endParaRPr lang="en-US"/>
          </a:p>
        </p:txBody>
      </p:sp>
    </p:spTree>
    <p:extLst>
      <p:ext uri="{BB962C8B-B14F-4D97-AF65-F5344CB8AC3E}">
        <p14:creationId xmlns:p14="http://schemas.microsoft.com/office/powerpoint/2010/main" val="317065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6" name="Rectangle 16"/>
          <p:cNvSpPr>
            <a:spLocks noGrp="1" noChangeArrowheads="1"/>
          </p:cNvSpPr>
          <p:nvPr>
            <p:ph type="sldNum" sz="quarter" idx="11"/>
          </p:nvPr>
        </p:nvSpPr>
        <p:spPr>
          <a:ln/>
        </p:spPr>
        <p:txBody>
          <a:bodyPr/>
          <a:lstStyle>
            <a:lvl1pPr>
              <a:defRPr/>
            </a:lvl1pPr>
          </a:lstStyle>
          <a:p>
            <a:pPr>
              <a:defRPr/>
            </a:pPr>
            <a:fld id="{31709E11-55EA-42B4-9C36-D611B98DFE02}" type="slidenum">
              <a:rPr lang="en-US"/>
              <a:pPr>
                <a:defRPr/>
              </a:pPr>
              <a:t>‹#›</a:t>
            </a:fld>
            <a:endParaRPr lang="en-US"/>
          </a:p>
        </p:txBody>
      </p:sp>
    </p:spTree>
    <p:extLst>
      <p:ext uri="{BB962C8B-B14F-4D97-AF65-F5344CB8AC3E}">
        <p14:creationId xmlns:p14="http://schemas.microsoft.com/office/powerpoint/2010/main" val="375899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8" name="Rectangle 16"/>
          <p:cNvSpPr>
            <a:spLocks noGrp="1" noChangeArrowheads="1"/>
          </p:cNvSpPr>
          <p:nvPr>
            <p:ph type="sldNum" sz="quarter" idx="11"/>
          </p:nvPr>
        </p:nvSpPr>
        <p:spPr>
          <a:ln/>
        </p:spPr>
        <p:txBody>
          <a:bodyPr/>
          <a:lstStyle>
            <a:lvl1pPr>
              <a:defRPr/>
            </a:lvl1pPr>
          </a:lstStyle>
          <a:p>
            <a:pPr>
              <a:defRPr/>
            </a:pPr>
            <a:fld id="{7A6D95B3-8BA1-4055-896E-537F94C004A6}" type="slidenum">
              <a:rPr lang="en-US"/>
              <a:pPr>
                <a:defRPr/>
              </a:pPr>
              <a:t>‹#›</a:t>
            </a:fld>
            <a:endParaRPr lang="en-US"/>
          </a:p>
        </p:txBody>
      </p:sp>
    </p:spTree>
    <p:extLst>
      <p:ext uri="{BB962C8B-B14F-4D97-AF65-F5344CB8AC3E}">
        <p14:creationId xmlns:p14="http://schemas.microsoft.com/office/powerpoint/2010/main" val="228222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4" name="Rectangle 16"/>
          <p:cNvSpPr>
            <a:spLocks noGrp="1" noChangeArrowheads="1"/>
          </p:cNvSpPr>
          <p:nvPr>
            <p:ph type="sldNum" sz="quarter" idx="11"/>
          </p:nvPr>
        </p:nvSpPr>
        <p:spPr>
          <a:ln/>
        </p:spPr>
        <p:txBody>
          <a:bodyPr/>
          <a:lstStyle>
            <a:lvl1pPr>
              <a:defRPr/>
            </a:lvl1pPr>
          </a:lstStyle>
          <a:p>
            <a:pPr>
              <a:defRPr/>
            </a:pPr>
            <a:fld id="{4E73A68E-545F-4F5B-B4A8-9504E04A198E}" type="slidenum">
              <a:rPr lang="en-US"/>
              <a:pPr>
                <a:defRPr/>
              </a:pPr>
              <a:t>‹#›</a:t>
            </a:fld>
            <a:endParaRPr lang="en-US"/>
          </a:p>
        </p:txBody>
      </p:sp>
    </p:spTree>
    <p:extLst>
      <p:ext uri="{BB962C8B-B14F-4D97-AF65-F5344CB8AC3E}">
        <p14:creationId xmlns:p14="http://schemas.microsoft.com/office/powerpoint/2010/main" val="161177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3" name="Rectangle 16"/>
          <p:cNvSpPr>
            <a:spLocks noGrp="1" noChangeArrowheads="1"/>
          </p:cNvSpPr>
          <p:nvPr>
            <p:ph type="sldNum" sz="quarter" idx="11"/>
          </p:nvPr>
        </p:nvSpPr>
        <p:spPr>
          <a:ln/>
        </p:spPr>
        <p:txBody>
          <a:bodyPr/>
          <a:lstStyle>
            <a:lvl1pPr>
              <a:defRPr/>
            </a:lvl1pPr>
          </a:lstStyle>
          <a:p>
            <a:pPr>
              <a:defRPr/>
            </a:pPr>
            <a:fld id="{E8130258-824B-462E-9D20-E89A4C15239C}" type="slidenum">
              <a:rPr lang="en-US"/>
              <a:pPr>
                <a:defRPr/>
              </a:pPr>
              <a:t>‹#›</a:t>
            </a:fld>
            <a:endParaRPr lang="en-US"/>
          </a:p>
        </p:txBody>
      </p:sp>
    </p:spTree>
    <p:extLst>
      <p:ext uri="{BB962C8B-B14F-4D97-AF65-F5344CB8AC3E}">
        <p14:creationId xmlns:p14="http://schemas.microsoft.com/office/powerpoint/2010/main" val="45672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6" name="Rectangle 16"/>
          <p:cNvSpPr>
            <a:spLocks noGrp="1" noChangeArrowheads="1"/>
          </p:cNvSpPr>
          <p:nvPr>
            <p:ph type="sldNum" sz="quarter" idx="11"/>
          </p:nvPr>
        </p:nvSpPr>
        <p:spPr>
          <a:ln/>
        </p:spPr>
        <p:txBody>
          <a:bodyPr/>
          <a:lstStyle>
            <a:lvl1pPr>
              <a:defRPr/>
            </a:lvl1pPr>
          </a:lstStyle>
          <a:p>
            <a:pPr>
              <a:defRPr/>
            </a:pPr>
            <a:fld id="{8EAE99F2-CB9A-4402-88F4-7FEB234B95BD}" type="slidenum">
              <a:rPr lang="en-US"/>
              <a:pPr>
                <a:defRPr/>
              </a:pPr>
              <a:t>‹#›</a:t>
            </a:fld>
            <a:endParaRPr lang="en-US"/>
          </a:p>
        </p:txBody>
      </p:sp>
    </p:spTree>
    <p:extLst>
      <p:ext uri="{BB962C8B-B14F-4D97-AF65-F5344CB8AC3E}">
        <p14:creationId xmlns:p14="http://schemas.microsoft.com/office/powerpoint/2010/main" val="128936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US" dirty="0" smtClean="0"/>
              <a:t>|   © 2010 QNX Software Systems. All Rights Reserved.</a:t>
            </a:r>
            <a:endParaRPr lang="en-US" dirty="0"/>
          </a:p>
        </p:txBody>
      </p:sp>
      <p:sp>
        <p:nvSpPr>
          <p:cNvPr id="6" name="Rectangle 16"/>
          <p:cNvSpPr>
            <a:spLocks noGrp="1" noChangeArrowheads="1"/>
          </p:cNvSpPr>
          <p:nvPr>
            <p:ph type="sldNum" sz="quarter" idx="11"/>
          </p:nvPr>
        </p:nvSpPr>
        <p:spPr>
          <a:ln/>
        </p:spPr>
        <p:txBody>
          <a:bodyPr/>
          <a:lstStyle>
            <a:lvl1pPr>
              <a:defRPr/>
            </a:lvl1pPr>
          </a:lstStyle>
          <a:p>
            <a:pPr>
              <a:defRPr/>
            </a:pPr>
            <a:fld id="{5B7DCE31-C390-4133-AD0F-1CC62E846C95}" type="slidenum">
              <a:rPr lang="en-US"/>
              <a:pPr>
                <a:defRPr/>
              </a:pPr>
              <a:t>‹#›</a:t>
            </a:fld>
            <a:endParaRPr lang="en-US"/>
          </a:p>
        </p:txBody>
      </p:sp>
    </p:spTree>
    <p:extLst>
      <p:ext uri="{BB962C8B-B14F-4D97-AF65-F5344CB8AC3E}">
        <p14:creationId xmlns:p14="http://schemas.microsoft.com/office/powerpoint/2010/main" val="1021982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windriver_bulle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6296025"/>
            <a:ext cx="9144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3"/>
          <p:cNvSpPr>
            <a:spLocks noGrp="1" noChangeArrowheads="1"/>
          </p:cNvSpPr>
          <p:nvPr>
            <p:ph type="title"/>
          </p:nvPr>
        </p:nvSpPr>
        <p:spPr bwMode="gray">
          <a:xfrm>
            <a:off x="455613" y="76200"/>
            <a:ext cx="82311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smtClean="0"/>
              <a:t>Title of Slide Goes Here,</a:t>
            </a:r>
            <a:br>
              <a:rPr lang="en-US" smtClean="0"/>
            </a:br>
            <a:r>
              <a:rPr lang="en-US" smtClean="0"/>
              <a:t>and Can Be Up to Two Lines</a:t>
            </a:r>
          </a:p>
        </p:txBody>
      </p:sp>
      <p:sp>
        <p:nvSpPr>
          <p:cNvPr id="1028" name="Rectangle 14"/>
          <p:cNvSpPr>
            <a:spLocks noGrp="1" noChangeArrowheads="1"/>
          </p:cNvSpPr>
          <p:nvPr>
            <p:ph type="body" idx="1"/>
          </p:nvPr>
        </p:nvSpPr>
        <p:spPr bwMode="gray">
          <a:xfrm>
            <a:off x="457200" y="1447800"/>
            <a:ext cx="82296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471" name="Rectangle 15"/>
          <p:cNvSpPr>
            <a:spLocks noGrp="1" noChangeArrowheads="1"/>
          </p:cNvSpPr>
          <p:nvPr>
            <p:ph type="ftr" sz="quarter" idx="3"/>
          </p:nvPr>
        </p:nvSpPr>
        <p:spPr bwMode="gray">
          <a:xfrm>
            <a:off x="476250" y="6502400"/>
            <a:ext cx="4171950" cy="214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sz="800">
                <a:solidFill>
                  <a:srgbClr val="5F5F5F"/>
                </a:solidFill>
              </a:defRPr>
            </a:lvl1pPr>
          </a:lstStyle>
          <a:p>
            <a:pPr>
              <a:defRPr/>
            </a:pPr>
            <a:r>
              <a:rPr lang="en-US" dirty="0" smtClean="0"/>
              <a:t>|   © 2011 </a:t>
            </a:r>
            <a:r>
              <a:rPr lang="en-US" dirty="0" smtClean="0"/>
              <a:t>QNX Software Systems. </a:t>
            </a:r>
            <a:r>
              <a:rPr lang="en-US" dirty="0" smtClean="0"/>
              <a:t>Licensed under the </a:t>
            </a:r>
            <a:r>
              <a:rPr lang="en-US" dirty="0" err="1" smtClean="0"/>
              <a:t>Ecilpse</a:t>
            </a:r>
            <a:r>
              <a:rPr lang="en-US" dirty="0" smtClean="0"/>
              <a:t> Public License.</a:t>
            </a:r>
            <a:endParaRPr lang="en-US" dirty="0"/>
          </a:p>
        </p:txBody>
      </p:sp>
      <p:sp>
        <p:nvSpPr>
          <p:cNvPr id="19472" name="Rectangle 16"/>
          <p:cNvSpPr>
            <a:spLocks noGrp="1" noChangeArrowheads="1"/>
          </p:cNvSpPr>
          <p:nvPr>
            <p:ph type="sldNum" sz="quarter" idx="4"/>
          </p:nvPr>
        </p:nvSpPr>
        <p:spPr bwMode="gray">
          <a:xfrm>
            <a:off x="76200" y="6502400"/>
            <a:ext cx="466725" cy="21431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lvl1pPr algn="r">
              <a:defRPr sz="800">
                <a:solidFill>
                  <a:srgbClr val="5F5F5F"/>
                </a:solidFill>
              </a:defRPr>
            </a:lvl1pPr>
          </a:lstStyle>
          <a:p>
            <a:pPr>
              <a:defRPr/>
            </a:pPr>
            <a:fld id="{DC7E8F36-CFC1-44F6-B056-E1AC5C1FDA4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iming>
    <p:tnLst>
      <p:par>
        <p:cTn xmlns:p14="http://schemas.microsoft.com/office/powerpoint/2010/main" id="1" dur="indefinite" restart="never" nodeType="tmRoot"/>
      </p:par>
    </p:tnLst>
  </p:timing>
  <p:hf hdr="0" dt="0"/>
  <p:txStyles>
    <p:titleStyle>
      <a:lvl1pPr algn="l" rtl="0" eaLnBrk="0" fontAlgn="base" hangingPunct="0">
        <a:lnSpc>
          <a:spcPct val="95000"/>
        </a:lnSpc>
        <a:spcBef>
          <a:spcPct val="0"/>
        </a:spcBef>
        <a:spcAft>
          <a:spcPct val="0"/>
        </a:spcAft>
        <a:defRPr sz="3400">
          <a:solidFill>
            <a:schemeClr val="tx1"/>
          </a:solidFill>
          <a:latin typeface="+mj-lt"/>
          <a:ea typeface="+mj-ea"/>
          <a:cs typeface="+mj-cs"/>
        </a:defRPr>
      </a:lvl1pPr>
      <a:lvl2pPr algn="l" rtl="0" eaLnBrk="0" fontAlgn="base" hangingPunct="0">
        <a:lnSpc>
          <a:spcPct val="95000"/>
        </a:lnSpc>
        <a:spcBef>
          <a:spcPct val="0"/>
        </a:spcBef>
        <a:spcAft>
          <a:spcPct val="0"/>
        </a:spcAft>
        <a:defRPr sz="3400">
          <a:solidFill>
            <a:schemeClr val="tx1"/>
          </a:solidFill>
          <a:latin typeface="Arial" charset="0"/>
        </a:defRPr>
      </a:lvl2pPr>
      <a:lvl3pPr algn="l" rtl="0" eaLnBrk="0" fontAlgn="base" hangingPunct="0">
        <a:lnSpc>
          <a:spcPct val="95000"/>
        </a:lnSpc>
        <a:spcBef>
          <a:spcPct val="0"/>
        </a:spcBef>
        <a:spcAft>
          <a:spcPct val="0"/>
        </a:spcAft>
        <a:defRPr sz="3400">
          <a:solidFill>
            <a:schemeClr val="tx1"/>
          </a:solidFill>
          <a:latin typeface="Arial" charset="0"/>
        </a:defRPr>
      </a:lvl3pPr>
      <a:lvl4pPr algn="l" rtl="0" eaLnBrk="0" fontAlgn="base" hangingPunct="0">
        <a:lnSpc>
          <a:spcPct val="95000"/>
        </a:lnSpc>
        <a:spcBef>
          <a:spcPct val="0"/>
        </a:spcBef>
        <a:spcAft>
          <a:spcPct val="0"/>
        </a:spcAft>
        <a:defRPr sz="3400">
          <a:solidFill>
            <a:schemeClr val="tx1"/>
          </a:solidFill>
          <a:latin typeface="Arial" charset="0"/>
        </a:defRPr>
      </a:lvl4pPr>
      <a:lvl5pPr algn="l" rtl="0" eaLnBrk="0" fontAlgn="base" hangingPunct="0">
        <a:lnSpc>
          <a:spcPct val="95000"/>
        </a:lnSpc>
        <a:spcBef>
          <a:spcPct val="0"/>
        </a:spcBef>
        <a:spcAft>
          <a:spcPct val="0"/>
        </a:spcAft>
        <a:defRPr sz="3400">
          <a:solidFill>
            <a:schemeClr val="tx1"/>
          </a:solidFill>
          <a:latin typeface="Arial"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85750" indent="-285750" algn="l" rtl="0" eaLnBrk="0" fontAlgn="base" hangingPunct="0">
        <a:lnSpc>
          <a:spcPct val="95000"/>
        </a:lnSpc>
        <a:spcBef>
          <a:spcPct val="35000"/>
        </a:spcBef>
        <a:spcAft>
          <a:spcPct val="0"/>
        </a:spcAft>
        <a:buClr>
          <a:srgbClr val="3F6379"/>
        </a:buClr>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95000"/>
        </a:lnSpc>
        <a:spcBef>
          <a:spcPct val="35000"/>
        </a:spcBef>
        <a:spcAft>
          <a:spcPct val="0"/>
        </a:spcAft>
        <a:buClr>
          <a:srgbClr val="3F6379"/>
        </a:buClr>
        <a:buChar char="–"/>
        <a:defRPr sz="2000">
          <a:solidFill>
            <a:schemeClr val="tx1"/>
          </a:solidFill>
          <a:latin typeface="+mn-lt"/>
        </a:defRPr>
      </a:lvl2pPr>
      <a:lvl3pPr marL="1143000" indent="-228600" algn="l" rtl="0" eaLnBrk="0" fontAlgn="base" hangingPunct="0">
        <a:lnSpc>
          <a:spcPct val="95000"/>
        </a:lnSpc>
        <a:spcBef>
          <a:spcPct val="35000"/>
        </a:spcBef>
        <a:spcAft>
          <a:spcPct val="0"/>
        </a:spcAft>
        <a:buClr>
          <a:srgbClr val="3F6379"/>
        </a:buClr>
        <a:buFont typeface="Wingdings" pitchFamily="2" charset="2"/>
        <a:buChar char="§"/>
        <a:defRPr>
          <a:solidFill>
            <a:schemeClr val="tx1"/>
          </a:solidFill>
          <a:latin typeface="+mn-lt"/>
        </a:defRPr>
      </a:lvl3pPr>
      <a:lvl4pPr marL="1600200" indent="-228600" algn="l" rtl="0" eaLnBrk="0" fontAlgn="base" hangingPunct="0">
        <a:lnSpc>
          <a:spcPct val="95000"/>
        </a:lnSpc>
        <a:spcBef>
          <a:spcPct val="35000"/>
        </a:spcBef>
        <a:spcAft>
          <a:spcPct val="0"/>
        </a:spcAft>
        <a:buClr>
          <a:srgbClr val="3F6379"/>
        </a:buClr>
        <a:buChar char="–"/>
        <a:defRPr sz="1600">
          <a:solidFill>
            <a:schemeClr val="tx1"/>
          </a:solidFill>
          <a:latin typeface="+mn-lt"/>
        </a:defRPr>
      </a:lvl4pPr>
      <a:lvl5pPr marL="2057400" indent="-228600" algn="l" rtl="0" eaLnBrk="0" fontAlgn="base" hangingPunct="0">
        <a:lnSpc>
          <a:spcPct val="95000"/>
        </a:lnSpc>
        <a:spcBef>
          <a:spcPct val="35000"/>
        </a:spcBef>
        <a:spcAft>
          <a:spcPct val="0"/>
        </a:spcAft>
        <a:buClr>
          <a:srgbClr val="3F6379"/>
        </a:buClr>
        <a:buChar char="»"/>
        <a:defRPr sz="1600">
          <a:solidFill>
            <a:schemeClr val="tx1"/>
          </a:solidFill>
          <a:latin typeface="+mn-lt"/>
        </a:defRPr>
      </a:lvl5pPr>
      <a:lvl6pPr marL="25146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6pPr>
      <a:lvl7pPr marL="29718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7pPr>
      <a:lvl8pPr marL="34290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8pPr>
      <a:lvl9pPr marL="38862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legal/guidetolegaldoc.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iki.eclipse.org/CD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2586022"/>
            <a:ext cx="6172200" cy="2319353"/>
          </a:xfrm>
        </p:spPr>
        <p:txBody>
          <a:bodyPr/>
          <a:lstStyle/>
          <a:p>
            <a:pPr eaLnBrk="1" hangingPunct="1"/>
            <a:r>
              <a:rPr lang="en-US" dirty="0" smtClean="0"/>
              <a:t>Eclipse C/C++ Development </a:t>
            </a:r>
            <a:r>
              <a:rPr lang="en-US" dirty="0" smtClean="0"/>
              <a:t>Tools (</a:t>
            </a:r>
            <a:r>
              <a:rPr lang="en-US" dirty="0" smtClean="0"/>
              <a:t>CDT) </a:t>
            </a:r>
            <a:r>
              <a:rPr lang="en-US" dirty="0" smtClean="0"/>
              <a:t>Version 8.1 for Juno</a:t>
            </a:r>
            <a:br>
              <a:rPr lang="en-US" dirty="0" smtClean="0"/>
            </a:br>
            <a:r>
              <a:rPr lang="en-US" dirty="0" smtClean="0"/>
              <a:t>Release </a:t>
            </a:r>
            <a:r>
              <a:rPr lang="en-US" dirty="0" smtClean="0"/>
              <a:t>Review</a:t>
            </a:r>
            <a:endParaRPr lang="en-US" sz="2000" dirty="0" smtClean="0"/>
          </a:p>
        </p:txBody>
      </p:sp>
      <p:sp>
        <p:nvSpPr>
          <p:cNvPr id="3075" name="Rectangle 3"/>
          <p:cNvSpPr>
            <a:spLocks noGrp="1" noChangeArrowheads="1"/>
          </p:cNvSpPr>
          <p:nvPr>
            <p:ph type="subTitle" idx="1"/>
          </p:nvPr>
        </p:nvSpPr>
        <p:spPr>
          <a:xfrm>
            <a:off x="457200" y="5057775"/>
            <a:ext cx="6172200" cy="677108"/>
          </a:xfrm>
        </p:spPr>
        <p:txBody>
          <a:bodyPr/>
          <a:lstStyle/>
          <a:p>
            <a:pPr eaLnBrk="1" hangingPunct="1">
              <a:buFont typeface="Wingdings" pitchFamily="2" charset="2"/>
              <a:buNone/>
            </a:pPr>
            <a:r>
              <a:rPr lang="en-US" dirty="0" smtClean="0"/>
              <a:t>Doug Schaefer, QNX Software Systems</a:t>
            </a:r>
          </a:p>
          <a:p>
            <a:pPr eaLnBrk="1" hangingPunct="1">
              <a:buFont typeface="Wingdings" pitchFamily="2" charset="2"/>
              <a:buNone/>
            </a:pPr>
            <a:r>
              <a:rPr lang="en-US" dirty="0" smtClean="0"/>
              <a:t>CDT Project Lead</a:t>
            </a:r>
          </a:p>
        </p:txBody>
      </p:sp>
      <p:pic>
        <p:nvPicPr>
          <p:cNvPr id="1027" name="Picture 3" descr="C:\Eclipse\workspaces\cdt\cdt\images\cdt_logo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4800"/>
            <a:ext cx="2387390" cy="23873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UI Usability</a:t>
            </a:r>
            <a:endParaRPr lang="en-US" dirty="0"/>
          </a:p>
        </p:txBody>
      </p:sp>
      <p:sp>
        <p:nvSpPr>
          <p:cNvPr id="3" name="Content Placeholder 2"/>
          <p:cNvSpPr>
            <a:spLocks noGrp="1"/>
          </p:cNvSpPr>
          <p:nvPr>
            <p:ph idx="1"/>
          </p:nvPr>
        </p:nvSpPr>
        <p:spPr>
          <a:xfrm>
            <a:off x="457200" y="1447800"/>
            <a:ext cx="8229600" cy="1274195"/>
          </a:xfrm>
        </p:spPr>
        <p:txBody>
          <a:bodyPr/>
          <a:lstStyle/>
          <a:p>
            <a:r>
              <a:rPr lang="en-US" dirty="0" smtClean="0"/>
              <a:t>CDT continues to support 508 compliance and internationalization</a:t>
            </a:r>
          </a:p>
          <a:p>
            <a:r>
              <a:rPr lang="en-US" dirty="0" smtClean="0"/>
              <a:t>CDT continues to fit well within the Eclipse Workbench</a:t>
            </a:r>
            <a:endParaRPr lang="en-US" dirty="0"/>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10</a:t>
            </a:fld>
            <a:endParaRPr lang="en-US"/>
          </a:p>
        </p:txBody>
      </p:sp>
    </p:spTree>
    <p:extLst>
      <p:ext uri="{BB962C8B-B14F-4D97-AF65-F5344CB8AC3E}">
        <p14:creationId xmlns:p14="http://schemas.microsoft.com/office/powerpoint/2010/main" val="218120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Schedule</a:t>
            </a:r>
            <a:endParaRPr lang="en-US" dirty="0"/>
          </a:p>
        </p:txBody>
      </p:sp>
      <p:sp>
        <p:nvSpPr>
          <p:cNvPr id="3" name="Content Placeholder 2"/>
          <p:cNvSpPr>
            <a:spLocks noGrp="1"/>
          </p:cNvSpPr>
          <p:nvPr>
            <p:ph idx="1"/>
          </p:nvPr>
        </p:nvSpPr>
        <p:spPr>
          <a:xfrm>
            <a:off x="457200" y="1447800"/>
            <a:ext cx="8229600" cy="843308"/>
          </a:xfrm>
        </p:spPr>
        <p:txBody>
          <a:bodyPr/>
          <a:lstStyle/>
          <a:p>
            <a:r>
              <a:rPr lang="en-US" dirty="0" smtClean="0"/>
              <a:t>CDT follows the Indigo Release train schedule</a:t>
            </a:r>
          </a:p>
          <a:p>
            <a:pPr lvl="1"/>
            <a:r>
              <a:rPr lang="en-US" dirty="0" smtClean="0"/>
              <a:t>All milestones met on time</a:t>
            </a:r>
            <a:endParaRPr lang="en-US" dirty="0"/>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11</a:t>
            </a:fld>
            <a:endParaRPr lang="en-US"/>
          </a:p>
        </p:txBody>
      </p:sp>
    </p:spTree>
    <p:extLst>
      <p:ext uri="{BB962C8B-B14F-4D97-AF65-F5344CB8AC3E}">
        <p14:creationId xmlns:p14="http://schemas.microsoft.com/office/powerpoint/2010/main" val="170248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Communities</a:t>
            </a:r>
            <a:endParaRPr lang="en-US" dirty="0"/>
          </a:p>
        </p:txBody>
      </p:sp>
      <p:sp>
        <p:nvSpPr>
          <p:cNvPr id="3" name="Content Placeholder 2"/>
          <p:cNvSpPr>
            <a:spLocks noGrp="1"/>
          </p:cNvSpPr>
          <p:nvPr>
            <p:ph idx="1"/>
          </p:nvPr>
        </p:nvSpPr>
        <p:spPr>
          <a:xfrm>
            <a:off x="457200" y="1447800"/>
            <a:ext cx="8229600" cy="3357842"/>
          </a:xfrm>
        </p:spPr>
        <p:txBody>
          <a:bodyPr/>
          <a:lstStyle/>
          <a:p>
            <a:r>
              <a:rPr lang="en-US" dirty="0" smtClean="0"/>
              <a:t>CDT continues to be one of the most diverse projects at Eclipse</a:t>
            </a:r>
          </a:p>
          <a:p>
            <a:pPr lvl="1"/>
            <a:r>
              <a:rPr lang="en-US" dirty="0" smtClean="0"/>
              <a:t>&gt;20 committers</a:t>
            </a:r>
          </a:p>
          <a:p>
            <a:pPr lvl="1"/>
            <a:r>
              <a:rPr lang="en-US" dirty="0" smtClean="0"/>
              <a:t>Number of truly active committers though is low at this time</a:t>
            </a:r>
          </a:p>
          <a:p>
            <a:pPr lvl="1"/>
            <a:r>
              <a:rPr lang="en-US" dirty="0" smtClean="0"/>
              <a:t>But they are doing great work</a:t>
            </a:r>
          </a:p>
          <a:p>
            <a:r>
              <a:rPr lang="en-US" dirty="0" smtClean="0"/>
              <a:t>Discussions occur on </a:t>
            </a:r>
            <a:r>
              <a:rPr lang="en-US" dirty="0" err="1" smtClean="0"/>
              <a:t>cdt-dev</a:t>
            </a:r>
            <a:r>
              <a:rPr lang="en-US" dirty="0" smtClean="0"/>
              <a:t> mailing list</a:t>
            </a:r>
          </a:p>
          <a:p>
            <a:pPr lvl="1"/>
            <a:r>
              <a:rPr lang="en-US" dirty="0" smtClean="0"/>
              <a:t>Technical discussions usually move to </a:t>
            </a:r>
            <a:r>
              <a:rPr lang="en-US" dirty="0" err="1" smtClean="0"/>
              <a:t>bugzilla</a:t>
            </a:r>
            <a:endParaRPr lang="en-US" dirty="0" smtClean="0"/>
          </a:p>
          <a:p>
            <a:r>
              <a:rPr lang="en-US" dirty="0" smtClean="0"/>
              <a:t>CDT user forum very active as well</a:t>
            </a:r>
            <a:endParaRPr lang="en-US" dirty="0"/>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12</a:t>
            </a:fld>
            <a:endParaRPr lang="en-US"/>
          </a:p>
        </p:txBody>
      </p:sp>
    </p:spTree>
    <p:extLst>
      <p:ext uri="{BB962C8B-B14F-4D97-AF65-F5344CB8AC3E}">
        <p14:creationId xmlns:p14="http://schemas.microsoft.com/office/powerpoint/2010/main" val="217350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IP Issues</a:t>
            </a:r>
            <a:endParaRPr lang="en-US" dirty="0"/>
          </a:p>
        </p:txBody>
      </p:sp>
      <p:sp>
        <p:nvSpPr>
          <p:cNvPr id="3" name="Content Placeholder 2"/>
          <p:cNvSpPr>
            <a:spLocks noGrp="1"/>
          </p:cNvSpPr>
          <p:nvPr>
            <p:ph idx="1"/>
          </p:nvPr>
        </p:nvSpPr>
        <p:spPr>
          <a:xfrm>
            <a:off x="457200" y="1447800"/>
            <a:ext cx="8229600" cy="3911840"/>
          </a:xfrm>
        </p:spPr>
        <p:txBody>
          <a:bodyPr/>
          <a:lstStyle/>
          <a:p>
            <a:r>
              <a:rPr lang="en-US" sz="1400" dirty="0"/>
              <a:t>The project leadership verifies that:</a:t>
            </a:r>
          </a:p>
          <a:p>
            <a:pPr lvl="1"/>
            <a:r>
              <a:rPr lang="en-US" sz="1200" dirty="0"/>
              <a:t>... that the about files and use licenses are in place as per the </a:t>
            </a:r>
            <a:r>
              <a:rPr lang="en-US" sz="1200" dirty="0">
                <a:hlinkClick r:id="rId2" tooltip="http://www.eclipse.org/legal/guidetolegaldoc.php"/>
              </a:rPr>
              <a:t>Guidelines to Legal Documentation</a:t>
            </a:r>
            <a:endParaRPr lang="en-US" sz="1200" dirty="0"/>
          </a:p>
          <a:p>
            <a:pPr lvl="1"/>
            <a:r>
              <a:rPr lang="en-US" sz="1200" dirty="0"/>
              <a:t>... all contributions (code, documentation, images, </a:t>
            </a:r>
            <a:r>
              <a:rPr lang="en-US" sz="1200" dirty="0" err="1"/>
              <a:t>etc</a:t>
            </a:r>
            <a:r>
              <a:rPr lang="en-US" sz="1200" dirty="0"/>
              <a:t>) has been committed by individuals who are either Members of the Foundation, or have signed the appropriate Committer Agreement. In either case, these are individuals who have signed, and are abiding by, the Eclipse IP Policy.</a:t>
            </a:r>
          </a:p>
          <a:p>
            <a:pPr lvl="1"/>
            <a:r>
              <a:rPr lang="en-US" sz="1200" dirty="0"/>
              <a:t>... that all significant contributions have been reviewed by the Foundation's legal staff. Include references to the </a:t>
            </a:r>
            <a:r>
              <a:rPr lang="en-US" sz="1200" dirty="0" err="1"/>
              <a:t>IPZilla</a:t>
            </a:r>
            <a:r>
              <a:rPr lang="en-US" sz="1200" dirty="0"/>
              <a:t> numbers of all clearances.</a:t>
            </a:r>
          </a:p>
          <a:p>
            <a:pPr lvl="1"/>
            <a:r>
              <a:rPr lang="en-US" sz="1200" dirty="0"/>
              <a:t>... that all non-Committer code contributions, including third-party libraries, have been documented in the release and reviewed by the Foundation's legal staff. Include references to the </a:t>
            </a:r>
            <a:r>
              <a:rPr lang="en-US" sz="1200" dirty="0" err="1"/>
              <a:t>IPZilla</a:t>
            </a:r>
            <a:r>
              <a:rPr lang="en-US" sz="1200" dirty="0"/>
              <a:t> numbers of all clearances.</a:t>
            </a:r>
          </a:p>
          <a:p>
            <a:pPr lvl="1"/>
            <a:r>
              <a:rPr lang="en-US" sz="1200" dirty="0"/>
              <a:t>... that all Contribution Questionnaires have been completed</a:t>
            </a:r>
          </a:p>
          <a:p>
            <a:pPr lvl="1"/>
            <a:r>
              <a:rPr lang="en-US" sz="1200" dirty="0"/>
              <a:t>... the "copyright" field of each feature is set to the copyright owner (the Eclipse Foundation is </a:t>
            </a:r>
            <a:r>
              <a:rPr lang="en-US" sz="1200" i="1" dirty="0"/>
              <a:t>rarely</a:t>
            </a:r>
            <a:r>
              <a:rPr lang="en-US" sz="1200" dirty="0"/>
              <a:t> the copyright owner).</a:t>
            </a:r>
          </a:p>
          <a:p>
            <a:pPr lvl="1"/>
            <a:r>
              <a:rPr lang="en-US" sz="1200" dirty="0"/>
              <a:t>... that any third-party logos or trademarks included in the distribution (icons, help file logos, </a:t>
            </a:r>
            <a:r>
              <a:rPr lang="en-US" sz="1200" dirty="0" err="1"/>
              <a:t>etc</a:t>
            </a:r>
            <a:r>
              <a:rPr lang="en-US" sz="1200" dirty="0"/>
              <a:t>) have been licensed under the EPL.</a:t>
            </a:r>
          </a:p>
          <a:p>
            <a:pPr lvl="1"/>
            <a:r>
              <a:rPr lang="en-US" sz="1200" dirty="0"/>
              <a:t>... that any fonts or similar third-party images included in the distribution (e.g. in PDF or EPS files) have been licensed under the EPL</a:t>
            </a:r>
            <a:r>
              <a:rPr lang="en-US" sz="1200" dirty="0" smtClean="0"/>
              <a:t>.</a:t>
            </a:r>
          </a:p>
          <a:p>
            <a:r>
              <a:rPr lang="en-US" sz="1400" dirty="0" smtClean="0"/>
              <a:t>Approved IP log </a:t>
            </a:r>
            <a:r>
              <a:rPr lang="en-US" sz="1400" dirty="0"/>
              <a:t>attached </a:t>
            </a:r>
            <a:r>
              <a:rPr lang="en-US" sz="1400" dirty="0" smtClean="0"/>
              <a:t>to </a:t>
            </a:r>
            <a:r>
              <a:rPr lang="en-US" sz="1400" dirty="0"/>
              <a:t>https://</a:t>
            </a:r>
            <a:r>
              <a:rPr lang="en-US" sz="1400" dirty="0" err="1"/>
              <a:t>bugs.eclipse.org</a:t>
            </a:r>
            <a:r>
              <a:rPr lang="en-US" sz="1400" dirty="0"/>
              <a:t>/bugs/</a:t>
            </a:r>
            <a:r>
              <a:rPr lang="en-US" sz="1400" dirty="0" err="1"/>
              <a:t>show_bug.cgi?id</a:t>
            </a:r>
            <a:r>
              <a:rPr lang="en-US" sz="1400" dirty="0"/>
              <a:t>=380493</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13</a:t>
            </a:fld>
            <a:endParaRPr lang="en-US"/>
          </a:p>
        </p:txBody>
      </p:sp>
    </p:spTree>
    <p:extLst>
      <p:ext uri="{BB962C8B-B14F-4D97-AF65-F5344CB8AC3E}">
        <p14:creationId xmlns:p14="http://schemas.microsoft.com/office/powerpoint/2010/main" val="137865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Project Plan</a:t>
            </a:r>
            <a:endParaRPr lang="en-US" dirty="0"/>
          </a:p>
        </p:txBody>
      </p:sp>
      <p:sp>
        <p:nvSpPr>
          <p:cNvPr id="3" name="Content Placeholder 2"/>
          <p:cNvSpPr>
            <a:spLocks noGrp="1"/>
          </p:cNvSpPr>
          <p:nvPr>
            <p:ph idx="1"/>
          </p:nvPr>
        </p:nvSpPr>
        <p:spPr>
          <a:xfrm>
            <a:off x="457200" y="1447800"/>
            <a:ext cx="8229600" cy="2526332"/>
          </a:xfrm>
        </p:spPr>
        <p:txBody>
          <a:bodyPr/>
          <a:lstStyle/>
          <a:p>
            <a:r>
              <a:rPr lang="en-US" dirty="0" smtClean="0"/>
              <a:t>CDT project plan usually set in September</a:t>
            </a:r>
          </a:p>
          <a:p>
            <a:r>
              <a:rPr lang="en-US" dirty="0" smtClean="0"/>
              <a:t>Work continues in all areas of CDT</a:t>
            </a:r>
          </a:p>
          <a:p>
            <a:pPr lvl="1"/>
            <a:r>
              <a:rPr lang="en-US" dirty="0" smtClean="0"/>
              <a:t>Quality improvements to </a:t>
            </a:r>
            <a:r>
              <a:rPr lang="en-US" dirty="0" err="1" smtClean="0"/>
              <a:t>Codan</a:t>
            </a:r>
            <a:endParaRPr lang="en-US" dirty="0" smtClean="0"/>
          </a:p>
          <a:p>
            <a:pPr lvl="1"/>
            <a:r>
              <a:rPr lang="en-US" dirty="0" smtClean="0"/>
              <a:t>Support for C++11</a:t>
            </a:r>
          </a:p>
          <a:p>
            <a:pPr lvl="1"/>
            <a:r>
              <a:rPr lang="en-US" dirty="0" smtClean="0"/>
              <a:t>Project and Build UI and workflows</a:t>
            </a:r>
          </a:p>
          <a:p>
            <a:pPr lvl="1"/>
            <a:r>
              <a:rPr lang="en-US" dirty="0" smtClean="0"/>
              <a:t>Debug support for multicore continues</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14</a:t>
            </a:fld>
            <a:endParaRPr lang="en-US"/>
          </a:p>
        </p:txBody>
      </p:sp>
    </p:spTree>
    <p:extLst>
      <p:ext uri="{BB962C8B-B14F-4D97-AF65-F5344CB8AC3E}">
        <p14:creationId xmlns:p14="http://schemas.microsoft.com/office/powerpoint/2010/main" val="40300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Introduction</a:t>
            </a:r>
            <a:endParaRPr lang="en-US" dirty="0"/>
          </a:p>
        </p:txBody>
      </p:sp>
      <p:sp>
        <p:nvSpPr>
          <p:cNvPr id="3" name="Content Placeholder 2"/>
          <p:cNvSpPr>
            <a:spLocks noGrp="1"/>
          </p:cNvSpPr>
          <p:nvPr>
            <p:ph idx="1"/>
          </p:nvPr>
        </p:nvSpPr>
        <p:spPr>
          <a:xfrm>
            <a:off x="457200" y="1447800"/>
            <a:ext cx="8229600" cy="4366836"/>
          </a:xfrm>
        </p:spPr>
        <p:txBody>
          <a:bodyPr/>
          <a:lstStyle/>
          <a:p>
            <a:r>
              <a:rPr lang="en-US" dirty="0" smtClean="0"/>
              <a:t>Juno Release – CDT 8.1</a:t>
            </a:r>
          </a:p>
          <a:p>
            <a:r>
              <a:rPr lang="en-US" dirty="0" smtClean="0"/>
              <a:t>API compatible with CDT 8.0/Indigo</a:t>
            </a:r>
          </a:p>
          <a:p>
            <a:r>
              <a:rPr lang="en-US" dirty="0" smtClean="0"/>
              <a:t>New Optional Features</a:t>
            </a:r>
          </a:p>
          <a:p>
            <a:pPr lvl="1"/>
            <a:r>
              <a:rPr lang="en-US" dirty="0" smtClean="0"/>
              <a:t>Multicore Visualizer View</a:t>
            </a:r>
          </a:p>
          <a:p>
            <a:pPr lvl="1"/>
            <a:r>
              <a:rPr lang="en-US" dirty="0" smtClean="0"/>
              <a:t>C/C++ Unit Testing Support</a:t>
            </a:r>
          </a:p>
          <a:p>
            <a:r>
              <a:rPr lang="en-US" dirty="0" smtClean="0"/>
              <a:t>Major Feature Improvements</a:t>
            </a:r>
          </a:p>
          <a:p>
            <a:pPr lvl="1"/>
            <a:r>
              <a:rPr lang="en-US" dirty="0" smtClean="0"/>
              <a:t>Scanner Discovery</a:t>
            </a:r>
          </a:p>
          <a:p>
            <a:pPr lvl="1"/>
            <a:r>
              <a:rPr lang="en-US" dirty="0" smtClean="0"/>
              <a:t>Numerous Debug Enhancements</a:t>
            </a:r>
          </a:p>
          <a:p>
            <a:r>
              <a:rPr lang="en-US" dirty="0" smtClean="0"/>
              <a:t>New and Noteworthy are here:</a:t>
            </a:r>
          </a:p>
          <a:p>
            <a:pPr lvl="1"/>
            <a:r>
              <a:rPr lang="en-US" dirty="0"/>
              <a:t>http://wiki.eclipse.org/CDT/User/</a:t>
            </a:r>
            <a:r>
              <a:rPr lang="en-US" dirty="0" smtClean="0"/>
              <a:t>NewIn81</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2</a:t>
            </a:fld>
            <a:endParaRPr lang="en-US"/>
          </a:p>
        </p:txBody>
      </p:sp>
    </p:spTree>
    <p:extLst>
      <p:ext uri="{BB962C8B-B14F-4D97-AF65-F5344CB8AC3E}">
        <p14:creationId xmlns:p14="http://schemas.microsoft.com/office/powerpoint/2010/main" val="173406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Non-Code Aspects</a:t>
            </a:r>
            <a:endParaRPr lang="en-US" dirty="0"/>
          </a:p>
        </p:txBody>
      </p:sp>
      <p:sp>
        <p:nvSpPr>
          <p:cNvPr id="3" name="Content Placeholder 2"/>
          <p:cNvSpPr>
            <a:spLocks noGrp="1"/>
          </p:cNvSpPr>
          <p:nvPr>
            <p:ph idx="1"/>
          </p:nvPr>
        </p:nvSpPr>
        <p:spPr>
          <a:xfrm>
            <a:off x="457200" y="1447800"/>
            <a:ext cx="8229600" cy="4157548"/>
          </a:xfrm>
        </p:spPr>
        <p:txBody>
          <a:bodyPr/>
          <a:lstStyle/>
          <a:p>
            <a:r>
              <a:rPr lang="en-US" dirty="0" smtClean="0"/>
              <a:t>Little has changed for CDT in it’s documentation</a:t>
            </a:r>
          </a:p>
          <a:p>
            <a:pPr lvl="1"/>
            <a:r>
              <a:rPr lang="en-US" dirty="0" smtClean="0"/>
              <a:t>Continues to be a critically </a:t>
            </a:r>
            <a:r>
              <a:rPr lang="en-US" dirty="0" err="1" smtClean="0"/>
              <a:t>unresourced</a:t>
            </a:r>
            <a:r>
              <a:rPr lang="en-US" dirty="0"/>
              <a:t> </a:t>
            </a:r>
            <a:r>
              <a:rPr lang="en-US" dirty="0" smtClean="0"/>
              <a:t>area</a:t>
            </a:r>
          </a:p>
          <a:p>
            <a:r>
              <a:rPr lang="en-US" dirty="0" smtClean="0"/>
              <a:t>CDT wiki remains central repo for documentation created over the release</a:t>
            </a:r>
          </a:p>
          <a:p>
            <a:pPr lvl="1"/>
            <a:r>
              <a:rPr lang="en-US" dirty="0">
                <a:hlinkClick r:id="rId2"/>
              </a:rPr>
              <a:t>http://wiki.eclipse.org/</a:t>
            </a:r>
            <a:r>
              <a:rPr lang="en-US" dirty="0" smtClean="0">
                <a:hlinkClick r:id="rId2"/>
              </a:rPr>
              <a:t>CDT</a:t>
            </a:r>
            <a:endParaRPr lang="en-US" dirty="0" smtClean="0"/>
          </a:p>
          <a:p>
            <a:r>
              <a:rPr lang="en-US" dirty="0" smtClean="0"/>
              <a:t>Numerous upgrades to SCM systems</a:t>
            </a:r>
          </a:p>
          <a:p>
            <a:pPr lvl="1"/>
            <a:r>
              <a:rPr lang="en-US" dirty="0" smtClean="0"/>
              <a:t>Repositories migrated to </a:t>
            </a:r>
            <a:r>
              <a:rPr lang="en-US" dirty="0" err="1" smtClean="0"/>
              <a:t>git</a:t>
            </a:r>
            <a:endParaRPr lang="en-US" dirty="0" smtClean="0"/>
          </a:p>
          <a:p>
            <a:pPr lvl="1"/>
            <a:r>
              <a:rPr lang="en-US" dirty="0" smtClean="0"/>
              <a:t>Build system moved to Maven/</a:t>
            </a:r>
            <a:r>
              <a:rPr lang="en-US" dirty="0" err="1" smtClean="0"/>
              <a:t>Tycho</a:t>
            </a:r>
            <a:endParaRPr lang="en-US" dirty="0" smtClean="0"/>
          </a:p>
          <a:p>
            <a:pPr lvl="1"/>
            <a:r>
              <a:rPr lang="en-US" dirty="0" smtClean="0"/>
              <a:t>Moved to </a:t>
            </a:r>
            <a:r>
              <a:rPr lang="en-US" dirty="0" err="1" smtClean="0"/>
              <a:t>Gerrit</a:t>
            </a:r>
            <a:r>
              <a:rPr lang="en-US" dirty="0" smtClean="0"/>
              <a:t> for contributions</a:t>
            </a:r>
          </a:p>
          <a:p>
            <a:pPr lvl="1"/>
            <a:r>
              <a:rPr lang="en-US" dirty="0" smtClean="0"/>
              <a:t>Should make it easier to adopt, modify, and contribute</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3</a:t>
            </a:fld>
            <a:endParaRPr lang="en-US"/>
          </a:p>
        </p:txBody>
      </p:sp>
    </p:spTree>
    <p:extLst>
      <p:ext uri="{BB962C8B-B14F-4D97-AF65-F5344CB8AC3E}">
        <p14:creationId xmlns:p14="http://schemas.microsoft.com/office/powerpoint/2010/main" val="325710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APIs</a:t>
            </a:r>
            <a:endParaRPr lang="en-US" dirty="0"/>
          </a:p>
        </p:txBody>
      </p:sp>
      <p:sp>
        <p:nvSpPr>
          <p:cNvPr id="3" name="Content Placeholder 2"/>
          <p:cNvSpPr>
            <a:spLocks noGrp="1"/>
          </p:cNvSpPr>
          <p:nvPr>
            <p:ph idx="1"/>
          </p:nvPr>
        </p:nvSpPr>
        <p:spPr>
          <a:xfrm>
            <a:off x="457200" y="1447800"/>
            <a:ext cx="8229600" cy="3308598"/>
          </a:xfrm>
        </p:spPr>
        <p:txBody>
          <a:bodyPr/>
          <a:lstStyle/>
          <a:p>
            <a:r>
              <a:rPr lang="en-US" dirty="0" smtClean="0"/>
              <a:t>CDT 8.1 is a minor release</a:t>
            </a:r>
          </a:p>
          <a:p>
            <a:pPr lvl="1"/>
            <a:r>
              <a:rPr lang="en-US" dirty="0" smtClean="0"/>
              <a:t>There are new APIs</a:t>
            </a:r>
          </a:p>
          <a:p>
            <a:pPr lvl="1"/>
            <a:r>
              <a:rPr lang="en-US" dirty="0" smtClean="0"/>
              <a:t>But remain API compatible for CDT 8.0</a:t>
            </a:r>
          </a:p>
          <a:p>
            <a:r>
              <a:rPr lang="en-US" dirty="0" smtClean="0"/>
              <a:t>The discipline not to change APIs seems to have gone well</a:t>
            </a:r>
          </a:p>
          <a:p>
            <a:pPr lvl="1"/>
            <a:r>
              <a:rPr lang="en-US" dirty="0" smtClean="0"/>
              <a:t>Not as hard or limiting as we had thought</a:t>
            </a:r>
          </a:p>
          <a:p>
            <a:r>
              <a:rPr lang="en-US" dirty="0" smtClean="0"/>
              <a:t>We may be able to continue this trend unless a major API needs to be rewritten.</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4</a:t>
            </a:fld>
            <a:endParaRPr lang="en-US"/>
          </a:p>
        </p:txBody>
      </p:sp>
    </p:spTree>
    <p:extLst>
      <p:ext uri="{BB962C8B-B14F-4D97-AF65-F5344CB8AC3E}">
        <p14:creationId xmlns:p14="http://schemas.microsoft.com/office/powerpoint/2010/main" val="238233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Architectural Issues</a:t>
            </a:r>
            <a:endParaRPr lang="en-US" dirty="0"/>
          </a:p>
        </p:txBody>
      </p:sp>
      <p:sp>
        <p:nvSpPr>
          <p:cNvPr id="3" name="Content Placeholder 2"/>
          <p:cNvSpPr>
            <a:spLocks noGrp="1"/>
          </p:cNvSpPr>
          <p:nvPr>
            <p:ph idx="1"/>
          </p:nvPr>
        </p:nvSpPr>
        <p:spPr>
          <a:xfrm>
            <a:off x="457200" y="1447800"/>
            <a:ext cx="8229600" cy="3812839"/>
          </a:xfrm>
        </p:spPr>
        <p:txBody>
          <a:bodyPr/>
          <a:lstStyle/>
          <a:p>
            <a:r>
              <a:rPr lang="en-US" dirty="0" smtClean="0"/>
              <a:t>Architecture of Scanner Discovery has undergone a overhaul</a:t>
            </a:r>
          </a:p>
          <a:p>
            <a:pPr lvl="1"/>
            <a:r>
              <a:rPr lang="en-US" dirty="0" smtClean="0"/>
              <a:t>Should be easier to maintain/use</a:t>
            </a:r>
          </a:p>
          <a:p>
            <a:pPr lvl="1"/>
            <a:r>
              <a:rPr lang="en-US" dirty="0" smtClean="0"/>
              <a:t>Should affect downstream unless issues with the backwards compatibility layer surface.</a:t>
            </a:r>
            <a:endParaRPr lang="en-US" dirty="0"/>
          </a:p>
          <a:p>
            <a:r>
              <a:rPr lang="en-US" dirty="0" smtClean="0"/>
              <a:t>Continue to work with platform team on architectural areas we inherit from them</a:t>
            </a:r>
          </a:p>
          <a:p>
            <a:pPr lvl="1"/>
            <a:r>
              <a:rPr lang="en-US" dirty="0" smtClean="0"/>
              <a:t>Debug especially to help with multi-core support</a:t>
            </a:r>
          </a:p>
          <a:p>
            <a:pPr lvl="1"/>
            <a:r>
              <a:rPr lang="en-US" dirty="0" smtClean="0"/>
              <a:t>Also have some changes to build that need to be propagated back up to CDT in next release</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5</a:t>
            </a:fld>
            <a:endParaRPr lang="en-US"/>
          </a:p>
        </p:txBody>
      </p:sp>
    </p:spTree>
    <p:extLst>
      <p:ext uri="{BB962C8B-B14F-4D97-AF65-F5344CB8AC3E}">
        <p14:creationId xmlns:p14="http://schemas.microsoft.com/office/powerpoint/2010/main" val="37230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Tool Usability</a:t>
            </a:r>
            <a:endParaRPr lang="en-US" dirty="0"/>
          </a:p>
        </p:txBody>
      </p:sp>
      <p:sp>
        <p:nvSpPr>
          <p:cNvPr id="3" name="Content Placeholder 2"/>
          <p:cNvSpPr>
            <a:spLocks noGrp="1"/>
          </p:cNvSpPr>
          <p:nvPr>
            <p:ph idx="1"/>
          </p:nvPr>
        </p:nvSpPr>
        <p:spPr>
          <a:xfrm>
            <a:off x="457200" y="1447800"/>
            <a:ext cx="8229600" cy="1277273"/>
          </a:xfrm>
        </p:spPr>
        <p:txBody>
          <a:bodyPr/>
          <a:lstStyle/>
          <a:p>
            <a:r>
              <a:rPr lang="en-US" dirty="0" smtClean="0"/>
              <a:t>Scanner Discovery UI revamped</a:t>
            </a:r>
          </a:p>
          <a:p>
            <a:r>
              <a:rPr lang="en-US" dirty="0" err="1" smtClean="0"/>
              <a:t>MulticoreVisualizer</a:t>
            </a:r>
            <a:r>
              <a:rPr lang="en-US" dirty="0" smtClean="0"/>
              <a:t> to provide higher level view of </a:t>
            </a:r>
            <a:r>
              <a:rPr lang="en-US" dirty="0" err="1" smtClean="0"/>
              <a:t>ebug</a:t>
            </a:r>
            <a:r>
              <a:rPr lang="en-US" dirty="0" smtClean="0"/>
              <a:t> session.</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6</a:t>
            </a:fld>
            <a:endParaRPr lang="en-US"/>
          </a:p>
        </p:txBody>
      </p:sp>
    </p:spTree>
    <p:extLst>
      <p:ext uri="{BB962C8B-B14F-4D97-AF65-F5344CB8AC3E}">
        <p14:creationId xmlns:p14="http://schemas.microsoft.com/office/powerpoint/2010/main" val="386460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End-of-Life</a:t>
            </a:r>
            <a:endParaRPr lang="en-US" dirty="0"/>
          </a:p>
        </p:txBody>
      </p:sp>
      <p:sp>
        <p:nvSpPr>
          <p:cNvPr id="3" name="Content Placeholder 2"/>
          <p:cNvSpPr>
            <a:spLocks noGrp="1"/>
          </p:cNvSpPr>
          <p:nvPr>
            <p:ph idx="1"/>
          </p:nvPr>
        </p:nvSpPr>
        <p:spPr>
          <a:xfrm>
            <a:off x="457200" y="1447800"/>
            <a:ext cx="8229600" cy="3729739"/>
          </a:xfrm>
        </p:spPr>
        <p:txBody>
          <a:bodyPr/>
          <a:lstStyle/>
          <a:p>
            <a:r>
              <a:rPr lang="en-US" dirty="0" smtClean="0"/>
              <a:t>EDC has been removed from builds</a:t>
            </a:r>
          </a:p>
          <a:p>
            <a:pPr lvl="1"/>
            <a:r>
              <a:rPr lang="en-US" dirty="0" smtClean="0"/>
              <a:t>Nokia is no longer maintaining it and community did not step up to save it.</a:t>
            </a:r>
          </a:p>
          <a:p>
            <a:r>
              <a:rPr lang="en-US" dirty="0" smtClean="0"/>
              <a:t>TCF has been removed for CDT builds and is now a stand-alone project</a:t>
            </a:r>
          </a:p>
          <a:p>
            <a:pPr lvl="1"/>
            <a:r>
              <a:rPr lang="en-US" dirty="0" smtClean="0"/>
              <a:t>Although still a subproject of CDT</a:t>
            </a:r>
          </a:p>
          <a:p>
            <a:r>
              <a:rPr lang="en-US" dirty="0"/>
              <a:t>CDT CDI debug interface is “</a:t>
            </a:r>
            <a:r>
              <a:rPr lang="en-US" dirty="0" err="1"/>
              <a:t>defacto</a:t>
            </a:r>
            <a:r>
              <a:rPr lang="en-US" dirty="0"/>
              <a:t>” deprecated</a:t>
            </a:r>
          </a:p>
          <a:p>
            <a:pPr lvl="1"/>
            <a:r>
              <a:rPr lang="en-US" dirty="0"/>
              <a:t>No longer being actively maintained</a:t>
            </a:r>
          </a:p>
          <a:p>
            <a:pPr lvl="1"/>
            <a:r>
              <a:rPr lang="en-US" dirty="0"/>
              <a:t>Almost all work happing on DSF </a:t>
            </a:r>
            <a:r>
              <a:rPr lang="en-US" dirty="0" smtClean="0"/>
              <a:t>front</a:t>
            </a:r>
            <a:endParaRPr lang="en-US" dirty="0"/>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7</a:t>
            </a:fld>
            <a:endParaRPr lang="en-US"/>
          </a:p>
        </p:txBody>
      </p:sp>
    </p:spTree>
    <p:extLst>
      <p:ext uri="{BB962C8B-B14F-4D97-AF65-F5344CB8AC3E}">
        <p14:creationId xmlns:p14="http://schemas.microsoft.com/office/powerpoint/2010/main" val="306850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err="1" smtClean="0"/>
              <a:t>Bugzilla</a:t>
            </a:r>
            <a:endParaRPr lang="en-US" dirty="0"/>
          </a:p>
        </p:txBody>
      </p:sp>
      <p:sp>
        <p:nvSpPr>
          <p:cNvPr id="3" name="Content Placeholder 2"/>
          <p:cNvSpPr>
            <a:spLocks noGrp="1"/>
          </p:cNvSpPr>
          <p:nvPr>
            <p:ph idx="1"/>
          </p:nvPr>
        </p:nvSpPr>
        <p:spPr>
          <a:xfrm>
            <a:off x="457200" y="1447800"/>
            <a:ext cx="8229600" cy="2477088"/>
          </a:xfrm>
        </p:spPr>
        <p:txBody>
          <a:bodyPr/>
          <a:lstStyle/>
          <a:p>
            <a:r>
              <a:rPr lang="en-US" dirty="0" smtClean="0"/>
              <a:t>1396 bugs currently open</a:t>
            </a:r>
          </a:p>
          <a:p>
            <a:pPr lvl="1"/>
            <a:r>
              <a:rPr lang="en-US" dirty="0" smtClean="0"/>
              <a:t>Slightly up from 1285 open at Juno release</a:t>
            </a:r>
          </a:p>
          <a:p>
            <a:r>
              <a:rPr lang="en-US" dirty="0" smtClean="0"/>
              <a:t>643 bugs have been resolved since last release (June 2011)</a:t>
            </a:r>
          </a:p>
          <a:p>
            <a:pPr lvl="1"/>
            <a:r>
              <a:rPr lang="en-US" dirty="0" smtClean="0"/>
              <a:t>Slightly lower than last release</a:t>
            </a:r>
          </a:p>
          <a:p>
            <a:pPr lvl="1"/>
            <a:r>
              <a:rPr lang="en-US" dirty="0" smtClean="0"/>
              <a:t>But more feature work has been done  in this release</a:t>
            </a:r>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8</a:t>
            </a:fld>
            <a:endParaRPr lang="en-US"/>
          </a:p>
        </p:txBody>
      </p:sp>
    </p:spTree>
    <p:extLst>
      <p:ext uri="{BB962C8B-B14F-4D97-AF65-F5344CB8AC3E}">
        <p14:creationId xmlns:p14="http://schemas.microsoft.com/office/powerpoint/2010/main" val="419133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Standards</a:t>
            </a:r>
            <a:endParaRPr lang="en-US" dirty="0"/>
          </a:p>
        </p:txBody>
      </p:sp>
      <p:sp>
        <p:nvSpPr>
          <p:cNvPr id="3" name="Content Placeholder 2"/>
          <p:cNvSpPr>
            <a:spLocks noGrp="1"/>
          </p:cNvSpPr>
          <p:nvPr>
            <p:ph idx="1"/>
          </p:nvPr>
        </p:nvSpPr>
        <p:spPr>
          <a:xfrm>
            <a:off x="457200" y="1447800"/>
            <a:ext cx="8229600" cy="2203680"/>
          </a:xfrm>
        </p:spPr>
        <p:txBody>
          <a:bodyPr/>
          <a:lstStyle/>
          <a:p>
            <a:r>
              <a:rPr lang="en-US" dirty="0" smtClean="0"/>
              <a:t>C++ parser continues to gain support for C++11</a:t>
            </a:r>
          </a:p>
          <a:p>
            <a:pPr lvl="1"/>
            <a:r>
              <a:rPr lang="en-US" dirty="0" smtClean="0"/>
              <a:t>C++11 standard approved this year</a:t>
            </a:r>
          </a:p>
          <a:p>
            <a:pPr lvl="1"/>
            <a:r>
              <a:rPr lang="en-US" dirty="0" smtClean="0"/>
              <a:t>Matching support in </a:t>
            </a:r>
            <a:r>
              <a:rPr lang="en-US" dirty="0" err="1" smtClean="0"/>
              <a:t>gcc</a:t>
            </a:r>
            <a:r>
              <a:rPr lang="en-US" dirty="0" smtClean="0"/>
              <a:t> is the benchmark</a:t>
            </a:r>
          </a:p>
          <a:p>
            <a:r>
              <a:rPr lang="en-US" dirty="0" smtClean="0"/>
              <a:t>Continue to match GDB MI spec as </a:t>
            </a:r>
            <a:r>
              <a:rPr lang="en-US" dirty="0" err="1" smtClean="0"/>
              <a:t>gdb</a:t>
            </a:r>
            <a:r>
              <a:rPr lang="en-US" dirty="0" smtClean="0"/>
              <a:t> evolves</a:t>
            </a:r>
          </a:p>
          <a:p>
            <a:pPr lvl="1"/>
            <a:r>
              <a:rPr lang="en-US" dirty="0" smtClean="0"/>
              <a:t>Support 6.8 – 7.4 with DSF, earlier with CDI</a:t>
            </a:r>
            <a:endParaRPr lang="en-US" dirty="0"/>
          </a:p>
        </p:txBody>
      </p:sp>
      <p:sp>
        <p:nvSpPr>
          <p:cNvPr id="4" name="Footer Placeholder 3"/>
          <p:cNvSpPr>
            <a:spLocks noGrp="1"/>
          </p:cNvSpPr>
          <p:nvPr>
            <p:ph type="ftr" sz="quarter" idx="10"/>
          </p:nvPr>
        </p:nvSpPr>
        <p:spPr>
          <a:xfrm>
            <a:off x="476250" y="6502400"/>
            <a:ext cx="3714750" cy="215444"/>
          </a:xfrm>
        </p:spPr>
        <p:txBody>
          <a:bodyPr/>
          <a:lstStyle/>
          <a:p>
            <a:pPr>
              <a:defRPr/>
            </a:pPr>
            <a:r>
              <a:rPr lang="en-US" dirty="0" smtClean="0"/>
              <a:t>|   © 2011 </a:t>
            </a:r>
            <a:r>
              <a:rPr lang="en-US" dirty="0" smtClean="0"/>
              <a:t>QNX Software Systems. </a:t>
            </a:r>
            <a:r>
              <a:rPr lang="en-US" dirty="0" smtClean="0"/>
              <a:t>Licensed under the Eclipse Public </a:t>
            </a:r>
            <a:r>
              <a:rPr lang="en-US" dirty="0" err="1" smtClean="0"/>
              <a:t>LIcense</a:t>
            </a:r>
            <a:r>
              <a:rPr lang="en-US" dirty="0" smtClean="0"/>
              <a:t>.</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9</a:t>
            </a:fld>
            <a:endParaRPr lang="en-US"/>
          </a:p>
        </p:txBody>
      </p:sp>
    </p:spTree>
    <p:extLst>
      <p:ext uri="{BB962C8B-B14F-4D97-AF65-F5344CB8AC3E}">
        <p14:creationId xmlns:p14="http://schemas.microsoft.com/office/powerpoint/2010/main" val="458254689"/>
      </p:ext>
    </p:extLst>
  </p:cSld>
  <p:clrMapOvr>
    <a:masterClrMapping/>
  </p:clrMapOvr>
</p:sld>
</file>

<file path=ppt/theme/theme1.xml><?xml version="1.0" encoding="utf-8"?>
<a:theme xmlns:a="http://schemas.openxmlformats.org/drawingml/2006/main" name="Wind_River_Corporate_Template_2010">
  <a:themeElements>
    <a:clrScheme name="Wind_River_Corporate_Template_2009 1">
      <a:dk1>
        <a:srgbClr val="000000"/>
      </a:dk1>
      <a:lt1>
        <a:srgbClr val="FFFFFF"/>
      </a:lt1>
      <a:dk2>
        <a:srgbClr val="3F6379"/>
      </a:dk2>
      <a:lt2>
        <a:srgbClr val="C0C0C0"/>
      </a:lt2>
      <a:accent1>
        <a:srgbClr val="FFCC33"/>
      </a:accent1>
      <a:accent2>
        <a:srgbClr val="CC0000"/>
      </a:accent2>
      <a:accent3>
        <a:srgbClr val="FFFFFF"/>
      </a:accent3>
      <a:accent4>
        <a:srgbClr val="000000"/>
      </a:accent4>
      <a:accent5>
        <a:srgbClr val="FFE2AD"/>
      </a:accent5>
      <a:accent6>
        <a:srgbClr val="B90000"/>
      </a:accent6>
      <a:hlink>
        <a:srgbClr val="297065"/>
      </a:hlink>
      <a:folHlink>
        <a:srgbClr val="80613F"/>
      </a:folHlink>
    </a:clrScheme>
    <a:fontScheme name="Wind_River_Corporate_Template_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nd_River_Corporate_Template_2009 1">
        <a:dk1>
          <a:srgbClr val="000000"/>
        </a:dk1>
        <a:lt1>
          <a:srgbClr val="FFFFFF"/>
        </a:lt1>
        <a:dk2>
          <a:srgbClr val="3F6379"/>
        </a:dk2>
        <a:lt2>
          <a:srgbClr val="C0C0C0"/>
        </a:lt2>
        <a:accent1>
          <a:srgbClr val="FFCC33"/>
        </a:accent1>
        <a:accent2>
          <a:srgbClr val="CC0000"/>
        </a:accent2>
        <a:accent3>
          <a:srgbClr val="FFFFFF"/>
        </a:accent3>
        <a:accent4>
          <a:srgbClr val="000000"/>
        </a:accent4>
        <a:accent5>
          <a:srgbClr val="FFE2AD"/>
        </a:accent5>
        <a:accent6>
          <a:srgbClr val="B90000"/>
        </a:accent6>
        <a:hlink>
          <a:srgbClr val="297065"/>
        </a:hlink>
        <a:folHlink>
          <a:srgbClr val="8061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51086</TotalTime>
  <Words>785</Words>
  <Application>Microsoft Macintosh PowerPoint</Application>
  <PresentationFormat>On-screen Show (4:3)</PresentationFormat>
  <Paragraphs>120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Wind_River_Corporate_Template_2010</vt:lpstr>
      <vt:lpstr>Eclipse C/C++ Development Tools (CDT) Version 8.1 for Juno Release Review</vt:lpstr>
      <vt:lpstr>Introduction</vt:lpstr>
      <vt:lpstr>Non-Code Aspects</vt:lpstr>
      <vt:lpstr>APIs</vt:lpstr>
      <vt:lpstr>Architectural Issues</vt:lpstr>
      <vt:lpstr>Tool Usability</vt:lpstr>
      <vt:lpstr>End-of-Life</vt:lpstr>
      <vt:lpstr>Bugzilla</vt:lpstr>
      <vt:lpstr>Standards</vt:lpstr>
      <vt:lpstr>UI Usability</vt:lpstr>
      <vt:lpstr>Schedule</vt:lpstr>
      <vt:lpstr>Communities</vt:lpstr>
      <vt:lpstr>IP Issues</vt:lpstr>
      <vt:lpstr>Project Plan</vt:lpstr>
    </vt:vector>
  </TitlesOfParts>
  <Company>Wind River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 Burton</dc:creator>
  <cp:lastModifiedBy>Doug Schaefer</cp:lastModifiedBy>
  <cp:revision>3287</cp:revision>
  <dcterms:created xsi:type="dcterms:W3CDTF">2010-05-18T21:21:17Z</dcterms:created>
  <dcterms:modified xsi:type="dcterms:W3CDTF">2012-06-06T15:23:31Z</dcterms:modified>
</cp:coreProperties>
</file>