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77" r:id="rId3"/>
    <p:sldId id="276" r:id="rId4"/>
    <p:sldId id="278" r:id="rId5"/>
    <p:sldId id="267" r:id="rId6"/>
    <p:sldId id="258" r:id="rId7"/>
    <p:sldId id="259" r:id="rId8"/>
    <p:sldId id="260" r:id="rId9"/>
    <p:sldId id="272" r:id="rId10"/>
    <p:sldId id="273" r:id="rId11"/>
    <p:sldId id="261" r:id="rId12"/>
    <p:sldId id="274" r:id="rId13"/>
    <p:sldId id="262" r:id="rId14"/>
    <p:sldId id="270" r:id="rId15"/>
    <p:sldId id="263" r:id="rId16"/>
    <p:sldId id="268" r:id="rId17"/>
    <p:sldId id="2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34"/>
    <p:restoredTop sz="94681"/>
  </p:normalViewPr>
  <p:slideViewPr>
    <p:cSldViewPr snapToGrid="0" snapToObjects="1">
      <p:cViewPr>
        <p:scale>
          <a:sx n="104" d="100"/>
          <a:sy n="104" d="100"/>
        </p:scale>
        <p:origin x="108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B0A2A-FFD8-CC4F-AFFD-2D1B41605FBC}" type="datetimeFigureOut">
              <a:rPr lang="en-US" smtClean="0"/>
              <a:t>9/16/19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E2086-A136-0B40-85A7-A1F7DF89B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333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size: 312*384, best: 96*96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3E2086-A136-0B40-85A7-A1F7DF89B7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36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3E2086-A136-0B40-85A7-A1F7DF89B74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262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1712E-0256-2E44-A245-B6E608DEA6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6F9C89-2D35-9A41-883E-294C24F87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4EA07-85F6-984E-9A44-86EB09168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2604-AF93-764B-A310-6CE53BC1FD80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2B6BE-5161-FE40-B6A7-C2E17A8B7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0460D-CE4D-094E-8C69-2BE9F13C8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8112B-6B4C-5047-91B9-C83A82498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9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C7B96-BF24-1749-B565-CBFC6356B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2569C-B81A-C84F-A569-FC1ED9260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D3EA0-9829-4144-98C5-78E81F861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2604-AF93-764B-A310-6CE53BC1FD80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C7A45-8D1F-E744-991E-635ABF081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5115F-CCA8-3644-A72C-C1B0461D1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8112B-6B4C-5047-91B9-C83A82498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12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D8F0F2-152C-DD46-ABD0-234C6D5F0F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C48DFA-3515-2F47-93CA-8753759E2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8AC4C-9686-9346-BF81-FABAE33E8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2604-AF93-764B-A310-6CE53BC1FD80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389C4-155F-D342-AE0F-D95978F6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1AFEE-9EFB-C941-B578-5E79E1124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8112B-6B4C-5047-91B9-C83A82498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6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2F81C-B44A-3E49-9205-39F8AB2B5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A3B65-AA3C-FF40-B532-A9DC8A20F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73B7C-D8E4-CE4D-BE58-15C79EF1C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2604-AF93-764B-A310-6CE53BC1FD80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56FF4-2BC4-6542-96B7-3B742EB84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132A8-C315-4343-9F06-610B07BA2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8112B-6B4C-5047-91B9-C83A82498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36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04A8B-CB56-574A-9798-E8CB291E7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D635E-6FDD-2E41-A6E6-469DBA6B7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AC60B-CC2E-E446-84E5-6A3633DC6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2604-AF93-764B-A310-6CE53BC1FD80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31336-0689-774C-BB5A-AE790979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3F9E6-1760-6C43-B3FB-2111135E8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8112B-6B4C-5047-91B9-C83A82498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43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B6CBF-8FDD-4044-91E0-D89535D86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59168-62B2-E745-BA76-AEFC5E64D8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928F69-A88D-9E47-B132-E44677222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475BC-5DFC-8348-B8C8-A7248F92B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2604-AF93-764B-A310-6CE53BC1FD80}" type="datetimeFigureOut">
              <a:rPr lang="en-US" smtClean="0"/>
              <a:t>9/16/19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047F4-601D-4442-BC74-64F816460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5A7628-A570-D44A-9294-A6E9516DD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8112B-6B4C-5047-91B9-C83A82498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51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0D090-75A2-8F47-B463-D3FA47BE4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5A4F6-1175-0F43-9E6B-5DF561AFC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DE980-BE20-F64F-94BE-EF36790252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CC1855-C6A6-4046-8AD3-60C253E9A5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54C51E-E7C9-F949-B7A6-E874AB727A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1057A1-79C1-8046-9BE7-30DF50923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2604-AF93-764B-A310-6CE53BC1FD80}" type="datetimeFigureOut">
              <a:rPr lang="en-US" smtClean="0"/>
              <a:t>9/16/19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DED7A3-7A4D-044C-8513-9F2BDC364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82ABE0-005A-FF46-8E40-104877855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8112B-6B4C-5047-91B9-C83A82498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41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FA8C9-8026-F245-BE61-1F3157ACE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055DE0-2833-7545-B5F9-1272189DD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2604-AF93-764B-A310-6CE53BC1FD80}" type="datetimeFigureOut">
              <a:rPr lang="en-US" smtClean="0"/>
              <a:t>9/16/19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7F3319-C7A7-1D46-8BBA-FCAB4489A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EABA26-9980-3A44-8078-DC48839FF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8112B-6B4C-5047-91B9-C83A82498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66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FEA11A-184D-4545-BCE7-8FD1BE0C0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2604-AF93-764B-A310-6CE53BC1FD80}" type="datetimeFigureOut">
              <a:rPr lang="en-US" smtClean="0"/>
              <a:t>9/16/19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00BAD3-820D-C048-AF9C-A01188A7B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1932E6-4F3F-D148-83E6-9B48232A8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8112B-6B4C-5047-91B9-C83A82498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44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2FF51-3F28-D442-A49C-BB23D45CF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C80C5-7D4D-B946-A59E-568453F66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04215E-867B-3D4B-A2F1-F4B5B7D1A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73764-9FE6-CA46-9268-EC112B004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2604-AF93-764B-A310-6CE53BC1FD80}" type="datetimeFigureOut">
              <a:rPr lang="en-US" smtClean="0"/>
              <a:t>9/16/19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169DE7-CD86-7043-A66F-E52192327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BA96BA-268D-B342-8A78-63D284FF1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8112B-6B4C-5047-91B9-C83A82498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07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C81CC-455A-194D-8EFE-3837B0F3B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7A424D-3F06-5E45-8EC9-3A8F316334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EC70E2-8035-4B45-9096-CC55CCBB73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A65C8-D237-CF43-A85F-2063312BE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2604-AF93-764B-A310-6CE53BC1FD80}" type="datetimeFigureOut">
              <a:rPr lang="en-US" smtClean="0"/>
              <a:t>9/16/19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E67EE-4752-524D-A665-E4F22BE63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9D0510-E662-C047-8962-587719A7C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8112B-6B4C-5047-91B9-C83A82498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5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DF7E73-FA2B-C84C-B885-5F932BE3D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E1C76-1DF4-A24C-AA08-8956AF999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0D4CA-4FFF-5444-8B3B-E65DAFF946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92604-AF93-764B-A310-6CE53BC1FD80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FEC0E-1C5C-0741-96C0-EDE2741175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52097-C007-4446-BC2C-4BA6D9222F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8112B-6B4C-5047-91B9-C83A82498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69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979C2-9AA3-A448-833D-7448198A41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Blood Vessel Segmentation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9DA70-0C60-934F-B030-FBE8114DEF73}"/>
              </a:ext>
            </a:extLst>
          </p:cNvPr>
          <p:cNvSpPr txBox="1">
            <a:spLocks/>
          </p:cNvSpPr>
          <p:nvPr/>
        </p:nvSpPr>
        <p:spPr>
          <a:xfrm>
            <a:off x="3009900" y="4682331"/>
            <a:ext cx="653864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i="1" u="sng" dirty="0"/>
              <a:t>Achieved 97% acc with U-Net and Random Patch Data Augmentation Technique</a:t>
            </a:r>
          </a:p>
        </p:txBody>
      </p:sp>
    </p:spTree>
    <p:extLst>
      <p:ext uri="{BB962C8B-B14F-4D97-AF65-F5344CB8AC3E}">
        <p14:creationId xmlns:p14="http://schemas.microsoft.com/office/powerpoint/2010/main" val="372768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DC781-9AE2-8E46-9757-2A4490545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b="1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7D2EC-3164-E643-B051-7AE606191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491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1.4. </a:t>
            </a:r>
            <a:r>
              <a:rPr lang="en-US" i="1" u="sng" dirty="0"/>
              <a:t>Training Details</a:t>
            </a:r>
          </a:p>
          <a:p>
            <a:r>
              <a:rPr lang="en-CA" dirty="0"/>
              <a:t>Trained on GCP with GPU</a:t>
            </a:r>
            <a:endParaRPr lang="en-US" dirty="0"/>
          </a:p>
          <a:p>
            <a:r>
              <a:rPr lang="en-US" dirty="0"/>
              <a:t>Model optimized with optimizer </a:t>
            </a:r>
            <a:r>
              <a:rPr lang="en-US" dirty="0" err="1"/>
              <a:t>RAdam</a:t>
            </a:r>
            <a:r>
              <a:rPr lang="en-US" dirty="0"/>
              <a:t> (outperforms SGD, </a:t>
            </a:r>
            <a:r>
              <a:rPr lang="en-US" dirty="0" err="1"/>
              <a:t>Adamw</a:t>
            </a:r>
            <a:r>
              <a:rPr lang="en-US" dirty="0"/>
              <a:t>)</a:t>
            </a:r>
          </a:p>
          <a:p>
            <a:r>
              <a:rPr lang="en-CA" dirty="0" err="1"/>
              <a:t>lr</a:t>
            </a:r>
            <a:r>
              <a:rPr lang="en-CA" dirty="0"/>
              <a:t> = 0.001, </a:t>
            </a:r>
            <a:r>
              <a:rPr lang="en-CA" dirty="0" err="1"/>
              <a:t>batch_size</a:t>
            </a:r>
            <a:r>
              <a:rPr lang="en-CA" dirty="0"/>
              <a:t> = 4, epoch = 250, default beta and weight decay values</a:t>
            </a:r>
          </a:p>
          <a:p>
            <a:r>
              <a:rPr lang="en-CA" dirty="0"/>
              <a:t>Saved model weights with best </a:t>
            </a:r>
            <a:r>
              <a:rPr lang="en-CA" dirty="0" err="1"/>
              <a:t>val</a:t>
            </a:r>
            <a:r>
              <a:rPr lang="en-CA" dirty="0"/>
              <a:t> </a:t>
            </a:r>
            <a:r>
              <a:rPr lang="en-CA" dirty="0" err="1"/>
              <a:t>IoU</a:t>
            </a:r>
            <a:r>
              <a:rPr lang="en-CA" dirty="0"/>
              <a:t> for each experiment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i="1" u="sng" dirty="0"/>
          </a:p>
        </p:txBody>
      </p:sp>
    </p:spTree>
    <p:extLst>
      <p:ext uri="{BB962C8B-B14F-4D97-AF65-F5344CB8AC3E}">
        <p14:creationId xmlns:p14="http://schemas.microsoft.com/office/powerpoint/2010/main" val="3466765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0A272-0060-104D-ABBF-C1A57391F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C93C3-0ABD-764B-AC03-57F966AC6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29759"/>
            <a:ext cx="10930467" cy="3423708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2.1. </a:t>
            </a:r>
            <a:r>
              <a:rPr lang="en-US" i="1" u="sng" dirty="0"/>
              <a:t>Testing and Reconstruction</a:t>
            </a:r>
          </a:p>
          <a:p>
            <a:r>
              <a:rPr lang="en-US" dirty="0"/>
              <a:t>Test images </a:t>
            </a:r>
            <a:r>
              <a:rPr lang="en-US" b="1" dirty="0"/>
              <a:t>resized to 512*512 </a:t>
            </a:r>
            <a:r>
              <a:rPr lang="en-US" dirty="0"/>
              <a:t>(</a:t>
            </a:r>
            <a:r>
              <a:rPr lang="en-CA" dirty="0"/>
              <a:t>nearest neighbor interpolation)</a:t>
            </a:r>
            <a:endParaRPr lang="en-US" dirty="0"/>
          </a:p>
          <a:p>
            <a:r>
              <a:rPr lang="en-CA" b="1" dirty="0"/>
              <a:t>Reconstruct predicted segmentation from patches </a:t>
            </a:r>
            <a:r>
              <a:rPr lang="en-CA" dirty="0"/>
              <a:t>of corresponding size used in training (i.e. 64*64, 128*128, 256*256, 512*512) </a:t>
            </a:r>
          </a:p>
          <a:p>
            <a:r>
              <a:rPr lang="en-CA" dirty="0"/>
              <a:t>I.e. for model trained on patches of size 256*256: 1) feed the 4 256*256 </a:t>
            </a:r>
            <a:r>
              <a:rPr lang="en-CA" b="1" dirty="0"/>
              <a:t>sub-images</a:t>
            </a:r>
            <a:r>
              <a:rPr lang="en-CA" dirty="0"/>
              <a:t> from the original test image into the NN; 2) </a:t>
            </a:r>
            <a:r>
              <a:rPr lang="en-CA" b="1" dirty="0"/>
              <a:t>recombine the predicted patches </a:t>
            </a:r>
            <a:r>
              <a:rPr lang="en-CA" dirty="0"/>
              <a:t>to reconstruct the full proposed segmentation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F8CFAA-E9F4-6543-A03A-3F7D739323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705"/>
          <a:stretch/>
        </p:blipFill>
        <p:spPr>
          <a:xfrm>
            <a:off x="1120771" y="4401429"/>
            <a:ext cx="2161119" cy="21635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381A93-D21B-4448-A8C7-337D00E93F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607"/>
          <a:stretch/>
        </p:blipFill>
        <p:spPr>
          <a:xfrm>
            <a:off x="4546599" y="4401431"/>
            <a:ext cx="2167469" cy="21635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8D07AD-1117-464C-9271-0D24F2D51C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915" r="32692"/>
          <a:stretch/>
        </p:blipFill>
        <p:spPr>
          <a:xfrm>
            <a:off x="7823201" y="4401430"/>
            <a:ext cx="2167468" cy="216358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449A47-F8F0-4B40-9843-C88BFA7CC6BD}"/>
              </a:ext>
            </a:extLst>
          </p:cNvPr>
          <p:cNvCxnSpPr>
            <a:endCxn id="5" idx="2"/>
          </p:cNvCxnSpPr>
          <p:nvPr/>
        </p:nvCxnSpPr>
        <p:spPr>
          <a:xfrm>
            <a:off x="2201331" y="4401430"/>
            <a:ext cx="0" cy="21635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CA46F2F-420F-A74A-9A6D-FBDD48173F9A}"/>
              </a:ext>
            </a:extLst>
          </p:cNvPr>
          <p:cNvCxnSpPr>
            <a:stCxn id="5" idx="1"/>
            <a:endCxn id="5" idx="3"/>
          </p:cNvCxnSpPr>
          <p:nvPr/>
        </p:nvCxnSpPr>
        <p:spPr>
          <a:xfrm>
            <a:off x="1120771" y="5483223"/>
            <a:ext cx="216111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0588F8D-1081-BB46-9805-A01341333556}"/>
              </a:ext>
            </a:extLst>
          </p:cNvPr>
          <p:cNvCxnSpPr/>
          <p:nvPr/>
        </p:nvCxnSpPr>
        <p:spPr>
          <a:xfrm>
            <a:off x="5613397" y="4401429"/>
            <a:ext cx="0" cy="21635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5F36793-5837-0746-9395-01D70A51E28B}"/>
              </a:ext>
            </a:extLst>
          </p:cNvPr>
          <p:cNvCxnSpPr/>
          <p:nvPr/>
        </p:nvCxnSpPr>
        <p:spPr>
          <a:xfrm>
            <a:off x="4546599" y="5483222"/>
            <a:ext cx="216111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4E101AE-8A33-514C-BA1D-F44E8A05CAEB}"/>
              </a:ext>
            </a:extLst>
          </p:cNvPr>
          <p:cNvCxnSpPr/>
          <p:nvPr/>
        </p:nvCxnSpPr>
        <p:spPr>
          <a:xfrm>
            <a:off x="8906935" y="4401429"/>
            <a:ext cx="0" cy="21635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B5F505D-7380-2C4E-82AD-72B8D9D59263}"/>
              </a:ext>
            </a:extLst>
          </p:cNvPr>
          <p:cNvCxnSpPr/>
          <p:nvPr/>
        </p:nvCxnSpPr>
        <p:spPr>
          <a:xfrm>
            <a:off x="7823201" y="5483222"/>
            <a:ext cx="216111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378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0A272-0060-104D-ABBF-C1A57391F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b="1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C93C3-0ABD-764B-AC03-57F966AC6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0130"/>
            <a:ext cx="10515600" cy="4804131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2.2 Evaluation metrics</a:t>
            </a:r>
          </a:p>
          <a:p>
            <a:r>
              <a:rPr lang="en-US" dirty="0"/>
              <a:t>Implemented in the pipeline:</a:t>
            </a:r>
          </a:p>
          <a:p>
            <a:pPr>
              <a:buFontTx/>
              <a:buChar char="-"/>
            </a:pPr>
            <a:r>
              <a:rPr lang="en-US" b="1" i="1" dirty="0"/>
              <a:t>Recall/</a:t>
            </a:r>
            <a:r>
              <a:rPr lang="en-US" b="1" i="1" u="sng" dirty="0"/>
              <a:t>Sensitivity</a:t>
            </a:r>
            <a:r>
              <a:rPr lang="en-US" b="1" i="1" dirty="0"/>
              <a:t> = TP/ (TP + FN) </a:t>
            </a:r>
            <a:r>
              <a:rPr lang="en-US" dirty="0"/>
              <a:t>as</a:t>
            </a:r>
            <a:r>
              <a:rPr lang="en-US" i="1" dirty="0"/>
              <a:t> acc</a:t>
            </a:r>
            <a:endParaRPr lang="en-US" b="1" i="1" dirty="0"/>
          </a:p>
          <a:p>
            <a:pPr>
              <a:buFontTx/>
              <a:buChar char="-"/>
            </a:pPr>
            <a:r>
              <a:rPr lang="en-US" b="1" i="1" dirty="0" err="1"/>
              <a:t>IoU</a:t>
            </a:r>
            <a:r>
              <a:rPr lang="en-US" b="1" i="1" dirty="0"/>
              <a:t>/Jaccard</a:t>
            </a:r>
            <a:r>
              <a:rPr lang="en-US" dirty="0"/>
              <a:t> for both classes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Additional metrics to compare against SOTA:</a:t>
            </a:r>
          </a:p>
          <a:p>
            <a:pPr>
              <a:buFontTx/>
              <a:buChar char="-"/>
            </a:pPr>
            <a:r>
              <a:rPr lang="en-US" b="1" i="1" u="sng" dirty="0"/>
              <a:t>Accuracy</a:t>
            </a:r>
            <a:r>
              <a:rPr lang="en-US" b="1" i="1" dirty="0"/>
              <a:t> = (TP + TN)/ all test cases</a:t>
            </a:r>
          </a:p>
          <a:p>
            <a:pPr>
              <a:buFontTx/>
              <a:buChar char="-"/>
            </a:pPr>
            <a:r>
              <a:rPr lang="en-US" b="1" i="1" u="sng" dirty="0"/>
              <a:t>Specificity</a:t>
            </a:r>
            <a:r>
              <a:rPr lang="en-US" b="1" i="1" dirty="0"/>
              <a:t> =</a:t>
            </a:r>
            <a:r>
              <a:rPr lang="en-US" i="1" dirty="0"/>
              <a:t> </a:t>
            </a:r>
            <a:r>
              <a:rPr lang="en-US" b="1" i="1" dirty="0"/>
              <a:t>TN/ (TN + FP)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277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667B6-CD58-AC48-A5DD-FF3BCEB57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4"/>
            <a:ext cx="10515600" cy="1325563"/>
          </a:xfrm>
        </p:spPr>
        <p:txBody>
          <a:bodyPr/>
          <a:lstStyle/>
          <a:p>
            <a:r>
              <a:rPr lang="en-US" b="1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D9A92-7446-0A4B-8F43-BAF81B267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6898"/>
            <a:ext cx="10515600" cy="4351338"/>
          </a:xfrm>
        </p:spPr>
        <p:txBody>
          <a:bodyPr/>
          <a:lstStyle/>
          <a:p>
            <a:r>
              <a:rPr lang="en-US" dirty="0"/>
              <a:t>Comparison of </a:t>
            </a:r>
            <a:r>
              <a:rPr lang="en-US" b="1" dirty="0"/>
              <a:t>patch sizes </a:t>
            </a:r>
            <a:r>
              <a:rPr lang="en-US" dirty="0"/>
              <a:t>versus </a:t>
            </a:r>
            <a:r>
              <a:rPr lang="en-US" b="1" dirty="0"/>
              <a:t>loss function choices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B6E4E44-8001-F340-B436-567A5F3C99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171111"/>
              </p:ext>
            </p:extLst>
          </p:nvPr>
        </p:nvGraphicFramePr>
        <p:xfrm>
          <a:off x="838200" y="1697927"/>
          <a:ext cx="8556859" cy="39001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6489">
                  <a:extLst>
                    <a:ext uri="{9D8B030D-6E8A-4147-A177-3AD203B41FA5}">
                      <a16:colId xmlns:a16="http://schemas.microsoft.com/office/drawing/2014/main" val="700046138"/>
                    </a:ext>
                  </a:extLst>
                </a:gridCol>
                <a:gridCol w="921577">
                  <a:extLst>
                    <a:ext uri="{9D8B030D-6E8A-4147-A177-3AD203B41FA5}">
                      <a16:colId xmlns:a16="http://schemas.microsoft.com/office/drawing/2014/main" val="3428840701"/>
                    </a:ext>
                  </a:extLst>
                </a:gridCol>
                <a:gridCol w="991132">
                  <a:extLst>
                    <a:ext uri="{9D8B030D-6E8A-4147-A177-3AD203B41FA5}">
                      <a16:colId xmlns:a16="http://schemas.microsoft.com/office/drawing/2014/main" val="2593059760"/>
                    </a:ext>
                  </a:extLst>
                </a:gridCol>
                <a:gridCol w="991132">
                  <a:extLst>
                    <a:ext uri="{9D8B030D-6E8A-4147-A177-3AD203B41FA5}">
                      <a16:colId xmlns:a16="http://schemas.microsoft.com/office/drawing/2014/main" val="2450141715"/>
                    </a:ext>
                  </a:extLst>
                </a:gridCol>
                <a:gridCol w="1000283">
                  <a:extLst>
                    <a:ext uri="{9D8B030D-6E8A-4147-A177-3AD203B41FA5}">
                      <a16:colId xmlns:a16="http://schemas.microsoft.com/office/drawing/2014/main" val="1309438943"/>
                    </a:ext>
                  </a:extLst>
                </a:gridCol>
                <a:gridCol w="887717">
                  <a:extLst>
                    <a:ext uri="{9D8B030D-6E8A-4147-A177-3AD203B41FA5}">
                      <a16:colId xmlns:a16="http://schemas.microsoft.com/office/drawing/2014/main" val="301615006"/>
                    </a:ext>
                  </a:extLst>
                </a:gridCol>
                <a:gridCol w="887717">
                  <a:extLst>
                    <a:ext uri="{9D8B030D-6E8A-4147-A177-3AD203B41FA5}">
                      <a16:colId xmlns:a16="http://schemas.microsoft.com/office/drawing/2014/main" val="3754941654"/>
                    </a:ext>
                  </a:extLst>
                </a:gridCol>
                <a:gridCol w="900529">
                  <a:extLst>
                    <a:ext uri="{9D8B030D-6E8A-4147-A177-3AD203B41FA5}">
                      <a16:colId xmlns:a16="http://schemas.microsoft.com/office/drawing/2014/main" val="1206485073"/>
                    </a:ext>
                  </a:extLst>
                </a:gridCol>
                <a:gridCol w="1000283">
                  <a:extLst>
                    <a:ext uri="{9D8B030D-6E8A-4147-A177-3AD203B41FA5}">
                      <a16:colId xmlns:a16="http://schemas.microsoft.com/office/drawing/2014/main" val="647190103"/>
                    </a:ext>
                  </a:extLst>
                </a:gridCol>
              </a:tblGrid>
              <a:tr h="39001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Soft dice loss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Pixel-wise cross entropy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577543"/>
                  </a:ext>
                </a:extLst>
              </a:tr>
              <a:tr h="7800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Patch size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Class 0 </a:t>
                      </a:r>
                      <a:r>
                        <a:rPr lang="en-US" sz="1200" dirty="0" err="1">
                          <a:effectLst/>
                        </a:rPr>
                        <a:t>IoU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Class 1 IoU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Mean IoU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Sensitivity avg. over patches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Class 0 </a:t>
                      </a:r>
                      <a:r>
                        <a:rPr lang="en-US" sz="1200" dirty="0" err="1">
                          <a:effectLst/>
                        </a:rPr>
                        <a:t>IoU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Class 1 IoU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Mean IoU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Sensitivity </a:t>
                      </a:r>
                      <a:r>
                        <a:rPr lang="en-CA" sz="12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avg. over patches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3028538"/>
                  </a:ext>
                </a:extLst>
              </a:tr>
              <a:tr h="7800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512*512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0.9688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0.6564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0.8126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82.49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 be tested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068046"/>
                  </a:ext>
                </a:extLst>
              </a:tr>
              <a:tr h="7800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256*256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0.9704</a:t>
                      </a:r>
                      <a:endParaRPr lang="en-CA" sz="1200" b="1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0.6701</a:t>
                      </a:r>
                      <a:endParaRPr lang="en-CA" sz="1200" b="1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0.8203</a:t>
                      </a:r>
                      <a:endParaRPr lang="en-CA" sz="1200" b="1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83.03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 be tested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143775"/>
                  </a:ext>
                </a:extLst>
              </a:tr>
              <a:tr h="7800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128*128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0.9685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0.6623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0.8154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85.31</a:t>
                      </a:r>
                      <a:endParaRPr lang="en-CA" sz="1200" b="1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0.9725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0.6652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59080" algn="l"/>
                        </a:tabLst>
                      </a:pPr>
                      <a:r>
                        <a:rPr lang="en-US" sz="1200">
                          <a:effectLst/>
                        </a:rPr>
                        <a:t>0.8189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75.84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825837"/>
                  </a:ext>
                </a:extLst>
              </a:tr>
              <a:tr h="39001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64*64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0.9640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0.6280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0.7960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83.98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0.9699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0.6391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0.8045</a:t>
                      </a:r>
                      <a:endParaRPr lang="en-CA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74.21</a:t>
                      </a:r>
                      <a:endParaRPr lang="en-CA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75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7118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16641-B9D7-B843-B19A-ABEAAFA89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620"/>
            <a:ext cx="10515600" cy="1325563"/>
          </a:xfrm>
        </p:spPr>
        <p:txBody>
          <a:bodyPr/>
          <a:lstStyle/>
          <a:p>
            <a:r>
              <a:rPr lang="en-US" b="1" dirty="0"/>
              <a:t>Results – Patch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1FA74-4956-8849-A53B-7184B7BEA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4582"/>
            <a:ext cx="10515600" cy="4351338"/>
          </a:xfrm>
        </p:spPr>
        <p:txBody>
          <a:bodyPr/>
          <a:lstStyle/>
          <a:p>
            <a:r>
              <a:rPr lang="en-US" dirty="0"/>
              <a:t>Training curves across </a:t>
            </a:r>
            <a:r>
              <a:rPr lang="en-US" b="1" dirty="0"/>
              <a:t>patches </a:t>
            </a:r>
            <a:r>
              <a:rPr lang="en-US" dirty="0"/>
              <a:t>for soft dice loss 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D6937E-AB5A-E243-B2ED-4F4059308E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57" t="37427" r="28139" b="26880"/>
          <a:stretch/>
        </p:blipFill>
        <p:spPr>
          <a:xfrm>
            <a:off x="1906937" y="1788316"/>
            <a:ext cx="4135506" cy="22010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3112ED-EB9B-AD4C-8429-8D3CA91851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615" t="37431" r="27383" b="26702"/>
          <a:stretch/>
        </p:blipFill>
        <p:spPr>
          <a:xfrm>
            <a:off x="7570941" y="1826661"/>
            <a:ext cx="4135506" cy="21243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4795D3-EFCD-9446-B016-F0F8BB4EB615}"/>
              </a:ext>
            </a:extLst>
          </p:cNvPr>
          <p:cNvSpPr txBox="1"/>
          <p:nvPr/>
        </p:nvSpPr>
        <p:spPr>
          <a:xfrm>
            <a:off x="971423" y="2573276"/>
            <a:ext cx="164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64*64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592B94-1D19-3144-89E9-372B5A575D91}"/>
              </a:ext>
            </a:extLst>
          </p:cNvPr>
          <p:cNvSpPr txBox="1"/>
          <p:nvPr/>
        </p:nvSpPr>
        <p:spPr>
          <a:xfrm>
            <a:off x="6411008" y="2513788"/>
            <a:ext cx="164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128*128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DCBEC7A-E090-F54E-A82E-8FAB34101D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660" t="37815" r="28014" b="26994"/>
          <a:stretch/>
        </p:blipFill>
        <p:spPr>
          <a:xfrm>
            <a:off x="1922855" y="4223712"/>
            <a:ext cx="4135506" cy="21687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1315365-E925-9F48-BF1B-5F3D8F0E83B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0682" t="39125" r="29069" b="26339"/>
          <a:stretch/>
        </p:blipFill>
        <p:spPr>
          <a:xfrm>
            <a:off x="7570941" y="4185406"/>
            <a:ext cx="4135506" cy="224539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DB4B0CF-651F-824C-ADE4-2D2DA3E1E0D9}"/>
              </a:ext>
            </a:extLst>
          </p:cNvPr>
          <p:cNvSpPr txBox="1"/>
          <p:nvPr/>
        </p:nvSpPr>
        <p:spPr>
          <a:xfrm>
            <a:off x="838200" y="5056588"/>
            <a:ext cx="164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256*256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F49FE5-5F67-B745-8558-6B2B7B52A504}"/>
              </a:ext>
            </a:extLst>
          </p:cNvPr>
          <p:cNvSpPr txBox="1"/>
          <p:nvPr/>
        </p:nvSpPr>
        <p:spPr>
          <a:xfrm>
            <a:off x="6411008" y="5123437"/>
            <a:ext cx="164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512*512</a:t>
            </a:r>
          </a:p>
        </p:txBody>
      </p:sp>
    </p:spTree>
    <p:extLst>
      <p:ext uri="{BB962C8B-B14F-4D97-AF65-F5344CB8AC3E}">
        <p14:creationId xmlns:p14="http://schemas.microsoft.com/office/powerpoint/2010/main" val="2868796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DD91B-72E7-9E4B-AB03-7F591F7D9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 – Loss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F675E-6C75-CD4C-B23E-1350D79D7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0919"/>
            <a:ext cx="10515600" cy="4351338"/>
          </a:xfrm>
        </p:spPr>
        <p:txBody>
          <a:bodyPr/>
          <a:lstStyle/>
          <a:p>
            <a:r>
              <a:rPr lang="en-US" dirty="0"/>
              <a:t>Visualization of proposed segmentation across </a:t>
            </a:r>
            <a:r>
              <a:rPr lang="en-US" b="1" dirty="0"/>
              <a:t>loss function choices </a:t>
            </a:r>
            <a:r>
              <a:rPr lang="en-US" dirty="0"/>
              <a:t>for patch size 128*128 (test_img_12, </a:t>
            </a:r>
            <a:r>
              <a:rPr lang="en-US" i="1" dirty="0">
                <a:solidFill>
                  <a:srgbClr val="FF0000"/>
                </a:solidFill>
              </a:rPr>
              <a:t>red</a:t>
            </a:r>
            <a:r>
              <a:rPr lang="en-US" i="1" dirty="0"/>
              <a:t> = </a:t>
            </a:r>
            <a:r>
              <a:rPr lang="en-US" i="1" dirty="0" err="1"/>
              <a:t>fp</a:t>
            </a:r>
            <a:r>
              <a:rPr lang="en-US" dirty="0"/>
              <a:t>, </a:t>
            </a:r>
            <a:r>
              <a:rPr lang="en-US" i="1" dirty="0">
                <a:solidFill>
                  <a:schemeClr val="accent6"/>
                </a:solidFill>
              </a:rPr>
              <a:t>green</a:t>
            </a:r>
            <a:r>
              <a:rPr lang="en-US" i="1" dirty="0"/>
              <a:t> = </a:t>
            </a:r>
            <a:r>
              <a:rPr lang="en-US" i="1" dirty="0" err="1"/>
              <a:t>fn</a:t>
            </a:r>
            <a:r>
              <a:rPr lang="en-US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DA72B2-B037-2641-9910-A3A3A3865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5445" y="2329635"/>
            <a:ext cx="2812884" cy="21096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D8C03C-2FA8-9D40-94CC-8F5E2D77F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7127" y="4542730"/>
            <a:ext cx="2929520" cy="21971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4C98875-2452-0C49-A0FB-ACE0CC2B18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2729" y="2476209"/>
            <a:ext cx="7702716" cy="192567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5CE0553-AE9A-8A42-9B21-178922327F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2729" y="4664095"/>
            <a:ext cx="7702716" cy="192567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7EFAAD7-94D5-4547-B91C-93E0EF1AF134}"/>
              </a:ext>
            </a:extLst>
          </p:cNvPr>
          <p:cNvSpPr/>
          <p:nvPr/>
        </p:nvSpPr>
        <p:spPr>
          <a:xfrm>
            <a:off x="116948" y="2940257"/>
            <a:ext cx="10374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Soft Dice</a:t>
            </a:r>
          </a:p>
          <a:p>
            <a:r>
              <a:rPr lang="en-US" b="1" dirty="0"/>
              <a:t>Loss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08A3EF-211D-5C42-9940-088D94F0F043}"/>
              </a:ext>
            </a:extLst>
          </p:cNvPr>
          <p:cNvSpPr/>
          <p:nvPr/>
        </p:nvSpPr>
        <p:spPr>
          <a:xfrm>
            <a:off x="116948" y="5241552"/>
            <a:ext cx="98802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Cross-</a:t>
            </a:r>
          </a:p>
          <a:p>
            <a:r>
              <a:rPr lang="en-US" b="1" dirty="0"/>
              <a:t>entropy </a:t>
            </a:r>
          </a:p>
          <a:p>
            <a:r>
              <a:rPr lang="en-US" b="1" dirty="0"/>
              <a:t>Loss</a:t>
            </a:r>
          </a:p>
        </p:txBody>
      </p:sp>
    </p:spTree>
    <p:extLst>
      <p:ext uri="{BB962C8B-B14F-4D97-AF65-F5344CB8AC3E}">
        <p14:creationId xmlns:p14="http://schemas.microsoft.com/office/powerpoint/2010/main" val="1587131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36D33-298C-3941-8AD0-464973970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Results – SOTA metrics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007612-986D-1D49-8D58-CDEF41327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71" y="1328897"/>
            <a:ext cx="6460976" cy="5294881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8B5C96-DA56-334E-914B-123E619C0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2647" y="1690688"/>
            <a:ext cx="4821106" cy="4351338"/>
          </a:xfrm>
        </p:spPr>
        <p:txBody>
          <a:bodyPr/>
          <a:lstStyle/>
          <a:p>
            <a:r>
              <a:rPr lang="en-US" dirty="0"/>
              <a:t>SOTA 2018 summary</a:t>
            </a:r>
          </a:p>
          <a:p>
            <a:endParaRPr lang="en-US" dirty="0"/>
          </a:p>
          <a:p>
            <a:r>
              <a:rPr lang="en-CA" dirty="0"/>
              <a:t>Our result (</a:t>
            </a:r>
            <a:r>
              <a:rPr lang="en-CA" i="1" dirty="0"/>
              <a:t>soft dice loss, 256</a:t>
            </a:r>
            <a:r>
              <a:rPr lang="en-CA" dirty="0"/>
              <a:t>):</a:t>
            </a:r>
          </a:p>
          <a:p>
            <a:pPr>
              <a:buFontTx/>
              <a:buChar char="-"/>
            </a:pPr>
            <a:r>
              <a:rPr lang="en-CA" dirty="0"/>
              <a:t> </a:t>
            </a:r>
            <a:r>
              <a:rPr lang="en-CA" i="1" dirty="0"/>
              <a:t>Sensitivity</a:t>
            </a:r>
            <a:r>
              <a:rPr lang="en-CA" dirty="0"/>
              <a:t>: </a:t>
            </a:r>
            <a:r>
              <a:rPr lang="en-CA" b="1" dirty="0"/>
              <a:t>0.7764</a:t>
            </a:r>
          </a:p>
          <a:p>
            <a:pPr>
              <a:buFontTx/>
              <a:buChar char="-"/>
            </a:pPr>
            <a:r>
              <a:rPr lang="en-CA" dirty="0"/>
              <a:t> </a:t>
            </a:r>
            <a:r>
              <a:rPr lang="en-CA" i="1" dirty="0"/>
              <a:t>Specificity</a:t>
            </a:r>
            <a:r>
              <a:rPr lang="en-CA" dirty="0"/>
              <a:t>: </a:t>
            </a:r>
            <a:r>
              <a:rPr lang="en-CA" b="1" dirty="0"/>
              <a:t>0.9875</a:t>
            </a:r>
          </a:p>
          <a:p>
            <a:pPr>
              <a:buFontTx/>
              <a:buChar char="-"/>
            </a:pPr>
            <a:r>
              <a:rPr lang="en-CA" dirty="0"/>
              <a:t> </a:t>
            </a:r>
            <a:r>
              <a:rPr lang="en-CA" i="1" dirty="0"/>
              <a:t>Accuracy</a:t>
            </a:r>
            <a:r>
              <a:rPr lang="en-CA" dirty="0"/>
              <a:t>: </a:t>
            </a:r>
            <a:r>
              <a:rPr lang="en-CA" b="1" dirty="0"/>
              <a:t>0.9721</a:t>
            </a:r>
          </a:p>
          <a:p>
            <a:pPr>
              <a:buFontTx/>
              <a:buChar char="-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53442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C7897-721B-A84C-9B15-65603B43F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2552"/>
            <a:ext cx="10515600" cy="1325563"/>
          </a:xfrm>
        </p:spPr>
        <p:txBody>
          <a:bodyPr/>
          <a:lstStyle/>
          <a:p>
            <a:r>
              <a:rPr lang="en-US" b="1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E4A5C-4E66-8441-B4EF-8CC1244DB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33"/>
            <a:ext cx="10734675" cy="5519355"/>
          </a:xfrm>
        </p:spPr>
        <p:txBody>
          <a:bodyPr>
            <a:normAutofit/>
          </a:bodyPr>
          <a:lstStyle/>
          <a:p>
            <a:r>
              <a:rPr lang="en-US" sz="2400" b="1" i="1" u="sng" dirty="0"/>
              <a:t>Conclusions</a:t>
            </a:r>
          </a:p>
          <a:p>
            <a:pPr marL="0" indent="0">
              <a:buNone/>
            </a:pPr>
            <a:r>
              <a:rPr lang="en-US" sz="2400" dirty="0"/>
              <a:t>- 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Soft dice loss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/>
              <a:t>helps address class imbalance =&gt; gives better </a:t>
            </a:r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Sensitivity</a:t>
            </a:r>
          </a:p>
          <a:p>
            <a:pPr marL="0" indent="0">
              <a:buNone/>
            </a:pPr>
            <a:r>
              <a:rPr lang="en-US" sz="2400" dirty="0"/>
              <a:t>- 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Training on patches</a:t>
            </a:r>
            <a:r>
              <a:rPr lang="en-US" sz="2400" dirty="0"/>
              <a:t>: training process is much faster but could be more stochastic; able to reach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comparable prediction performance </a:t>
            </a:r>
            <a:r>
              <a:rPr lang="en-US" sz="2400" dirty="0"/>
              <a:t>as training on whole image</a:t>
            </a:r>
          </a:p>
          <a:p>
            <a:r>
              <a:rPr lang="en-US" sz="2400" b="1" i="1" u="sng" dirty="0"/>
              <a:t>Limitations</a:t>
            </a:r>
          </a:p>
          <a:p>
            <a:pPr marL="0" indent="0">
              <a:buNone/>
            </a:pPr>
            <a:r>
              <a:rPr lang="en-US" sz="2400" dirty="0"/>
              <a:t>- 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Preprocessing</a:t>
            </a:r>
            <a:r>
              <a:rPr lang="en-US" sz="2400" dirty="0"/>
              <a:t>: noise suppression, contrast enhancement, vessel enhancement approaches (filtering)</a:t>
            </a:r>
          </a:p>
          <a:p>
            <a:pPr marL="0" indent="0">
              <a:buNone/>
            </a:pPr>
            <a:r>
              <a:rPr lang="en-US" sz="2400" dirty="0"/>
              <a:t>-  Model trained on small uniform dataset =&gt; generalizability</a:t>
            </a:r>
          </a:p>
          <a:p>
            <a:r>
              <a:rPr lang="en-US" sz="2400" b="1" i="1" u="sng" dirty="0"/>
              <a:t>Future directions</a:t>
            </a:r>
          </a:p>
          <a:p>
            <a:pPr>
              <a:buFontTx/>
              <a:buChar char="-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Data augmentation</a:t>
            </a:r>
            <a:r>
              <a:rPr lang="en-US" sz="2400" dirty="0"/>
              <a:t>: shears, rotations, etc.</a:t>
            </a:r>
          </a:p>
          <a:p>
            <a:pPr>
              <a:buFontTx/>
              <a:buChar char="-"/>
            </a:pPr>
            <a:r>
              <a:rPr lang="en-US" sz="2400" dirty="0"/>
              <a:t>Yet to explore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weighed pixel-wise cross-entropy loss</a:t>
            </a:r>
          </a:p>
          <a:p>
            <a:pPr>
              <a:buFontTx/>
              <a:buChar char="-"/>
            </a:pPr>
            <a:r>
              <a:rPr lang="en-US" sz="2400" dirty="0"/>
              <a:t>Whether training on patches would make model more robust in unseen datasets =&gt;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transfer learning</a:t>
            </a:r>
          </a:p>
        </p:txBody>
      </p:sp>
    </p:spTree>
    <p:extLst>
      <p:ext uri="{BB962C8B-B14F-4D97-AF65-F5344CB8AC3E}">
        <p14:creationId xmlns:p14="http://schemas.microsoft.com/office/powerpoint/2010/main" val="2505833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14ECF-A5BE-3442-83D8-E2BD02313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Previous Research/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EDA49-F5F1-CA45-99AD-A43C8E1EA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6538645" cy="4351338"/>
          </a:xfrm>
        </p:spPr>
        <p:txBody>
          <a:bodyPr/>
          <a:lstStyle/>
          <a:p>
            <a:r>
              <a:rPr lang="en-US" b="1" i="1" u="sng" dirty="0"/>
              <a:t>Architectures</a:t>
            </a:r>
          </a:p>
          <a:p>
            <a:pPr>
              <a:buFontTx/>
              <a:buChar char="-"/>
            </a:pPr>
            <a:r>
              <a:rPr lang="en-US" dirty="0"/>
              <a:t>CNN very popular for semantic segmentation tasks</a:t>
            </a:r>
          </a:p>
          <a:p>
            <a:r>
              <a:rPr lang="en-US" dirty="0"/>
              <a:t>CNN as feature extractor + SVM</a:t>
            </a:r>
          </a:p>
          <a:p>
            <a:r>
              <a:rPr lang="en-US" dirty="0"/>
              <a:t>Fully Convolutional NN</a:t>
            </a:r>
          </a:p>
          <a:p>
            <a:r>
              <a:rPr lang="en-US" dirty="0"/>
              <a:t>U-Net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3BF5FE-ABF7-CF42-8EEF-6F04E62C8B36}"/>
              </a:ext>
            </a:extLst>
          </p:cNvPr>
          <p:cNvSpPr txBox="1">
            <a:spLocks/>
          </p:cNvSpPr>
          <p:nvPr/>
        </p:nvSpPr>
        <p:spPr>
          <a:xfrm>
            <a:off x="259655" y="5915164"/>
            <a:ext cx="12070890" cy="577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i="1" dirty="0">
                <a:solidFill>
                  <a:schemeClr val="accent1">
                    <a:lumMod val="75000"/>
                  </a:schemeClr>
                </a:solidFill>
              </a:rPr>
              <a:t>Yet U-Net is data hungry, but we have only 20 training images… </a:t>
            </a:r>
            <a:r>
              <a:rPr lang="en-CA" b="1" dirty="0"/>
              <a:t>👀💦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212718-0D54-A049-B559-C0D7CC7C60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63" t="28197" r="15607" b="15362"/>
          <a:stretch/>
        </p:blipFill>
        <p:spPr>
          <a:xfrm>
            <a:off x="8133196" y="3800095"/>
            <a:ext cx="2968487" cy="20023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81481F9-A5C0-1B47-97DE-DE25E1A972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744" t="26087" r="12394" b="29082"/>
          <a:stretch/>
        </p:blipFill>
        <p:spPr>
          <a:xfrm>
            <a:off x="7449633" y="1505512"/>
            <a:ext cx="4335611" cy="21819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871246E-8684-974D-9A67-2D7401AEFD8E}"/>
              </a:ext>
            </a:extLst>
          </p:cNvPr>
          <p:cNvSpPr txBox="1"/>
          <p:nvPr/>
        </p:nvSpPr>
        <p:spPr>
          <a:xfrm>
            <a:off x="9246377" y="1223841"/>
            <a:ext cx="1113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FCN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D4954D-31B0-2747-97E9-9FC1ADD086BD}"/>
              </a:ext>
            </a:extLst>
          </p:cNvPr>
          <p:cNvSpPr txBox="1"/>
          <p:nvPr/>
        </p:nvSpPr>
        <p:spPr>
          <a:xfrm>
            <a:off x="9060846" y="3549095"/>
            <a:ext cx="1113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U-Net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B8D76D-215A-3642-B678-AA6ABD9A9C4D}"/>
              </a:ext>
            </a:extLst>
          </p:cNvPr>
          <p:cNvSpPr txBox="1"/>
          <p:nvPr/>
        </p:nvSpPr>
        <p:spPr>
          <a:xfrm>
            <a:off x="6779171" y="6518689"/>
            <a:ext cx="5412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www.jeremyjordan.me</a:t>
            </a:r>
            <a:r>
              <a:rPr lang="en-US" dirty="0"/>
              <a:t>/semantic-segmentation/</a:t>
            </a:r>
          </a:p>
        </p:txBody>
      </p:sp>
    </p:spTree>
    <p:extLst>
      <p:ext uri="{BB962C8B-B14F-4D97-AF65-F5344CB8AC3E}">
        <p14:creationId xmlns:p14="http://schemas.microsoft.com/office/powerpoint/2010/main" val="3168020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CE26F-04F7-774D-AA4A-AC418D27E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Previous Research/ 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86D44-AB50-DA45-8D37-121F6A3FE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195"/>
            <a:ext cx="4727713" cy="4351338"/>
          </a:xfrm>
        </p:spPr>
        <p:txBody>
          <a:bodyPr/>
          <a:lstStyle/>
          <a:p>
            <a:r>
              <a:rPr lang="en-US" b="1" i="1" u="sng" dirty="0"/>
              <a:t>Data augmentation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– Random Patch Protocol</a:t>
            </a:r>
            <a:r>
              <a:rPr lang="en-CA" dirty="0"/>
              <a:t> </a:t>
            </a:r>
          </a:p>
          <a:p>
            <a:pPr marL="0" indent="0">
              <a:buNone/>
            </a:pPr>
            <a:r>
              <a:rPr lang="en-CA" sz="2400" i="1" dirty="0" err="1"/>
              <a:t>Livne</a:t>
            </a:r>
            <a:r>
              <a:rPr lang="en-CA" sz="2400" i="1" dirty="0"/>
              <a:t>, Michelle, et al. 2019. “A U-Net Deep Learning Framework for High Performance Vessel Segmentation in Patients with Cerebrovascular Disease.” Frontiers in Neuroscience.</a:t>
            </a:r>
            <a:endParaRPr lang="en-CA" sz="2400" dirty="0"/>
          </a:p>
          <a:p>
            <a:pPr marL="0" indent="0">
              <a:buNone/>
            </a:pPr>
            <a:endParaRPr lang="en-CA" sz="2400" i="1" dirty="0"/>
          </a:p>
          <a:p>
            <a:pPr marL="0" indent="0">
              <a:buNone/>
            </a:pPr>
            <a:r>
              <a:rPr lang="en-CA" sz="2400" i="1" dirty="0" err="1"/>
              <a:t>Youness</a:t>
            </a:r>
            <a:r>
              <a:rPr lang="en-CA" sz="2400" i="1" dirty="0"/>
              <a:t> </a:t>
            </a:r>
            <a:r>
              <a:rPr lang="en-CA" sz="2400" i="1" dirty="0" err="1"/>
              <a:t>Mansar</a:t>
            </a:r>
            <a:r>
              <a:rPr lang="en-CA" sz="2400" i="1" dirty="0"/>
              <a:t>. 2019. “Vessel Segmentation with Python and </a:t>
            </a:r>
            <a:r>
              <a:rPr lang="en-CA" sz="2400" i="1" dirty="0" err="1"/>
              <a:t>Keras</a:t>
            </a:r>
            <a:r>
              <a:rPr lang="en-CA" sz="2400" i="1" dirty="0"/>
              <a:t>”</a:t>
            </a:r>
          </a:p>
          <a:p>
            <a:pPr marL="0" indent="0">
              <a:buNone/>
            </a:pP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5694C34-775E-EF42-A315-95296F0A35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65" t="7816" r="7944" b="57015"/>
          <a:stretch/>
        </p:blipFill>
        <p:spPr>
          <a:xfrm>
            <a:off x="6626089" y="1564221"/>
            <a:ext cx="4727713" cy="155877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68C2F8B-F966-6641-9333-C6D6D19BD1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509" t="7800" r="3736" b="32367"/>
          <a:stretch/>
        </p:blipFill>
        <p:spPr>
          <a:xfrm>
            <a:off x="6308037" y="3429000"/>
            <a:ext cx="5640112" cy="281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006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14ECF-A5BE-3442-83D8-E2BD02313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Previous Research/ Motivation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B417121-3ADC-B747-BFE4-635DA4B9C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2636"/>
            <a:ext cx="4568687" cy="4351338"/>
          </a:xfrm>
        </p:spPr>
        <p:txBody>
          <a:bodyPr/>
          <a:lstStyle/>
          <a:p>
            <a:r>
              <a:rPr lang="en-US" i="1" dirty="0"/>
              <a:t> </a:t>
            </a:r>
            <a:r>
              <a:rPr lang="en-US" b="1" i="1" u="sng" dirty="0"/>
              <a:t>Loss Functions</a:t>
            </a:r>
          </a:p>
          <a:p>
            <a:r>
              <a:rPr lang="en-US" dirty="0"/>
              <a:t>Pixel-wise cross-entropy loss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D38FDEA-8AA5-6744-90A9-2C02BAB357EB}"/>
              </a:ext>
            </a:extLst>
          </p:cNvPr>
          <p:cNvSpPr txBox="1">
            <a:spLocks/>
          </p:cNvSpPr>
          <p:nvPr/>
        </p:nvSpPr>
        <p:spPr>
          <a:xfrm>
            <a:off x="6349733" y="1902521"/>
            <a:ext cx="56808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Soft dice loss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D792C6-8F85-C241-A5A6-472A9D46DF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29" t="22529" r="2784" b="9272"/>
          <a:stretch/>
        </p:blipFill>
        <p:spPr>
          <a:xfrm>
            <a:off x="6106732" y="2473232"/>
            <a:ext cx="5772807" cy="32507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1CE39FA-C15A-E348-8490-4A173E4CEE66}"/>
              </a:ext>
            </a:extLst>
          </p:cNvPr>
          <p:cNvSpPr txBox="1"/>
          <p:nvPr/>
        </p:nvSpPr>
        <p:spPr>
          <a:xfrm>
            <a:off x="6779171" y="6506518"/>
            <a:ext cx="5412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www.jeremyjordan.me</a:t>
            </a:r>
            <a:r>
              <a:rPr lang="en-US" dirty="0"/>
              <a:t>/semantic-segmentation/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AF9E63-95DB-8045-BF99-7308D7CEB9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062" t="23332" r="4412" b="7586"/>
          <a:stretch/>
        </p:blipFill>
        <p:spPr>
          <a:xfrm>
            <a:off x="609778" y="2553896"/>
            <a:ext cx="5268532" cy="304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999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36D33-298C-3941-8AD0-464973970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Previous Research/ Motivation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007612-986D-1D49-8D58-CDEF41327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6803"/>
            <a:ext cx="6211529" cy="5090455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8B5C96-DA56-334E-914B-123E619C0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3312" y="1690688"/>
            <a:ext cx="3900488" cy="4351338"/>
          </a:xfrm>
        </p:spPr>
        <p:txBody>
          <a:bodyPr/>
          <a:lstStyle/>
          <a:p>
            <a:r>
              <a:rPr lang="en-US" dirty="0"/>
              <a:t>SOTA summary</a:t>
            </a:r>
          </a:p>
          <a:p>
            <a:r>
              <a:rPr lang="en-US" dirty="0" err="1"/>
              <a:t>Memari</a:t>
            </a:r>
            <a:r>
              <a:rPr lang="en-US" dirty="0"/>
              <a:t> et al. 2018.</a:t>
            </a:r>
          </a:p>
        </p:txBody>
      </p:sp>
    </p:spTree>
    <p:extLst>
      <p:ext uri="{BB962C8B-B14F-4D97-AF65-F5344CB8AC3E}">
        <p14:creationId xmlns:p14="http://schemas.microsoft.com/office/powerpoint/2010/main" val="3330630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8FD19-C6B0-6347-A9D5-ABA12ADBF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ED81F-2AC7-9949-BD5C-C39E8221D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assess the patch protocol with </a:t>
            </a:r>
            <a:r>
              <a:rPr lang="en-US" b="1" dirty="0"/>
              <a:t>different patch sizes </a:t>
            </a:r>
            <a:r>
              <a:rPr lang="en-US" dirty="0"/>
              <a:t>for two </a:t>
            </a:r>
            <a:r>
              <a:rPr lang="en-US" b="1" dirty="0"/>
              <a:t>different loss functions</a:t>
            </a:r>
            <a:r>
              <a:rPr lang="en-US" dirty="0"/>
              <a:t> (i.e. </a:t>
            </a:r>
            <a:r>
              <a:rPr lang="en-US" i="1" dirty="0"/>
              <a:t>soft dice loss </a:t>
            </a:r>
            <a:r>
              <a:rPr lang="en-US" dirty="0"/>
              <a:t>and </a:t>
            </a:r>
            <a:r>
              <a:rPr lang="en-US" i="1" dirty="0"/>
              <a:t>cross-entropy loss</a:t>
            </a:r>
            <a:r>
              <a:rPr lang="en-US" dirty="0"/>
              <a:t>).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EDEFA32-0047-6B40-9FDC-54967FB7A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362226"/>
              </p:ext>
            </p:extLst>
          </p:nvPr>
        </p:nvGraphicFramePr>
        <p:xfrm>
          <a:off x="5185651" y="3514236"/>
          <a:ext cx="1081585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1585">
                  <a:extLst>
                    <a:ext uri="{9D8B030D-6E8A-4147-A177-3AD203B41FA5}">
                      <a16:colId xmlns:a16="http://schemas.microsoft.com/office/drawing/2014/main" val="1303219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64*64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58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128*128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813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256*256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865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512*512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898510"/>
                  </a:ext>
                </a:extLst>
              </a:tr>
            </a:tbl>
          </a:graphicData>
        </a:graphic>
      </p:graphicFrame>
      <p:sp>
        <p:nvSpPr>
          <p:cNvPr id="6" name="Double Brace 5">
            <a:extLst>
              <a:ext uri="{FF2B5EF4-FFF2-40B4-BE49-F238E27FC236}">
                <a16:creationId xmlns:a16="http://schemas.microsoft.com/office/drawing/2014/main" id="{E4252726-6A0D-3949-A77E-98650FE56A9C}"/>
              </a:ext>
            </a:extLst>
          </p:cNvPr>
          <p:cNvSpPr/>
          <p:nvPr/>
        </p:nvSpPr>
        <p:spPr>
          <a:xfrm>
            <a:off x="4832591" y="3514236"/>
            <a:ext cx="1787703" cy="1584000"/>
          </a:xfrm>
          <a:prstGeom prst="bracePair">
            <a:avLst/>
          </a:prstGeom>
          <a:noFill/>
          <a:ln w="28575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40F41B-0820-2E44-B848-C21C696F55C2}"/>
              </a:ext>
            </a:extLst>
          </p:cNvPr>
          <p:cNvSpPr txBox="1"/>
          <p:nvPr/>
        </p:nvSpPr>
        <p:spPr>
          <a:xfrm>
            <a:off x="6821554" y="3996970"/>
            <a:ext cx="1191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Soft Dice Loss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FBA13E-DA0B-6441-9D02-4B86789E9F41}"/>
              </a:ext>
            </a:extLst>
          </p:cNvPr>
          <p:cNvSpPr txBox="1"/>
          <p:nvPr/>
        </p:nvSpPr>
        <p:spPr>
          <a:xfrm>
            <a:off x="3439528" y="3858471"/>
            <a:ext cx="11918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Pixel-wise Cross Entropy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Loss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5590ED-111F-0E46-A4DE-CBEC68DAB91D}"/>
              </a:ext>
            </a:extLst>
          </p:cNvPr>
          <p:cNvSpPr txBox="1"/>
          <p:nvPr/>
        </p:nvSpPr>
        <p:spPr>
          <a:xfrm>
            <a:off x="5130540" y="3009967"/>
            <a:ext cx="119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Patch Size</a:t>
            </a:r>
          </a:p>
        </p:txBody>
      </p:sp>
    </p:spTree>
    <p:extLst>
      <p:ext uri="{BB962C8B-B14F-4D97-AF65-F5344CB8AC3E}">
        <p14:creationId xmlns:p14="http://schemas.microsoft.com/office/powerpoint/2010/main" val="1118925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EF50F-9203-204F-BE70-DB3B07900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48219-78A4-424A-842F-ACFFB36F3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265" y="101601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1.1 </a:t>
            </a:r>
            <a:r>
              <a:rPr lang="en-US" i="1" u="sng" dirty="0"/>
              <a:t>Preprocessing and Data Augmentation</a:t>
            </a:r>
          </a:p>
          <a:p>
            <a:r>
              <a:rPr lang="en-US" dirty="0"/>
              <a:t>On the dataset: </a:t>
            </a:r>
          </a:p>
          <a:p>
            <a:pPr marL="0" indent="0">
              <a:buNone/>
            </a:pPr>
            <a:r>
              <a:rPr lang="en-US" dirty="0"/>
              <a:t>- Random horizontal and vertical flips (20 =&gt; 60 training images)</a:t>
            </a:r>
          </a:p>
          <a:p>
            <a:r>
              <a:rPr lang="en-US" dirty="0"/>
              <a:t>On-the-fly:</a:t>
            </a:r>
          </a:p>
          <a:p>
            <a:pPr marL="0" indent="0">
              <a:buNone/>
            </a:pPr>
            <a:r>
              <a:rPr lang="en-US" dirty="0"/>
              <a:t>- Normalization: Linearly normalize pixel values to [0,1]</a:t>
            </a:r>
          </a:p>
          <a:p>
            <a:pPr>
              <a:buFontTx/>
              <a:buChar char="-"/>
            </a:pPr>
            <a:r>
              <a:rPr lang="en-US" dirty="0"/>
              <a:t>Random patch protocol: Randomly select corresponding patches from the images and masks (sizes of 64*64, 128*128, 256*256, 512*512)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55D2B6C-4FAB-BF4B-A688-827C2197B85E}"/>
              </a:ext>
            </a:extLst>
          </p:cNvPr>
          <p:cNvGrpSpPr/>
          <p:nvPr/>
        </p:nvGrpSpPr>
        <p:grpSpPr>
          <a:xfrm>
            <a:off x="1153885" y="4568796"/>
            <a:ext cx="2464526" cy="2130055"/>
            <a:chOff x="4393474" y="3406529"/>
            <a:chExt cx="2464526" cy="213005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6042DAE-BABA-3041-A657-61816A99F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93474" y="3406529"/>
              <a:ext cx="2464526" cy="213005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568B9A9-171C-054D-BB2A-7BD86272B028}"/>
                </a:ext>
              </a:extLst>
            </p:cNvPr>
            <p:cNvSpPr/>
            <p:nvPr/>
          </p:nvSpPr>
          <p:spPr>
            <a:xfrm>
              <a:off x="4613365" y="3766162"/>
              <a:ext cx="468086" cy="468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056699-6E34-0C48-A04B-F35C98F31B28}"/>
              </a:ext>
            </a:extLst>
          </p:cNvPr>
          <p:cNvGrpSpPr/>
          <p:nvPr/>
        </p:nvGrpSpPr>
        <p:grpSpPr>
          <a:xfrm>
            <a:off x="3618411" y="4568795"/>
            <a:ext cx="2464526" cy="2130055"/>
            <a:chOff x="7314516" y="3416715"/>
            <a:chExt cx="2464526" cy="213005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2A4EE1F-7FC9-9E44-8528-E5657678D6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14516" y="3416715"/>
              <a:ext cx="2464526" cy="2130055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226561D-F62E-0B4E-AF1E-FA025C6DC683}"/>
                </a:ext>
              </a:extLst>
            </p:cNvPr>
            <p:cNvSpPr/>
            <p:nvPr/>
          </p:nvSpPr>
          <p:spPr>
            <a:xfrm>
              <a:off x="7535091" y="3748745"/>
              <a:ext cx="468086" cy="468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E6A01E1-509D-1D48-A722-C9B5DDAF2B1A}"/>
              </a:ext>
            </a:extLst>
          </p:cNvPr>
          <p:cNvGrpSpPr/>
          <p:nvPr/>
        </p:nvGrpSpPr>
        <p:grpSpPr>
          <a:xfrm>
            <a:off x="9109165" y="4568794"/>
            <a:ext cx="2464526" cy="2130055"/>
            <a:chOff x="7313023" y="3416715"/>
            <a:chExt cx="2464526" cy="2130055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79B72C58-3FA2-9641-9A93-1D1B75C16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13023" y="3416715"/>
              <a:ext cx="2464526" cy="2130055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C38BA6C-3E68-524D-9DBB-68617CA616A3}"/>
                </a:ext>
              </a:extLst>
            </p:cNvPr>
            <p:cNvSpPr/>
            <p:nvPr/>
          </p:nvSpPr>
          <p:spPr>
            <a:xfrm>
              <a:off x="7794854" y="4370453"/>
              <a:ext cx="468086" cy="468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8EE9E2D-6709-8744-957E-7DA86C605897}"/>
              </a:ext>
            </a:extLst>
          </p:cNvPr>
          <p:cNvGrpSpPr/>
          <p:nvPr/>
        </p:nvGrpSpPr>
        <p:grpSpPr>
          <a:xfrm>
            <a:off x="6644639" y="4568794"/>
            <a:ext cx="2464526" cy="2130055"/>
            <a:chOff x="4393474" y="3406529"/>
            <a:chExt cx="2464526" cy="2130055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D6F57664-31CA-084D-9457-2C37055CC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93474" y="3406529"/>
              <a:ext cx="2464526" cy="213005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4F6C852-0153-8743-9EA7-0C86DAE72F7A}"/>
                </a:ext>
              </a:extLst>
            </p:cNvPr>
            <p:cNvSpPr/>
            <p:nvPr/>
          </p:nvSpPr>
          <p:spPr>
            <a:xfrm>
              <a:off x="4875305" y="4360267"/>
              <a:ext cx="468086" cy="468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61179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DC781-9AE2-8E46-9757-2A4490545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b="1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7D2EC-3164-E643-B051-7AE606191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491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1.2. </a:t>
            </a:r>
            <a:r>
              <a:rPr lang="en-US" i="1" u="sng" dirty="0"/>
              <a:t>Model Architecture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CBE1D7-25E7-FB45-B5B9-80561BFC2C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52" t="15383" r="24387" b="10476"/>
          <a:stretch/>
        </p:blipFill>
        <p:spPr>
          <a:xfrm>
            <a:off x="838200" y="1632608"/>
            <a:ext cx="5561228" cy="4705804"/>
          </a:xfrm>
          <a:prstGeom prst="rect">
            <a:avLst/>
          </a:prstGeom>
        </p:spPr>
      </p:pic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0A859015-8B8D-624C-B2C2-EEB50002B5A5}"/>
              </a:ext>
            </a:extLst>
          </p:cNvPr>
          <p:cNvSpPr txBox="1">
            <a:spLocks/>
          </p:cNvSpPr>
          <p:nvPr/>
        </p:nvSpPr>
        <p:spPr>
          <a:xfrm>
            <a:off x="6399428" y="1054916"/>
            <a:ext cx="5792572" cy="5207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U-Net</a:t>
            </a:r>
          </a:p>
          <a:p>
            <a:pPr marL="0" indent="0">
              <a:buNone/>
            </a:pPr>
            <a:r>
              <a:rPr lang="en-CA" dirty="0"/>
              <a:t>-  Encoder (4 conv blocks): </a:t>
            </a:r>
          </a:p>
          <a:p>
            <a:pPr marL="0" indent="0">
              <a:buNone/>
            </a:pPr>
            <a:r>
              <a:rPr lang="en-CA" dirty="0"/>
              <a:t>	2 conv layers =&gt; max pooling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# of filters * 2 each block</a:t>
            </a:r>
          </a:p>
          <a:p>
            <a:pPr>
              <a:buFontTx/>
              <a:buChar char="-"/>
            </a:pPr>
            <a:r>
              <a:rPr lang="en-CA" dirty="0"/>
              <a:t>Bottleneck: 2 conv layers 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(512 filters)</a:t>
            </a:r>
          </a:p>
          <a:p>
            <a:pPr>
              <a:buFontTx/>
              <a:buChar char="-"/>
            </a:pPr>
            <a:r>
              <a:rPr lang="en-CA" dirty="0"/>
              <a:t>Decoder (4 </a:t>
            </a:r>
            <a:r>
              <a:rPr lang="en-CA" dirty="0" err="1"/>
              <a:t>deconv</a:t>
            </a:r>
            <a:r>
              <a:rPr lang="en-CA" dirty="0"/>
              <a:t> blocks):</a:t>
            </a:r>
          </a:p>
          <a:p>
            <a:pPr marL="0" indent="0">
              <a:buNone/>
            </a:pPr>
            <a:r>
              <a:rPr lang="en-CA" sz="2800" dirty="0"/>
              <a:t>	</a:t>
            </a:r>
            <a:r>
              <a:rPr lang="en-CA" dirty="0"/>
              <a:t>transposed </a:t>
            </a:r>
            <a:r>
              <a:rPr lang="en-CA" sz="2800" dirty="0"/>
              <a:t>conv =&gt;</a:t>
            </a:r>
          </a:p>
          <a:p>
            <a:pPr marL="0" indent="0">
              <a:buNone/>
            </a:pPr>
            <a:r>
              <a:rPr lang="en-CA" dirty="0"/>
              <a:t>	feature concatenation =&gt;</a:t>
            </a:r>
          </a:p>
          <a:p>
            <a:pPr marL="0" indent="0">
              <a:buNone/>
            </a:pPr>
            <a:r>
              <a:rPr lang="en-CA" sz="2800" dirty="0"/>
              <a:t>	2 conv layers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 # of filters / 2 each block</a:t>
            </a:r>
            <a:endParaRPr lang="en-CA" sz="2800" dirty="0"/>
          </a:p>
          <a:p>
            <a:pPr lvl="1">
              <a:buFontTx/>
              <a:buChar char="-"/>
            </a:pPr>
            <a:endParaRPr lang="en-CA" dirty="0"/>
          </a:p>
          <a:p>
            <a:pPr marL="0" indent="0">
              <a:buNone/>
            </a:pPr>
            <a:r>
              <a:rPr lang="en-CA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08C6CA-005B-7C46-8E74-F97D15096E2D}"/>
              </a:ext>
            </a:extLst>
          </p:cNvPr>
          <p:cNvSpPr txBox="1"/>
          <p:nvPr/>
        </p:nvSpPr>
        <p:spPr>
          <a:xfrm>
            <a:off x="40100" y="6488668"/>
            <a:ext cx="71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pytorch.org</a:t>
            </a:r>
            <a:r>
              <a:rPr lang="en-US" dirty="0"/>
              <a:t>/hub/</a:t>
            </a:r>
            <a:r>
              <a:rPr lang="en-US" dirty="0" err="1"/>
              <a:t>mateuszbuda_brain</a:t>
            </a:r>
            <a:r>
              <a:rPr lang="en-US" dirty="0"/>
              <a:t>-segmentation-</a:t>
            </a:r>
            <a:r>
              <a:rPr lang="en-US" dirty="0" err="1"/>
              <a:t>pytorch_unet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996797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DC781-9AE2-8E46-9757-2A4490545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b="1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7D2EC-3164-E643-B051-7AE606191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491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1.3. </a:t>
            </a:r>
            <a:r>
              <a:rPr lang="en-US" i="1" u="sng" dirty="0"/>
              <a:t>Loss Functions</a:t>
            </a:r>
          </a:p>
          <a:p>
            <a:r>
              <a:rPr lang="en-US" dirty="0"/>
              <a:t>Pixel-wise cross-entropy loss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C66B1F-21D0-7640-B7A6-F821479F4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29" t="22529" r="2784" b="9272"/>
          <a:stretch/>
        </p:blipFill>
        <p:spPr>
          <a:xfrm>
            <a:off x="6427076" y="2155512"/>
            <a:ext cx="5772807" cy="325074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C0CCD18-0F4B-064E-8E93-EA4F703ACCDF}"/>
              </a:ext>
            </a:extLst>
          </p:cNvPr>
          <p:cNvSpPr txBox="1">
            <a:spLocks/>
          </p:cNvSpPr>
          <p:nvPr/>
        </p:nvSpPr>
        <p:spPr>
          <a:xfrm>
            <a:off x="6427075" y="1554651"/>
            <a:ext cx="56808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Soft dice loss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B4D6F1-647F-4F4B-8AD8-78DBAFB8C7B7}"/>
              </a:ext>
            </a:extLst>
          </p:cNvPr>
          <p:cNvSpPr txBox="1"/>
          <p:nvPr/>
        </p:nvSpPr>
        <p:spPr>
          <a:xfrm>
            <a:off x="6787054" y="6506924"/>
            <a:ext cx="5412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www.jeremyjordan.me</a:t>
            </a:r>
            <a:r>
              <a:rPr lang="en-US" dirty="0"/>
              <a:t>/semantic-segmentation/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D5F994-B84B-EC4B-90CA-AB5E93613A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062" t="23332" r="4412" b="7586"/>
          <a:stretch/>
        </p:blipFill>
        <p:spPr>
          <a:xfrm>
            <a:off x="827468" y="2256589"/>
            <a:ext cx="5268532" cy="304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514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4664</TotalTime>
  <Words>754</Words>
  <Application>Microsoft Macintosh PowerPoint</Application>
  <PresentationFormat>Widescreen</PresentationFormat>
  <Paragraphs>167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Blood Vessel Segmentation Challenge</vt:lpstr>
      <vt:lpstr>Previous Research/ Motivation</vt:lpstr>
      <vt:lpstr>Previous Research/ Motivation</vt:lpstr>
      <vt:lpstr>Previous Research/ Motivation</vt:lpstr>
      <vt:lpstr>Previous Research/ Motivation</vt:lpstr>
      <vt:lpstr>Goal</vt:lpstr>
      <vt:lpstr>Methodology</vt:lpstr>
      <vt:lpstr>Methodology</vt:lpstr>
      <vt:lpstr>Methodology</vt:lpstr>
      <vt:lpstr>Methodology</vt:lpstr>
      <vt:lpstr>Methodology</vt:lpstr>
      <vt:lpstr>Methodology</vt:lpstr>
      <vt:lpstr>Results</vt:lpstr>
      <vt:lpstr>Results – Patch size</vt:lpstr>
      <vt:lpstr>Results – Loss function</vt:lpstr>
      <vt:lpstr>Results – SOTA metrics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Chloe Wang</dc:creator>
  <cp:lastModifiedBy>Chloe Wang</cp:lastModifiedBy>
  <cp:revision>70</cp:revision>
  <dcterms:created xsi:type="dcterms:W3CDTF">2019-09-13T01:39:43Z</dcterms:created>
  <dcterms:modified xsi:type="dcterms:W3CDTF">2019-09-16T16:50:41Z</dcterms:modified>
</cp:coreProperties>
</file>