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9" r:id="rId9"/>
    <p:sldId id="265" r:id="rId10"/>
    <p:sldId id="266" r:id="rId11"/>
    <p:sldId id="267" r:id="rId12"/>
    <p:sldId id="268" r:id="rId13"/>
    <p:sldId id="271"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C1F4-076A-464C-8117-00A1CA2DB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1112F259-620E-432C-BA49-85D268CA3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C1DDCC-235F-4B62-895F-8FEC87BB0CBF}"/>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5" name="Footer Placeholder 4">
            <a:extLst>
              <a:ext uri="{FF2B5EF4-FFF2-40B4-BE49-F238E27FC236}">
                <a16:creationId xmlns:a16="http://schemas.microsoft.com/office/drawing/2014/main" id="{37F0908B-C693-43D0-BFB1-B3E556CB64C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27AF07-EBF5-4235-B65D-1C74A5B4F565}"/>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84322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EE03-D0E4-41B5-AA3F-EF388F400627}"/>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989B267-0B96-46B5-BF13-89E09FC55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E475D39-1065-4A46-8A3A-EDBBDF45442D}"/>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5" name="Footer Placeholder 4">
            <a:extLst>
              <a:ext uri="{FF2B5EF4-FFF2-40B4-BE49-F238E27FC236}">
                <a16:creationId xmlns:a16="http://schemas.microsoft.com/office/drawing/2014/main" id="{2528924A-3F91-46C2-AFA0-46F7F5A0C7F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5F94861-2FCF-4EE4-83D5-29BD99035FE0}"/>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355484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38AC7B-C4E1-4674-844D-BAFBAA32EA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843D7F3-A9C8-47BD-A94D-84A4EF417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ECDF482-E076-45C8-8088-37415962BF8A}"/>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5" name="Footer Placeholder 4">
            <a:extLst>
              <a:ext uri="{FF2B5EF4-FFF2-40B4-BE49-F238E27FC236}">
                <a16:creationId xmlns:a16="http://schemas.microsoft.com/office/drawing/2014/main" id="{6A4995A3-9FAB-4B1E-A2F9-22A7B86923B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118A77-BB8E-4A83-97D5-44C1830E9831}"/>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211939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D826-B1A4-4A87-894F-4DDAEBB0302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1EAF077-40CB-43BD-9582-7C9946959A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D48A251-8E66-46CB-A837-1E001CC4120B}"/>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5" name="Footer Placeholder 4">
            <a:extLst>
              <a:ext uri="{FF2B5EF4-FFF2-40B4-BE49-F238E27FC236}">
                <a16:creationId xmlns:a16="http://schemas.microsoft.com/office/drawing/2014/main" id="{55F394A3-C458-40D8-B8B4-BD2E01A13D5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A8A11D9-A24E-4ED0-9E0C-E92CFFD3B238}"/>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328687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751E-CDB3-4F1D-BE2B-42EEF7CA2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43522E7-374F-41F2-A0D6-211827D9C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AF2C11-0428-4B18-8135-04ADF5B6987A}"/>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5" name="Footer Placeholder 4">
            <a:extLst>
              <a:ext uri="{FF2B5EF4-FFF2-40B4-BE49-F238E27FC236}">
                <a16:creationId xmlns:a16="http://schemas.microsoft.com/office/drawing/2014/main" id="{E85E4E9C-1F6C-4D2A-B8B5-E048F12C70D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0C34B27-0917-4A05-ACA4-8724136D4943}"/>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86755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ADD5-06E3-477C-A61F-DC89D1313C5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7467E93-2C41-44A9-93F2-8AEDCB4EA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BA1E0EC-8541-4851-8B64-8041360A9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2E230619-09CC-47AC-9857-2DC837C87085}"/>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6" name="Footer Placeholder 5">
            <a:extLst>
              <a:ext uri="{FF2B5EF4-FFF2-40B4-BE49-F238E27FC236}">
                <a16:creationId xmlns:a16="http://schemas.microsoft.com/office/drawing/2014/main" id="{6932F219-F340-4008-9C7A-60BF685A4BC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DBF1ACB-4BC2-494B-AFCD-EB75AB994CCF}"/>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305086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5AF2-6978-436C-B829-FD65EDED5F79}"/>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0C82499-ADC6-455F-9D2F-4D3BCCA31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DFD2C-7E43-4AEF-8771-2D88A98BE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D1581F43-EFF4-41BE-8999-45B16914D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26794-A305-4892-849A-0DACDCDA4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D5644BC-D0AE-4FFC-A179-B63E1CB4E642}"/>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8" name="Footer Placeholder 7">
            <a:extLst>
              <a:ext uri="{FF2B5EF4-FFF2-40B4-BE49-F238E27FC236}">
                <a16:creationId xmlns:a16="http://schemas.microsoft.com/office/drawing/2014/main" id="{D45DB8CA-EF73-4D9F-9A5A-25ABC17F9535}"/>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11F769C-7A28-4E2E-90B7-9AEC92940B8F}"/>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419140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CF55-257B-4156-9377-83FBE798684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53476F69-9704-4A9B-92E0-ABE9F51A6ACC}"/>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4" name="Footer Placeholder 3">
            <a:extLst>
              <a:ext uri="{FF2B5EF4-FFF2-40B4-BE49-F238E27FC236}">
                <a16:creationId xmlns:a16="http://schemas.microsoft.com/office/drawing/2014/main" id="{2DF80782-0CBE-4AD1-944F-843C6F3A6AA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475CECA-48DE-45C8-8592-CA36640F1A57}"/>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351415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96C05E-8BDE-47FA-9AEE-58473A7535CC}"/>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3" name="Footer Placeholder 2">
            <a:extLst>
              <a:ext uri="{FF2B5EF4-FFF2-40B4-BE49-F238E27FC236}">
                <a16:creationId xmlns:a16="http://schemas.microsoft.com/office/drawing/2014/main" id="{29C4F063-7051-4314-99AD-32E6515BA9F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5BD90459-35F2-4A09-B6B3-A2C7C652A70F}"/>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135715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E8A9-A10C-48DE-955A-FAC27E138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0E5CA020-D7E1-471C-8153-158AC4598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B12C6E5B-83D3-4BA3-A2D0-C83F81418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111DD-1638-4294-BFA4-2741969AD745}"/>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6" name="Footer Placeholder 5">
            <a:extLst>
              <a:ext uri="{FF2B5EF4-FFF2-40B4-BE49-F238E27FC236}">
                <a16:creationId xmlns:a16="http://schemas.microsoft.com/office/drawing/2014/main" id="{C74E35B6-25A2-4EA0-9B34-81650322128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E46EA21-B4C0-4B9B-8486-CFA29AA100E7}"/>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124282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AFB0-5A57-4A5C-B7F2-CEE51C748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B4B2E63-C47C-492A-8F3B-0D748185A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C415139-8505-4DB4-9A90-465951868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57389-646E-41C3-B4DB-9F880FE398A3}"/>
              </a:ext>
            </a:extLst>
          </p:cNvPr>
          <p:cNvSpPr>
            <a:spLocks noGrp="1"/>
          </p:cNvSpPr>
          <p:nvPr>
            <p:ph type="dt" sz="half" idx="10"/>
          </p:nvPr>
        </p:nvSpPr>
        <p:spPr/>
        <p:txBody>
          <a:bodyPr/>
          <a:lstStyle/>
          <a:p>
            <a:fld id="{67493FF9-9926-48BC-93F0-99DCFBAE3199}" type="datetimeFigureOut">
              <a:rPr lang="en-NZ" smtClean="0"/>
              <a:t>22/04/2020</a:t>
            </a:fld>
            <a:endParaRPr lang="en-NZ"/>
          </a:p>
        </p:txBody>
      </p:sp>
      <p:sp>
        <p:nvSpPr>
          <p:cNvPr id="6" name="Footer Placeholder 5">
            <a:extLst>
              <a:ext uri="{FF2B5EF4-FFF2-40B4-BE49-F238E27FC236}">
                <a16:creationId xmlns:a16="http://schemas.microsoft.com/office/drawing/2014/main" id="{08197D5C-B53F-422A-BD8C-42EF65D59B1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EF44191-657C-45D8-99A9-E528113FBC43}"/>
              </a:ext>
            </a:extLst>
          </p:cNvPr>
          <p:cNvSpPr>
            <a:spLocks noGrp="1"/>
          </p:cNvSpPr>
          <p:nvPr>
            <p:ph type="sldNum" sz="quarter" idx="12"/>
          </p:nvPr>
        </p:nvSpPr>
        <p:spPr/>
        <p:txBody>
          <a:bodyPr/>
          <a:lstStyle/>
          <a:p>
            <a:fld id="{1182D45E-1A76-4600-A513-9FD93A6B004F}" type="slidenum">
              <a:rPr lang="en-NZ" smtClean="0"/>
              <a:t>‹#›</a:t>
            </a:fld>
            <a:endParaRPr lang="en-NZ"/>
          </a:p>
        </p:txBody>
      </p:sp>
    </p:spTree>
    <p:extLst>
      <p:ext uri="{BB962C8B-B14F-4D97-AF65-F5344CB8AC3E}">
        <p14:creationId xmlns:p14="http://schemas.microsoft.com/office/powerpoint/2010/main" val="370989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864DA-A6DA-4CD3-889C-268638D4A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C1A3AB8-E8BA-4442-8CEA-87FEB6CBB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3329A90-49CE-472B-924B-015C9827F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93FF9-9926-48BC-93F0-99DCFBAE3199}" type="datetimeFigureOut">
              <a:rPr lang="en-NZ" smtClean="0"/>
              <a:t>22/04/2020</a:t>
            </a:fld>
            <a:endParaRPr lang="en-NZ"/>
          </a:p>
        </p:txBody>
      </p:sp>
      <p:sp>
        <p:nvSpPr>
          <p:cNvPr id="5" name="Footer Placeholder 4">
            <a:extLst>
              <a:ext uri="{FF2B5EF4-FFF2-40B4-BE49-F238E27FC236}">
                <a16:creationId xmlns:a16="http://schemas.microsoft.com/office/drawing/2014/main" id="{EBA129F9-2E3E-484B-BAC7-601627D9B4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208B382-DE06-4254-8E71-DE780C50E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2D45E-1A76-4600-A513-9FD93A6B004F}" type="slidenum">
              <a:rPr lang="en-NZ" smtClean="0"/>
              <a:t>‹#›</a:t>
            </a:fld>
            <a:endParaRPr lang="en-NZ"/>
          </a:p>
        </p:txBody>
      </p:sp>
    </p:spTree>
    <p:extLst>
      <p:ext uri="{BB962C8B-B14F-4D97-AF65-F5344CB8AC3E}">
        <p14:creationId xmlns:p14="http://schemas.microsoft.com/office/powerpoint/2010/main" val="101924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7287-605A-423F-BCF2-C40E110FAD36}"/>
              </a:ext>
            </a:extLst>
          </p:cNvPr>
          <p:cNvSpPr>
            <a:spLocks noGrp="1"/>
          </p:cNvSpPr>
          <p:nvPr>
            <p:ph type="ctrTitle"/>
          </p:nvPr>
        </p:nvSpPr>
        <p:spPr>
          <a:xfrm>
            <a:off x="3048000" y="1231420"/>
            <a:ext cx="9144000" cy="2387600"/>
          </a:xfrm>
        </p:spPr>
        <p:txBody>
          <a:bodyPr/>
          <a:lstStyle/>
          <a:p>
            <a:pPr algn="r"/>
            <a:r>
              <a:rPr lang="en-NZ" b="1" dirty="0">
                <a:latin typeface="Arial Black" panose="020B0A04020102020204" pitchFamily="34" charset="0"/>
              </a:rPr>
              <a:t>AS 91893</a:t>
            </a:r>
            <a:endParaRPr lang="en-NZ" dirty="0">
              <a:latin typeface="Arial Black" panose="020B0A04020102020204" pitchFamily="34" charset="0"/>
            </a:endParaRPr>
          </a:p>
        </p:txBody>
      </p:sp>
      <p:sp>
        <p:nvSpPr>
          <p:cNvPr id="3" name="Subtitle 2">
            <a:extLst>
              <a:ext uri="{FF2B5EF4-FFF2-40B4-BE49-F238E27FC236}">
                <a16:creationId xmlns:a16="http://schemas.microsoft.com/office/drawing/2014/main" id="{E14EF63E-0677-429B-8DFA-5B36AFC3B11D}"/>
              </a:ext>
            </a:extLst>
          </p:cNvPr>
          <p:cNvSpPr>
            <a:spLocks noGrp="1"/>
          </p:cNvSpPr>
          <p:nvPr>
            <p:ph type="subTitle" idx="1"/>
          </p:nvPr>
        </p:nvSpPr>
        <p:spPr>
          <a:xfrm>
            <a:off x="3048000" y="3711095"/>
            <a:ext cx="9144000" cy="1655762"/>
          </a:xfrm>
        </p:spPr>
        <p:txBody>
          <a:bodyPr/>
          <a:lstStyle/>
          <a:p>
            <a:pPr algn="r"/>
            <a:r>
              <a:rPr lang="en-NZ" b="1" dirty="0">
                <a:latin typeface="Aharoni" panose="02010803020104030203" pitchFamily="2" charset="-79"/>
                <a:cs typeface="Aharoni" panose="02010803020104030203" pitchFamily="2" charset="-79"/>
              </a:rPr>
              <a:t>Develop Digital Media</a:t>
            </a:r>
            <a:endParaRPr lang="en-NZ"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12727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Footer #2</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is a little bit embarrassing, but as it turns out, I </a:t>
            </a:r>
            <a:r>
              <a:rPr lang="en-US" sz="1800" i="1" dirty="0">
                <a:latin typeface="Times New Roman" panose="02020603050405020304" pitchFamily="18" charset="0"/>
                <a:cs typeface="Times New Roman" panose="02020603050405020304" pitchFamily="18" charset="0"/>
              </a:rPr>
              <a:t>didn’t save the file. </a:t>
            </a:r>
            <a:r>
              <a:rPr lang="en-US" sz="1800" dirty="0">
                <a:latin typeface="Times New Roman" panose="02020603050405020304" pitchFamily="18" charset="0"/>
                <a:cs typeface="Times New Roman" panose="02020603050405020304" pitchFamily="18" charset="0"/>
              </a:rPr>
              <a:t>Everyone makes mistakes. Anyway, another problem is that the left text and right text are not aligned. This will be fixed in the next iteration. I also might add my logo except in monochrome to the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of the footer.</a:t>
            </a:r>
            <a:endParaRPr lang="en-NZ"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3C99F6-9D5B-419C-8A4A-20D294FD92F7}"/>
              </a:ext>
            </a:extLst>
          </p:cNvPr>
          <p:cNvPicPr>
            <a:picLocks noChangeAspect="1"/>
          </p:cNvPicPr>
          <p:nvPr/>
        </p:nvPicPr>
        <p:blipFill>
          <a:blip r:embed="rId2"/>
          <a:stretch>
            <a:fillRect/>
          </a:stretch>
        </p:blipFill>
        <p:spPr>
          <a:xfrm>
            <a:off x="1435915" y="1856763"/>
            <a:ext cx="9320169" cy="582511"/>
          </a:xfrm>
          <a:prstGeom prst="rect">
            <a:avLst/>
          </a:prstGeom>
        </p:spPr>
      </p:pic>
    </p:spTree>
    <p:extLst>
      <p:ext uri="{BB962C8B-B14F-4D97-AF65-F5344CB8AC3E}">
        <p14:creationId xmlns:p14="http://schemas.microsoft.com/office/powerpoint/2010/main" val="282066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Footer #2</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is a little bit embarrassing, but as it turns out, I </a:t>
            </a:r>
            <a:r>
              <a:rPr lang="en-US" sz="1800" i="1" dirty="0">
                <a:latin typeface="Times New Roman" panose="02020603050405020304" pitchFamily="18" charset="0"/>
                <a:cs typeface="Times New Roman" panose="02020603050405020304" pitchFamily="18" charset="0"/>
              </a:rPr>
              <a:t>didn’t save the file. </a:t>
            </a:r>
            <a:r>
              <a:rPr lang="en-US" sz="1800" dirty="0">
                <a:latin typeface="Times New Roman" panose="02020603050405020304" pitchFamily="18" charset="0"/>
                <a:cs typeface="Times New Roman" panose="02020603050405020304" pitchFamily="18" charset="0"/>
              </a:rPr>
              <a:t>Everyone makes mistakes. Anyway, another problem is that the left text and right text are not aligned. This will be fixed in the next iteration. I also might add my logo except in monochrome to the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of the footer.</a:t>
            </a:r>
            <a:endParaRPr lang="en-NZ"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3C99F6-9D5B-419C-8A4A-20D294FD92F7}"/>
              </a:ext>
            </a:extLst>
          </p:cNvPr>
          <p:cNvPicPr>
            <a:picLocks noChangeAspect="1"/>
          </p:cNvPicPr>
          <p:nvPr/>
        </p:nvPicPr>
        <p:blipFill>
          <a:blip r:embed="rId2"/>
          <a:stretch>
            <a:fillRect/>
          </a:stretch>
        </p:blipFill>
        <p:spPr>
          <a:xfrm>
            <a:off x="1435915" y="1856763"/>
            <a:ext cx="9320169" cy="582511"/>
          </a:xfrm>
          <a:prstGeom prst="rect">
            <a:avLst/>
          </a:prstGeom>
        </p:spPr>
      </p:pic>
    </p:spTree>
    <p:extLst>
      <p:ext uri="{BB962C8B-B14F-4D97-AF65-F5344CB8AC3E}">
        <p14:creationId xmlns:p14="http://schemas.microsoft.com/office/powerpoint/2010/main" val="167227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Footer #3</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After consulting the internet and a more knowledgeable friend, I have worked out how to considerably improve my design. The CSS is very “hacky”, but it achieves the desired results without any ill-effects, so that’s good enough for now.</a:t>
            </a:r>
            <a:endParaRPr lang="en-NZ" sz="18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7A18D23A-6F80-4CF7-AB74-2831E27AE0C9}"/>
              </a:ext>
            </a:extLst>
          </p:cNvPr>
          <p:cNvGrpSpPr/>
          <p:nvPr/>
        </p:nvGrpSpPr>
        <p:grpSpPr>
          <a:xfrm>
            <a:off x="1813420" y="1788055"/>
            <a:ext cx="8565160" cy="891173"/>
            <a:chOff x="1813420" y="1788055"/>
            <a:chExt cx="8565160" cy="891173"/>
          </a:xfrm>
        </p:grpSpPr>
        <p:pic>
          <p:nvPicPr>
            <p:cNvPr id="4" name="Picture 3">
              <a:extLst>
                <a:ext uri="{FF2B5EF4-FFF2-40B4-BE49-F238E27FC236}">
                  <a16:creationId xmlns:a16="http://schemas.microsoft.com/office/drawing/2014/main" id="{79E2CBD9-ABF3-4A8D-B72D-F19ED719600B}"/>
                </a:ext>
              </a:extLst>
            </p:cNvPr>
            <p:cNvPicPr>
              <a:picLocks noChangeAspect="1"/>
            </p:cNvPicPr>
            <p:nvPr/>
          </p:nvPicPr>
          <p:blipFill>
            <a:blip r:embed="rId2"/>
            <a:stretch>
              <a:fillRect/>
            </a:stretch>
          </p:blipFill>
          <p:spPr>
            <a:xfrm>
              <a:off x="1813420" y="1788055"/>
              <a:ext cx="8565160" cy="891173"/>
            </a:xfrm>
            <a:prstGeom prst="rect">
              <a:avLst/>
            </a:prstGeom>
          </p:spPr>
        </p:pic>
        <p:pic>
          <p:nvPicPr>
            <p:cNvPr id="5" name="Picture 4">
              <a:extLst>
                <a:ext uri="{FF2B5EF4-FFF2-40B4-BE49-F238E27FC236}">
                  <a16:creationId xmlns:a16="http://schemas.microsoft.com/office/drawing/2014/main" id="{FAEFBD06-CE46-4B52-98E9-2D6E41EBE304}"/>
                </a:ext>
              </a:extLst>
            </p:cNvPr>
            <p:cNvPicPr>
              <a:picLocks noChangeAspect="1"/>
            </p:cNvPicPr>
            <p:nvPr/>
          </p:nvPicPr>
          <p:blipFill>
            <a:blip r:embed="rId3"/>
            <a:stretch>
              <a:fillRect/>
            </a:stretch>
          </p:blipFill>
          <p:spPr>
            <a:xfrm>
              <a:off x="2477461" y="2424418"/>
              <a:ext cx="1003970" cy="192947"/>
            </a:xfrm>
            <a:prstGeom prst="rect">
              <a:avLst/>
            </a:prstGeom>
          </p:spPr>
        </p:pic>
      </p:grpSp>
    </p:spTree>
    <p:extLst>
      <p:ext uri="{BB962C8B-B14F-4D97-AF65-F5344CB8AC3E}">
        <p14:creationId xmlns:p14="http://schemas.microsoft.com/office/powerpoint/2010/main" val="209625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Iteration Review</a:t>
            </a:r>
            <a:endParaRPr lang="en-NZ"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A263E6-E006-4F7B-9571-CA5DC44784B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After a very significant amount of time, I believe I have developed quite a nice website. For the tools and techniques, some of these have been talked about in the previous slides, and many more can be seen in the html and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files themselves.</a:t>
            </a:r>
            <a:endParaRPr lang="en-N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35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Relevant Conventions</a:t>
            </a:r>
            <a:endParaRPr lang="en-NZ"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A263E6-E006-4F7B-9571-CA5DC44784B9}"/>
              </a:ext>
            </a:extLst>
          </p:cNvPr>
          <p:cNvSpPr>
            <a:spLocks noGrp="1"/>
          </p:cNvSpPr>
          <p:nvPr>
            <p:ph idx="1"/>
          </p:nvPr>
        </p:nvSpPr>
        <p:spPr>
          <a:xfrm>
            <a:off x="838200" y="2506662"/>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 have followed numerous conventions in order to create a website that is easily accessible and understandable by others. For instance, I have followed a standard for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classes, using “xxx-xxx-xxx” using dashes as spaces. For my images, I have </a:t>
            </a:r>
            <a:r>
              <a:rPr lang="en-US" sz="2400" dirty="0" err="1">
                <a:latin typeface="Times New Roman" panose="02020603050405020304" pitchFamily="18" charset="0"/>
                <a:cs typeface="Times New Roman" panose="02020603050405020304" pitchFamily="18" charset="0"/>
              </a:rPr>
              <a:t>capitalised</a:t>
            </a:r>
            <a:r>
              <a:rPr lang="en-US" sz="2400" dirty="0">
                <a:latin typeface="Times New Roman" panose="02020603050405020304" pitchFamily="18" charset="0"/>
                <a:cs typeface="Times New Roman" panose="02020603050405020304" pitchFamily="18" charset="0"/>
              </a:rPr>
              <a:t> the beginnings of words, and used spaces in between words. I have also made sure to use relative positioning for all of my elements, with the exception of some of the footer elements, as this makes it much more smooth and easy to change.</a:t>
            </a:r>
            <a:endParaRPr lang="en-N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52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Relevant Implications</a:t>
            </a:r>
            <a:endParaRPr lang="en-NZ"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A263E6-E006-4F7B-9571-CA5DC44784B9}"/>
              </a:ext>
            </a:extLst>
          </p:cNvPr>
          <p:cNvSpPr>
            <a:spLocks noGrp="1"/>
          </p:cNvSpPr>
          <p:nvPr>
            <p:ph idx="1"/>
          </p:nvPr>
        </p:nvSpPr>
        <p:spPr>
          <a:xfrm>
            <a:off x="838200" y="2563856"/>
            <a:ext cx="10515600" cy="23437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 have taken a number of implications into consideration when developing my website. I have considered accessibility and usability by properly </a:t>
            </a:r>
            <a:r>
              <a:rPr lang="en-US" sz="2000" dirty="0" err="1">
                <a:latin typeface="Times New Roman" panose="02020603050405020304" pitchFamily="18" charset="0"/>
                <a:cs typeface="Times New Roman" panose="02020603050405020304" pitchFamily="18" charset="0"/>
              </a:rPr>
              <a:t>utilising</a:t>
            </a:r>
            <a:r>
              <a:rPr lang="en-US" sz="2000" dirty="0">
                <a:latin typeface="Times New Roman" panose="02020603050405020304" pitchFamily="18" charset="0"/>
                <a:cs typeface="Times New Roman" panose="02020603050405020304" pitchFamily="18" charset="0"/>
              </a:rPr>
              <a:t> flex boxes and relative positioning to make it work correctly for any window size. I have considered aesthetics/end user considerations by using the standard conventions of other websites such as positioning of key elements like the header and footer, as well as features like hover selection and stacked buttons to make it easier for the end user to use and appreciate. Lastly, I have considered ethical and legal implications by only using images and icons created by myself, and using the free example text “lorem ipsum” to ensure no legal action is taken by copyright owners of these potentially copy-protected resources</a:t>
            </a:r>
            <a:endParaRPr lang="en-N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35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Testing and Improving</a:t>
            </a:r>
            <a:endParaRPr lang="en-NZ"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A263E6-E006-4F7B-9571-CA5DC44784B9}"/>
              </a:ext>
            </a:extLst>
          </p:cNvPr>
          <p:cNvSpPr>
            <a:spLocks noGrp="1"/>
          </p:cNvSpPr>
          <p:nvPr>
            <p:ph idx="1"/>
          </p:nvPr>
        </p:nvSpPr>
        <p:spPr>
          <a:xfrm>
            <a:off x="838200" y="2563856"/>
            <a:ext cx="10515600" cy="23437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 have tested the website many times over the course of its development, to ensure that everyone is able to access and use it if it were to go online. People who have tested this site include Ollie and Alex, as well as my brothers.</a:t>
            </a:r>
            <a:endParaRPr lang="en-N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18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Iteration</a:t>
            </a:r>
            <a:endParaRPr lang="en-NZ"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A263E6-E006-4F7B-9571-CA5DC44784B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What follows is my design and implementation process for my website.</a:t>
            </a:r>
            <a:endParaRPr lang="en-N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24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Header #1</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is my first design. The background </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 is clean, and the buttons are reactive and fit the theme. However, the logo design is very, very lackluster, and I will consider that in my next iteration.</a:t>
            </a:r>
            <a:endParaRPr lang="en-NZ" sz="18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50EFDBE8-291E-4BDF-A9E7-0E06D033925E}"/>
              </a:ext>
            </a:extLst>
          </p:cNvPr>
          <p:cNvGrpSpPr/>
          <p:nvPr/>
        </p:nvGrpSpPr>
        <p:grpSpPr>
          <a:xfrm>
            <a:off x="1788457" y="1940811"/>
            <a:ext cx="8652445" cy="986920"/>
            <a:chOff x="1788457" y="1940811"/>
            <a:chExt cx="8652445" cy="986920"/>
          </a:xfrm>
        </p:grpSpPr>
        <p:pic>
          <p:nvPicPr>
            <p:cNvPr id="13" name="Picture 12">
              <a:extLst>
                <a:ext uri="{FF2B5EF4-FFF2-40B4-BE49-F238E27FC236}">
                  <a16:creationId xmlns:a16="http://schemas.microsoft.com/office/drawing/2014/main" id="{510C8180-3B5F-41CE-AA8C-F7B0970DC9E4}"/>
                </a:ext>
              </a:extLst>
            </p:cNvPr>
            <p:cNvPicPr>
              <a:picLocks noChangeAspect="1"/>
            </p:cNvPicPr>
            <p:nvPr/>
          </p:nvPicPr>
          <p:blipFill>
            <a:blip r:embed="rId2"/>
            <a:stretch>
              <a:fillRect/>
            </a:stretch>
          </p:blipFill>
          <p:spPr>
            <a:xfrm>
              <a:off x="1788457" y="1940811"/>
              <a:ext cx="8652445" cy="98692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1C7F7BA-5D93-463B-8756-D71C86DC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898" y="2049619"/>
              <a:ext cx="693577" cy="693577"/>
            </a:xfrm>
            <a:prstGeom prst="rect">
              <a:avLst/>
            </a:prstGeom>
          </p:spPr>
        </p:pic>
        <p:pic>
          <p:nvPicPr>
            <p:cNvPr id="14" name="Picture 13">
              <a:extLst>
                <a:ext uri="{FF2B5EF4-FFF2-40B4-BE49-F238E27FC236}">
                  <a16:creationId xmlns:a16="http://schemas.microsoft.com/office/drawing/2014/main" id="{803A8159-4ED9-492F-9D03-B248F89E4ECB}"/>
                </a:ext>
              </a:extLst>
            </p:cNvPr>
            <p:cNvPicPr>
              <a:picLocks noChangeAspect="1"/>
            </p:cNvPicPr>
            <p:nvPr/>
          </p:nvPicPr>
          <p:blipFill>
            <a:blip r:embed="rId4"/>
            <a:stretch>
              <a:fillRect/>
            </a:stretch>
          </p:blipFill>
          <p:spPr>
            <a:xfrm>
              <a:off x="1788457" y="1997129"/>
              <a:ext cx="1114425" cy="916712"/>
            </a:xfrm>
            <a:prstGeom prst="rect">
              <a:avLst/>
            </a:prstGeom>
          </p:spPr>
        </p:pic>
        <p:pic>
          <p:nvPicPr>
            <p:cNvPr id="15" name="Picture 14">
              <a:extLst>
                <a:ext uri="{FF2B5EF4-FFF2-40B4-BE49-F238E27FC236}">
                  <a16:creationId xmlns:a16="http://schemas.microsoft.com/office/drawing/2014/main" id="{1F86DC42-9D96-47D1-AA54-41CC49F07B41}"/>
                </a:ext>
              </a:extLst>
            </p:cNvPr>
            <p:cNvPicPr>
              <a:picLocks noChangeAspect="1"/>
            </p:cNvPicPr>
            <p:nvPr/>
          </p:nvPicPr>
          <p:blipFill>
            <a:blip r:embed="rId5"/>
            <a:stretch>
              <a:fillRect/>
            </a:stretch>
          </p:blipFill>
          <p:spPr>
            <a:xfrm>
              <a:off x="4643826" y="1949098"/>
              <a:ext cx="1057275" cy="819150"/>
            </a:xfrm>
            <a:prstGeom prst="rect">
              <a:avLst/>
            </a:prstGeom>
          </p:spPr>
        </p:pic>
        <p:pic>
          <p:nvPicPr>
            <p:cNvPr id="16" name="Picture 15">
              <a:extLst>
                <a:ext uri="{FF2B5EF4-FFF2-40B4-BE49-F238E27FC236}">
                  <a16:creationId xmlns:a16="http://schemas.microsoft.com/office/drawing/2014/main" id="{E8D8BF52-27BC-438A-847D-3384092071DE}"/>
                </a:ext>
              </a:extLst>
            </p:cNvPr>
            <p:cNvPicPr>
              <a:picLocks noChangeAspect="1"/>
            </p:cNvPicPr>
            <p:nvPr/>
          </p:nvPicPr>
          <p:blipFill>
            <a:blip r:embed="rId4"/>
            <a:stretch>
              <a:fillRect/>
            </a:stretch>
          </p:blipFill>
          <p:spPr>
            <a:xfrm>
              <a:off x="9289118" y="1975915"/>
              <a:ext cx="1114425" cy="916712"/>
            </a:xfrm>
            <a:prstGeom prst="rect">
              <a:avLst/>
            </a:prstGeom>
          </p:spPr>
        </p:pic>
        <p:pic>
          <p:nvPicPr>
            <p:cNvPr id="17" name="Picture 16">
              <a:extLst>
                <a:ext uri="{FF2B5EF4-FFF2-40B4-BE49-F238E27FC236}">
                  <a16:creationId xmlns:a16="http://schemas.microsoft.com/office/drawing/2014/main" id="{A740FD49-4BAF-48F8-A878-160AD87DA35B}"/>
                </a:ext>
              </a:extLst>
            </p:cNvPr>
            <p:cNvPicPr>
              <a:picLocks noChangeAspect="1"/>
            </p:cNvPicPr>
            <p:nvPr/>
          </p:nvPicPr>
          <p:blipFill>
            <a:blip r:embed="rId6"/>
            <a:stretch>
              <a:fillRect/>
            </a:stretch>
          </p:blipFill>
          <p:spPr>
            <a:xfrm>
              <a:off x="6592272" y="1968148"/>
              <a:ext cx="457200" cy="800100"/>
            </a:xfrm>
            <a:prstGeom prst="rect">
              <a:avLst/>
            </a:prstGeom>
          </p:spPr>
        </p:pic>
      </p:grpSp>
    </p:spTree>
    <p:extLst>
      <p:ext uri="{BB962C8B-B14F-4D97-AF65-F5344CB8AC3E}">
        <p14:creationId xmlns:p14="http://schemas.microsoft.com/office/powerpoint/2010/main" val="75724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Header #2</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is a major improvement on the previous design. The logo, made in logomakr.com, is substantially better than the original design. It fits the overall theme much better, but there are still improvements to be made. For instance, the </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 does not fit with the background </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a:t>
            </a:r>
            <a:endParaRPr lang="en-NZ" sz="18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DD6B1054-8AE2-4671-8491-A8885C6D65A5}"/>
              </a:ext>
            </a:extLst>
          </p:cNvPr>
          <p:cNvGrpSpPr/>
          <p:nvPr/>
        </p:nvGrpSpPr>
        <p:grpSpPr>
          <a:xfrm>
            <a:off x="1788457" y="1940811"/>
            <a:ext cx="8652445" cy="986920"/>
            <a:chOff x="1788457" y="1940811"/>
            <a:chExt cx="8652445" cy="986920"/>
          </a:xfrm>
        </p:grpSpPr>
        <p:pic>
          <p:nvPicPr>
            <p:cNvPr id="13" name="Picture 12">
              <a:extLst>
                <a:ext uri="{FF2B5EF4-FFF2-40B4-BE49-F238E27FC236}">
                  <a16:creationId xmlns:a16="http://schemas.microsoft.com/office/drawing/2014/main" id="{510C8180-3B5F-41CE-AA8C-F7B0970DC9E4}"/>
                </a:ext>
              </a:extLst>
            </p:cNvPr>
            <p:cNvPicPr>
              <a:picLocks noChangeAspect="1"/>
            </p:cNvPicPr>
            <p:nvPr/>
          </p:nvPicPr>
          <p:blipFill>
            <a:blip r:embed="rId2"/>
            <a:stretch>
              <a:fillRect/>
            </a:stretch>
          </p:blipFill>
          <p:spPr>
            <a:xfrm>
              <a:off x="1788457" y="1940811"/>
              <a:ext cx="8652445" cy="986920"/>
            </a:xfrm>
            <a:prstGeom prst="rect">
              <a:avLst/>
            </a:prstGeom>
          </p:spPr>
        </p:pic>
        <p:pic>
          <p:nvPicPr>
            <p:cNvPr id="14" name="Picture 13">
              <a:extLst>
                <a:ext uri="{FF2B5EF4-FFF2-40B4-BE49-F238E27FC236}">
                  <a16:creationId xmlns:a16="http://schemas.microsoft.com/office/drawing/2014/main" id="{803A8159-4ED9-492F-9D03-B248F89E4ECB}"/>
                </a:ext>
              </a:extLst>
            </p:cNvPr>
            <p:cNvPicPr>
              <a:picLocks noChangeAspect="1"/>
            </p:cNvPicPr>
            <p:nvPr/>
          </p:nvPicPr>
          <p:blipFill>
            <a:blip r:embed="rId3"/>
            <a:stretch>
              <a:fillRect/>
            </a:stretch>
          </p:blipFill>
          <p:spPr>
            <a:xfrm>
              <a:off x="1788457" y="1997129"/>
              <a:ext cx="1114425" cy="916712"/>
            </a:xfrm>
            <a:prstGeom prst="rect">
              <a:avLst/>
            </a:prstGeom>
          </p:spPr>
        </p:pic>
        <p:pic>
          <p:nvPicPr>
            <p:cNvPr id="15" name="Picture 14">
              <a:extLst>
                <a:ext uri="{FF2B5EF4-FFF2-40B4-BE49-F238E27FC236}">
                  <a16:creationId xmlns:a16="http://schemas.microsoft.com/office/drawing/2014/main" id="{1F86DC42-9D96-47D1-AA54-41CC49F07B41}"/>
                </a:ext>
              </a:extLst>
            </p:cNvPr>
            <p:cNvPicPr>
              <a:picLocks noChangeAspect="1"/>
            </p:cNvPicPr>
            <p:nvPr/>
          </p:nvPicPr>
          <p:blipFill>
            <a:blip r:embed="rId4"/>
            <a:stretch>
              <a:fillRect/>
            </a:stretch>
          </p:blipFill>
          <p:spPr>
            <a:xfrm>
              <a:off x="4643826" y="1949098"/>
              <a:ext cx="1057275" cy="819150"/>
            </a:xfrm>
            <a:prstGeom prst="rect">
              <a:avLst/>
            </a:prstGeom>
          </p:spPr>
        </p:pic>
        <p:pic>
          <p:nvPicPr>
            <p:cNvPr id="16" name="Picture 15">
              <a:extLst>
                <a:ext uri="{FF2B5EF4-FFF2-40B4-BE49-F238E27FC236}">
                  <a16:creationId xmlns:a16="http://schemas.microsoft.com/office/drawing/2014/main" id="{E8D8BF52-27BC-438A-847D-3384092071DE}"/>
                </a:ext>
              </a:extLst>
            </p:cNvPr>
            <p:cNvPicPr>
              <a:picLocks noChangeAspect="1"/>
            </p:cNvPicPr>
            <p:nvPr/>
          </p:nvPicPr>
          <p:blipFill>
            <a:blip r:embed="rId3"/>
            <a:stretch>
              <a:fillRect/>
            </a:stretch>
          </p:blipFill>
          <p:spPr>
            <a:xfrm>
              <a:off x="9289118" y="1975915"/>
              <a:ext cx="1114425" cy="916712"/>
            </a:xfrm>
            <a:prstGeom prst="rect">
              <a:avLst/>
            </a:prstGeom>
          </p:spPr>
        </p:pic>
        <p:pic>
          <p:nvPicPr>
            <p:cNvPr id="17" name="Picture 16">
              <a:extLst>
                <a:ext uri="{FF2B5EF4-FFF2-40B4-BE49-F238E27FC236}">
                  <a16:creationId xmlns:a16="http://schemas.microsoft.com/office/drawing/2014/main" id="{A740FD49-4BAF-48F8-A878-160AD87DA35B}"/>
                </a:ext>
              </a:extLst>
            </p:cNvPr>
            <p:cNvPicPr>
              <a:picLocks noChangeAspect="1"/>
            </p:cNvPicPr>
            <p:nvPr/>
          </p:nvPicPr>
          <p:blipFill>
            <a:blip r:embed="rId5"/>
            <a:stretch>
              <a:fillRect/>
            </a:stretch>
          </p:blipFill>
          <p:spPr>
            <a:xfrm>
              <a:off x="6592272" y="1968148"/>
              <a:ext cx="457200" cy="800100"/>
            </a:xfrm>
            <a:prstGeom prst="rect">
              <a:avLst/>
            </a:prstGeom>
          </p:spPr>
        </p:pic>
      </p:grpSp>
    </p:spTree>
    <p:extLst>
      <p:ext uri="{BB962C8B-B14F-4D97-AF65-F5344CB8AC3E}">
        <p14:creationId xmlns:p14="http://schemas.microsoft.com/office/powerpoint/2010/main" val="35364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Header #3</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this version I have changed the background </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 to be the same as the logo background </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 This is considerably better, however I may still make adjustments to the positioning of the elements in the header.</a:t>
            </a:r>
            <a:endParaRPr lang="en-NZ" sz="18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EBDEE8FB-6823-4479-AB0E-E01259CFBF63}"/>
              </a:ext>
            </a:extLst>
          </p:cNvPr>
          <p:cNvGrpSpPr/>
          <p:nvPr/>
        </p:nvGrpSpPr>
        <p:grpSpPr>
          <a:xfrm>
            <a:off x="1823944" y="2004617"/>
            <a:ext cx="8544112" cy="916712"/>
            <a:chOff x="1823944" y="2004617"/>
            <a:chExt cx="8544112" cy="916712"/>
          </a:xfrm>
        </p:grpSpPr>
        <p:pic>
          <p:nvPicPr>
            <p:cNvPr id="3" name="Picture 2">
              <a:extLst>
                <a:ext uri="{FF2B5EF4-FFF2-40B4-BE49-F238E27FC236}">
                  <a16:creationId xmlns:a16="http://schemas.microsoft.com/office/drawing/2014/main" id="{91642454-F091-4D32-81AC-FD6064593B40}"/>
                </a:ext>
              </a:extLst>
            </p:cNvPr>
            <p:cNvPicPr>
              <a:picLocks noChangeAspect="1"/>
            </p:cNvPicPr>
            <p:nvPr/>
          </p:nvPicPr>
          <p:blipFill>
            <a:blip r:embed="rId2"/>
            <a:stretch>
              <a:fillRect/>
            </a:stretch>
          </p:blipFill>
          <p:spPr>
            <a:xfrm>
              <a:off x="1823944" y="2004617"/>
              <a:ext cx="8544112" cy="916712"/>
            </a:xfrm>
            <a:prstGeom prst="rect">
              <a:avLst/>
            </a:prstGeom>
          </p:spPr>
        </p:pic>
        <p:pic>
          <p:nvPicPr>
            <p:cNvPr id="4" name="Picture 3">
              <a:extLst>
                <a:ext uri="{FF2B5EF4-FFF2-40B4-BE49-F238E27FC236}">
                  <a16:creationId xmlns:a16="http://schemas.microsoft.com/office/drawing/2014/main" id="{0E1D7E08-D309-4432-8AB0-F01F960F7EB2}"/>
                </a:ext>
              </a:extLst>
            </p:cNvPr>
            <p:cNvPicPr>
              <a:picLocks noChangeAspect="1"/>
            </p:cNvPicPr>
            <p:nvPr/>
          </p:nvPicPr>
          <p:blipFill>
            <a:blip r:embed="rId3"/>
            <a:stretch>
              <a:fillRect/>
            </a:stretch>
          </p:blipFill>
          <p:spPr>
            <a:xfrm>
              <a:off x="4500206" y="2004617"/>
              <a:ext cx="1130023" cy="776352"/>
            </a:xfrm>
            <a:prstGeom prst="rect">
              <a:avLst/>
            </a:prstGeom>
          </p:spPr>
        </p:pic>
        <p:pic>
          <p:nvPicPr>
            <p:cNvPr id="5" name="Picture 4">
              <a:extLst>
                <a:ext uri="{FF2B5EF4-FFF2-40B4-BE49-F238E27FC236}">
                  <a16:creationId xmlns:a16="http://schemas.microsoft.com/office/drawing/2014/main" id="{EA56237A-659F-479F-BEA8-0A741C3A5884}"/>
                </a:ext>
              </a:extLst>
            </p:cNvPr>
            <p:cNvPicPr>
              <a:picLocks noChangeAspect="1"/>
            </p:cNvPicPr>
            <p:nvPr/>
          </p:nvPicPr>
          <p:blipFill>
            <a:blip r:embed="rId4"/>
            <a:stretch>
              <a:fillRect/>
            </a:stretch>
          </p:blipFill>
          <p:spPr>
            <a:xfrm>
              <a:off x="1879870" y="2023667"/>
              <a:ext cx="1066800" cy="838200"/>
            </a:xfrm>
            <a:prstGeom prst="rect">
              <a:avLst/>
            </a:prstGeom>
          </p:spPr>
        </p:pic>
        <p:pic>
          <p:nvPicPr>
            <p:cNvPr id="6" name="Picture 5">
              <a:extLst>
                <a:ext uri="{FF2B5EF4-FFF2-40B4-BE49-F238E27FC236}">
                  <a16:creationId xmlns:a16="http://schemas.microsoft.com/office/drawing/2014/main" id="{96CF888B-C642-4770-9BE6-3DEF679D8A09}"/>
                </a:ext>
              </a:extLst>
            </p:cNvPr>
            <p:cNvPicPr>
              <a:picLocks noChangeAspect="1"/>
            </p:cNvPicPr>
            <p:nvPr/>
          </p:nvPicPr>
          <p:blipFill>
            <a:blip r:embed="rId5"/>
            <a:stretch>
              <a:fillRect/>
            </a:stretch>
          </p:blipFill>
          <p:spPr>
            <a:xfrm>
              <a:off x="6491715" y="2023667"/>
              <a:ext cx="584281" cy="817994"/>
            </a:xfrm>
            <a:prstGeom prst="rect">
              <a:avLst/>
            </a:prstGeom>
          </p:spPr>
        </p:pic>
        <p:pic>
          <p:nvPicPr>
            <p:cNvPr id="18" name="Picture 17">
              <a:extLst>
                <a:ext uri="{FF2B5EF4-FFF2-40B4-BE49-F238E27FC236}">
                  <a16:creationId xmlns:a16="http://schemas.microsoft.com/office/drawing/2014/main" id="{934FF33C-4266-4C86-8B95-37F4DA88EFE5}"/>
                </a:ext>
              </a:extLst>
            </p:cNvPr>
            <p:cNvPicPr>
              <a:picLocks noChangeAspect="1"/>
            </p:cNvPicPr>
            <p:nvPr/>
          </p:nvPicPr>
          <p:blipFill>
            <a:blip r:embed="rId4"/>
            <a:stretch>
              <a:fillRect/>
            </a:stretch>
          </p:blipFill>
          <p:spPr>
            <a:xfrm>
              <a:off x="9301256" y="2081614"/>
              <a:ext cx="1066800" cy="838200"/>
            </a:xfrm>
            <a:prstGeom prst="rect">
              <a:avLst/>
            </a:prstGeom>
          </p:spPr>
        </p:pic>
      </p:grpSp>
    </p:spTree>
    <p:extLst>
      <p:ext uri="{BB962C8B-B14F-4D97-AF65-F5344CB8AC3E}">
        <p14:creationId xmlns:p14="http://schemas.microsoft.com/office/powerpoint/2010/main" val="68396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642454-F091-4D32-81AC-FD6064593B40}"/>
              </a:ext>
            </a:extLst>
          </p:cNvPr>
          <p:cNvPicPr>
            <a:picLocks noChangeAspect="1"/>
          </p:cNvPicPr>
          <p:nvPr/>
        </p:nvPicPr>
        <p:blipFill>
          <a:blip r:embed="rId2"/>
          <a:stretch>
            <a:fillRect/>
          </a:stretch>
        </p:blipFill>
        <p:spPr>
          <a:xfrm>
            <a:off x="1823944" y="2004617"/>
            <a:ext cx="8544112" cy="916712"/>
          </a:xfrm>
          <a:prstGeom prst="rect">
            <a:avLst/>
          </a:prstGeom>
        </p:spPr>
      </p:pic>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Header #4</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 have changed the buttons to be towards the sides of the header, instead of towards the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I think this looks very nice, and am happy with this being my final design for my website header.</a:t>
            </a:r>
            <a:endParaRPr lang="en-NZ"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27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Body #1</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712634"/>
            <a:ext cx="10515600" cy="17486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 have made a few minor adjustments, none of which need to be documented as it is mostly just changing margins, padding, alignments, and other </a:t>
            </a:r>
            <a:r>
              <a:rPr lang="en-US" sz="1800" dirty="0" err="1">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attributes. I will, however, say that I used a cyan/blue grey palette from materialpalette.com as my theme, copying the hex values into my </a:t>
            </a:r>
            <a:r>
              <a:rPr lang="en-US" sz="1800" dirty="0" err="1">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a:t>
            </a:r>
            <a:endParaRPr lang="en-NZ"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18C438-FBD3-4E16-BA99-1CBE8A8242C5}"/>
              </a:ext>
            </a:extLst>
          </p:cNvPr>
          <p:cNvPicPr>
            <a:picLocks noChangeAspect="1"/>
          </p:cNvPicPr>
          <p:nvPr/>
        </p:nvPicPr>
        <p:blipFill>
          <a:blip r:embed="rId2"/>
          <a:stretch>
            <a:fillRect/>
          </a:stretch>
        </p:blipFill>
        <p:spPr>
          <a:xfrm>
            <a:off x="2536272" y="1758557"/>
            <a:ext cx="7119456" cy="1386810"/>
          </a:xfrm>
          <a:prstGeom prst="rect">
            <a:avLst/>
          </a:prstGeom>
        </p:spPr>
      </p:pic>
    </p:spTree>
    <p:extLst>
      <p:ext uri="{BB962C8B-B14F-4D97-AF65-F5344CB8AC3E}">
        <p14:creationId xmlns:p14="http://schemas.microsoft.com/office/powerpoint/2010/main" val="122460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Body #2</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712634"/>
            <a:ext cx="10515600" cy="17486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Some more minor changes, specifically to sizing. See image. I have also decided to forgo most personal information and instead use lorem ipsum. I think this is adequate for my website, so I will leave my design here.</a:t>
            </a:r>
            <a:endParaRPr lang="en-NZ"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EC33453-DE39-41F3-8F06-99DA65336349}"/>
              </a:ext>
            </a:extLst>
          </p:cNvPr>
          <p:cNvPicPr>
            <a:picLocks noChangeAspect="1"/>
          </p:cNvPicPr>
          <p:nvPr/>
        </p:nvPicPr>
        <p:blipFill>
          <a:blip r:embed="rId2"/>
          <a:stretch>
            <a:fillRect/>
          </a:stretch>
        </p:blipFill>
        <p:spPr>
          <a:xfrm>
            <a:off x="4504889" y="578595"/>
            <a:ext cx="6744749" cy="2968115"/>
          </a:xfrm>
          <a:prstGeom prst="rect">
            <a:avLst/>
          </a:prstGeom>
        </p:spPr>
      </p:pic>
    </p:spTree>
    <p:extLst>
      <p:ext uri="{BB962C8B-B14F-4D97-AF65-F5344CB8AC3E}">
        <p14:creationId xmlns:p14="http://schemas.microsoft.com/office/powerpoint/2010/main" val="161763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6C9-BD99-4D15-80AF-9C76610D1DFB}"/>
              </a:ext>
            </a:extLst>
          </p:cNvPr>
          <p:cNvSpPr>
            <a:spLocks noGrp="1"/>
          </p:cNvSpPr>
          <p:nvPr>
            <p:ph type="title"/>
          </p:nvPr>
        </p:nvSpPr>
        <p:spPr/>
        <p:txBody>
          <a:bodyPr/>
          <a:lstStyle/>
          <a:p>
            <a:r>
              <a:rPr lang="en-US" dirty="0">
                <a:latin typeface="Arial Black" panose="020B0A04020102020204" pitchFamily="34" charset="0"/>
              </a:rPr>
              <a:t>Footer #1</a:t>
            </a:r>
            <a:endParaRPr lang="en-NZ" dirty="0">
              <a:latin typeface="Arial Black" panose="020B0A04020102020204" pitchFamily="34" charset="0"/>
            </a:endParaRPr>
          </a:p>
        </p:txBody>
      </p:sp>
      <p:sp>
        <p:nvSpPr>
          <p:cNvPr id="12" name="Content Placeholder 2">
            <a:extLst>
              <a:ext uri="{FF2B5EF4-FFF2-40B4-BE49-F238E27FC236}">
                <a16:creationId xmlns:a16="http://schemas.microsoft.com/office/drawing/2014/main" id="{8311CE1C-1696-4EF5-843B-71638D0DB82A}"/>
              </a:ext>
            </a:extLst>
          </p:cNvPr>
          <p:cNvSpPr>
            <a:spLocks noGrp="1"/>
          </p:cNvSpPr>
          <p:nvPr>
            <p:ph idx="1"/>
          </p:nvPr>
        </p:nvSpPr>
        <p:spPr>
          <a:xfrm>
            <a:off x="838200" y="3045708"/>
            <a:ext cx="10515600" cy="314536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 am having a few issues here. Firstly, the html does not seem to like being told what to do by the CSS, so the text will remain black until better discipline is enforced.</a:t>
            </a:r>
            <a:endParaRPr lang="en-NZ"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2A7F2F-AFFB-4311-A8A1-145D7C630D59}"/>
              </a:ext>
            </a:extLst>
          </p:cNvPr>
          <p:cNvPicPr>
            <a:picLocks noChangeAspect="1"/>
          </p:cNvPicPr>
          <p:nvPr/>
        </p:nvPicPr>
        <p:blipFill>
          <a:blip r:embed="rId2"/>
          <a:stretch>
            <a:fillRect/>
          </a:stretch>
        </p:blipFill>
        <p:spPr>
          <a:xfrm>
            <a:off x="1318469" y="1985775"/>
            <a:ext cx="9555061" cy="592215"/>
          </a:xfrm>
          <a:prstGeom prst="rect">
            <a:avLst/>
          </a:prstGeom>
        </p:spPr>
      </p:pic>
    </p:spTree>
    <p:extLst>
      <p:ext uri="{BB962C8B-B14F-4D97-AF65-F5344CB8AC3E}">
        <p14:creationId xmlns:p14="http://schemas.microsoft.com/office/powerpoint/2010/main" val="2814767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885</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Aharoni</vt:lpstr>
      <vt:lpstr>Arial</vt:lpstr>
      <vt:lpstr>Arial Black</vt:lpstr>
      <vt:lpstr>Calibri</vt:lpstr>
      <vt:lpstr>Calibri Light</vt:lpstr>
      <vt:lpstr>Times New Roman</vt:lpstr>
      <vt:lpstr>Office Theme</vt:lpstr>
      <vt:lpstr>AS 91893</vt:lpstr>
      <vt:lpstr>Iteration</vt:lpstr>
      <vt:lpstr>Header #1</vt:lpstr>
      <vt:lpstr>Header #2</vt:lpstr>
      <vt:lpstr>Header #3</vt:lpstr>
      <vt:lpstr>Header #4</vt:lpstr>
      <vt:lpstr>Body #1</vt:lpstr>
      <vt:lpstr>Body #2</vt:lpstr>
      <vt:lpstr>Footer #1</vt:lpstr>
      <vt:lpstr>Footer #2</vt:lpstr>
      <vt:lpstr>Footer #2</vt:lpstr>
      <vt:lpstr>Footer #3</vt:lpstr>
      <vt:lpstr>Iteration Review</vt:lpstr>
      <vt:lpstr>Relevant Conventions</vt:lpstr>
      <vt:lpstr>Relevant Implications</vt:lpstr>
      <vt:lpstr>Testing and Improving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91893</dc:title>
  <dc:creator>Marko Dashark</dc:creator>
  <cp:lastModifiedBy>Marko Dashark</cp:lastModifiedBy>
  <cp:revision>15</cp:revision>
  <dcterms:created xsi:type="dcterms:W3CDTF">2020-04-22T03:50:20Z</dcterms:created>
  <dcterms:modified xsi:type="dcterms:W3CDTF">2020-04-22T07:53:57Z</dcterms:modified>
</cp:coreProperties>
</file>