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4"/>
    <p:sldMasterId id="2147483672" r:id="rId5"/>
    <p:sldMasterId id="2147483673" r:id="rId6"/>
  </p:sldMasterIdLst>
  <p:notesMasterIdLst>
    <p:notesMasterId r:id="rId59"/>
  </p:notesMasterIdLst>
  <p:sldIdLst>
    <p:sldId id="256" r:id="rId7"/>
    <p:sldId id="257" r:id="rId8"/>
    <p:sldId id="296" r:id="rId9"/>
    <p:sldId id="259" r:id="rId10"/>
    <p:sldId id="261" r:id="rId11"/>
    <p:sldId id="262" r:id="rId12"/>
    <p:sldId id="297" r:id="rId13"/>
    <p:sldId id="304" r:id="rId14"/>
    <p:sldId id="305" r:id="rId15"/>
    <p:sldId id="307" r:id="rId16"/>
    <p:sldId id="309" r:id="rId17"/>
    <p:sldId id="308" r:id="rId18"/>
    <p:sldId id="306" r:id="rId19"/>
    <p:sldId id="264" r:id="rId20"/>
    <p:sldId id="265" r:id="rId21"/>
    <p:sldId id="266" r:id="rId22"/>
    <p:sldId id="267" r:id="rId23"/>
    <p:sldId id="268" r:id="rId24"/>
    <p:sldId id="270" r:id="rId25"/>
    <p:sldId id="271" r:id="rId26"/>
    <p:sldId id="272" r:id="rId27"/>
    <p:sldId id="299" r:id="rId28"/>
    <p:sldId id="275" r:id="rId29"/>
    <p:sldId id="291" r:id="rId30"/>
    <p:sldId id="311" r:id="rId31"/>
    <p:sldId id="310" r:id="rId32"/>
    <p:sldId id="290" r:id="rId33"/>
    <p:sldId id="320" r:id="rId34"/>
    <p:sldId id="321" r:id="rId35"/>
    <p:sldId id="314" r:id="rId36"/>
    <p:sldId id="280" r:id="rId37"/>
    <p:sldId id="322" r:id="rId38"/>
    <p:sldId id="281" r:id="rId39"/>
    <p:sldId id="323" r:id="rId40"/>
    <p:sldId id="282" r:id="rId41"/>
    <p:sldId id="313" r:id="rId42"/>
    <p:sldId id="278" r:id="rId43"/>
    <p:sldId id="312" r:id="rId44"/>
    <p:sldId id="325" r:id="rId45"/>
    <p:sldId id="315" r:id="rId46"/>
    <p:sldId id="302" r:id="rId47"/>
    <p:sldId id="284" r:id="rId48"/>
    <p:sldId id="285" r:id="rId49"/>
    <p:sldId id="292" r:id="rId50"/>
    <p:sldId id="316" r:id="rId51"/>
    <p:sldId id="317" r:id="rId52"/>
    <p:sldId id="319" r:id="rId53"/>
    <p:sldId id="318" r:id="rId54"/>
    <p:sldId id="324" r:id="rId55"/>
    <p:sldId id="303" r:id="rId56"/>
    <p:sldId id="287" r:id="rId57"/>
    <p:sldId id="288" r:id="rId5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9" autoAdjust="0"/>
  </p:normalViewPr>
  <p:slideViewPr>
    <p:cSldViewPr snapToGrid="0">
      <p:cViewPr varScale="1">
        <p:scale>
          <a:sx n="134" d="100"/>
          <a:sy n="134" d="100"/>
        </p:scale>
        <p:origin x="84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1318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9e2e611a_0_0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00" name="Google Shape;100;g449e2e61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g449e2e611a_0_0:notes"/>
          <p:cNvSpPr txBox="1">
            <a:spLocks noGrp="1"/>
          </p:cNvSpPr>
          <p:nvPr>
            <p:ph type="body" idx="1"/>
          </p:nvPr>
        </p:nvSpPr>
        <p:spPr>
          <a:xfrm>
            <a:off x="685800" y="4344620"/>
            <a:ext cx="5486400" cy="4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497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9e2e611a_0_1147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88" name="Google Shape;188;g449e2e611a_0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449e2e611a_0_1147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33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9e2e611a_0_1147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88" name="Google Shape;188;g449e2e611a_0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449e2e611a_0_1147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62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9e2e611a_0_1147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88" name="Google Shape;188;g449e2e611a_0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449e2e611a_0_1147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652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35cf58ae_0_0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02" name="Google Shape;202;g4535cf58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4535cf58ae_0_0:notes"/>
          <p:cNvSpPr txBox="1">
            <a:spLocks noGrp="1"/>
          </p:cNvSpPr>
          <p:nvPr>
            <p:ph type="body" idx="1"/>
          </p:nvPr>
        </p:nvSpPr>
        <p:spPr>
          <a:xfrm>
            <a:off x="685800" y="4344620"/>
            <a:ext cx="5486400" cy="4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579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49e2e611a_0_49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65" name="Google Shape;165;g449e2e611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g449e2e611a_0_49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API REST: </a:t>
            </a:r>
            <a:r>
              <a:rPr lang="es-ES" dirty="0" err="1" smtClean="0"/>
              <a:t>curl</a:t>
            </a:r>
            <a:r>
              <a:rPr lang="es-ES" dirty="0" smtClean="0"/>
              <a:t> --</a:t>
            </a:r>
            <a:r>
              <a:rPr lang="es-ES" dirty="0" err="1" smtClean="0"/>
              <a:t>insecure</a:t>
            </a:r>
            <a:r>
              <a:rPr lang="es-ES" dirty="0" smtClean="0"/>
              <a:t>  https://start.spring.io/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093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9e2e611a_0_637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173" name="Google Shape;173;g449e2e611a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g449e2e611a_0_637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209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49e2e611a_0_934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181" name="Google Shape;181;g449e2e611a_0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g449e2e611a_0_934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https://github.com/spring-projects/spring-boot/tree/master/spring-boot-project/spring-boot-starters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8585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9e2e611a_0_1147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188" name="Google Shape;188;g449e2e611a_0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449e2e611a_0_1147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855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535cf58ae_0_133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195" name="Google Shape;195;g4535cf58a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4535cf58ae_0_133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35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49e2e611a_0_1153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09" name="Google Shape;209;g449e2e611a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449e2e611a_0_1153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070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9e2e611a_0_7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08" name="Google Shape;108;g449e2e61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g449e2e611a_0_7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527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9e2e611a_0_1372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16" name="Google Shape;216;g449e2e611a_0_1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449e2e611a_0_1372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218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9e2e611a_0_217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23" name="Google Shape;223;g449e2e611a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449e2e611a_0_217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089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35cf58ae_0_0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02" name="Google Shape;202;g4535cf58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4535cf58ae_0_0:notes"/>
          <p:cNvSpPr txBox="1">
            <a:spLocks noGrp="1"/>
          </p:cNvSpPr>
          <p:nvPr>
            <p:ph type="body" idx="1"/>
          </p:nvPr>
        </p:nvSpPr>
        <p:spPr>
          <a:xfrm>
            <a:off x="685800" y="4344620"/>
            <a:ext cx="5486400" cy="4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5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535cf58ae_0_38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248" name="Google Shape;248;g4535cf58a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4535cf58ae_0_38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En Spring </a:t>
            </a:r>
            <a:r>
              <a:rPr lang="es-ES" dirty="0" err="1" smtClean="0"/>
              <a:t>Initializr</a:t>
            </a:r>
            <a:r>
              <a:rPr lang="es-ES" dirty="0" smtClean="0"/>
              <a:t> el fichero</a:t>
            </a:r>
            <a:r>
              <a:rPr lang="es-ES" baseline="0" dirty="0" smtClean="0"/>
              <a:t> es .</a:t>
            </a:r>
            <a:r>
              <a:rPr lang="es-ES" baseline="0" dirty="0" err="1" smtClean="0"/>
              <a:t>properties</a:t>
            </a:r>
            <a:r>
              <a:rPr lang="es-ES" baseline="0" dirty="0" smtClean="0"/>
              <a:t>, en lugar de .</a:t>
            </a:r>
            <a:r>
              <a:rPr lang="es-ES" baseline="0" dirty="0" err="1" smtClean="0"/>
              <a:t>yml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391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35cf58ae_0_19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132" name="Google Shape;132;g4535cf58a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g4535cf58ae_0_19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170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35cf58ae_0_19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132" name="Google Shape;132;g4535cf58a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g4535cf58ae_0_19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240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35cf58ae_0_19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132" name="Google Shape;132;g4535cf58a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g4535cf58ae_0_19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500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9e2e611a_0_217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223" name="Google Shape;223;g449e2e611a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449e2e611a_0_217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154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35cf58ae_0_19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132" name="Google Shape;132;g4535cf58a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g4535cf58ae_0_19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840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9e2e611a_0_217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223" name="Google Shape;223;g449e2e611a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449e2e611a_0_217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46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35cf58ae_0_0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202" name="Google Shape;202;g4535cf58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4535cf58ae_0_0:notes"/>
          <p:cNvSpPr txBox="1">
            <a:spLocks noGrp="1"/>
          </p:cNvSpPr>
          <p:nvPr>
            <p:ph type="body" idx="1"/>
          </p:nvPr>
        </p:nvSpPr>
        <p:spPr>
          <a:xfrm>
            <a:off x="685800" y="4344620"/>
            <a:ext cx="5486400" cy="4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338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35cf58ae_0_0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202" name="Google Shape;202;g4535cf58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4535cf58ae_0_0:notes"/>
          <p:cNvSpPr txBox="1">
            <a:spLocks noGrp="1"/>
          </p:cNvSpPr>
          <p:nvPr>
            <p:ph type="body" idx="1"/>
          </p:nvPr>
        </p:nvSpPr>
        <p:spPr>
          <a:xfrm>
            <a:off x="685800" y="4344620"/>
            <a:ext cx="5486400" cy="4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577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535cf58ae_0_81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283" name="Google Shape;283;g4535cf58a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g4535cf58ae_0_81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8959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535cf58ae_0_81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283" name="Google Shape;283;g4535cf58a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g4535cf58ae_0_81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038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535cf58ae_0_90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291" name="Google Shape;291;g4535cf58a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g4535cf58ae_0_90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110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535cf58ae_0_90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sp>
        <p:nvSpPr>
          <p:cNvPr id="291" name="Google Shape;291;g4535cf58a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g4535cf58ae_0_90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293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49e2e611a_0_340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sp>
        <p:nvSpPr>
          <p:cNvPr id="299" name="Google Shape;299;g449e2e611a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449e2e611a_0_340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906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35cf58ae_0_0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202" name="Google Shape;202;g4535cf58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4535cf58ae_0_0:notes"/>
          <p:cNvSpPr txBox="1">
            <a:spLocks noGrp="1"/>
          </p:cNvSpPr>
          <p:nvPr>
            <p:ph type="body" idx="1"/>
          </p:nvPr>
        </p:nvSpPr>
        <p:spPr>
          <a:xfrm>
            <a:off x="685800" y="4344620"/>
            <a:ext cx="5486400" cy="4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5910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535cf58ae_0_63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269" name="Google Shape;269;g4535cf58a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g4535cf58ae_0_63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0687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535cf58ae_0_63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sp>
        <p:nvSpPr>
          <p:cNvPr id="269" name="Google Shape;269;g4535cf58a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g4535cf58ae_0_63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275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535cf58ae_0_63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269" name="Google Shape;269;g4535cf58a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g4535cf58ae_0_63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16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9e2e611a_0_573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24" name="Google Shape;124;g449e2e611a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g449e2e611a_0_573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1074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49e2e611a_0_340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sp>
        <p:nvSpPr>
          <p:cNvPr id="299" name="Google Shape;299;g449e2e611a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449e2e611a_0_340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3468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35cf58ae_0_0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sp>
        <p:nvSpPr>
          <p:cNvPr id="202" name="Google Shape;202;g4535cf58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4535cf58ae_0_0:notes"/>
          <p:cNvSpPr txBox="1">
            <a:spLocks noGrp="1"/>
          </p:cNvSpPr>
          <p:nvPr>
            <p:ph type="body" idx="1"/>
          </p:nvPr>
        </p:nvSpPr>
        <p:spPr>
          <a:xfrm>
            <a:off x="685800" y="4344620"/>
            <a:ext cx="5486400" cy="4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7596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35cf58ae_0_102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  <p:sp>
        <p:nvSpPr>
          <p:cNvPr id="317" name="Google Shape;317;g4535cf58a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87" y="691725"/>
            <a:ext cx="6675900" cy="341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g4535cf58ae_0_102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718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535cf58ae_0_109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  <p:sp>
        <p:nvSpPr>
          <p:cNvPr id="324" name="Google Shape;324;g4535cf58a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g4535cf58ae_0_109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4918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535cf58ae_0_109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sp>
        <p:nvSpPr>
          <p:cNvPr id="324" name="Google Shape;324;g4535cf58a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g4535cf58ae_0_109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420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35cf58ae_0_0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/>
          </a:p>
        </p:txBody>
      </p:sp>
      <p:sp>
        <p:nvSpPr>
          <p:cNvPr id="202" name="Google Shape;202;g4535cf58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4535cf58ae_0_0:notes"/>
          <p:cNvSpPr txBox="1">
            <a:spLocks noGrp="1"/>
          </p:cNvSpPr>
          <p:nvPr>
            <p:ph type="body" idx="1"/>
          </p:nvPr>
        </p:nvSpPr>
        <p:spPr>
          <a:xfrm>
            <a:off x="685800" y="4344620"/>
            <a:ext cx="5486400" cy="4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859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535cf58ae_0_63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/>
          </a:p>
        </p:txBody>
      </p:sp>
      <p:sp>
        <p:nvSpPr>
          <p:cNvPr id="269" name="Google Shape;269;g4535cf58a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g4535cf58ae_0_63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3476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535cf58ae_0_63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/>
          </a:p>
        </p:txBody>
      </p:sp>
      <p:sp>
        <p:nvSpPr>
          <p:cNvPr id="269" name="Google Shape;269;g4535cf58a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g4535cf58ae_0_63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0150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535cf58ae_0_63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  <p:sp>
        <p:nvSpPr>
          <p:cNvPr id="269" name="Google Shape;269;g4535cf58a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g4535cf58ae_0_63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8298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49e2e611a_0_340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  <p:sp>
        <p:nvSpPr>
          <p:cNvPr id="299" name="Google Shape;299;g449e2e611a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449e2e611a_0_340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18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9e2e611a_0_579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40" name="Google Shape;140;g449e2e611a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g449e2e611a_0_579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882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35cf58ae_0_0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/>
          </a:p>
        </p:txBody>
      </p:sp>
      <p:sp>
        <p:nvSpPr>
          <p:cNvPr id="202" name="Google Shape;202;g4535cf58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4535cf58ae_0_0:notes"/>
          <p:cNvSpPr txBox="1">
            <a:spLocks noGrp="1"/>
          </p:cNvSpPr>
          <p:nvPr>
            <p:ph type="body" idx="1"/>
          </p:nvPr>
        </p:nvSpPr>
        <p:spPr>
          <a:xfrm>
            <a:off x="685800" y="4344620"/>
            <a:ext cx="5486400" cy="4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7877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49e2e611a_0_506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/>
          </a:p>
        </p:txBody>
      </p:sp>
      <p:sp>
        <p:nvSpPr>
          <p:cNvPr id="339" name="Google Shape;339;g449e2e611a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g449e2e611a_0_506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0168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49e2e611a_0_512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/>
          </a:p>
        </p:txBody>
      </p:sp>
      <p:sp>
        <p:nvSpPr>
          <p:cNvPr id="346" name="Google Shape;346;g449e2e611a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87" y="691725"/>
            <a:ext cx="6675900" cy="341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g449e2e611a_0_512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4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9e2e611a_0_585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49" name="Google Shape;149;g449e2e611a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g449e2e611a_0_585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483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35cf58ae_0_0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202" name="Google Shape;202;g4535cf58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4535cf58ae_0_0:notes"/>
          <p:cNvSpPr txBox="1">
            <a:spLocks noGrp="1"/>
          </p:cNvSpPr>
          <p:nvPr>
            <p:ph type="body" idx="1"/>
          </p:nvPr>
        </p:nvSpPr>
        <p:spPr>
          <a:xfrm>
            <a:off x="685800" y="4344620"/>
            <a:ext cx="5486400" cy="4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54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9e2e611a_0_1147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88" name="Google Shape;188;g449e2e611a_0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449e2e611a_0_1147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292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9e2e611a_0_1147:notes"/>
          <p:cNvSpPr txBox="1"/>
          <p:nvPr/>
        </p:nvSpPr>
        <p:spPr>
          <a:xfrm>
            <a:off x="3883504" y="8684823"/>
            <a:ext cx="297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88" name="Google Shape;188;g449e2e611a_0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377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449e2e611a_0_1147:notes"/>
          <p:cNvSpPr txBox="1">
            <a:spLocks noGrp="1"/>
          </p:cNvSpPr>
          <p:nvPr>
            <p:ph type="body" idx="1"/>
          </p:nvPr>
        </p:nvSpPr>
        <p:spPr>
          <a:xfrm>
            <a:off x="913860" y="4343148"/>
            <a:ext cx="5030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94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492685" y="2790793"/>
            <a:ext cx="81366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b" anchorCtr="0"/>
          <a:lstStyle>
            <a:lvl1pPr marL="0" marR="0" lvl="0" indent="-762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1pPr>
            <a:lvl2pPr marL="0" marR="0" lvl="1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0" marR="0" lvl="2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0" marR="0" lvl="3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0" marR="0" lvl="4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93700" marR="0" lvl="5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787400" marR="0" lvl="6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1193800" marR="0" lvl="7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1587500" marR="0" lvl="8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92685" y="3475957"/>
            <a:ext cx="48111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marL="292100" marR="0" lvl="0" indent="-241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/>
            </a:lvl1pPr>
            <a:lvl2pPr marL="0" marR="0" lvl="1" indent="4699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ymbol"/>
              <a:buChar char="●"/>
              <a:defRPr/>
            </a:lvl2pPr>
            <a:lvl3pPr marL="5461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3pPr>
            <a:lvl4pPr marL="901700" marR="0" lvl="3" indent="-203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4pPr>
            <a:lvl5pPr marL="1257300" marR="0" lvl="4" indent="-215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5pPr>
            <a:lvl6pPr marL="1651000" marR="0" lvl="5" indent="-203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6pPr>
            <a:lvl7pPr marL="2044700" marR="0" lvl="6" indent="-203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7pPr>
            <a:lvl8pPr marL="2438400" marR="0" lvl="7" indent="-203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8pPr>
            <a:lvl9pPr marL="2832100" marR="0" lvl="8" indent="-203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" type="objOnly">
  <p:cSld name="OBJECT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57493" y="306773"/>
            <a:ext cx="8229000" cy="45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marL="457200" lvl="0" indent="-304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1pPr>
            <a:lvl2pPr marL="914400" lvl="1" indent="-3048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ymbol"/>
              <a:buChar char="●"/>
              <a:defRPr/>
            </a:lvl2pPr>
            <a:lvl3pPr marL="137160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3pPr>
            <a:lvl4pPr marL="1828800" lvl="3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4pPr>
            <a:lvl5pPr marL="2286000" lvl="4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5pPr>
            <a:lvl6pPr marL="2743200" lvl="5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6pPr>
            <a:lvl7pPr marL="3200400" lvl="6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7pPr>
            <a:lvl8pPr marL="3657600" lvl="7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8pPr>
            <a:lvl9pPr marL="4114800" lvl="8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 rot="5400000">
            <a:off x="5361307" y="1574873"/>
            <a:ext cx="4593300" cy="20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93700" lvl="5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787400" lvl="6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1193800" lvl="7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1587500" lvl="8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 rot="5400000">
            <a:off x="1176237" y="-412177"/>
            <a:ext cx="4593300" cy="6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marL="457200" lvl="0" indent="-304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1pPr>
            <a:lvl2pPr marL="914400" lvl="1" indent="-3048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ymbol"/>
              <a:buChar char="●"/>
              <a:defRPr/>
            </a:lvl2pPr>
            <a:lvl3pPr marL="137160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3pPr>
            <a:lvl4pPr marL="1828800" lvl="3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4pPr>
            <a:lvl5pPr marL="2286000" lvl="4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5pPr>
            <a:lvl6pPr marL="2743200" lvl="5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6pPr>
            <a:lvl7pPr marL="3200400" lvl="6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7pPr>
            <a:lvl8pPr marL="3657600" lvl="7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8pPr>
            <a:lvl9pPr marL="4114800" lvl="8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472157" y="306772"/>
            <a:ext cx="6893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93700" lvl="5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787400" lvl="6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1193800" lvl="7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1587500" lvl="8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 rot="5400000">
            <a:off x="2731357" y="-1055117"/>
            <a:ext cx="3681300" cy="82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marL="457200" lvl="0" indent="-304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1pPr>
            <a:lvl2pPr marL="914400" lvl="1" indent="-3048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ymbol"/>
              <a:buChar char="●"/>
              <a:defRPr/>
            </a:lvl2pPr>
            <a:lvl3pPr marL="137160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3pPr>
            <a:lvl4pPr marL="1828800" lvl="3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4pPr>
            <a:lvl5pPr marL="2286000" lvl="4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5pPr>
            <a:lvl6pPr marL="2743200" lvl="5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6pPr>
            <a:lvl7pPr marL="3200400" lvl="6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7pPr>
            <a:lvl8pPr marL="3657600" lvl="7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8pPr>
            <a:lvl9pPr marL="4114800" lvl="8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1791849" y="3600098"/>
            <a:ext cx="54870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>
            <a:spLocks noGrp="1"/>
          </p:cNvSpPr>
          <p:nvPr>
            <p:ph type="pic" idx="2"/>
          </p:nvPr>
        </p:nvSpPr>
        <p:spPr>
          <a:xfrm>
            <a:off x="1791849" y="459562"/>
            <a:ext cx="5487000" cy="30855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1791849" y="4025044"/>
            <a:ext cx="5487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marL="457200" lvl="0" indent="-228600" rtl="0"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None/>
              <a:defRPr/>
            </a:lvl2pPr>
            <a:lvl3pPr marL="1371600" lvl="2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457493" y="205311"/>
            <a:ext cx="30075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3574899" y="205311"/>
            <a:ext cx="51117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rtl="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2pPr>
            <a:lvl3pPr marL="1371600" lvl="2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3pPr>
            <a:lvl4pPr marL="1828800" lvl="3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4pPr>
            <a:lvl5pPr marL="2286000" lvl="4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2"/>
          </p:nvPr>
        </p:nvSpPr>
        <p:spPr>
          <a:xfrm>
            <a:off x="457493" y="1076687"/>
            <a:ext cx="3007500" cy="3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marL="457200" lvl="0" indent="-228600" rtl="0"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None/>
              <a:defRPr/>
            </a:lvl2pPr>
            <a:lvl3pPr marL="1371600" lvl="2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472157" y="306772"/>
            <a:ext cx="6893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93700" lvl="5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787400" lvl="6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1193800" lvl="7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1587500" lvl="8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457493" y="206505"/>
            <a:ext cx="8229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457493" y="1151889"/>
            <a:ext cx="40398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b" anchorCtr="0"/>
          <a:lstStyle>
            <a:lvl1pPr marL="457200" lvl="0" indent="-228600" rtl="0"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None/>
              <a:defRPr/>
            </a:lvl2pPr>
            <a:lvl3pPr marL="1371600" lvl="2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2"/>
          </p:nvPr>
        </p:nvSpPr>
        <p:spPr>
          <a:xfrm>
            <a:off x="457493" y="1631743"/>
            <a:ext cx="40398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rtl="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2pPr>
            <a:lvl3pPr marL="1371600" lvl="2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3pPr>
            <a:lvl4pPr marL="1828800" lvl="3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4pPr>
            <a:lvl5pPr marL="2286000" lvl="4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3"/>
          </p:nvPr>
        </p:nvSpPr>
        <p:spPr>
          <a:xfrm>
            <a:off x="4645316" y="1151889"/>
            <a:ext cx="40413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b" anchorCtr="0"/>
          <a:lstStyle>
            <a:lvl1pPr marL="457200" lvl="0" indent="-228600" rtl="0"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None/>
              <a:defRPr/>
            </a:lvl2pPr>
            <a:lvl3pPr marL="1371600" lvl="2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4"/>
          </p:nvPr>
        </p:nvSpPr>
        <p:spPr>
          <a:xfrm>
            <a:off x="4645316" y="1631743"/>
            <a:ext cx="40413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rtl="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2pPr>
            <a:lvl3pPr marL="1371600" lvl="2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3pPr>
            <a:lvl4pPr marL="1828800" lvl="3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4pPr>
            <a:lvl5pPr marL="2286000" lvl="4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472157" y="306772"/>
            <a:ext cx="6893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93700" lvl="5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787400" lvl="6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1193800" lvl="7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1587500" lvl="8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457493" y="1218734"/>
            <a:ext cx="40440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rtl="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2pPr>
            <a:lvl3pPr marL="1371600" lvl="2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3pPr>
            <a:lvl4pPr marL="1828800" lvl="3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4pPr>
            <a:lvl5pPr marL="2286000" lvl="4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2"/>
          </p:nvPr>
        </p:nvSpPr>
        <p:spPr>
          <a:xfrm>
            <a:off x="4642384" y="1218734"/>
            <a:ext cx="40440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rtl="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2pPr>
            <a:lvl3pPr marL="1371600" lvl="2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3pPr>
            <a:lvl4pPr marL="1828800" lvl="3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4pPr>
            <a:lvl5pPr marL="2286000" lvl="4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rtl="0">
              <a:spcBef>
                <a:spcPts val="400"/>
              </a:spcBef>
              <a:spcAft>
                <a:spcPts val="0"/>
              </a:spcAft>
              <a:buSzPts val="12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722898" y="3305263"/>
            <a:ext cx="77715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722898" y="2179635"/>
            <a:ext cx="77715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b" anchorCtr="0"/>
          <a:lstStyle>
            <a:lvl1pPr marL="457200" lvl="0" indent="-228600" rtl="0"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None/>
              <a:defRPr/>
            </a:lvl2pPr>
            <a:lvl3pPr marL="1371600" lvl="2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>
            <a:off x="472157" y="306772"/>
            <a:ext cx="6893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93700" lvl="5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787400" lvl="6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1193800" lvl="7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1587500" lvl="8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>
            <a:off x="457493" y="1218733"/>
            <a:ext cx="82290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marL="457200" lvl="0" indent="-304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1pPr>
            <a:lvl2pPr marL="914400" lvl="1" indent="-3048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ymbol"/>
              <a:buChar char="●"/>
              <a:defRPr/>
            </a:lvl2pPr>
            <a:lvl3pPr marL="137160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3pPr>
            <a:lvl4pPr marL="1828800" lvl="3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4pPr>
            <a:lvl5pPr marL="2286000" lvl="4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5pPr>
            <a:lvl6pPr marL="2743200" lvl="5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6pPr>
            <a:lvl7pPr marL="3200400" lvl="6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7pPr>
            <a:lvl8pPr marL="3657600" lvl="7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8pPr>
            <a:lvl9pPr marL="4114800" lvl="8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3234836"/>
            <a:ext cx="9150000" cy="1921800"/>
          </a:xfrm>
          <a:prstGeom prst="rect">
            <a:avLst/>
          </a:prstGeom>
          <a:solidFill>
            <a:srgbClr val="960F68"/>
          </a:solidFill>
          <a:ln>
            <a:noFill/>
          </a:ln>
        </p:spPr>
        <p:txBody>
          <a:bodyPr spcFirstLastPara="1" wrap="square" lIns="79175" tIns="39575" rIns="79175" bIns="39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 descr="Logo Universidad Corporativa para PPT"/>
          <p:cNvPicPr preferRelativeResize="0"/>
          <p:nvPr/>
        </p:nvPicPr>
        <p:blipFill rotWithShape="1">
          <a:blip r:embed="rId3">
            <a:alphaModFix/>
          </a:blip>
          <a:srcRect l="4853" t="7212" r="1081" b="3850"/>
          <a:stretch/>
        </p:blipFill>
        <p:spPr>
          <a:xfrm>
            <a:off x="5639484" y="434495"/>
            <a:ext cx="2926800" cy="15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72157" y="306772"/>
            <a:ext cx="6893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marL="0" marR="0" lvl="0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0" marR="0" lvl="1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0" marR="0" lvl="2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0" marR="0" lvl="3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0" marR="0" lvl="4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393700" marR="0" lvl="5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787400" marR="0" lvl="6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1193800" marR="0" lvl="7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1587500" marR="0" lvl="8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57493" y="1218733"/>
            <a:ext cx="82290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marL="457200" marR="0" lvl="0" indent="-304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/>
            </a:lvl1pPr>
            <a:lvl2pPr marL="914400" marR="0" lvl="1" indent="-3048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ymbol"/>
              <a:buChar char="●"/>
              <a:defRPr sz="1200"/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 sz="1200"/>
            </a:lvl3pPr>
            <a:lvl4pPr marL="1828800" marR="0" lvl="3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 sz="1200"/>
            </a:lvl4pPr>
            <a:lvl5pPr marL="2286000" marR="0" lvl="4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 sz="1200"/>
            </a:lvl5pPr>
            <a:lvl6pPr marL="2743200" marR="0" lvl="5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 sz="1200"/>
            </a:lvl6pPr>
            <a:lvl7pPr marL="3200400" marR="0" lvl="6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 sz="1200"/>
            </a:lvl7pPr>
            <a:lvl8pPr marL="3657600" marR="0" lvl="7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 sz="1200"/>
            </a:lvl8pPr>
            <a:lvl9pPr marL="4114800" marR="0" lvl="8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 sz="12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72157" y="306772"/>
            <a:ext cx="6893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marL="0" marR="0" lvl="0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0" marR="0" lvl="1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0" marR="0" lvl="2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0" marR="0" lvl="3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0" marR="0" lvl="4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393700" marR="0" lvl="5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787400" marR="0" lvl="6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1193800" marR="0" lvl="7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1587500" marR="0" lvl="8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" name="Google Shape;60;p15"/>
          <p:cNvSpPr txBox="1"/>
          <p:nvPr/>
        </p:nvSpPr>
        <p:spPr>
          <a:xfrm>
            <a:off x="8563335" y="4889258"/>
            <a:ext cx="531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457493" y="1218733"/>
            <a:ext cx="82290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79200" rIns="79200" bIns="79200" anchor="t" anchorCtr="0"/>
          <a:lstStyle>
            <a:lvl1pPr marL="457200" marR="0" lvl="0" indent="-304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/>
            </a:lvl1pPr>
            <a:lvl2pPr marL="914400" marR="0" lvl="1" indent="-3048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ymbol"/>
              <a:buChar char="●"/>
              <a:defRPr sz="1200"/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 sz="1200"/>
            </a:lvl3pPr>
            <a:lvl4pPr marL="1828800" marR="0" lvl="3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 sz="1200"/>
            </a:lvl4pPr>
            <a:lvl5pPr marL="2286000" marR="0" lvl="4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 sz="1200"/>
            </a:lvl5pPr>
            <a:lvl6pPr marL="2743200" marR="0" lvl="5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 sz="1200"/>
            </a:lvl6pPr>
            <a:lvl7pPr marL="3200400" marR="0" lvl="6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 sz="1200"/>
            </a:lvl7pPr>
            <a:lvl8pPr marL="3657600" marR="0" lvl="7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 sz="1200"/>
            </a:lvl8pPr>
            <a:lvl9pPr marL="4114800" marR="0" lvl="8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AAE04"/>
              </a:buClr>
              <a:buSzPts val="1200"/>
              <a:buFont typeface="Noto Symbol"/>
              <a:buChar char="▪"/>
              <a:defRPr sz="1200"/>
            </a:lvl9pPr>
          </a:lstStyle>
          <a:p>
            <a:endParaRPr/>
          </a:p>
        </p:txBody>
      </p:sp>
      <p:pic>
        <p:nvPicPr>
          <p:cNvPr id="62" name="Google Shape;62;p15" descr="Logo Universidad Corporativa para PP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59482" y="182631"/>
            <a:ext cx="1423800" cy="780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tart.spring.i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maldiny/SpringBoot-en-Castellano" TargetMode="External"/><Relationship Id="rId5" Type="http://schemas.openxmlformats.org/officeDocument/2006/relationships/hyperlink" Target="http://spring.io/projects/spring-boot" TargetMode="External"/><Relationship Id="rId4" Type="http://schemas.openxmlformats.org/officeDocument/2006/relationships/hyperlink" Target="https://www.baeldung.com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/>
        </p:nvSpPr>
        <p:spPr>
          <a:xfrm>
            <a:off x="348985" y="2443435"/>
            <a:ext cx="85458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marR="0" lvl="0" indent="0" algn="l" rtl="0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2400" b="1">
                <a:solidFill>
                  <a:srgbClr val="960F68"/>
                </a:solidFill>
              </a:rPr>
              <a:t>Introducción a Spring Boot</a:t>
            </a:r>
            <a:endParaRPr sz="1200"/>
          </a:p>
        </p:txBody>
      </p:sp>
      <p:sp>
        <p:nvSpPr>
          <p:cNvPr id="104" name="Google Shape;104;p27"/>
          <p:cNvSpPr txBox="1"/>
          <p:nvPr/>
        </p:nvSpPr>
        <p:spPr>
          <a:xfrm>
            <a:off x="519079" y="4060854"/>
            <a:ext cx="48183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s" sz="1200" dirty="0" smtClean="0">
                <a:solidFill>
                  <a:schemeClr val="lt1"/>
                </a:solidFill>
              </a:rPr>
              <a:t>Septiembre</a:t>
            </a:r>
            <a:r>
              <a:rPr lang="e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201</a:t>
            </a:r>
            <a:r>
              <a:rPr lang="es" sz="1200" dirty="0">
                <a:solidFill>
                  <a:schemeClr val="lt1"/>
                </a:solidFill>
              </a:rPr>
              <a:t>9</a:t>
            </a:r>
            <a:endParaRPr sz="1200" dirty="0"/>
          </a:p>
        </p:txBody>
      </p:sp>
      <p:sp>
        <p:nvSpPr>
          <p:cNvPr id="105" name="Google Shape;105;p27"/>
          <p:cNvSpPr txBox="1"/>
          <p:nvPr/>
        </p:nvSpPr>
        <p:spPr>
          <a:xfrm>
            <a:off x="519079" y="3690817"/>
            <a:ext cx="36159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s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universidad corporativa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chemeClr val="lt2"/>
                </a:solidFill>
              </a:rPr>
              <a:t>Conceptos básicos</a:t>
            </a:r>
            <a:endParaRPr sz="1200" dirty="0" smtClean="0"/>
          </a:p>
          <a:p>
            <a:pPr lvl="0">
              <a:buClr>
                <a:srgbClr val="960F68"/>
              </a:buClr>
            </a:pPr>
            <a:r>
              <a:rPr lang="es" sz="1900" b="1" dirty="0" smtClean="0">
                <a:solidFill>
                  <a:srgbClr val="960F68"/>
                </a:solidFill>
              </a:rPr>
              <a:t>Elementos básicos en Spring: Beans</a:t>
            </a:r>
            <a:endParaRPr sz="1200" dirty="0"/>
          </a:p>
        </p:txBody>
      </p:sp>
      <p:sp>
        <p:nvSpPr>
          <p:cNvPr id="192" name="Google Shape;192;p38"/>
          <p:cNvSpPr txBox="1"/>
          <p:nvPr/>
        </p:nvSpPr>
        <p:spPr>
          <a:xfrm>
            <a:off x="433400" y="9991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77;p36"/>
          <p:cNvSpPr txBox="1"/>
          <p:nvPr/>
        </p:nvSpPr>
        <p:spPr>
          <a:xfrm>
            <a:off x="433400" y="984919"/>
            <a:ext cx="8193000" cy="341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rgbClr val="24292E"/>
                </a:solidFill>
              </a:rPr>
              <a:t>Los elementos que declaramos en nuestra aplicación son llamados </a:t>
            </a:r>
            <a:r>
              <a:rPr lang="es-ES" sz="1200" dirty="0" err="1" smtClean="0">
                <a:solidFill>
                  <a:srgbClr val="24292E"/>
                </a:solidFill>
              </a:rPr>
              <a:t>tambien</a:t>
            </a:r>
            <a:r>
              <a:rPr lang="es-ES" sz="1200" dirty="0" smtClean="0">
                <a:solidFill>
                  <a:srgbClr val="24292E"/>
                </a:solidFill>
              </a:rPr>
              <a:t> </a:t>
            </a:r>
            <a:r>
              <a:rPr lang="es-ES" sz="1200" dirty="0" err="1" smtClean="0">
                <a:solidFill>
                  <a:srgbClr val="24292E"/>
                </a:solidFill>
              </a:rPr>
              <a:t>Beans</a:t>
            </a:r>
            <a:r>
              <a:rPr lang="es-ES" sz="1200" dirty="0" smtClean="0">
                <a:solidFill>
                  <a:srgbClr val="24292E"/>
                </a:solidFill>
              </a:rPr>
              <a:t>.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rgbClr val="24292E"/>
                </a:solidFill>
              </a:rPr>
              <a:t>Podemos crear nuevos componentes en clases anotadas con @</a:t>
            </a:r>
            <a:r>
              <a:rPr lang="es-ES" sz="1200" dirty="0" err="1" smtClean="0">
                <a:solidFill>
                  <a:srgbClr val="24292E"/>
                </a:solidFill>
              </a:rPr>
              <a:t>Configuration</a:t>
            </a:r>
            <a:r>
              <a:rPr lang="es-ES" sz="1200" dirty="0" smtClean="0">
                <a:solidFill>
                  <a:srgbClr val="24292E"/>
                </a:solidFill>
              </a:rPr>
              <a:t> anotando los métodos con @</a:t>
            </a:r>
            <a:r>
              <a:rPr lang="es-ES" sz="1200" dirty="0" err="1" smtClean="0">
                <a:solidFill>
                  <a:srgbClr val="24292E"/>
                </a:solidFill>
              </a:rPr>
              <a:t>Bean</a:t>
            </a:r>
            <a:r>
              <a:rPr lang="es-ES" sz="1200" dirty="0" smtClean="0">
                <a:solidFill>
                  <a:srgbClr val="24292E"/>
                </a:solidFill>
              </a:rPr>
              <a:t>, dichos objetos también serán almacenados en el </a:t>
            </a:r>
            <a:r>
              <a:rPr lang="es-ES" sz="1200" dirty="0" err="1" smtClean="0">
                <a:solidFill>
                  <a:srgbClr val="24292E"/>
                </a:solidFill>
              </a:rPr>
              <a:t>ApplicationContext</a:t>
            </a:r>
            <a:r>
              <a:rPr lang="es-ES" sz="1200" dirty="0" smtClean="0">
                <a:solidFill>
                  <a:srgbClr val="24292E"/>
                </a:solidFill>
              </a:rPr>
              <a:t>.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-ES" sz="1200" dirty="0" smtClean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-ES" sz="1200" dirty="0" smtClean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" sz="1200" dirty="0" smtClean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" sz="1200" dirty="0" smtClean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-ES" dirty="0" smtClean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rgbClr val="24292E"/>
                </a:solidFill>
              </a:rPr>
              <a:t>Los </a:t>
            </a:r>
            <a:r>
              <a:rPr lang="es-ES" sz="1200" dirty="0" err="1" smtClean="0">
                <a:solidFill>
                  <a:srgbClr val="24292E"/>
                </a:solidFill>
              </a:rPr>
              <a:t>beans</a:t>
            </a:r>
            <a:r>
              <a:rPr lang="es-ES" sz="1200" dirty="0" smtClean="0">
                <a:solidFill>
                  <a:srgbClr val="24292E"/>
                </a:solidFill>
              </a:rPr>
              <a:t> de Spring son creados utilizando el patrón </a:t>
            </a:r>
            <a:r>
              <a:rPr lang="es-ES" sz="1200" b="1" dirty="0" err="1" smtClean="0">
                <a:solidFill>
                  <a:srgbClr val="24292E"/>
                </a:solidFill>
              </a:rPr>
              <a:t>Singleton</a:t>
            </a:r>
            <a:r>
              <a:rPr lang="es-ES" sz="1200" b="1" dirty="0" smtClean="0">
                <a:solidFill>
                  <a:srgbClr val="24292E"/>
                </a:solidFill>
              </a:rPr>
              <a:t>, </a:t>
            </a:r>
            <a:r>
              <a:rPr lang="es-ES" sz="1200" dirty="0" smtClean="0">
                <a:solidFill>
                  <a:srgbClr val="24292E"/>
                </a:solidFill>
              </a:rPr>
              <a:t>si no especificamos lo contrario, eso quiere decir que solo existe </a:t>
            </a:r>
            <a:r>
              <a:rPr lang="es-ES" sz="1200" b="1" dirty="0" smtClean="0">
                <a:solidFill>
                  <a:srgbClr val="24292E"/>
                </a:solidFill>
              </a:rPr>
              <a:t>UNA ÚNICA </a:t>
            </a:r>
            <a:r>
              <a:rPr lang="es-ES" sz="1200" b="1" dirty="0" smtClean="0">
                <a:solidFill>
                  <a:srgbClr val="24292E"/>
                </a:solidFill>
              </a:rPr>
              <a:t>INSTANCIA </a:t>
            </a:r>
            <a:r>
              <a:rPr lang="es-ES" sz="1200" dirty="0" smtClean="0">
                <a:solidFill>
                  <a:srgbClr val="24292E"/>
                </a:solidFill>
              </a:rPr>
              <a:t>de </a:t>
            </a:r>
            <a:r>
              <a:rPr lang="es-ES" sz="1200" dirty="0" smtClean="0">
                <a:solidFill>
                  <a:srgbClr val="24292E"/>
                </a:solidFill>
              </a:rPr>
              <a:t>ese </a:t>
            </a:r>
            <a:r>
              <a:rPr lang="es-ES" sz="1200" dirty="0" err="1" smtClean="0">
                <a:solidFill>
                  <a:srgbClr val="24292E"/>
                </a:solidFill>
              </a:rPr>
              <a:t>bean</a:t>
            </a:r>
            <a:r>
              <a:rPr lang="es-ES" sz="1200" dirty="0" smtClean="0">
                <a:solidFill>
                  <a:srgbClr val="24292E"/>
                </a:solidFill>
              </a:rPr>
              <a:t> en </a:t>
            </a:r>
            <a:r>
              <a:rPr lang="es-ES" sz="1200" dirty="0" smtClean="0">
                <a:solidFill>
                  <a:srgbClr val="24292E"/>
                </a:solidFill>
              </a:rPr>
              <a:t>el </a:t>
            </a:r>
            <a:r>
              <a:rPr lang="es-ES" sz="1200" dirty="0" err="1" smtClean="0">
                <a:solidFill>
                  <a:srgbClr val="24292E"/>
                </a:solidFill>
              </a:rPr>
              <a:t>ApplicationContext</a:t>
            </a:r>
            <a:r>
              <a:rPr lang="es-ES" sz="1200" dirty="0" smtClean="0">
                <a:solidFill>
                  <a:srgbClr val="24292E"/>
                </a:solidFill>
              </a:rPr>
              <a:t>.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rgbClr val="24292E"/>
                </a:solidFill>
              </a:rPr>
              <a:t>Estas instancias pueden ser referenciadas por otras, </a:t>
            </a:r>
            <a:r>
              <a:rPr lang="es-ES" sz="1200" dirty="0" err="1" smtClean="0">
                <a:solidFill>
                  <a:srgbClr val="24292E"/>
                </a:solidFill>
              </a:rPr>
              <a:t>p.e</a:t>
            </a:r>
            <a:r>
              <a:rPr lang="es-ES" sz="1200" dirty="0" smtClean="0">
                <a:solidFill>
                  <a:srgbClr val="24292E"/>
                </a:solidFill>
              </a:rPr>
              <a:t>. mediante el uso de @</a:t>
            </a:r>
            <a:r>
              <a:rPr lang="es-ES" sz="1200" dirty="0" err="1" smtClean="0">
                <a:solidFill>
                  <a:srgbClr val="24292E"/>
                </a:solidFill>
              </a:rPr>
              <a:t>Autowire</a:t>
            </a:r>
            <a:r>
              <a:rPr lang="es-ES" sz="1200" dirty="0" smtClean="0">
                <a:solidFill>
                  <a:srgbClr val="24292E"/>
                </a:solidFill>
              </a:rPr>
              <a:t> en un campo de la clase. 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-ES" sz="1200" dirty="0" smtClean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85" y="1890797"/>
            <a:ext cx="2771429" cy="136190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662" y="4322475"/>
            <a:ext cx="2390476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chemeClr val="lt2"/>
                </a:solidFill>
              </a:rPr>
              <a:t>Conceptos básicos</a:t>
            </a:r>
            <a:endParaRPr sz="1200" dirty="0" smtClean="0"/>
          </a:p>
          <a:p>
            <a:pPr lvl="0">
              <a:buClr>
                <a:srgbClr val="960F68"/>
              </a:buClr>
            </a:pPr>
            <a:r>
              <a:rPr lang="es" sz="1900" b="1" dirty="0" smtClean="0">
                <a:solidFill>
                  <a:srgbClr val="960F68"/>
                </a:solidFill>
              </a:rPr>
              <a:t>Elementos básicos en Spring: Beans</a:t>
            </a:r>
            <a:endParaRPr sz="1200" dirty="0"/>
          </a:p>
        </p:txBody>
      </p:sp>
      <p:sp>
        <p:nvSpPr>
          <p:cNvPr id="192" name="Google Shape;192;p38"/>
          <p:cNvSpPr txBox="1"/>
          <p:nvPr/>
        </p:nvSpPr>
        <p:spPr>
          <a:xfrm>
            <a:off x="433400" y="9991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77;p36"/>
          <p:cNvSpPr txBox="1"/>
          <p:nvPr/>
        </p:nvSpPr>
        <p:spPr>
          <a:xfrm>
            <a:off x="433400" y="984919"/>
            <a:ext cx="8193000" cy="360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algn="just">
              <a:spcBef>
                <a:spcPts val="700"/>
              </a:spcBef>
            </a:pPr>
            <a:r>
              <a:rPr lang="es-ES" dirty="0">
                <a:solidFill>
                  <a:srgbClr val="24292E"/>
                </a:solidFill>
              </a:rPr>
              <a:t>La creación de </a:t>
            </a:r>
            <a:r>
              <a:rPr lang="es-ES" dirty="0" err="1">
                <a:solidFill>
                  <a:srgbClr val="24292E"/>
                </a:solidFill>
              </a:rPr>
              <a:t>Beans</a:t>
            </a:r>
            <a:r>
              <a:rPr lang="es-ES" dirty="0">
                <a:solidFill>
                  <a:srgbClr val="24292E"/>
                </a:solidFill>
              </a:rPr>
              <a:t> también puede ser indicada mediante ficheros XML </a:t>
            </a:r>
            <a:r>
              <a:rPr lang="es-ES" dirty="0" smtClean="0">
                <a:solidFill>
                  <a:srgbClr val="24292E"/>
                </a:solidFill>
              </a:rPr>
              <a:t>( </a:t>
            </a:r>
            <a:r>
              <a:rPr lang="es-ES" dirty="0" err="1" smtClean="0">
                <a:solidFill>
                  <a:srgbClr val="24292E"/>
                </a:solidFill>
              </a:rPr>
              <a:t>old-style</a:t>
            </a:r>
            <a:r>
              <a:rPr lang="es-ES" dirty="0" smtClean="0">
                <a:solidFill>
                  <a:srgbClr val="24292E"/>
                </a:solidFill>
              </a:rPr>
              <a:t> :D )</a:t>
            </a:r>
          </a:p>
          <a:p>
            <a:pPr algn="just">
              <a:spcBef>
                <a:spcPts val="700"/>
              </a:spcBef>
            </a:pPr>
            <a:endParaRPr lang="es-ES" dirty="0">
              <a:solidFill>
                <a:srgbClr val="24292E"/>
              </a:solidFill>
            </a:endParaRPr>
          </a:p>
          <a:p>
            <a:pPr lvl="0" algn="ctr">
              <a:spcBef>
                <a:spcPts val="700"/>
              </a:spcBef>
            </a:pPr>
            <a:r>
              <a:rPr lang="es-ES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ImportResource</a:t>
            </a:r>
            <a:r>
              <a:rPr lang="es-ES" sz="1200" dirty="0"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classpath:com</a:t>
            </a:r>
            <a:r>
              <a:rPr lang="es-ES" sz="1200" dirty="0">
                <a:solidFill>
                  <a:srgbClr val="2A00FF"/>
                </a:solidFill>
                <a:latin typeface="Consolas" panose="020B0609020204030204" pitchFamily="49" charset="0"/>
              </a:rPr>
              <a:t>/everis/datasource-config.xml"</a:t>
            </a:r>
            <a:r>
              <a:rPr lang="es-ES" sz="1200" dirty="0">
                <a:latin typeface="Consolas" panose="020B0609020204030204" pitchFamily="49" charset="0"/>
              </a:rPr>
              <a:t>)</a:t>
            </a:r>
            <a:endParaRPr lang="es-ES" sz="1200" dirty="0" smtClean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-ES" sz="1200" dirty="0" smtClean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24292E"/>
                </a:solidFill>
              </a:rPr>
              <a:t>También dejando que Spring “rastree” las clases del proyecto en busca de anotaciones que señalan componentes (con </a:t>
            </a:r>
            <a:r>
              <a:rPr lang="es-ES" b="1" dirty="0">
                <a:solidFill>
                  <a:srgbClr val="24292E"/>
                </a:solidFill>
              </a:rPr>
              <a:t>@</a:t>
            </a:r>
            <a:r>
              <a:rPr lang="es-ES" b="1" dirty="0" err="1">
                <a:solidFill>
                  <a:srgbClr val="24292E"/>
                </a:solidFill>
              </a:rPr>
              <a:t>ComponentScan</a:t>
            </a:r>
            <a:r>
              <a:rPr lang="es-ES" dirty="0">
                <a:solidFill>
                  <a:srgbClr val="24292E"/>
                </a:solidFill>
              </a:rPr>
              <a:t>). 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24292E"/>
                </a:solidFill>
              </a:rPr>
              <a:t>Por defecto SB rastreará los subdirectorios a partir de la clase que contiene el </a:t>
            </a:r>
            <a:r>
              <a:rPr lang="es-ES" b="1" dirty="0">
                <a:solidFill>
                  <a:srgbClr val="24292E"/>
                </a:solidFill>
              </a:rPr>
              <a:t>@</a:t>
            </a:r>
            <a:r>
              <a:rPr lang="es-ES" b="1" dirty="0" err="1">
                <a:solidFill>
                  <a:srgbClr val="24292E"/>
                </a:solidFill>
              </a:rPr>
              <a:t>SpringBootApplication</a:t>
            </a:r>
            <a:r>
              <a:rPr lang="es-ES" dirty="0">
                <a:solidFill>
                  <a:srgbClr val="24292E"/>
                </a:solidFill>
              </a:rPr>
              <a:t> sin necesidad de indicarle @</a:t>
            </a:r>
            <a:r>
              <a:rPr lang="es-ES" dirty="0" err="1">
                <a:solidFill>
                  <a:srgbClr val="24292E"/>
                </a:solidFill>
              </a:rPr>
              <a:t>ComponentScan</a:t>
            </a:r>
            <a:endParaRPr lang="es-ES" dirty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24292E"/>
              </a:solidFill>
            </a:endParaRPr>
          </a:p>
          <a:p>
            <a:pPr algn="just">
              <a:spcBef>
                <a:spcPts val="700"/>
              </a:spcBef>
            </a:pPr>
            <a:r>
              <a:rPr lang="es-ES" dirty="0">
                <a:solidFill>
                  <a:srgbClr val="24292E"/>
                </a:solidFill>
              </a:rPr>
              <a:t>Para poder revisar la configuración incluida automática en la aplicación se puede incluir en los </a:t>
            </a:r>
            <a:r>
              <a:rPr lang="es-ES" dirty="0" err="1">
                <a:solidFill>
                  <a:srgbClr val="24292E"/>
                </a:solidFill>
              </a:rPr>
              <a:t>logs</a:t>
            </a:r>
            <a:r>
              <a:rPr lang="es-ES" dirty="0">
                <a:solidFill>
                  <a:srgbClr val="24292E"/>
                </a:solidFill>
              </a:rPr>
              <a:t> de arranque de la aplicación el parámetro </a:t>
            </a:r>
            <a:r>
              <a:rPr lang="es-ES" b="1" dirty="0">
                <a:solidFill>
                  <a:srgbClr val="24292E"/>
                </a:solidFill>
              </a:rPr>
              <a:t>--</a:t>
            </a:r>
            <a:r>
              <a:rPr lang="es-ES" b="1" dirty="0" err="1">
                <a:solidFill>
                  <a:srgbClr val="24292E"/>
                </a:solidFill>
              </a:rPr>
              <a:t>debug</a:t>
            </a:r>
            <a:r>
              <a:rPr lang="es-ES" dirty="0">
                <a:solidFill>
                  <a:srgbClr val="24292E"/>
                </a:solidFill>
              </a:rPr>
              <a:t>.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8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chemeClr val="lt2"/>
                </a:solidFill>
              </a:rPr>
              <a:t>Conceptos básicos</a:t>
            </a:r>
            <a:endParaRPr sz="1200" dirty="0" smtClean="0"/>
          </a:p>
          <a:p>
            <a:pPr lvl="0">
              <a:buClr>
                <a:srgbClr val="960F68"/>
              </a:buClr>
            </a:pPr>
            <a:r>
              <a:rPr lang="es" sz="1900" b="1" dirty="0" smtClean="0">
                <a:solidFill>
                  <a:srgbClr val="960F68"/>
                </a:solidFill>
              </a:rPr>
              <a:t>Elementos básicos en Spring</a:t>
            </a:r>
            <a:endParaRPr sz="1200" dirty="0"/>
          </a:p>
        </p:txBody>
      </p:sp>
      <p:sp>
        <p:nvSpPr>
          <p:cNvPr id="192" name="Google Shape;192;p38"/>
          <p:cNvSpPr txBox="1"/>
          <p:nvPr/>
        </p:nvSpPr>
        <p:spPr>
          <a:xfrm>
            <a:off x="426312" y="992020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77;p36"/>
          <p:cNvSpPr txBox="1"/>
          <p:nvPr/>
        </p:nvSpPr>
        <p:spPr>
          <a:xfrm>
            <a:off x="433400" y="984920"/>
            <a:ext cx="8122265" cy="21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rgbClr val="24292E"/>
                </a:solidFill>
              </a:rPr>
              <a:t>Dentro de los tipos de </a:t>
            </a:r>
            <a:r>
              <a:rPr lang="es-ES" sz="1200" dirty="0" err="1" smtClean="0">
                <a:solidFill>
                  <a:srgbClr val="24292E"/>
                </a:solidFill>
              </a:rPr>
              <a:t>beans</a:t>
            </a:r>
            <a:r>
              <a:rPr lang="es-ES" sz="1200" dirty="0" smtClean="0">
                <a:solidFill>
                  <a:srgbClr val="24292E"/>
                </a:solidFill>
              </a:rPr>
              <a:t> más usuales que encontraremos en una aplicación web tenemos:</a:t>
            </a:r>
          </a:p>
          <a:p>
            <a:pPr lvl="2" algn="just">
              <a:spcBef>
                <a:spcPts val="700"/>
              </a:spcBef>
            </a:pPr>
            <a:r>
              <a:rPr lang="es-ES" sz="1200" b="1" dirty="0" smtClean="0">
                <a:solidFill>
                  <a:srgbClr val="24292E"/>
                </a:solidFill>
              </a:rPr>
              <a:t>	@</a:t>
            </a:r>
            <a:r>
              <a:rPr lang="es-ES" sz="1200" b="1" dirty="0" err="1" smtClean="0">
                <a:solidFill>
                  <a:srgbClr val="24292E"/>
                </a:solidFill>
              </a:rPr>
              <a:t>Configuration</a:t>
            </a:r>
            <a:r>
              <a:rPr lang="es-ES" sz="1200" b="1" dirty="0" smtClean="0">
                <a:solidFill>
                  <a:srgbClr val="24292E"/>
                </a:solidFill>
              </a:rPr>
              <a:t>: </a:t>
            </a:r>
            <a:r>
              <a:rPr lang="es-ES" sz="1200" dirty="0" smtClean="0">
                <a:solidFill>
                  <a:srgbClr val="24292E"/>
                </a:solidFill>
              </a:rPr>
              <a:t>(ya comentada)</a:t>
            </a:r>
            <a:endParaRPr lang="es-ES" sz="1200" dirty="0">
              <a:solidFill>
                <a:srgbClr val="24292E"/>
              </a:solidFill>
            </a:endParaRPr>
          </a:p>
          <a:p>
            <a:pPr lvl="2" algn="just">
              <a:spcBef>
                <a:spcPts val="700"/>
              </a:spcBef>
            </a:pPr>
            <a:r>
              <a:rPr lang="es-ES" sz="1200" b="1" dirty="0" smtClean="0">
                <a:solidFill>
                  <a:srgbClr val="24292E"/>
                </a:solidFill>
              </a:rPr>
              <a:t>	@</a:t>
            </a:r>
            <a:r>
              <a:rPr lang="es-ES" sz="1200" b="1" dirty="0" err="1" smtClean="0">
                <a:solidFill>
                  <a:srgbClr val="24292E"/>
                </a:solidFill>
              </a:rPr>
              <a:t>Controller</a:t>
            </a:r>
            <a:r>
              <a:rPr lang="es-ES" sz="1200" b="1" dirty="0" smtClean="0">
                <a:solidFill>
                  <a:srgbClr val="24292E"/>
                </a:solidFill>
              </a:rPr>
              <a:t> o @</a:t>
            </a:r>
            <a:r>
              <a:rPr lang="es-ES" sz="1200" b="1" dirty="0" err="1" smtClean="0">
                <a:solidFill>
                  <a:srgbClr val="24292E"/>
                </a:solidFill>
              </a:rPr>
              <a:t>RestController</a:t>
            </a:r>
            <a:r>
              <a:rPr lang="es-ES" sz="1200" b="1" dirty="0" smtClean="0">
                <a:solidFill>
                  <a:srgbClr val="24292E"/>
                </a:solidFill>
              </a:rPr>
              <a:t>: </a:t>
            </a:r>
            <a:r>
              <a:rPr lang="es-ES" sz="1200" dirty="0" smtClean="0">
                <a:solidFill>
                  <a:srgbClr val="24292E"/>
                </a:solidFill>
              </a:rPr>
              <a:t>Publica los </a:t>
            </a:r>
            <a:r>
              <a:rPr lang="es-ES" sz="1200" dirty="0" err="1" smtClean="0">
                <a:solidFill>
                  <a:srgbClr val="24292E"/>
                </a:solidFill>
              </a:rPr>
              <a:t>endpoints</a:t>
            </a:r>
            <a:r>
              <a:rPr lang="es-ES" sz="1200" dirty="0" smtClean="0">
                <a:solidFill>
                  <a:srgbClr val="24292E"/>
                </a:solidFill>
              </a:rPr>
              <a:t> indicados mediante @</a:t>
            </a:r>
            <a:r>
              <a:rPr lang="es-ES" sz="1200" dirty="0" err="1" smtClean="0">
                <a:solidFill>
                  <a:srgbClr val="24292E"/>
                </a:solidFill>
              </a:rPr>
              <a:t>RequestMapping</a:t>
            </a:r>
            <a:r>
              <a:rPr lang="es-ES" sz="1200" dirty="0" smtClean="0">
                <a:solidFill>
                  <a:srgbClr val="24292E"/>
                </a:solidFill>
              </a:rPr>
              <a:t>.</a:t>
            </a:r>
            <a:endParaRPr lang="es-ES" sz="1200" dirty="0">
              <a:solidFill>
                <a:srgbClr val="24292E"/>
              </a:solidFill>
            </a:endParaRPr>
          </a:p>
          <a:p>
            <a:pPr lvl="2" algn="just">
              <a:spcBef>
                <a:spcPts val="700"/>
              </a:spcBef>
            </a:pPr>
            <a:r>
              <a:rPr lang="es-ES" sz="1200" b="1" dirty="0" smtClean="0">
                <a:solidFill>
                  <a:srgbClr val="24292E"/>
                </a:solidFill>
              </a:rPr>
              <a:t>	@Service: </a:t>
            </a:r>
            <a:r>
              <a:rPr lang="es-ES" sz="1200" dirty="0" smtClean="0">
                <a:solidFill>
                  <a:srgbClr val="24292E"/>
                </a:solidFill>
              </a:rPr>
              <a:t>Indica que contiene reglas de negocio.</a:t>
            </a:r>
          </a:p>
          <a:p>
            <a:pPr lvl="2" algn="just">
              <a:spcBef>
                <a:spcPts val="700"/>
              </a:spcBef>
            </a:pPr>
            <a:r>
              <a:rPr lang="es-ES" sz="1200" b="1" dirty="0" smtClean="0">
                <a:solidFill>
                  <a:srgbClr val="24292E"/>
                </a:solidFill>
              </a:rPr>
              <a:t>	@</a:t>
            </a:r>
            <a:r>
              <a:rPr lang="es-ES" sz="1200" b="1" dirty="0" err="1" smtClean="0">
                <a:solidFill>
                  <a:srgbClr val="24292E"/>
                </a:solidFill>
              </a:rPr>
              <a:t>Repository</a:t>
            </a:r>
            <a:r>
              <a:rPr lang="es-ES" sz="1200" b="1" dirty="0" smtClean="0">
                <a:solidFill>
                  <a:srgbClr val="24292E"/>
                </a:solidFill>
              </a:rPr>
              <a:t>: </a:t>
            </a:r>
            <a:r>
              <a:rPr lang="es-ES" sz="1200" dirty="0" err="1" smtClean="0">
                <a:solidFill>
                  <a:srgbClr val="24292E"/>
                </a:solidFill>
              </a:rPr>
              <a:t>Beans</a:t>
            </a:r>
            <a:r>
              <a:rPr lang="es-ES" sz="1200" dirty="0" smtClean="0">
                <a:solidFill>
                  <a:srgbClr val="24292E"/>
                </a:solidFill>
              </a:rPr>
              <a:t> de acceso a persistencia (BBDD, </a:t>
            </a:r>
            <a:r>
              <a:rPr lang="es-ES" sz="1200" dirty="0" err="1" smtClean="0">
                <a:solidFill>
                  <a:srgbClr val="24292E"/>
                </a:solidFill>
              </a:rPr>
              <a:t>NoSQL</a:t>
            </a:r>
            <a:r>
              <a:rPr lang="es-ES" sz="1200" dirty="0" smtClean="0">
                <a:solidFill>
                  <a:srgbClr val="24292E"/>
                </a:solidFill>
              </a:rPr>
              <a:t>..).</a:t>
            </a:r>
            <a:endParaRPr lang="es-ES" sz="1200" dirty="0">
              <a:solidFill>
                <a:srgbClr val="24292E"/>
              </a:solidFill>
            </a:endParaRPr>
          </a:p>
          <a:p>
            <a:pPr lvl="2" algn="just">
              <a:spcBef>
                <a:spcPts val="700"/>
              </a:spcBef>
            </a:pPr>
            <a:r>
              <a:rPr lang="es-ES" sz="1200" b="1" dirty="0" smtClean="0">
                <a:solidFill>
                  <a:srgbClr val="24292E"/>
                </a:solidFill>
              </a:rPr>
              <a:t>	@</a:t>
            </a:r>
            <a:r>
              <a:rPr lang="es-ES" sz="1200" b="1" dirty="0" err="1" smtClean="0">
                <a:solidFill>
                  <a:srgbClr val="24292E"/>
                </a:solidFill>
              </a:rPr>
              <a:t>Component</a:t>
            </a:r>
            <a:r>
              <a:rPr lang="es-ES" sz="1200" b="1" dirty="0" smtClean="0">
                <a:solidFill>
                  <a:srgbClr val="24292E"/>
                </a:solidFill>
              </a:rPr>
              <a:t>: </a:t>
            </a:r>
            <a:r>
              <a:rPr lang="es-ES" sz="1200" dirty="0" err="1" smtClean="0">
                <a:solidFill>
                  <a:srgbClr val="24292E"/>
                </a:solidFill>
              </a:rPr>
              <a:t>Bean</a:t>
            </a:r>
            <a:r>
              <a:rPr lang="es-ES" sz="1200" dirty="0" smtClean="0">
                <a:solidFill>
                  <a:srgbClr val="24292E"/>
                </a:solidFill>
              </a:rPr>
              <a:t> genérico, los anteriores también son de tipo </a:t>
            </a:r>
            <a:r>
              <a:rPr lang="es-ES" sz="1200" dirty="0" err="1" smtClean="0">
                <a:solidFill>
                  <a:srgbClr val="24292E"/>
                </a:solidFill>
              </a:rPr>
              <a:t>Component</a:t>
            </a:r>
            <a:endParaRPr lang="es-ES" sz="1200" dirty="0">
              <a:solidFill>
                <a:srgbClr val="24292E"/>
              </a:solidFill>
            </a:endParaRPr>
          </a:p>
          <a:p>
            <a:pPr lvl="2" algn="just">
              <a:spcBef>
                <a:spcPts val="700"/>
              </a:spcBef>
            </a:pPr>
            <a:r>
              <a:rPr lang="es-ES" sz="1200" b="1" dirty="0" smtClean="0">
                <a:solidFill>
                  <a:srgbClr val="24292E"/>
                </a:solidFill>
              </a:rPr>
              <a:t>	@</a:t>
            </a:r>
            <a:r>
              <a:rPr lang="es-ES" sz="1200" b="1" dirty="0" err="1" smtClean="0">
                <a:solidFill>
                  <a:srgbClr val="24292E"/>
                </a:solidFill>
              </a:rPr>
              <a:t>ConfigurationProperties</a:t>
            </a:r>
            <a:r>
              <a:rPr lang="es-ES" sz="1200" dirty="0" smtClean="0"/>
              <a:t>: Mapea propiedades desde el entorno a propiedades de un objeto.</a:t>
            </a:r>
            <a:endParaRPr lang="es-ES" sz="1200" b="1" dirty="0" smtClean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1200" b="1" dirty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dirty="0" smtClean="0"/>
              <a:t>Veremos ejemplos de todos ellos más adelante.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-ES" dirty="0" smtClean="0"/>
          </a:p>
          <a:p>
            <a:pPr lvl="0" algn="just">
              <a:spcBef>
                <a:spcPts val="700"/>
              </a:spcBef>
            </a:pPr>
            <a:r>
              <a:rPr lang="es-ES" dirty="0" smtClean="0"/>
              <a:t>En algunos casos para que se tenga en cuenta la anotación será necesario “activarla” mediante otra anotación en las clases de configuración, por ejemplo: </a:t>
            </a:r>
            <a:r>
              <a:rPr lang="es-ES" b="1" dirty="0" smtClean="0"/>
              <a:t>@</a:t>
            </a:r>
            <a:r>
              <a:rPr lang="es-ES" b="1" dirty="0" err="1" smtClean="0"/>
              <a:t>EnableConfigurationProperties</a:t>
            </a:r>
            <a:r>
              <a:rPr lang="es-ES" dirty="0"/>
              <a:t> </a:t>
            </a:r>
            <a:r>
              <a:rPr lang="es-ES" dirty="0" smtClean="0"/>
              <a:t>o  </a:t>
            </a:r>
            <a:r>
              <a:rPr lang="es-ES" b="1" dirty="0"/>
              <a:t>@</a:t>
            </a:r>
            <a:r>
              <a:rPr lang="es-ES" b="1" dirty="0" err="1" smtClean="0"/>
              <a:t>EnableJpaRepositories</a:t>
            </a:r>
            <a:r>
              <a:rPr lang="es-E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8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/>
        </p:nvSpPr>
        <p:spPr>
          <a:xfrm>
            <a:off x="589858" y="1124874"/>
            <a:ext cx="6192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lvl="0" indent="-3873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chemeClr val="accent1"/>
                </a:solidFill>
              </a:rPr>
              <a:t>Introducción</a:t>
            </a:r>
            <a:endParaRPr sz="1200" dirty="0">
              <a:solidFill>
                <a:schemeClr val="accent1"/>
              </a:solidFill>
            </a:endParaRP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-ES" sz="1700" dirty="0">
                <a:solidFill>
                  <a:srgbClr val="808080"/>
                </a:solidFill>
              </a:rPr>
              <a:t>Conceptos básicos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b="1" dirty="0">
                <a:solidFill>
                  <a:srgbClr val="960F68"/>
                </a:solidFill>
              </a:rPr>
              <a:t>Spring Initalizr y starters</a:t>
            </a:r>
            <a:endParaRPr sz="1700" b="1" dirty="0">
              <a:solidFill>
                <a:srgbClr val="960F68"/>
              </a:solidFill>
            </a:endParaRPr>
          </a:p>
          <a:p>
            <a:pPr marL="393700" lvl="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chemeClr val="accent1"/>
                </a:solidFill>
              </a:rPr>
              <a:t>Configuración 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Acceso </a:t>
            </a:r>
            <a:r>
              <a:rPr lang="es" sz="1700" dirty="0">
                <a:solidFill>
                  <a:srgbClr val="808080"/>
                </a:solidFill>
              </a:rPr>
              <a:t>a bases de datos</a:t>
            </a:r>
            <a:endParaRPr sz="1700" dirty="0">
              <a:solidFill>
                <a:srgbClr val="808080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rgbClr val="808080"/>
                </a:solidFill>
              </a:rPr>
              <a:t>Aplicaciones online y batch</a:t>
            </a:r>
            <a:endParaRPr sz="1700" dirty="0">
              <a:solidFill>
                <a:srgbClr val="808080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rgbClr val="808080"/>
                </a:solidFill>
              </a:rPr>
              <a:t>Testing</a:t>
            </a:r>
            <a:endParaRPr sz="1700" dirty="0">
              <a:solidFill>
                <a:srgbClr val="808080"/>
              </a:solidFill>
            </a:endParaRP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-ES" sz="1700" dirty="0">
                <a:solidFill>
                  <a:srgbClr val="808080"/>
                </a:solidFill>
              </a:rPr>
              <a:t>Security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Consejos </a:t>
            </a:r>
            <a:r>
              <a:rPr lang="es" sz="1700" dirty="0">
                <a:solidFill>
                  <a:srgbClr val="808080"/>
                </a:solidFill>
              </a:rPr>
              <a:t>y dudas</a:t>
            </a:r>
            <a:endParaRPr sz="1700" dirty="0">
              <a:solidFill>
                <a:srgbClr val="8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700" dirty="0">
              <a:solidFill>
                <a:srgbClr val="80808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808080"/>
              </a:solidFill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549884" y="541170"/>
            <a:ext cx="60147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2100">
                <a:solidFill>
                  <a:srgbClr val="960F68"/>
                </a:solidFill>
              </a:rPr>
              <a:t>Í</a:t>
            </a:r>
            <a:r>
              <a:rPr lang="es" sz="2100" b="0" i="0" u="none" strike="noStrike" cap="none">
                <a:solidFill>
                  <a:srgbClr val="960F68"/>
                </a:solidFill>
                <a:latin typeface="Arial"/>
                <a:ea typeface="Arial"/>
                <a:cs typeface="Arial"/>
                <a:sym typeface="Arial"/>
              </a:rPr>
              <a:t>ndice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5665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>
                <a:solidFill>
                  <a:schemeClr val="lt2"/>
                </a:solidFill>
              </a:rPr>
              <a:t>Spring Initializr y starters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1900" b="1">
                <a:solidFill>
                  <a:srgbClr val="960F68"/>
                </a:solidFill>
              </a:rPr>
              <a:t>Spring initializr</a:t>
            </a:r>
            <a:endParaRPr sz="1200"/>
          </a:p>
        </p:txBody>
      </p:sp>
      <p:sp>
        <p:nvSpPr>
          <p:cNvPr id="169" name="Google Shape;169;p35"/>
          <p:cNvSpPr txBox="1"/>
          <p:nvPr/>
        </p:nvSpPr>
        <p:spPr>
          <a:xfrm>
            <a:off x="433399" y="999096"/>
            <a:ext cx="7972307" cy="70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960F68"/>
                </a:solidFill>
              </a:rPr>
              <a:t>Spring initializr </a:t>
            </a:r>
            <a:r>
              <a:rPr lang="es" dirty="0"/>
              <a:t>nos permite generar proyectos SB fácilmente añadiendo características que nos servirán de apoyo durante el desarrollo.</a:t>
            </a: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924" y="1479042"/>
            <a:ext cx="4605250" cy="338482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33399" y="1851938"/>
            <a:ext cx="3502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accede </a:t>
            </a:r>
            <a:r>
              <a:rPr lang="es-ES" dirty="0" smtClean="0"/>
              <a:t>desde </a:t>
            </a:r>
            <a:r>
              <a:rPr lang="es-ES" u="sng" dirty="0">
                <a:solidFill>
                  <a:schemeClr val="hlink"/>
                </a:solidFill>
                <a:hlinkClick r:id="rId4"/>
              </a:rPr>
              <a:t>https://start.spring.io/</a:t>
            </a:r>
            <a:r>
              <a:rPr lang="es-ES" dirty="0"/>
              <a:t>. </a:t>
            </a:r>
            <a:endParaRPr lang="es-ES" dirty="0" smtClean="0"/>
          </a:p>
          <a:p>
            <a:endParaRPr lang="es-ES" dirty="0">
              <a:solidFill>
                <a:schemeClr val="dk1"/>
              </a:solidFill>
            </a:endParaRPr>
          </a:p>
          <a:p>
            <a:endParaRPr lang="es-ES" dirty="0" smtClean="0">
              <a:solidFill>
                <a:schemeClr val="dk1"/>
              </a:solidFill>
            </a:endParaRPr>
          </a:p>
          <a:p>
            <a:r>
              <a:rPr lang="es-ES" dirty="0" smtClean="0">
                <a:solidFill>
                  <a:schemeClr val="dk1"/>
                </a:solidFill>
              </a:rPr>
              <a:t>Existe </a:t>
            </a:r>
            <a:r>
              <a:rPr lang="es-ES" dirty="0">
                <a:solidFill>
                  <a:schemeClr val="dk1"/>
                </a:solidFill>
              </a:rPr>
              <a:t>también una interfaz </a:t>
            </a:r>
            <a:r>
              <a:rPr lang="es-ES" dirty="0" smtClean="0">
                <a:solidFill>
                  <a:schemeClr val="dk1"/>
                </a:solidFill>
              </a:rPr>
              <a:t>REST.</a:t>
            </a:r>
          </a:p>
          <a:p>
            <a:endParaRPr lang="es-ES" dirty="0">
              <a:solidFill>
                <a:schemeClr val="dk1"/>
              </a:solidFill>
            </a:endParaRPr>
          </a:p>
          <a:p>
            <a:endParaRPr lang="es-ES" dirty="0" smtClean="0">
              <a:solidFill>
                <a:schemeClr val="dk1"/>
              </a:solidFill>
            </a:endParaRPr>
          </a:p>
          <a:p>
            <a:r>
              <a:rPr lang="es-ES" dirty="0" smtClean="0">
                <a:solidFill>
                  <a:schemeClr val="dk1"/>
                </a:solidFill>
              </a:rPr>
              <a:t>Adicionalmente </a:t>
            </a:r>
            <a:r>
              <a:rPr lang="es-ES" dirty="0" err="1" smtClean="0">
                <a:solidFill>
                  <a:schemeClr val="dk1"/>
                </a:solidFill>
              </a:rPr>
              <a:t>IDEs</a:t>
            </a:r>
            <a:r>
              <a:rPr lang="es-ES" dirty="0" smtClean="0">
                <a:solidFill>
                  <a:schemeClr val="dk1"/>
                </a:solidFill>
              </a:rPr>
              <a:t> como </a:t>
            </a:r>
            <a:r>
              <a:rPr lang="es-ES" b="1" dirty="0" err="1" smtClean="0">
                <a:solidFill>
                  <a:schemeClr val="dk1"/>
                </a:solidFill>
              </a:rPr>
              <a:t>IntelliJ</a:t>
            </a:r>
            <a:r>
              <a:rPr lang="es-ES" b="1" dirty="0" smtClean="0">
                <a:solidFill>
                  <a:schemeClr val="dk1"/>
                </a:solidFill>
              </a:rPr>
              <a:t> </a:t>
            </a:r>
            <a:r>
              <a:rPr lang="es-ES" b="1" dirty="0" err="1">
                <a:solidFill>
                  <a:schemeClr val="dk1"/>
                </a:solidFill>
              </a:rPr>
              <a:t>Ultimate</a:t>
            </a:r>
            <a:r>
              <a:rPr lang="es-ES" dirty="0">
                <a:solidFill>
                  <a:schemeClr val="dk1"/>
                </a:solidFill>
              </a:rPr>
              <a:t> o </a:t>
            </a:r>
            <a:r>
              <a:rPr lang="es-ES" b="1" dirty="0">
                <a:solidFill>
                  <a:schemeClr val="dk1"/>
                </a:solidFill>
              </a:rPr>
              <a:t>Eclipse </a:t>
            </a:r>
            <a:r>
              <a:rPr lang="es-ES" b="1" dirty="0" smtClean="0">
                <a:solidFill>
                  <a:schemeClr val="dk1"/>
                </a:solidFill>
              </a:rPr>
              <a:t>STS</a:t>
            </a:r>
            <a:r>
              <a:rPr lang="es-ES" dirty="0" smtClean="0">
                <a:solidFill>
                  <a:schemeClr val="dk1"/>
                </a:solidFill>
              </a:rPr>
              <a:t> pueden </a:t>
            </a:r>
            <a:r>
              <a:rPr lang="es-ES" dirty="0">
                <a:solidFill>
                  <a:schemeClr val="dk1"/>
                </a:solidFill>
              </a:rPr>
              <a:t>integrarse con </a:t>
            </a:r>
            <a:r>
              <a:rPr lang="es-ES" dirty="0" smtClean="0">
                <a:solidFill>
                  <a:schemeClr val="dk1"/>
                </a:solidFill>
              </a:rPr>
              <a:t>ella.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>
                <a:solidFill>
                  <a:schemeClr val="lt2"/>
                </a:solidFill>
              </a:rPr>
              <a:t>Spring Initializr y starters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1900" b="1">
                <a:solidFill>
                  <a:srgbClr val="960F68"/>
                </a:solidFill>
              </a:rPr>
              <a:t>Spring Boot starters</a:t>
            </a:r>
            <a:endParaRPr sz="1200"/>
          </a:p>
        </p:txBody>
      </p:sp>
      <p:sp>
        <p:nvSpPr>
          <p:cNvPr id="177" name="Google Shape;177;p36"/>
          <p:cNvSpPr txBox="1"/>
          <p:nvPr/>
        </p:nvSpPr>
        <p:spPr>
          <a:xfrm>
            <a:off x="433400" y="999096"/>
            <a:ext cx="8193000" cy="7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960F68"/>
                </a:solidFill>
              </a:rPr>
              <a:t>Spring Boot starters </a:t>
            </a:r>
            <a:r>
              <a:rPr lang="es" dirty="0">
                <a:solidFill>
                  <a:schemeClr val="dk1"/>
                </a:solidFill>
              </a:rPr>
              <a:t>son un conjunto de dependencias que nos permiten incluir ciertas funcionalidades de </a:t>
            </a:r>
            <a:r>
              <a:rPr lang="es" dirty="0" smtClean="0">
                <a:solidFill>
                  <a:schemeClr val="dk1"/>
                </a:solidFill>
              </a:rPr>
              <a:t>manera </a:t>
            </a:r>
            <a:r>
              <a:rPr lang="es" dirty="0">
                <a:solidFill>
                  <a:schemeClr val="dk1"/>
                </a:solidFill>
              </a:rPr>
              <a:t>muy sencilla dentro de nuestra aplicación.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258" y="1779353"/>
            <a:ext cx="5012159" cy="3005298"/>
          </a:xfrm>
          <a:prstGeom prst="rect">
            <a:avLst/>
          </a:prstGeom>
        </p:spPr>
      </p:pic>
      <p:sp>
        <p:nvSpPr>
          <p:cNvPr id="6" name="Google Shape;177;p36"/>
          <p:cNvSpPr txBox="1"/>
          <p:nvPr/>
        </p:nvSpPr>
        <p:spPr>
          <a:xfrm>
            <a:off x="492685" y="1715385"/>
            <a:ext cx="3030236" cy="214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dk1"/>
                </a:solidFill>
              </a:rPr>
              <a:t>Estas dependencias pueden </a:t>
            </a:r>
            <a:r>
              <a:rPr lang="es" dirty="0">
                <a:solidFill>
                  <a:schemeClr val="dk1"/>
                </a:solidFill>
              </a:rPr>
              <a:t>añadirse </a:t>
            </a:r>
            <a:r>
              <a:rPr lang="es" dirty="0" smtClean="0">
                <a:solidFill>
                  <a:schemeClr val="dk1"/>
                </a:solidFill>
              </a:rPr>
              <a:t>al proyecto:</a:t>
            </a:r>
          </a:p>
          <a:p>
            <a:pPr marL="285750" lvl="0" indent="-285750" algn="just" rtl="0"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>
                <a:solidFill>
                  <a:schemeClr val="dk1"/>
                </a:solidFill>
              </a:rPr>
              <a:t>Con Maven/Gradle</a:t>
            </a:r>
          </a:p>
          <a:p>
            <a:pPr marL="285750" lvl="0" indent="-285750" algn="just" rtl="0"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>
                <a:solidFill>
                  <a:schemeClr val="dk1"/>
                </a:solidFill>
              </a:rPr>
              <a:t>Utilizando Spring </a:t>
            </a:r>
            <a:r>
              <a:rPr lang="es" dirty="0">
                <a:solidFill>
                  <a:schemeClr val="dk1"/>
                </a:solidFill>
              </a:rPr>
              <a:t>Initializr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>
                <a:solidFill>
                  <a:schemeClr val="lt2"/>
                </a:solidFill>
              </a:rPr>
              <a:t>Spring Initializr y starters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1900" b="1">
                <a:solidFill>
                  <a:srgbClr val="960F68"/>
                </a:solidFill>
              </a:rPr>
              <a:t>Spring Boot starters</a:t>
            </a:r>
            <a:endParaRPr sz="1200"/>
          </a:p>
        </p:txBody>
      </p:sp>
      <p:sp>
        <p:nvSpPr>
          <p:cNvPr id="185" name="Google Shape;185;p37"/>
          <p:cNvSpPr txBox="1"/>
          <p:nvPr/>
        </p:nvSpPr>
        <p:spPr>
          <a:xfrm>
            <a:off x="433400" y="9991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Algunos de los starters más importantes son: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spring-boot-starter:</a:t>
            </a:r>
            <a:r>
              <a:rPr lang="es" sz="1200" dirty="0">
                <a:solidFill>
                  <a:srgbClr val="24292E"/>
                </a:solidFill>
              </a:rPr>
              <a:t> Core de SB que incluye el soporte a la configuración, sistema de logging y soporte para el uso de YAML de </a:t>
            </a:r>
            <a:r>
              <a:rPr lang="es" sz="1200" dirty="0" smtClean="0">
                <a:solidFill>
                  <a:srgbClr val="24292E"/>
                </a:solidFill>
              </a:rPr>
              <a:t>configuración (no hace falta incluirla explicitamente).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spring-boot-starter-actuator:</a:t>
            </a:r>
            <a:r>
              <a:rPr lang="es" sz="1200" dirty="0">
                <a:solidFill>
                  <a:srgbClr val="24292E"/>
                </a:solidFill>
              </a:rPr>
              <a:t> </a:t>
            </a:r>
            <a:r>
              <a:rPr lang="es" sz="1200" dirty="0" smtClean="0">
                <a:solidFill>
                  <a:srgbClr val="24292E"/>
                </a:solidFill>
              </a:rPr>
              <a:t>Provee </a:t>
            </a:r>
            <a:r>
              <a:rPr lang="es" sz="1200" dirty="0">
                <a:solidFill>
                  <a:srgbClr val="24292E"/>
                </a:solidFill>
              </a:rPr>
              <a:t>de capacidades de monitorización y gestión de las aplicaciones SB.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spring-boot-starter-aop:</a:t>
            </a:r>
            <a:r>
              <a:rPr lang="es" sz="1200" dirty="0">
                <a:solidFill>
                  <a:srgbClr val="24292E"/>
                </a:solidFill>
              </a:rPr>
              <a:t> </a:t>
            </a:r>
            <a:r>
              <a:rPr lang="es" sz="1200" dirty="0" smtClean="0">
                <a:solidFill>
                  <a:srgbClr val="24292E"/>
                </a:solidFill>
              </a:rPr>
              <a:t>Permite </a:t>
            </a:r>
            <a:r>
              <a:rPr lang="es" sz="1200" dirty="0">
                <a:solidFill>
                  <a:srgbClr val="24292E"/>
                </a:solidFill>
              </a:rPr>
              <a:t>trabajar con Spring AOP y AspectJ para el desarrollo de código empleando aspectos.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spring-boot-starter-batch:</a:t>
            </a:r>
            <a:r>
              <a:rPr lang="es" sz="1200" dirty="0">
                <a:solidFill>
                  <a:srgbClr val="24292E"/>
                </a:solidFill>
              </a:rPr>
              <a:t> </a:t>
            </a:r>
            <a:r>
              <a:rPr lang="es" sz="1200" dirty="0" smtClean="0">
                <a:solidFill>
                  <a:srgbClr val="24292E"/>
                </a:solidFill>
              </a:rPr>
              <a:t>Permitirá </a:t>
            </a:r>
            <a:r>
              <a:rPr lang="es" sz="1200" dirty="0">
                <a:solidFill>
                  <a:srgbClr val="24292E"/>
                </a:solidFill>
              </a:rPr>
              <a:t>realizar desarrollos mediante el framework de Spring Batch para el procesado de lotes.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spring-boot-starter-cache:</a:t>
            </a:r>
            <a:r>
              <a:rPr lang="es" sz="1200" dirty="0">
                <a:solidFill>
                  <a:srgbClr val="24292E"/>
                </a:solidFill>
              </a:rPr>
              <a:t> </a:t>
            </a:r>
            <a:r>
              <a:rPr lang="es" sz="1200" dirty="0" smtClean="0">
                <a:solidFill>
                  <a:srgbClr val="24292E"/>
                </a:solidFill>
              </a:rPr>
              <a:t>Posibilita </a:t>
            </a:r>
            <a:r>
              <a:rPr lang="es" sz="1200" dirty="0">
                <a:solidFill>
                  <a:srgbClr val="24292E"/>
                </a:solidFill>
              </a:rPr>
              <a:t>utilizar los frameworks de Spring para el soporte al cacheo de </a:t>
            </a:r>
            <a:r>
              <a:rPr lang="es" sz="1200" dirty="0" smtClean="0">
                <a:solidFill>
                  <a:srgbClr val="24292E"/>
                </a:solidFill>
              </a:rPr>
              <a:t>información (redis, hazelcast…).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spring-boot-starter-cloud-connectors:</a:t>
            </a:r>
            <a:r>
              <a:rPr lang="es" sz="1200" dirty="0">
                <a:solidFill>
                  <a:srgbClr val="24292E"/>
                </a:solidFill>
              </a:rPr>
              <a:t> Starter de SB que incluye </a:t>
            </a:r>
            <a:r>
              <a:rPr lang="es" sz="1200" dirty="0" smtClean="0">
                <a:solidFill>
                  <a:srgbClr val="24292E"/>
                </a:solidFill>
              </a:rPr>
              <a:t>librerías que </a:t>
            </a:r>
            <a:r>
              <a:rPr lang="es" sz="1200" dirty="0">
                <a:solidFill>
                  <a:srgbClr val="24292E"/>
                </a:solidFill>
              </a:rPr>
              <a:t>simplifican la conectividad con los servicios de plataformas cloud como Cloud Foundry y Heroku.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spring-boot-starter-data-jpa:</a:t>
            </a:r>
            <a:r>
              <a:rPr lang="es" sz="1200" dirty="0">
                <a:solidFill>
                  <a:srgbClr val="24292E"/>
                </a:solidFill>
              </a:rPr>
              <a:t> </a:t>
            </a:r>
            <a:r>
              <a:rPr lang="es" sz="1200" dirty="0" smtClean="0">
                <a:solidFill>
                  <a:srgbClr val="24292E"/>
                </a:solidFill>
              </a:rPr>
              <a:t>Para </a:t>
            </a:r>
            <a:r>
              <a:rPr lang="es" sz="1200" dirty="0">
                <a:solidFill>
                  <a:srgbClr val="24292E"/>
                </a:solidFill>
              </a:rPr>
              <a:t>utilizar Spring Data JPA con Hibernate.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spring-boot-starter-mongodb:</a:t>
            </a:r>
            <a:r>
              <a:rPr lang="es" sz="1200" dirty="0">
                <a:solidFill>
                  <a:srgbClr val="24292E"/>
                </a:solidFill>
              </a:rPr>
              <a:t> </a:t>
            </a:r>
            <a:r>
              <a:rPr lang="es" sz="1200" dirty="0" smtClean="0">
                <a:solidFill>
                  <a:srgbClr val="24292E"/>
                </a:solidFill>
              </a:rPr>
              <a:t>Facilita </a:t>
            </a:r>
            <a:r>
              <a:rPr lang="es" sz="1200" dirty="0">
                <a:solidFill>
                  <a:srgbClr val="24292E"/>
                </a:solidFill>
              </a:rPr>
              <a:t>utilizar MongoDB como sistema de persistencia NoSQL y Spring Data MongoDB.</a:t>
            </a:r>
            <a:endParaRPr sz="1200" dirty="0">
              <a:solidFill>
                <a:srgbClr val="24292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>
                <a:solidFill>
                  <a:schemeClr val="lt2"/>
                </a:solidFill>
              </a:rPr>
              <a:t>Spring Initializr y starters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1900" b="1">
                <a:solidFill>
                  <a:srgbClr val="960F68"/>
                </a:solidFill>
              </a:rPr>
              <a:t>Spring Boot starters</a:t>
            </a:r>
            <a:endParaRPr sz="1200"/>
          </a:p>
        </p:txBody>
      </p:sp>
      <p:sp>
        <p:nvSpPr>
          <p:cNvPr id="192" name="Google Shape;192;p38"/>
          <p:cNvSpPr txBox="1"/>
          <p:nvPr/>
        </p:nvSpPr>
        <p:spPr>
          <a:xfrm>
            <a:off x="433400" y="9991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 smtClean="0">
                <a:solidFill>
                  <a:srgbClr val="24292E"/>
                </a:solidFill>
              </a:rPr>
              <a:t>spring-boot-starter-data-rest</a:t>
            </a:r>
            <a:r>
              <a:rPr lang="es" sz="1200" b="1" dirty="0">
                <a:solidFill>
                  <a:srgbClr val="24292E"/>
                </a:solidFill>
              </a:rPr>
              <a:t>: </a:t>
            </a:r>
            <a:r>
              <a:rPr lang="es" sz="1200" dirty="0" smtClean="0">
                <a:solidFill>
                  <a:srgbClr val="24292E"/>
                </a:solidFill>
              </a:rPr>
              <a:t>Creación </a:t>
            </a:r>
            <a:r>
              <a:rPr lang="es" sz="1200" dirty="0">
                <a:solidFill>
                  <a:srgbClr val="24292E"/>
                </a:solidFill>
              </a:rPr>
              <a:t>y exposición de repositorios configurados con Spring Data sobre el protocolo REST mediante el uso de Spring Data REST.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spring-boot-starter-jdbc:</a:t>
            </a:r>
            <a:r>
              <a:rPr lang="es" sz="1200" dirty="0">
                <a:solidFill>
                  <a:srgbClr val="24292E"/>
                </a:solidFill>
              </a:rPr>
              <a:t> </a:t>
            </a:r>
            <a:r>
              <a:rPr lang="es" sz="1200" dirty="0" smtClean="0">
                <a:solidFill>
                  <a:srgbClr val="24292E"/>
                </a:solidFill>
              </a:rPr>
              <a:t>Permite </a:t>
            </a:r>
            <a:r>
              <a:rPr lang="es" sz="1200" dirty="0">
                <a:solidFill>
                  <a:srgbClr val="24292E"/>
                </a:solidFill>
              </a:rPr>
              <a:t>establecer un pool de </a:t>
            </a:r>
            <a:r>
              <a:rPr lang="es" sz="1200" dirty="0" smtClean="0">
                <a:solidFill>
                  <a:srgbClr val="24292E"/>
                </a:solidFill>
              </a:rPr>
              <a:t>conexiones y un API para acceso a BBDD.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spring-boot-starter-test:</a:t>
            </a:r>
            <a:r>
              <a:rPr lang="es" sz="1200" dirty="0">
                <a:solidFill>
                  <a:srgbClr val="24292E"/>
                </a:solidFill>
              </a:rPr>
              <a:t> </a:t>
            </a:r>
            <a:r>
              <a:rPr lang="es" sz="1200" dirty="0" smtClean="0">
                <a:solidFill>
                  <a:srgbClr val="24292E"/>
                </a:solidFill>
              </a:rPr>
              <a:t>Provee de un </a:t>
            </a:r>
            <a:r>
              <a:rPr lang="es" sz="1200" dirty="0">
                <a:solidFill>
                  <a:srgbClr val="24292E"/>
                </a:solidFill>
              </a:rPr>
              <a:t>framework y las librerías necesarias incluyendo JUnit, Hamcrest y Mockito para testear las aplicaciones SB.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spring-boot-starter-web:</a:t>
            </a:r>
            <a:r>
              <a:rPr lang="es" sz="1200" dirty="0">
                <a:solidFill>
                  <a:srgbClr val="24292E"/>
                </a:solidFill>
              </a:rPr>
              <a:t> </a:t>
            </a:r>
            <a:r>
              <a:rPr lang="es" sz="1200" dirty="0" smtClean="0">
                <a:solidFill>
                  <a:srgbClr val="24292E"/>
                </a:solidFill>
              </a:rPr>
              <a:t>Desarrollos web, </a:t>
            </a:r>
            <a:r>
              <a:rPr lang="es" sz="1200" dirty="0">
                <a:solidFill>
                  <a:srgbClr val="24292E"/>
                </a:solidFill>
              </a:rPr>
              <a:t>incluyendo </a:t>
            </a:r>
            <a:r>
              <a:rPr lang="es" sz="1200" dirty="0" smtClean="0">
                <a:solidFill>
                  <a:srgbClr val="24292E"/>
                </a:solidFill>
              </a:rPr>
              <a:t>servicios </a:t>
            </a:r>
            <a:r>
              <a:rPr lang="es" sz="1200" dirty="0">
                <a:solidFill>
                  <a:srgbClr val="24292E"/>
                </a:solidFill>
              </a:rPr>
              <a:t>RESTful y aplicaciones usando Spring MVC. Usa Apache Tomcat como contenedor por defecto.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spring-boot-starter-web-services:</a:t>
            </a:r>
            <a:r>
              <a:rPr lang="es" sz="1200" dirty="0">
                <a:solidFill>
                  <a:srgbClr val="24292E"/>
                </a:solidFill>
              </a:rPr>
              <a:t> </a:t>
            </a:r>
            <a:r>
              <a:rPr lang="es" sz="1200" dirty="0" smtClean="0">
                <a:solidFill>
                  <a:srgbClr val="24292E"/>
                </a:solidFill>
              </a:rPr>
              <a:t>Permite usar </a:t>
            </a:r>
            <a:r>
              <a:rPr lang="es" sz="1200" dirty="0">
                <a:solidFill>
                  <a:srgbClr val="24292E"/>
                </a:solidFill>
              </a:rPr>
              <a:t>Spring Web Services.</a:t>
            </a:r>
            <a:endParaRPr sz="1200" dirty="0">
              <a:solidFill>
                <a:srgbClr val="24292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chemeClr val="dk1"/>
                </a:solidFill>
              </a:rPr>
              <a:t>Otras </a:t>
            </a:r>
            <a:r>
              <a:rPr lang="es-ES" dirty="0" err="1" smtClean="0">
                <a:solidFill>
                  <a:schemeClr val="dk1"/>
                </a:solidFill>
              </a:rPr>
              <a:t>librerias</a:t>
            </a:r>
            <a:r>
              <a:rPr lang="es-ES" dirty="0" smtClean="0">
                <a:solidFill>
                  <a:schemeClr val="dk1"/>
                </a:solidFill>
              </a:rPr>
              <a:t> de utilidad:</a:t>
            </a:r>
          </a:p>
          <a:p>
            <a:pPr marL="457200" lvl="0" indent="-304800">
              <a:lnSpc>
                <a:spcPct val="115000"/>
              </a:lnSpc>
              <a:buClr>
                <a:srgbClr val="24292E"/>
              </a:buClr>
              <a:buSzPts val="1200"/>
              <a:buChar char="●"/>
            </a:pPr>
            <a:endParaRPr lang="en-US" sz="1200" b="1" dirty="0" smtClean="0">
              <a:solidFill>
                <a:srgbClr val="24292E"/>
              </a:solidFill>
            </a:endParaRPr>
          </a:p>
          <a:p>
            <a:pPr marL="457200" lvl="0" indent="-304800">
              <a:lnSpc>
                <a:spcPct val="115000"/>
              </a:lnSpc>
              <a:buClr>
                <a:srgbClr val="24292E"/>
              </a:buClr>
              <a:buSzPts val="1200"/>
              <a:buChar char="●"/>
            </a:pPr>
            <a:r>
              <a:rPr lang="en-US" sz="1200" b="1" dirty="0" smtClean="0">
                <a:solidFill>
                  <a:srgbClr val="24292E"/>
                </a:solidFill>
              </a:rPr>
              <a:t>spring-boot-</a:t>
            </a:r>
            <a:r>
              <a:rPr lang="en-US" sz="1200" b="1" dirty="0" err="1" smtClean="0">
                <a:solidFill>
                  <a:srgbClr val="24292E"/>
                </a:solidFill>
              </a:rPr>
              <a:t>dev</a:t>
            </a:r>
            <a:r>
              <a:rPr lang="en-US" sz="1200" b="1" dirty="0" smtClean="0">
                <a:solidFill>
                  <a:srgbClr val="24292E"/>
                </a:solidFill>
              </a:rPr>
              <a:t>-tools:</a:t>
            </a:r>
            <a:r>
              <a:rPr lang="en-US" sz="1200" dirty="0" smtClean="0">
                <a:solidFill>
                  <a:srgbClr val="24292E"/>
                </a:solidFill>
              </a:rPr>
              <a:t> </a:t>
            </a:r>
            <a:r>
              <a:rPr lang="en-US" sz="1200" dirty="0" err="1" smtClean="0">
                <a:solidFill>
                  <a:srgbClr val="24292E"/>
                </a:solidFill>
              </a:rPr>
              <a:t>Activa</a:t>
            </a:r>
            <a:r>
              <a:rPr lang="en-US" sz="1200" dirty="0" smtClean="0">
                <a:solidFill>
                  <a:srgbClr val="24292E"/>
                </a:solidFill>
              </a:rPr>
              <a:t> el </a:t>
            </a:r>
            <a:r>
              <a:rPr lang="en-US" sz="1200" dirty="0" err="1" smtClean="0">
                <a:solidFill>
                  <a:srgbClr val="24292E"/>
                </a:solidFill>
              </a:rPr>
              <a:t>reinicio</a:t>
            </a:r>
            <a:r>
              <a:rPr lang="en-US" sz="1200" dirty="0" smtClean="0">
                <a:solidFill>
                  <a:srgbClr val="24292E"/>
                </a:solidFill>
              </a:rPr>
              <a:t> de la app en </a:t>
            </a:r>
            <a:r>
              <a:rPr lang="en-US" sz="1200" dirty="0" err="1" smtClean="0">
                <a:solidFill>
                  <a:srgbClr val="24292E"/>
                </a:solidFill>
              </a:rPr>
              <a:t>caso</a:t>
            </a:r>
            <a:r>
              <a:rPr lang="en-US" sz="1200" dirty="0" smtClean="0">
                <a:solidFill>
                  <a:srgbClr val="24292E"/>
                </a:solidFill>
              </a:rPr>
              <a:t> de </a:t>
            </a:r>
            <a:r>
              <a:rPr lang="en-US" sz="1200" dirty="0" err="1" smtClean="0">
                <a:solidFill>
                  <a:srgbClr val="24292E"/>
                </a:solidFill>
              </a:rPr>
              <a:t>cambios</a:t>
            </a:r>
            <a:r>
              <a:rPr lang="en-US" sz="1200" dirty="0" smtClean="0">
                <a:solidFill>
                  <a:srgbClr val="24292E"/>
                </a:solidFill>
              </a:rPr>
              <a:t>.</a:t>
            </a:r>
          </a:p>
          <a:p>
            <a:pPr marL="457200" lvl="0" indent="-304800">
              <a:lnSpc>
                <a:spcPct val="115000"/>
              </a:lnSpc>
              <a:buClr>
                <a:srgbClr val="24292E"/>
              </a:buClr>
              <a:buSzPts val="1200"/>
              <a:buChar char="●"/>
            </a:pPr>
            <a:r>
              <a:rPr lang="en-US" sz="1200" b="1" dirty="0" smtClean="0">
                <a:solidFill>
                  <a:srgbClr val="24292E"/>
                </a:solidFill>
              </a:rPr>
              <a:t>spring-boot-configuration-processor</a:t>
            </a:r>
            <a:r>
              <a:rPr lang="en-US" sz="1200" dirty="0" smtClean="0">
                <a:solidFill>
                  <a:srgbClr val="24292E"/>
                </a:solidFill>
              </a:rPr>
              <a:t>: </a:t>
            </a:r>
            <a:r>
              <a:rPr lang="en-US" sz="1200" dirty="0" err="1" smtClean="0">
                <a:solidFill>
                  <a:srgbClr val="24292E"/>
                </a:solidFill>
              </a:rPr>
              <a:t>Permite</a:t>
            </a:r>
            <a:r>
              <a:rPr lang="en-US" sz="1200" dirty="0" smtClean="0">
                <a:solidFill>
                  <a:srgbClr val="24292E"/>
                </a:solidFill>
              </a:rPr>
              <a:t> </a:t>
            </a:r>
            <a:r>
              <a:rPr lang="en-US" sz="1200" dirty="0" err="1" smtClean="0">
                <a:solidFill>
                  <a:srgbClr val="24292E"/>
                </a:solidFill>
              </a:rPr>
              <a:t>ver</a:t>
            </a:r>
            <a:r>
              <a:rPr lang="en-US" sz="1200" dirty="0" smtClean="0">
                <a:solidFill>
                  <a:srgbClr val="24292E"/>
                </a:solidFill>
              </a:rPr>
              <a:t> la </a:t>
            </a:r>
            <a:r>
              <a:rPr lang="en-US" sz="1200" dirty="0" err="1" smtClean="0">
                <a:solidFill>
                  <a:srgbClr val="24292E"/>
                </a:solidFill>
              </a:rPr>
              <a:t>información</a:t>
            </a:r>
            <a:r>
              <a:rPr lang="en-US" sz="1200" dirty="0" smtClean="0">
                <a:solidFill>
                  <a:srgbClr val="24292E"/>
                </a:solidFill>
              </a:rPr>
              <a:t> de </a:t>
            </a:r>
            <a:r>
              <a:rPr lang="en-US" sz="1200" dirty="0" err="1" smtClean="0">
                <a:solidFill>
                  <a:srgbClr val="24292E"/>
                </a:solidFill>
              </a:rPr>
              <a:t>propiedades</a:t>
            </a:r>
            <a:r>
              <a:rPr lang="en-US" sz="1200" dirty="0" smtClean="0">
                <a:solidFill>
                  <a:srgbClr val="24292E"/>
                </a:solidFill>
              </a:rPr>
              <a:t> “custom” en el IDE</a:t>
            </a:r>
            <a:endParaRPr lang="en-US" sz="1200" dirty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531088" y="2601433"/>
            <a:ext cx="2835349" cy="177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8" name="Google Shape;198;p39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>
                <a:solidFill>
                  <a:schemeClr val="lt2"/>
                </a:solidFill>
              </a:rPr>
              <a:t>Spring Initializr y starters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1900" b="1" dirty="0">
                <a:solidFill>
                  <a:srgbClr val="960F68"/>
                </a:solidFill>
              </a:rPr>
              <a:t>Spring Boot Maven Plugin</a:t>
            </a:r>
            <a:endParaRPr sz="1200" dirty="0"/>
          </a:p>
        </p:txBody>
      </p:sp>
      <p:sp>
        <p:nvSpPr>
          <p:cNvPr id="199" name="Google Shape;199;p39"/>
          <p:cNvSpPr txBox="1"/>
          <p:nvPr/>
        </p:nvSpPr>
        <p:spPr>
          <a:xfrm>
            <a:off x="433400" y="9991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El plugin de maven para SB se denomina </a:t>
            </a:r>
            <a:r>
              <a:rPr lang="es" sz="1200" b="1" dirty="0">
                <a:solidFill>
                  <a:srgbClr val="24292E"/>
                </a:solidFill>
                <a:highlight>
                  <a:srgbClr val="FFFFFF"/>
                </a:highlight>
              </a:rPr>
              <a:t>spring-boot-maven-plugin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. Para hacer uso de él en un proyecto, basta con importarlo en el pom.xml del siguiente modo: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000" dirty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build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s" sz="1000" dirty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plugins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	&lt;</a:t>
            </a:r>
            <a:r>
              <a:rPr lang="es" sz="1000" dirty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plugin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&lt;</a:t>
            </a:r>
            <a:r>
              <a:rPr lang="es" sz="1000" dirty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groupId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&gt;org.springframework.boot&lt;/</a:t>
            </a:r>
            <a:r>
              <a:rPr lang="es" sz="1000" dirty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groupId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&lt;</a:t>
            </a:r>
            <a:r>
              <a:rPr lang="es" sz="1000" dirty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artifactId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&gt;spring-boot-maven-plugin&lt;/</a:t>
            </a:r>
            <a:r>
              <a:rPr lang="es" sz="1000" dirty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artifactId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&lt;</a:t>
            </a:r>
            <a:r>
              <a:rPr lang="es" sz="1000" dirty="0" smtClean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version&gt;2.1.7.RELEASE</a:t>
            </a:r>
            <a: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&lt;/version&gt;</a:t>
            </a:r>
            <a:b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&lt;executions&gt;</a:t>
            </a:r>
            <a:b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    &lt;execution&gt;</a:t>
            </a:r>
            <a:b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&lt;goals&gt;</a:t>
            </a:r>
            <a:b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&lt;goal&gt;repackage&lt;/goal&gt;</a:t>
            </a:r>
            <a:b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&lt;/goals&gt;</a:t>
            </a:r>
            <a:b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    &lt;/execution&gt;</a:t>
            </a:r>
            <a:b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&lt;/executions&gt;</a:t>
            </a:r>
            <a:br>
              <a:rPr lang="es" sz="1000" dirty="0">
                <a:solidFill>
                  <a:srgbClr val="FF0000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&lt;/</a:t>
            </a:r>
            <a:r>
              <a:rPr lang="es" sz="1000" dirty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plugin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&lt;/</a:t>
            </a:r>
            <a:r>
              <a:rPr lang="es" sz="1000" dirty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plugins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s" sz="1000" dirty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build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067647" y="3040912"/>
            <a:ext cx="2721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Solo necesario si no se especifica </a:t>
            </a:r>
          </a:p>
          <a:p>
            <a:r>
              <a:rPr lang="es-ES" sz="1100" dirty="0" err="1" smtClean="0"/>
              <a:t>spring</a:t>
            </a:r>
            <a:r>
              <a:rPr lang="es-ES" sz="1100" dirty="0" smtClean="0"/>
              <a:t>-</a:t>
            </a:r>
            <a:r>
              <a:rPr lang="es-ES" sz="1100" dirty="0" err="1" smtClean="0"/>
              <a:t>boot</a:t>
            </a:r>
            <a:r>
              <a:rPr lang="es-ES" sz="1100" dirty="0" smtClean="0"/>
              <a:t>-starter-</a:t>
            </a:r>
            <a:r>
              <a:rPr lang="es-ES" sz="1100" dirty="0" err="1" smtClean="0"/>
              <a:t>parent</a:t>
            </a:r>
            <a:endParaRPr lang="es-ES" sz="1100" dirty="0"/>
          </a:p>
        </p:txBody>
      </p:sp>
      <p:cxnSp>
        <p:nvCxnSpPr>
          <p:cNvPr id="4" name="Conector recto de flecha 3"/>
          <p:cNvCxnSpPr>
            <a:stCxn id="2" idx="1"/>
          </p:cNvCxnSpPr>
          <p:nvPr/>
        </p:nvCxnSpPr>
        <p:spPr>
          <a:xfrm flipH="1">
            <a:off x="4444409" y="3256356"/>
            <a:ext cx="1623238" cy="15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8;p39"/>
          <p:cNvSpPr txBox="1"/>
          <p:nvPr/>
        </p:nvSpPr>
        <p:spPr>
          <a:xfrm>
            <a:off x="645085" y="4209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>
                <a:solidFill>
                  <a:schemeClr val="lt2"/>
                </a:solidFill>
              </a:rPr>
              <a:t>Spring Initializr y starters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1900" b="1" dirty="0" smtClean="0">
                <a:solidFill>
                  <a:srgbClr val="960F68"/>
                </a:solidFill>
              </a:rPr>
              <a:t>Ejemplo: Spring </a:t>
            </a:r>
            <a:r>
              <a:rPr lang="es" sz="1900" b="1" dirty="0">
                <a:solidFill>
                  <a:srgbClr val="960F68"/>
                </a:solidFill>
              </a:rPr>
              <a:t>Boot </a:t>
            </a:r>
            <a:r>
              <a:rPr lang="es" sz="1900" b="1" dirty="0" smtClean="0">
                <a:solidFill>
                  <a:srgbClr val="960F68"/>
                </a:solidFill>
              </a:rPr>
              <a:t>Actuator</a:t>
            </a:r>
            <a:endParaRPr sz="1200" dirty="0"/>
          </a:p>
        </p:txBody>
      </p:sp>
      <p:sp>
        <p:nvSpPr>
          <p:cNvPr id="6" name="Google Shape;213;p41"/>
          <p:cNvSpPr txBox="1"/>
          <p:nvPr/>
        </p:nvSpPr>
        <p:spPr>
          <a:xfrm>
            <a:off x="585800" y="11515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 dirty="0">
                <a:highlight>
                  <a:srgbClr val="FFFFFF"/>
                </a:highlight>
              </a:rPr>
              <a:t>La dependencia base de SB expone de manera automática algunos endpoints de información de nuestra aplicación. Para ampliar esta información podemos incluir el módulo del actuator.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rgbClr val="960F68"/>
                </a:solidFill>
                <a:highlight>
                  <a:srgbClr val="FFFFFF"/>
                </a:highlight>
              </a:rPr>
              <a:t>SB Actuator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 es un módulo que permite realizar monitorización y gestión del estado de las aplicaciones en tiempo de ejecución.</a:t>
            </a:r>
            <a:endParaRPr sz="1100" dirty="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000" dirty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dependency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" sz="1000" dirty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groupId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&gt;org.springframework.boot&lt;/</a:t>
            </a:r>
            <a:r>
              <a:rPr lang="es" sz="1000" dirty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groupId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" sz="1000" dirty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artifactId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&gt;spring-boot-starter-actuator&lt;/</a:t>
            </a:r>
            <a:r>
              <a:rPr lang="es" sz="1000" dirty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artifactId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 sz="1000" dirty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dependency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 dirty="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En SB </a:t>
            </a:r>
            <a:r>
              <a:rPr lang="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2.0.X+ 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sólo vienen activados por defecto los endpoints /info y /health. Para activar todos se debe incluir en el application.yml: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management.endpoints.web.exposure.include</a:t>
            </a:r>
            <a:r>
              <a:rPr lang="es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endParaRPr sz="1100" b="1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	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/>
        </p:nvSpPr>
        <p:spPr>
          <a:xfrm>
            <a:off x="492685" y="268575"/>
            <a:ext cx="6014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>
                <a:solidFill>
                  <a:schemeClr val="lt2"/>
                </a:solidFill>
              </a:rPr>
              <a:t>Presentación</a:t>
            </a:r>
            <a:endParaRPr sz="1200"/>
          </a:p>
        </p:txBody>
      </p:sp>
      <p:sp>
        <p:nvSpPr>
          <p:cNvPr id="112" name="Google Shape;112;p28"/>
          <p:cNvSpPr txBox="1"/>
          <p:nvPr/>
        </p:nvSpPr>
        <p:spPr>
          <a:xfrm>
            <a:off x="431746" y="976419"/>
            <a:ext cx="8292600" cy="3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13" name="Google Shape;1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029" y="1184906"/>
            <a:ext cx="2844762" cy="3531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8"/>
          <p:cNvSpPr txBox="1"/>
          <p:nvPr/>
        </p:nvSpPr>
        <p:spPr>
          <a:xfrm>
            <a:off x="267448" y="1464638"/>
            <a:ext cx="4847400" cy="29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960F68"/>
                </a:solidFill>
              </a:rPr>
              <a:t>1 - Presentación personal</a:t>
            </a:r>
            <a:endParaRPr sz="2400" dirty="0">
              <a:solidFill>
                <a:srgbClr val="960F68"/>
              </a:solidFill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rgbClr val="960F68"/>
                </a:solidFill>
              </a:rPr>
              <a:t>2 </a:t>
            </a:r>
            <a:r>
              <a:rPr lang="es" sz="2400" dirty="0">
                <a:solidFill>
                  <a:srgbClr val="960F68"/>
                </a:solidFill>
              </a:rPr>
              <a:t>- Presentación laboral</a:t>
            </a:r>
            <a:endParaRPr sz="2400" dirty="0">
              <a:solidFill>
                <a:srgbClr val="960F68"/>
              </a:solidFill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rgbClr val="960F68"/>
                </a:solidFill>
              </a:rPr>
              <a:t>3 </a:t>
            </a:r>
            <a:r>
              <a:rPr lang="es" sz="2400" dirty="0">
                <a:solidFill>
                  <a:srgbClr val="960F68"/>
                </a:solidFill>
              </a:rPr>
              <a:t>- Experiencia Java / Spring</a:t>
            </a:r>
            <a:endParaRPr sz="2400" dirty="0">
              <a:solidFill>
                <a:srgbClr val="960F68"/>
              </a:solidFill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rgbClr val="960F68"/>
                </a:solidFill>
              </a:rPr>
              <a:t>4 </a:t>
            </a:r>
            <a:r>
              <a:rPr lang="es" sz="2400" dirty="0">
                <a:solidFill>
                  <a:srgbClr val="960F68"/>
                </a:solidFill>
              </a:rPr>
              <a:t>- Expectativas de la formación</a:t>
            </a:r>
            <a:endParaRPr sz="2400" dirty="0">
              <a:solidFill>
                <a:srgbClr val="960F68"/>
              </a:solidFill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600" dirty="0">
              <a:solidFill>
                <a:srgbClr val="960F6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rgbClr val="960F68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/>
        </p:nvSpPr>
        <p:spPr>
          <a:xfrm>
            <a:off x="645085" y="1190494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 dirty="0">
                <a:highlight>
                  <a:srgbClr val="FFFFFF"/>
                </a:highlight>
              </a:rPr>
              <a:t>Los endpoints más destacables son: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dirty="0">
                <a:solidFill>
                  <a:srgbClr val="00B050"/>
                </a:solidFill>
              </a:rPr>
              <a:t>/conditions</a:t>
            </a:r>
            <a:r>
              <a:rPr lang="es" sz="1200" dirty="0">
                <a:solidFill>
                  <a:srgbClr val="24292E"/>
                </a:solidFill>
              </a:rPr>
              <a:t>: Muestra toda la configuración de la aplicación.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dirty="0">
                <a:solidFill>
                  <a:srgbClr val="00B050"/>
                </a:solidFill>
              </a:rPr>
              <a:t>/beans</a:t>
            </a:r>
            <a:r>
              <a:rPr lang="es" sz="1200" dirty="0">
                <a:solidFill>
                  <a:srgbClr val="24292E"/>
                </a:solidFill>
              </a:rPr>
              <a:t>: Muestra la list completa de beans.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dirty="0">
                <a:solidFill>
                  <a:srgbClr val="00B050"/>
                </a:solidFill>
              </a:rPr>
              <a:t>/configprops</a:t>
            </a:r>
            <a:r>
              <a:rPr lang="es" sz="1200" dirty="0">
                <a:solidFill>
                  <a:srgbClr val="24292E"/>
                </a:solidFill>
              </a:rPr>
              <a:t>: Muestra la lista de @ConfigurationProperties.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dirty="0">
                <a:solidFill>
                  <a:srgbClr val="00B050"/>
                </a:solidFill>
              </a:rPr>
              <a:t>/env</a:t>
            </a:r>
            <a:r>
              <a:rPr lang="es" sz="1200" dirty="0">
                <a:solidFill>
                  <a:srgbClr val="24292E"/>
                </a:solidFill>
              </a:rPr>
              <a:t>: Muestra la configuración de entorno - ConfigurableEnvironment.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00B050"/>
                </a:solidFill>
              </a:rPr>
              <a:t>/health</a:t>
            </a:r>
            <a:r>
              <a:rPr lang="es" sz="1200" dirty="0">
                <a:solidFill>
                  <a:srgbClr val="24292E"/>
                </a:solidFill>
              </a:rPr>
              <a:t>: Muestra la información de salud de la aplicación.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dirty="0">
                <a:solidFill>
                  <a:srgbClr val="00B050"/>
                </a:solidFill>
              </a:rPr>
              <a:t>/heapdump</a:t>
            </a:r>
            <a:r>
              <a:rPr lang="es" sz="1200" dirty="0">
                <a:solidFill>
                  <a:srgbClr val="24292E"/>
                </a:solidFill>
              </a:rPr>
              <a:t>: Realiza un dump de la memoria de la aplicación.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00B050"/>
                </a:solidFill>
              </a:rPr>
              <a:t>/info</a:t>
            </a:r>
            <a:r>
              <a:rPr lang="es" sz="1200" dirty="0">
                <a:solidFill>
                  <a:srgbClr val="24292E"/>
                </a:solidFill>
              </a:rPr>
              <a:t>: Muestra información sobre la </a:t>
            </a:r>
            <a:r>
              <a:rPr lang="es" sz="1200" dirty="0" smtClean="0">
                <a:solidFill>
                  <a:srgbClr val="24292E"/>
                </a:solidFill>
              </a:rPr>
              <a:t>aplicación (desde las propiedades info.* ).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dirty="0">
                <a:solidFill>
                  <a:srgbClr val="00B050"/>
                </a:solidFill>
              </a:rPr>
              <a:t>/metrics</a:t>
            </a:r>
            <a:r>
              <a:rPr lang="es" sz="1200" dirty="0">
                <a:solidFill>
                  <a:srgbClr val="24292E"/>
                </a:solidFill>
              </a:rPr>
              <a:t>: Muestra métricas de la aplicación.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dirty="0">
                <a:solidFill>
                  <a:srgbClr val="00B050"/>
                </a:solidFill>
              </a:rPr>
              <a:t>/mappings</a:t>
            </a:r>
            <a:r>
              <a:rPr lang="es" sz="1200" dirty="0">
                <a:solidFill>
                  <a:srgbClr val="24292E"/>
                </a:solidFill>
              </a:rPr>
              <a:t>: Muestra el listado de paths configurados @RequestMapping.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dirty="0">
                <a:solidFill>
                  <a:srgbClr val="00B050"/>
                </a:solidFill>
              </a:rPr>
              <a:t>/logfile</a:t>
            </a:r>
            <a:r>
              <a:rPr lang="es" sz="1200" dirty="0">
                <a:solidFill>
                  <a:srgbClr val="24292E"/>
                </a:solidFill>
              </a:rPr>
              <a:t>: Muestra el contenido del fichero de log en caso de que se haya configurado las propiedades logging.file o logging.path.</a:t>
            </a:r>
            <a:endParaRPr sz="1200" dirty="0">
              <a:solidFill>
                <a:srgbClr val="24292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	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98;p39"/>
          <p:cNvSpPr txBox="1"/>
          <p:nvPr/>
        </p:nvSpPr>
        <p:spPr>
          <a:xfrm>
            <a:off x="645085" y="4209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>
                <a:solidFill>
                  <a:schemeClr val="lt2"/>
                </a:solidFill>
              </a:rPr>
              <a:t>Spring Initializr y starters</a:t>
            </a:r>
            <a:endParaRPr sz="1200" dirty="0"/>
          </a:p>
          <a:p>
            <a:pPr lvl="0">
              <a:buClr>
                <a:srgbClr val="960F68"/>
              </a:buClr>
            </a:pPr>
            <a:r>
              <a:rPr lang="es" sz="1900" b="1" dirty="0">
                <a:solidFill>
                  <a:srgbClr val="960F68"/>
                </a:solidFill>
              </a:rPr>
              <a:t>Ejemplo: Spring Boot </a:t>
            </a:r>
            <a:r>
              <a:rPr lang="es" sz="1900" b="1" dirty="0" smtClean="0">
                <a:solidFill>
                  <a:srgbClr val="960F68"/>
                </a:solidFill>
              </a:rPr>
              <a:t>Actuator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967"/>
            <a:ext cx="9144000" cy="4035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3"/>
          <p:cNvPicPr preferRelativeResize="0"/>
          <p:nvPr/>
        </p:nvPicPr>
        <p:blipFill rotWithShape="1">
          <a:blip r:embed="rId3">
            <a:alphaModFix/>
          </a:blip>
          <a:srcRect t="32926" r="49075" b="64881"/>
          <a:stretch/>
        </p:blipFill>
        <p:spPr>
          <a:xfrm rot="21372546">
            <a:off x="74724" y="1182644"/>
            <a:ext cx="4623645" cy="211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3"/>
          <p:cNvPicPr preferRelativeResize="0"/>
          <p:nvPr/>
        </p:nvPicPr>
        <p:blipFill rotWithShape="1">
          <a:blip r:embed="rId3">
            <a:alphaModFix/>
          </a:blip>
          <a:srcRect t="33141" r="72946" b="66005"/>
          <a:stretch/>
        </p:blipFill>
        <p:spPr>
          <a:xfrm rot="-322744">
            <a:off x="-2616" y="1053016"/>
            <a:ext cx="2470830" cy="38653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3"/>
          <p:cNvSpPr/>
          <p:nvPr/>
        </p:nvSpPr>
        <p:spPr>
          <a:xfrm>
            <a:off x="0" y="870192"/>
            <a:ext cx="5031300" cy="28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9200" tIns="79200" rIns="79200" bIns="79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3"/>
          <p:cNvSpPr txBox="1"/>
          <p:nvPr/>
        </p:nvSpPr>
        <p:spPr>
          <a:xfrm rot="-193094">
            <a:off x="120844" y="908991"/>
            <a:ext cx="4494188" cy="273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ctr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AutoNum type="arabicPeriod"/>
            </a:pPr>
            <a:r>
              <a:rPr lang="es" b="1" dirty="0"/>
              <a:t>Descargar un proyecto </a:t>
            </a:r>
            <a:r>
              <a:rPr lang="es" dirty="0"/>
              <a:t>usando el Spring Initializr</a:t>
            </a:r>
            <a:r>
              <a:rPr lang="es" sz="1400" dirty="0"/>
              <a:t>.</a:t>
            </a:r>
            <a:endParaRPr sz="1400" dirty="0"/>
          </a:p>
          <a:p>
            <a:pPr marL="228600" indent="-228600" algn="just">
              <a:spcBef>
                <a:spcPts val="700"/>
              </a:spcBef>
              <a:buSzPts val="1400"/>
              <a:buFont typeface="Noto Symbol"/>
              <a:buAutoNum type="arabicPeriod"/>
            </a:pPr>
            <a:r>
              <a:rPr lang="es-ES" b="1" dirty="0"/>
              <a:t>Imprimir “</a:t>
            </a:r>
            <a:r>
              <a:rPr lang="es-ES" b="1" dirty="0" err="1"/>
              <a:t>Hello</a:t>
            </a:r>
            <a:r>
              <a:rPr lang="es-ES" b="1" dirty="0"/>
              <a:t> </a:t>
            </a:r>
            <a:r>
              <a:rPr lang="es-ES" b="1" dirty="0" err="1"/>
              <a:t>World</a:t>
            </a:r>
            <a:r>
              <a:rPr lang="es-ES" b="1" dirty="0"/>
              <a:t>” </a:t>
            </a:r>
            <a:r>
              <a:rPr lang="es-ES" dirty="0"/>
              <a:t>al arrancar la aplicación.</a:t>
            </a:r>
          </a:p>
          <a:p>
            <a:pPr marL="228600" lvl="0" indent="-228600" algn="just">
              <a:spcBef>
                <a:spcPts val="700"/>
              </a:spcBef>
              <a:buSzPts val="1400"/>
              <a:buFont typeface="Noto Symbol"/>
              <a:buAutoNum type="arabicPeriod"/>
            </a:pPr>
            <a:r>
              <a:rPr lang="es" b="1" dirty="0" smtClean="0"/>
              <a:t>Incluir</a:t>
            </a:r>
            <a:r>
              <a:rPr lang="es" dirty="0" smtClean="0"/>
              <a:t> </a:t>
            </a:r>
            <a:r>
              <a:rPr lang="es" b="1" dirty="0" smtClean="0"/>
              <a:t>dependencias </a:t>
            </a:r>
            <a:r>
              <a:rPr lang="es" dirty="0"/>
              <a:t>de </a:t>
            </a:r>
            <a:r>
              <a:rPr lang="es" i="1" dirty="0" smtClean="0"/>
              <a:t>actuator</a:t>
            </a:r>
            <a:r>
              <a:rPr lang="es" dirty="0" smtClean="0"/>
              <a:t>, </a:t>
            </a:r>
            <a:r>
              <a:rPr lang="es" i="1" dirty="0" smtClean="0"/>
              <a:t>web</a:t>
            </a:r>
            <a:r>
              <a:rPr lang="es" dirty="0"/>
              <a:t> </a:t>
            </a:r>
            <a:r>
              <a:rPr lang="es" dirty="0" smtClean="0"/>
              <a:t>y </a:t>
            </a:r>
            <a:r>
              <a:rPr lang="es-ES" i="1" dirty="0" err="1" smtClean="0"/>
              <a:t>spring-boot-devtools</a:t>
            </a:r>
            <a:r>
              <a:rPr lang="es-ES" dirty="0" smtClean="0"/>
              <a:t>.</a:t>
            </a:r>
            <a:endParaRPr sz="1400" dirty="0"/>
          </a:p>
          <a:p>
            <a:pPr marL="228600" lvl="0" indent="-228600" algn="just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AutoNum type="arabicPeriod"/>
            </a:pPr>
            <a:r>
              <a:rPr lang="es" b="1" dirty="0" smtClean="0"/>
              <a:t>Comprobar</a:t>
            </a:r>
            <a:r>
              <a:rPr lang="es" dirty="0" smtClean="0"/>
              <a:t> </a:t>
            </a:r>
            <a:r>
              <a:rPr lang="es" dirty="0"/>
              <a:t>los endpoints del </a:t>
            </a:r>
            <a:r>
              <a:rPr lang="es" b="1" dirty="0" smtClean="0"/>
              <a:t>actuator.</a:t>
            </a:r>
            <a:endParaRPr dirty="0"/>
          </a:p>
        </p:txBody>
      </p:sp>
      <p:sp>
        <p:nvSpPr>
          <p:cNvPr id="227" name="Google Shape;227;p43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>
                <a:solidFill>
                  <a:schemeClr val="lt2"/>
                </a:solidFill>
              </a:rPr>
              <a:t>Ejercicio 1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1900" b="1" dirty="0">
                <a:solidFill>
                  <a:srgbClr val="960F68"/>
                </a:solidFill>
              </a:rPr>
              <a:t>Primer proyecto con Spring Boot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/>
        </p:nvSpPr>
        <p:spPr>
          <a:xfrm>
            <a:off x="589858" y="1124874"/>
            <a:ext cx="6192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lvl="0" indent="-3873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chemeClr val="accent1"/>
                </a:solidFill>
              </a:rPr>
              <a:t>Introducción</a:t>
            </a:r>
            <a:endParaRPr sz="1200" dirty="0">
              <a:solidFill>
                <a:schemeClr val="accent1"/>
              </a:solidFill>
            </a:endParaRP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-ES" sz="1700" dirty="0">
                <a:solidFill>
                  <a:schemeClr val="accent1"/>
                </a:solidFill>
              </a:rPr>
              <a:t>Conceptos básicos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chemeClr val="accent1"/>
                </a:solidFill>
              </a:rPr>
              <a:t>Spring </a:t>
            </a:r>
            <a:r>
              <a:rPr lang="es" sz="1700" dirty="0">
                <a:solidFill>
                  <a:schemeClr val="accent1"/>
                </a:solidFill>
              </a:rPr>
              <a:t>Initalizr y starters</a:t>
            </a:r>
            <a:endParaRPr sz="1200" dirty="0">
              <a:solidFill>
                <a:schemeClr val="accent1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b="1" dirty="0" smtClean="0">
                <a:solidFill>
                  <a:srgbClr val="960F68"/>
                </a:solidFill>
              </a:rPr>
              <a:t>Configuración</a:t>
            </a:r>
            <a:endParaRPr sz="1700" b="1" dirty="0">
              <a:solidFill>
                <a:srgbClr val="960F68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rgbClr val="808080"/>
                </a:solidFill>
              </a:rPr>
              <a:t>Acceso a bases de datos</a:t>
            </a:r>
            <a:endParaRPr sz="1700" dirty="0">
              <a:solidFill>
                <a:srgbClr val="808080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rgbClr val="808080"/>
                </a:solidFill>
              </a:rPr>
              <a:t>Aplicaciones online y batch</a:t>
            </a:r>
            <a:endParaRPr sz="1700" dirty="0">
              <a:solidFill>
                <a:srgbClr val="808080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Testing</a:t>
            </a:r>
            <a:endParaRPr sz="1700" dirty="0" smtClean="0">
              <a:solidFill>
                <a:srgbClr val="808080"/>
              </a:solidFill>
            </a:endParaRP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-ES" sz="1700" dirty="0">
                <a:solidFill>
                  <a:srgbClr val="808080"/>
                </a:solidFill>
              </a:rPr>
              <a:t>Security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Consejos </a:t>
            </a:r>
            <a:r>
              <a:rPr lang="es" sz="1700" dirty="0">
                <a:solidFill>
                  <a:srgbClr val="808080"/>
                </a:solidFill>
              </a:rPr>
              <a:t>y dudas</a:t>
            </a:r>
            <a:endParaRPr sz="1700" dirty="0">
              <a:solidFill>
                <a:srgbClr val="8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700" dirty="0">
              <a:solidFill>
                <a:srgbClr val="80808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808080"/>
              </a:solidFill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549884" y="541170"/>
            <a:ext cx="60147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2100">
                <a:solidFill>
                  <a:srgbClr val="960F68"/>
                </a:solidFill>
              </a:rPr>
              <a:t>Í</a:t>
            </a:r>
            <a:r>
              <a:rPr lang="es" sz="2100" b="0" i="0" u="none" strike="noStrike" cap="none">
                <a:solidFill>
                  <a:srgbClr val="960F68"/>
                </a:solidFill>
                <a:latin typeface="Arial"/>
                <a:ea typeface="Arial"/>
                <a:cs typeface="Arial"/>
                <a:sym typeface="Arial"/>
              </a:rPr>
              <a:t>ndice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4779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 smtClean="0">
                <a:solidFill>
                  <a:schemeClr val="lt2"/>
                </a:solidFill>
              </a:rPr>
              <a:t>Configuración</a:t>
            </a:r>
            <a:endParaRPr sz="2400" b="1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r>
              <a:rPr lang="es-ES" sz="1900" b="1" dirty="0" err="1" smtClean="0">
                <a:solidFill>
                  <a:schemeClr val="folHlink"/>
                </a:solidFill>
              </a:rPr>
              <a:t>application.yml</a:t>
            </a:r>
            <a:endParaRPr sz="1900" b="1" dirty="0">
              <a:solidFill>
                <a:schemeClr val="fol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endParaRPr sz="1900" b="1" dirty="0">
              <a:solidFill>
                <a:schemeClr val="folHlink"/>
              </a:solidFill>
            </a:endParaRPr>
          </a:p>
        </p:txBody>
      </p:sp>
      <p:sp>
        <p:nvSpPr>
          <p:cNvPr id="252" name="Google Shape;252;p46"/>
          <p:cNvSpPr txBox="1"/>
          <p:nvPr/>
        </p:nvSpPr>
        <p:spPr>
          <a:xfrm>
            <a:off x="433400" y="9991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La configuración en Spring Boot por defecto se define en el </a:t>
            </a:r>
            <a:r>
              <a:rPr lang="es" sz="1200" b="1" dirty="0">
                <a:solidFill>
                  <a:srgbClr val="24292E"/>
                </a:solidFill>
                <a:highlight>
                  <a:srgbClr val="FFFFFF"/>
                </a:highlight>
              </a:rPr>
              <a:t>application.yml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, un fichero en formato YAML.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YAML es un formato de especificar información de configuración de forma jerárquica. La librería SnakeYAML permitirá incorporar este tipo de configuración por defecto al configurar el proyecto mediante el </a:t>
            </a:r>
            <a:r>
              <a:rPr lang="es" sz="1200" b="1" dirty="0">
                <a:solidFill>
                  <a:srgbClr val="24292E"/>
                </a:solidFill>
                <a:highlight>
                  <a:srgbClr val="FFFFFF"/>
                </a:highlight>
              </a:rPr>
              <a:t>spring-boot-starter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Se pueden completar propiedades de Beans que utilicemos, como el logging o las conexiones a BD, o definir nuestras propias propiedades</a:t>
            </a:r>
            <a:r>
              <a:rPr lang="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52400" marR="152400" lvl="2">
              <a:lnSpc>
                <a:spcPct val="145000"/>
              </a:lnSpc>
            </a:pPr>
            <a:r>
              <a:rPr lang="es" sz="1000" dirty="0" smtClean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	course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b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FAFBFC"/>
                </a:solidFill>
                <a:highlight>
                  <a:srgbClr val="B31D28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000" dirty="0" smtClean="0">
                <a:solidFill>
                  <a:srgbClr val="FAFBFC"/>
                </a:solidFill>
                <a:highlight>
                  <a:srgbClr val="B31D2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00" dirty="0" smtClean="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s" sz="1000" dirty="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000" dirty="0" smtClean="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FAFBFC"/>
                </a:solidFill>
                <a:highlight>
                  <a:srgbClr val="B31D28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000" dirty="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s-ES" sz="105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24292E"/>
                </a:solidFill>
                <a:highlight>
                  <a:srgbClr val="FFFFFF"/>
                </a:highlight>
                <a:sym typeface="Consolas"/>
              </a:rPr>
              <a:t>Por defecto Spring </a:t>
            </a:r>
            <a:r>
              <a:rPr lang="es-ES" sz="1200" dirty="0" err="1">
                <a:solidFill>
                  <a:srgbClr val="24292E"/>
                </a:solidFill>
                <a:highlight>
                  <a:srgbClr val="FFFFFF"/>
                </a:highlight>
                <a:sym typeface="Consolas"/>
              </a:rPr>
              <a:t>Initializr</a:t>
            </a:r>
            <a:r>
              <a:rPr lang="es-ES" sz="1200" dirty="0">
                <a:solidFill>
                  <a:srgbClr val="24292E"/>
                </a:solidFill>
                <a:highlight>
                  <a:srgbClr val="FFFFFF"/>
                </a:highlight>
                <a:sym typeface="Consolas"/>
              </a:rPr>
              <a:t> incluye un </a:t>
            </a:r>
            <a:r>
              <a:rPr lang="es-ES" sz="1200" dirty="0" err="1">
                <a:solidFill>
                  <a:srgbClr val="24292E"/>
                </a:solidFill>
                <a:highlight>
                  <a:srgbClr val="FFFFFF"/>
                </a:highlight>
                <a:sym typeface="Consolas"/>
              </a:rPr>
              <a:t>application.properties</a:t>
            </a:r>
            <a:r>
              <a:rPr lang="es-ES" sz="1200" dirty="0">
                <a:solidFill>
                  <a:srgbClr val="24292E"/>
                </a:solidFill>
                <a:highlight>
                  <a:srgbClr val="FFFFFF"/>
                </a:highlight>
                <a:sym typeface="Consolas"/>
              </a:rPr>
              <a:t>, que podemos renombrar a </a:t>
            </a:r>
            <a:r>
              <a:rPr lang="es-ES" sz="1200" dirty="0" err="1">
                <a:solidFill>
                  <a:srgbClr val="24292E"/>
                </a:solidFill>
                <a:highlight>
                  <a:srgbClr val="FFFFFF"/>
                </a:highlight>
                <a:sym typeface="Consolas"/>
              </a:rPr>
              <a:t>application.yml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s" sz="10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>
                <a:solidFill>
                  <a:srgbClr val="FAFBFC"/>
                </a:solidFill>
                <a:highlight>
                  <a:srgbClr val="B31D28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000" dirty="0">
              <a:solidFill>
                <a:srgbClr val="032F62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/>
        </p:nvSpPr>
        <p:spPr>
          <a:xfrm>
            <a:off x="431746" y="976419"/>
            <a:ext cx="8292600" cy="3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lvl="0">
              <a:spcBef>
                <a:spcPts val="700"/>
              </a:spcBef>
            </a:pPr>
            <a:r>
              <a:rPr lang="es-ES" sz="1200" dirty="0">
                <a:solidFill>
                  <a:srgbClr val="24292E"/>
                </a:solidFill>
                <a:highlight>
                  <a:srgbClr val="FFFFFF"/>
                </a:highlight>
                <a:sym typeface="Consolas"/>
              </a:rPr>
              <a:t>Podemos cargar propiedades adicionales desde </a:t>
            </a: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  <a:sym typeface="Consolas"/>
              </a:rPr>
              <a:t>el </a:t>
            </a:r>
            <a:r>
              <a:rPr lang="es-ES" sz="1200" dirty="0" err="1" smtClean="0">
                <a:solidFill>
                  <a:srgbClr val="24292E"/>
                </a:solidFill>
                <a:highlight>
                  <a:srgbClr val="FFFFFF"/>
                </a:highlight>
                <a:sym typeface="Consolas"/>
              </a:rPr>
              <a:t>application.yml</a:t>
            </a: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  <a:sym typeface="Consolas"/>
              </a:rPr>
              <a:t> </a:t>
            </a:r>
            <a:r>
              <a:rPr lang="es-ES" sz="1200" dirty="0">
                <a:solidFill>
                  <a:srgbClr val="24292E"/>
                </a:solidFill>
                <a:highlight>
                  <a:srgbClr val="FFFFFF"/>
                </a:highlight>
                <a:sym typeface="Consolas"/>
              </a:rPr>
              <a:t>en </a:t>
            </a:r>
            <a:r>
              <a:rPr lang="es-ES" sz="1200" dirty="0" err="1">
                <a:solidFill>
                  <a:srgbClr val="24292E"/>
                </a:solidFill>
                <a:highlight>
                  <a:srgbClr val="FFFFFF"/>
                </a:highlight>
                <a:sym typeface="Consolas"/>
              </a:rPr>
              <a:t>POJOs</a:t>
            </a:r>
            <a:r>
              <a:rPr lang="es-ES" sz="1200" dirty="0">
                <a:solidFill>
                  <a:srgbClr val="24292E"/>
                </a:solidFill>
                <a:highlight>
                  <a:srgbClr val="FFFFFF"/>
                </a:highlight>
                <a:sym typeface="Consolas"/>
              </a:rPr>
              <a:t> utilizando las anotaciones: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s-ES" sz="11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ES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ConfigurationProperties</a:t>
            </a:r>
            <a:r>
              <a:rPr lang="es-ES" sz="1100" dirty="0">
                <a:solidFill>
                  <a:srgbClr val="646464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smtClean="0"/>
              <a:t>Mapea propiedades a un POJO. Podemos </a:t>
            </a:r>
            <a:r>
              <a:rPr lang="es-ES" sz="1100" dirty="0"/>
              <a:t>indicar el prefijo por el que empiezan las </a:t>
            </a:r>
            <a:r>
              <a:rPr lang="es-ES" sz="1100" dirty="0" err="1" smtClean="0"/>
              <a:t>properties</a:t>
            </a:r>
            <a:r>
              <a:rPr lang="es-ES" sz="1100" dirty="0" smtClean="0"/>
              <a:t> contenidas en la clase anotada.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s-ES" sz="11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ES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EnableConfigurationProperties</a:t>
            </a:r>
            <a:r>
              <a:rPr lang="es-ES" sz="1100" dirty="0"/>
              <a:t>: Activa la anterior anotación</a:t>
            </a:r>
          </a:p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s" sz="1600" dirty="0" smtClean="0">
              <a:solidFill>
                <a:schemeClr val="dk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</a:rPr>
              <a:t/>
            </a:r>
            <a:br>
              <a:rPr lang="es" sz="1600" dirty="0">
                <a:solidFill>
                  <a:schemeClr val="dk1"/>
                </a:solidFill>
              </a:rPr>
            </a:br>
            <a:r>
              <a:rPr lang="es" sz="1400" b="1" dirty="0">
                <a:solidFill>
                  <a:srgbClr val="960F68"/>
                </a:solidFill>
              </a:rPr>
              <a:t/>
            </a:r>
            <a:br>
              <a:rPr lang="es" sz="1400" b="1" dirty="0">
                <a:solidFill>
                  <a:srgbClr val="960F68"/>
                </a:solidFill>
              </a:rPr>
            </a:br>
            <a:endParaRPr lang="es" sz="1400" b="1" dirty="0" smtClean="0">
              <a:solidFill>
                <a:srgbClr val="960F68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s" b="1" dirty="0">
              <a:solidFill>
                <a:srgbClr val="960F68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s" sz="1200" b="1" dirty="0" smtClean="0">
              <a:solidFill>
                <a:srgbClr val="960F68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s" sz="1200" b="1" dirty="0" smtClean="0">
              <a:solidFill>
                <a:srgbClr val="960F68"/>
              </a:solidFill>
            </a:endParaRPr>
          </a:p>
        </p:txBody>
      </p:sp>
      <p:sp>
        <p:nvSpPr>
          <p:cNvPr id="23" name="Google Shape;251;p46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 smtClean="0">
                <a:solidFill>
                  <a:schemeClr val="lt2"/>
                </a:solidFill>
              </a:rPr>
              <a:t>Configuración</a:t>
            </a:r>
            <a:endParaRPr sz="2400" b="1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r>
              <a:rPr lang="es-ES" sz="1900" b="1" dirty="0" err="1" smtClean="0">
                <a:solidFill>
                  <a:schemeClr val="folHlink"/>
                </a:solidFill>
              </a:rPr>
              <a:t>application.yml</a:t>
            </a:r>
            <a:endParaRPr sz="1900" b="1" dirty="0">
              <a:solidFill>
                <a:schemeClr val="fol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endParaRPr sz="1900" b="1" dirty="0">
              <a:solidFill>
                <a:schemeClr val="folHlink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768523" y="2155003"/>
            <a:ext cx="7955823" cy="1276190"/>
            <a:chOff x="768523" y="2780492"/>
            <a:chExt cx="7955823" cy="1276190"/>
          </a:xfrm>
        </p:grpSpPr>
        <p:grpSp>
          <p:nvGrpSpPr>
            <p:cNvPr id="21" name="Grupo 20"/>
            <p:cNvGrpSpPr/>
            <p:nvPr/>
          </p:nvGrpSpPr>
          <p:grpSpPr>
            <a:xfrm>
              <a:off x="768523" y="2780492"/>
              <a:ext cx="7955823" cy="1276190"/>
              <a:chOff x="704010" y="2333924"/>
              <a:chExt cx="7955823" cy="1276190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9357" y="2333924"/>
                <a:ext cx="4390476" cy="1276190"/>
              </a:xfrm>
              <a:prstGeom prst="rect">
                <a:avLst/>
              </a:prstGeom>
            </p:spPr>
          </p:pic>
          <p:grpSp>
            <p:nvGrpSpPr>
              <p:cNvPr id="20" name="Grupo 19"/>
              <p:cNvGrpSpPr/>
              <p:nvPr/>
            </p:nvGrpSpPr>
            <p:grpSpPr>
              <a:xfrm>
                <a:off x="704010" y="2425934"/>
                <a:ext cx="3874036" cy="1033192"/>
                <a:chOff x="704010" y="2425934"/>
                <a:chExt cx="3874036" cy="1033192"/>
              </a:xfrm>
            </p:grpSpPr>
            <p:pic>
              <p:nvPicPr>
                <p:cNvPr id="14" name="Imagen 1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4010" y="2425934"/>
                  <a:ext cx="2504762" cy="790476"/>
                </a:xfrm>
                <a:prstGeom prst="rect">
                  <a:avLst/>
                </a:prstGeom>
              </p:spPr>
            </p:pic>
            <p:cxnSp>
              <p:nvCxnSpPr>
                <p:cNvPr id="6" name="Conector recto de flecha 5"/>
                <p:cNvCxnSpPr/>
                <p:nvPr/>
              </p:nvCxnSpPr>
              <p:spPr>
                <a:xfrm>
                  <a:off x="2144878" y="2801470"/>
                  <a:ext cx="2433168" cy="951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de flecha 7"/>
                <p:cNvCxnSpPr/>
                <p:nvPr/>
              </p:nvCxnSpPr>
              <p:spPr>
                <a:xfrm>
                  <a:off x="3133060" y="2972019"/>
                  <a:ext cx="1444986" cy="2059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de flecha 18"/>
                <p:cNvCxnSpPr/>
                <p:nvPr/>
              </p:nvCxnSpPr>
              <p:spPr>
                <a:xfrm>
                  <a:off x="3208772" y="3074975"/>
                  <a:ext cx="1313609" cy="3841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upo 8"/>
            <p:cNvGrpSpPr/>
            <p:nvPr/>
          </p:nvGrpSpPr>
          <p:grpSpPr>
            <a:xfrm>
              <a:off x="2147777" y="2941674"/>
              <a:ext cx="4458586" cy="205563"/>
              <a:chOff x="2147777" y="2941674"/>
              <a:chExt cx="4458586" cy="205563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V="1">
                <a:off x="2147777" y="2941674"/>
                <a:ext cx="4458586" cy="1063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4"/>
              <p:cNvCxnSpPr/>
              <p:nvPr/>
            </p:nvCxnSpPr>
            <p:spPr>
              <a:xfrm>
                <a:off x="2147777" y="2941674"/>
                <a:ext cx="0" cy="2055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Rectángulo 17"/>
          <p:cNvSpPr/>
          <p:nvPr/>
        </p:nvSpPr>
        <p:spPr>
          <a:xfrm>
            <a:off x="554017" y="3431193"/>
            <a:ext cx="755970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00"/>
              </a:spcBef>
            </a:pP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En Eclipse podemos hacer que </a:t>
            </a:r>
            <a:r>
              <a:rPr lang="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los campos de estas clases se 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“vean” y autocompleten en el </a:t>
            </a:r>
            <a:r>
              <a:rPr lang="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editor de propiedades 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incluyendo </a:t>
            </a:r>
            <a:r>
              <a:rPr lang="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la siguiente 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dependencia:</a:t>
            </a:r>
          </a:p>
          <a:p>
            <a:pPr lvl="6"/>
            <a:endParaRPr lang="es-ES" sz="105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6"/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s-ES" sz="105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6"/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es-ES" sz="105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050" dirty="0" err="1">
                <a:latin typeface="Consolas" panose="020B0609020204030204" pitchFamily="49" charset="0"/>
              </a:rPr>
              <a:t>org.springframework.boot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6"/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es-ES" sz="105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050" dirty="0" err="1">
                <a:latin typeface="Consolas" panose="020B0609020204030204" pitchFamily="49" charset="0"/>
              </a:rPr>
              <a:t>spring-boot-configuration-processor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6"/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es-ES" sz="1050" dirty="0" err="1">
                <a:solidFill>
                  <a:srgbClr val="3F7F7F"/>
                </a:solidFill>
                <a:latin typeface="Consolas" panose="020B0609020204030204" pitchFamily="49" charset="0"/>
              </a:rPr>
              <a:t>optional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050" dirty="0">
                <a:latin typeface="Consolas" panose="020B0609020204030204" pitchFamily="49" charset="0"/>
              </a:rPr>
              <a:t>true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3F7F7F"/>
                </a:solidFill>
                <a:latin typeface="Consolas" panose="020B0609020204030204" pitchFamily="49" charset="0"/>
              </a:rPr>
              <a:t>optional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6"/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s-ES" sz="105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45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/>
        </p:nvSpPr>
        <p:spPr>
          <a:xfrm>
            <a:off x="431746" y="976418"/>
            <a:ext cx="8292600" cy="381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lvl="0">
              <a:spcBef>
                <a:spcPts val="700"/>
              </a:spcBef>
            </a:pPr>
            <a:r>
              <a:rPr lang="es-ES" sz="1200" dirty="0">
                <a:solidFill>
                  <a:srgbClr val="646464"/>
                </a:solidFill>
                <a:latin typeface="Consolas" panose="020B0609020204030204" pitchFamily="49" charset="0"/>
                <a:sym typeface="Consolas"/>
              </a:rPr>
              <a:t>@</a:t>
            </a:r>
            <a:r>
              <a:rPr lang="es-ES" sz="1200" dirty="0" err="1" smtClean="0">
                <a:solidFill>
                  <a:srgbClr val="646464"/>
                </a:solidFill>
                <a:latin typeface="Consolas" panose="020B0609020204030204" pitchFamily="49" charset="0"/>
                <a:sym typeface="Consolas"/>
              </a:rPr>
              <a:t>Value</a:t>
            </a:r>
            <a:endParaRPr lang="es-ES" sz="1200" dirty="0" smtClean="0">
              <a:solidFill>
                <a:srgbClr val="646464"/>
              </a:solidFill>
              <a:latin typeface="Consolas" panose="020B0609020204030204" pitchFamily="49" charset="0"/>
              <a:sym typeface="Consolas"/>
            </a:endParaRPr>
          </a:p>
          <a:p>
            <a:pPr lvl="0">
              <a:spcBef>
                <a:spcPts val="700"/>
              </a:spcBef>
            </a:pP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  <a:sym typeface="Consolas"/>
              </a:rPr>
              <a:t>También podemos cargar valores directamente en nuestros componentes utilizando esta anotación:</a:t>
            </a:r>
          </a:p>
          <a:p>
            <a:pPr lvl="0">
              <a:spcBef>
                <a:spcPts val="700"/>
              </a:spcBef>
            </a:pPr>
            <a:endParaRPr lang="es-ES" sz="1100" dirty="0" smtClean="0"/>
          </a:p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</a:rPr>
              <a:t/>
            </a:r>
            <a:br>
              <a:rPr lang="es" sz="1600" dirty="0" smtClean="0">
                <a:solidFill>
                  <a:schemeClr val="dk1"/>
                </a:solidFill>
              </a:rPr>
            </a:br>
            <a:r>
              <a:rPr lang="es" sz="1400" b="1" dirty="0" smtClean="0">
                <a:solidFill>
                  <a:srgbClr val="960F68"/>
                </a:solidFill>
              </a:rPr>
              <a:t/>
            </a:r>
            <a:br>
              <a:rPr lang="es" sz="1400" b="1" dirty="0" smtClean="0">
                <a:solidFill>
                  <a:srgbClr val="960F68"/>
                </a:solidFill>
              </a:rPr>
            </a:br>
            <a:endParaRPr lang="es" sz="1400" b="1" dirty="0" smtClean="0">
              <a:solidFill>
                <a:srgbClr val="960F68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s" sz="1400" b="1" dirty="0" smtClean="0">
              <a:solidFill>
                <a:srgbClr val="960F68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Podemos indicar un valor por defecto en el caso que no exista, utilizando “:”</a:t>
            </a:r>
          </a:p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s" sz="1200" b="1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s" sz="1200" b="1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s" sz="1200" b="1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s" sz="1200" b="1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Podemos encontrar un listado completo de las propiedades que disponemos “de serie” en SB en :</a:t>
            </a:r>
          </a:p>
          <a:p>
            <a:pPr lvl="0">
              <a:spcBef>
                <a:spcPts val="700"/>
              </a:spcBef>
            </a:pPr>
            <a:r>
              <a:rPr lang="es-ES" dirty="0">
                <a:solidFill>
                  <a:srgbClr val="960F68"/>
                </a:solidFill>
              </a:rPr>
              <a:t>https://docs.spring.io/spring-boot/docs/current/reference/html/common-application-properties.html</a:t>
            </a:r>
            <a:endParaRPr lang="es" dirty="0">
              <a:solidFill>
                <a:srgbClr val="960F68"/>
              </a:solidFill>
            </a:endParaRPr>
          </a:p>
        </p:txBody>
      </p:sp>
      <p:sp>
        <p:nvSpPr>
          <p:cNvPr id="23" name="Google Shape;251;p46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 smtClean="0">
                <a:solidFill>
                  <a:schemeClr val="lt2"/>
                </a:solidFill>
              </a:rPr>
              <a:t>Configuración</a:t>
            </a:r>
            <a:endParaRPr sz="2400" b="1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r>
              <a:rPr lang="es-ES" sz="1900" b="1" dirty="0" err="1" smtClean="0">
                <a:solidFill>
                  <a:schemeClr val="folHlink"/>
                </a:solidFill>
              </a:rPr>
              <a:t>application.yml</a:t>
            </a:r>
            <a:endParaRPr sz="1900" b="1" dirty="0">
              <a:solidFill>
                <a:schemeClr val="fol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endParaRPr sz="1900" b="1" dirty="0">
              <a:solidFill>
                <a:schemeClr val="folHlink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884" y="1673347"/>
            <a:ext cx="3171429" cy="76190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895" y="3365669"/>
            <a:ext cx="5076190" cy="628571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4749209" y="3365669"/>
            <a:ext cx="0" cy="1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8;p47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 smtClean="0">
                <a:solidFill>
                  <a:schemeClr val="lt2"/>
                </a:solidFill>
              </a:rPr>
              <a:t>Configuración</a:t>
            </a:r>
            <a:endParaRPr sz="2400" b="1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r>
              <a:rPr lang="es" sz="1900" b="1" dirty="0" smtClean="0">
                <a:solidFill>
                  <a:schemeClr val="folHlink"/>
                </a:solidFill>
              </a:rPr>
              <a:t>Ejemplo: Configuración del servidor</a:t>
            </a:r>
            <a:endParaRPr sz="1900" b="1" dirty="0">
              <a:solidFill>
                <a:schemeClr val="fol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endParaRPr sz="1900" b="1" dirty="0">
              <a:solidFill>
                <a:schemeClr val="folHlink"/>
              </a:solidFill>
            </a:endParaRPr>
          </a:p>
        </p:txBody>
      </p:sp>
      <p:sp>
        <p:nvSpPr>
          <p:cNvPr id="136" name="Google Shape;136;p31"/>
          <p:cNvSpPr txBox="1"/>
          <p:nvPr/>
        </p:nvSpPr>
        <p:spPr>
          <a:xfrm>
            <a:off x="431746" y="976419"/>
            <a:ext cx="8292600" cy="3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El servidor por defecto es Tomcat. Para cambiarlo basta con incluir el deseado en el pom.xml de nuestra aplicación, excluyendo el de </a:t>
            </a:r>
            <a:r>
              <a:rPr lang="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Tomcat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016000" marR="101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 dirty="0" smtClean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dependency&gt;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&lt;groupId&gt;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org.springframework.boot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&lt;/groupId&gt;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&lt;artifactId&gt;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spring-boot-starter-web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&lt;/artifactId&gt;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&lt;exclusions&gt;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&lt;exclusion&gt;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&lt;groupId&gt;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org.springframework.boot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&lt;/groupId&gt;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&lt;artifactId&gt;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spring-boot-starter-tomcat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&lt;/artifactId&gt;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&lt;/exclusion&gt;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&lt;/exclusions&gt;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&lt;groupId&gt;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org.springframework.boot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&lt;/groupId&gt;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&lt;artifactId&gt;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spring-boot-starter-undertow</a:t>
            </a: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&lt;/artifactId&gt;</a:t>
            </a:r>
            <a: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s" sz="800" dirty="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800" dirty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&lt;/dependency</a:t>
            </a:r>
            <a:r>
              <a:rPr lang="es" sz="800" dirty="0" smtClean="0">
                <a:solidFill>
                  <a:srgbClr val="3F7F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1016000" marR="101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3F7F7F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algn="just">
              <a:spcBef>
                <a:spcPts val="700"/>
              </a:spcBef>
            </a:pPr>
            <a:r>
              <a:rPr lang="es-ES" sz="1200" dirty="0">
                <a:solidFill>
                  <a:srgbClr val="24292E"/>
                </a:solidFill>
                <a:highlight>
                  <a:srgbClr val="FFFFFF"/>
                </a:highlight>
              </a:rPr>
              <a:t>Podemos cambiar el puerto en el que arranca el servidor utilizando</a:t>
            </a:r>
            <a:r>
              <a:rPr lang="es-ES" sz="1600" dirty="0" smtClean="0"/>
              <a:t>:</a:t>
            </a:r>
            <a:endParaRPr lang="es-ES" sz="1600" dirty="0"/>
          </a:p>
          <a:p>
            <a:pPr lvl="0">
              <a:spcBef>
                <a:spcPts val="700"/>
              </a:spcBef>
            </a:pPr>
            <a:r>
              <a:rPr lang="es-ES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server.port</a:t>
            </a:r>
            <a:r>
              <a:rPr lang="es-ES" sz="1200" dirty="0">
                <a:solidFill>
                  <a:srgbClr val="646464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90</a:t>
            </a:r>
            <a:r>
              <a:rPr lang="es-ES" sz="1200" b="1" dirty="0" smtClean="0">
                <a:solidFill>
                  <a:srgbClr val="646464"/>
                </a:solidFill>
                <a:latin typeface="Consolas" panose="020B0609020204030204" pitchFamily="49" charset="0"/>
              </a:rPr>
              <a:t>80</a:t>
            </a:r>
            <a:endParaRPr lang="es-ES"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</a:rPr>
              <a:t/>
            </a:r>
            <a:br>
              <a:rPr lang="es" sz="1600" dirty="0">
                <a:solidFill>
                  <a:schemeClr val="dk1"/>
                </a:solidFill>
              </a:rPr>
            </a:br>
            <a:r>
              <a:rPr lang="es" sz="1400" b="1" dirty="0">
                <a:solidFill>
                  <a:srgbClr val="960F68"/>
                </a:solidFill>
              </a:rPr>
              <a:t/>
            </a:r>
            <a:br>
              <a:rPr lang="es" sz="1400" b="1" dirty="0">
                <a:solidFill>
                  <a:srgbClr val="960F68"/>
                </a:solidFill>
              </a:rPr>
            </a:br>
            <a:endParaRPr sz="1400" b="1" dirty="0">
              <a:solidFill>
                <a:srgbClr val="960F68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 b="1" dirty="0">
              <a:solidFill>
                <a:srgbClr val="960F6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dk1"/>
                </a:solidFill>
              </a:rPr>
              <a:t> </a:t>
            </a:r>
            <a:endParaRPr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967"/>
            <a:ext cx="9144000" cy="4035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3"/>
          <p:cNvPicPr preferRelativeResize="0"/>
          <p:nvPr/>
        </p:nvPicPr>
        <p:blipFill rotWithShape="1">
          <a:blip r:embed="rId3">
            <a:alphaModFix/>
          </a:blip>
          <a:srcRect t="32926" r="49075" b="64881"/>
          <a:stretch/>
        </p:blipFill>
        <p:spPr>
          <a:xfrm rot="21372546">
            <a:off x="75200" y="1182425"/>
            <a:ext cx="4629781" cy="2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3"/>
          <p:cNvSpPr txBox="1"/>
          <p:nvPr/>
        </p:nvSpPr>
        <p:spPr>
          <a:xfrm rot="-193094">
            <a:off x="120844" y="908991"/>
            <a:ext cx="4494188" cy="273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ctr" anchorCtr="0">
            <a:noAutofit/>
          </a:bodyPr>
          <a:lstStyle/>
          <a:p>
            <a:pPr marL="228600" lvl="0" indent="-228600" algn="just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AutoNum type="arabicPeriod"/>
            </a:pPr>
            <a:r>
              <a:rPr lang="es" b="1" dirty="0" smtClean="0"/>
              <a:t>Cambiar </a:t>
            </a:r>
            <a:r>
              <a:rPr lang="es" b="1" dirty="0"/>
              <a:t>el servidor embebido </a:t>
            </a:r>
            <a:r>
              <a:rPr lang="es" dirty="0"/>
              <a:t>de la aplicación </a:t>
            </a:r>
            <a:r>
              <a:rPr lang="es" dirty="0" smtClean="0"/>
              <a:t>generada a undertow</a:t>
            </a:r>
            <a:r>
              <a:rPr lang="es" sz="1400" dirty="0" smtClean="0"/>
              <a:t>.</a:t>
            </a:r>
          </a:p>
          <a:p>
            <a:pPr marL="228600" lvl="0" indent="-228600" algn="just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AutoNum type="arabicPeriod"/>
            </a:pPr>
            <a:r>
              <a:rPr lang="es" dirty="0" smtClean="0"/>
              <a:t>Utilizar </a:t>
            </a:r>
            <a:r>
              <a:rPr lang="es" b="1" dirty="0" smtClean="0"/>
              <a:t>application.yml </a:t>
            </a:r>
            <a:r>
              <a:rPr lang="es" dirty="0" smtClean="0"/>
              <a:t>para configuración.</a:t>
            </a:r>
          </a:p>
          <a:p>
            <a:pPr marL="228600" lvl="0" indent="-228600" algn="just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AutoNum type="arabicPeriod"/>
            </a:pPr>
            <a:r>
              <a:rPr lang="es" b="1" dirty="0" smtClean="0"/>
              <a:t>Cambiar el puerto </a:t>
            </a:r>
            <a:r>
              <a:rPr lang="es" dirty="0" smtClean="0"/>
              <a:t>del servidor al 9080.</a:t>
            </a:r>
          </a:p>
          <a:p>
            <a:pPr marL="228600" lvl="0" indent="-228600" algn="just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AutoNum type="arabicPeriod"/>
            </a:pPr>
            <a:r>
              <a:rPr lang="es-ES" sz="1400" dirty="0" smtClean="0"/>
              <a:t>Hacer configurable por </a:t>
            </a:r>
            <a:r>
              <a:rPr lang="es-ES" sz="1400" dirty="0" smtClean="0"/>
              <a:t>ficher</a:t>
            </a:r>
            <a:r>
              <a:rPr lang="es-ES" dirty="0" smtClean="0"/>
              <a:t>o </a:t>
            </a:r>
            <a:r>
              <a:rPr lang="es-ES" sz="1400" dirty="0" smtClean="0"/>
              <a:t>de </a:t>
            </a:r>
            <a:r>
              <a:rPr lang="es-ES" sz="1400" dirty="0" smtClean="0"/>
              <a:t>configuración el mensaje que mostramos.</a:t>
            </a:r>
            <a:endParaRPr sz="1400" dirty="0"/>
          </a:p>
          <a:p>
            <a:pPr marL="228600" lvl="0" indent="-228600" algn="just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AutoNum type="arabicPeriod"/>
            </a:pPr>
            <a:r>
              <a:rPr lang="es" b="1" dirty="0"/>
              <a:t>Comprobar</a:t>
            </a:r>
            <a:r>
              <a:rPr lang="es" dirty="0"/>
              <a:t> los endpoints del </a:t>
            </a:r>
            <a:r>
              <a:rPr lang="es" b="1" dirty="0"/>
              <a:t>actuator</a:t>
            </a:r>
            <a:r>
              <a:rPr lang="es" dirty="0"/>
              <a:t>.</a:t>
            </a:r>
            <a:endParaRPr dirty="0"/>
          </a:p>
        </p:txBody>
      </p:sp>
      <p:pic>
        <p:nvPicPr>
          <p:cNvPr id="229" name="Google Shape;229;p43"/>
          <p:cNvPicPr preferRelativeResize="0"/>
          <p:nvPr/>
        </p:nvPicPr>
        <p:blipFill rotWithShape="1">
          <a:blip r:embed="rId3">
            <a:alphaModFix/>
          </a:blip>
          <a:srcRect t="33141" r="72946" b="66005"/>
          <a:stretch/>
        </p:blipFill>
        <p:spPr>
          <a:xfrm rot="-322744">
            <a:off x="-2616" y="1053016"/>
            <a:ext cx="2470830" cy="38653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3"/>
          <p:cNvSpPr/>
          <p:nvPr/>
        </p:nvSpPr>
        <p:spPr>
          <a:xfrm>
            <a:off x="0" y="870192"/>
            <a:ext cx="5031300" cy="28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9200" tIns="79200" rIns="79200" bIns="79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3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>
                <a:solidFill>
                  <a:schemeClr val="lt2"/>
                </a:solidFill>
              </a:rPr>
              <a:t>Ejercicio </a:t>
            </a:r>
            <a:r>
              <a:rPr lang="es" sz="2400" b="1" dirty="0" smtClean="0">
                <a:solidFill>
                  <a:schemeClr val="lt2"/>
                </a:solidFill>
              </a:rPr>
              <a:t>2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1900" b="1" dirty="0" smtClean="0">
                <a:solidFill>
                  <a:srgbClr val="960F68"/>
                </a:solidFill>
              </a:rPr>
              <a:t>Modificación proyecto </a:t>
            </a:r>
            <a:r>
              <a:rPr lang="es" sz="1900" b="1" dirty="0">
                <a:solidFill>
                  <a:srgbClr val="960F68"/>
                </a:solidFill>
              </a:rPr>
              <a:t>con Spring Boot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12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8;p47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 smtClean="0">
                <a:solidFill>
                  <a:schemeClr val="lt2"/>
                </a:solidFill>
              </a:rPr>
              <a:t>Configuración</a:t>
            </a:r>
            <a:endParaRPr sz="2400" b="1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r>
              <a:rPr lang="es" sz="1900" b="1" dirty="0" smtClean="0">
                <a:solidFill>
                  <a:schemeClr val="folHlink"/>
                </a:solidFill>
              </a:rPr>
              <a:t>Configuración en funcion de profiles</a:t>
            </a:r>
            <a:endParaRPr sz="1900" b="1" dirty="0">
              <a:solidFill>
                <a:schemeClr val="fol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endParaRPr sz="1900" b="1" dirty="0">
              <a:solidFill>
                <a:schemeClr val="folHlink"/>
              </a:solidFill>
            </a:endParaRPr>
          </a:p>
        </p:txBody>
      </p:sp>
      <p:sp>
        <p:nvSpPr>
          <p:cNvPr id="136" name="Google Shape;136;p31"/>
          <p:cNvSpPr txBox="1"/>
          <p:nvPr/>
        </p:nvSpPr>
        <p:spPr>
          <a:xfrm>
            <a:off x="431746" y="976419"/>
            <a:ext cx="8292600" cy="3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</a:rPr>
              <a:t>SB nos permite indicar una etiqueta que activa configuraciones y/o funcionalidades especiales, es lo que se llama </a:t>
            </a:r>
            <a:r>
              <a:rPr lang="es" sz="1600" b="1" dirty="0" smtClean="0">
                <a:solidFill>
                  <a:schemeClr val="dk1"/>
                </a:solidFill>
              </a:rPr>
              <a:t>profiles</a:t>
            </a:r>
          </a:p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s" sz="1600" b="1" dirty="0">
              <a:solidFill>
                <a:schemeClr val="dk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</a:rPr>
              <a:t>Para indicar el profile con el que queremos ejecutar el programa, utilizamos normalmente: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 smtClean="0">
                <a:solidFill>
                  <a:schemeClr val="dk1"/>
                </a:solidFill>
              </a:rPr>
              <a:t>Propiedad del sistema:</a:t>
            </a:r>
            <a:endParaRPr lang="es" sz="1600" dirty="0">
              <a:solidFill>
                <a:schemeClr val="dk1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s-E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s-E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s-E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prd</a:t>
            </a:r>
            <a:r>
              <a:rPr lang="es-E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demo-0.0.1-SNAPSHOT.jar</a:t>
            </a:r>
            <a:r>
              <a:rPr lang="es-E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 b="1" dirty="0">
              <a:solidFill>
                <a:srgbClr val="960F68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 smtClean="0">
                <a:solidFill>
                  <a:schemeClr val="dk1"/>
                </a:solidFill>
              </a:rPr>
              <a:t>Valor en </a:t>
            </a:r>
            <a:r>
              <a:rPr lang="es" sz="1600" dirty="0">
                <a:solidFill>
                  <a:schemeClr val="dk1"/>
                </a:solidFill>
              </a:rPr>
              <a:t>application.properties (o .yml</a:t>
            </a:r>
            <a:r>
              <a:rPr lang="es" sz="1600" dirty="0" smtClean="0">
                <a:solidFill>
                  <a:schemeClr val="dk1"/>
                </a:solidFill>
              </a:rPr>
              <a:t>)</a:t>
            </a:r>
          </a:p>
          <a:p>
            <a:pPr lvl="0">
              <a:spcBef>
                <a:spcPts val="700"/>
              </a:spcBef>
            </a:pPr>
            <a:r>
              <a:rPr lang="es-E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s-E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prd</a:t>
            </a:r>
            <a:endParaRPr lang="es-E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700"/>
              </a:spcBef>
            </a:pPr>
            <a:endParaRPr lang="es-E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700"/>
              </a:spcBef>
            </a:pPr>
            <a:r>
              <a:rPr lang="es-ES" sz="1600" dirty="0">
                <a:solidFill>
                  <a:schemeClr val="dk1"/>
                </a:solidFill>
              </a:rPr>
              <a:t>SB </a:t>
            </a:r>
            <a:r>
              <a:rPr lang="es-ES" sz="1600" dirty="0" smtClean="0">
                <a:solidFill>
                  <a:schemeClr val="dk1"/>
                </a:solidFill>
              </a:rPr>
              <a:t>leerá </a:t>
            </a:r>
            <a:r>
              <a:rPr lang="es-ES" sz="1600" u="sng" dirty="0">
                <a:solidFill>
                  <a:schemeClr val="dk1"/>
                </a:solidFill>
              </a:rPr>
              <a:t>además</a:t>
            </a:r>
            <a:r>
              <a:rPr lang="es-ES" sz="1600" dirty="0">
                <a:solidFill>
                  <a:schemeClr val="dk1"/>
                </a:solidFill>
              </a:rPr>
              <a:t> las </a:t>
            </a:r>
            <a:r>
              <a:rPr lang="es-ES" sz="1600" dirty="0" smtClean="0">
                <a:solidFill>
                  <a:schemeClr val="dk1"/>
                </a:solidFill>
              </a:rPr>
              <a:t>configuraciones </a:t>
            </a:r>
            <a:r>
              <a:rPr lang="es-ES" sz="1600" dirty="0">
                <a:solidFill>
                  <a:schemeClr val="dk1"/>
                </a:solidFill>
              </a:rPr>
              <a:t>que </a:t>
            </a:r>
            <a:r>
              <a:rPr lang="es-ES" sz="1600" dirty="0" smtClean="0">
                <a:solidFill>
                  <a:schemeClr val="dk1"/>
                </a:solidFill>
              </a:rPr>
              <a:t>coincidan </a:t>
            </a:r>
            <a:r>
              <a:rPr lang="es-ES" sz="1600" dirty="0">
                <a:solidFill>
                  <a:schemeClr val="dk1"/>
                </a:solidFill>
              </a:rPr>
              <a:t>con </a:t>
            </a:r>
            <a:r>
              <a:rPr lang="es-E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-{</a:t>
            </a:r>
            <a:r>
              <a:rPr lang="es-E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s-E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yml</a:t>
            </a: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solidFill>
                  <a:schemeClr val="dk1"/>
                </a:solidFill>
              </a:rPr>
              <a:t>o </a:t>
            </a:r>
            <a:r>
              <a:rPr lang="es-E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-{</a:t>
            </a:r>
            <a:r>
              <a:rPr lang="es-E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s-E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s-E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endParaRPr lang="es-E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700"/>
              </a:spcBef>
            </a:pPr>
            <a:endParaRPr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6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967"/>
            <a:ext cx="9144000" cy="4035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3"/>
          <p:cNvPicPr preferRelativeResize="0"/>
          <p:nvPr/>
        </p:nvPicPr>
        <p:blipFill rotWithShape="1">
          <a:blip r:embed="rId3">
            <a:alphaModFix/>
          </a:blip>
          <a:srcRect t="32926" r="49075" b="64881"/>
          <a:stretch/>
        </p:blipFill>
        <p:spPr>
          <a:xfrm rot="21372546">
            <a:off x="75200" y="1182425"/>
            <a:ext cx="4629781" cy="2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3"/>
          <p:cNvSpPr txBox="1"/>
          <p:nvPr/>
        </p:nvSpPr>
        <p:spPr>
          <a:xfrm rot="-193094">
            <a:off x="120844" y="908991"/>
            <a:ext cx="4494188" cy="273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ctr" anchorCtr="0">
            <a:noAutofit/>
          </a:bodyPr>
          <a:lstStyle/>
          <a:p>
            <a:pPr marL="228600" lvl="0" indent="-228600" algn="just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AutoNum type="arabicPeriod"/>
            </a:pPr>
            <a:r>
              <a:rPr lang="es-ES" dirty="0" smtClean="0"/>
              <a:t>Crear ficheros de configuración adicionales para los </a:t>
            </a:r>
            <a:r>
              <a:rPr lang="es-ES" dirty="0" err="1" smtClean="0"/>
              <a:t>profiles</a:t>
            </a:r>
            <a:r>
              <a:rPr lang="es-ES" dirty="0" smtClean="0"/>
              <a:t> “</a:t>
            </a:r>
            <a:r>
              <a:rPr lang="es-ES" dirty="0" err="1" smtClean="0"/>
              <a:t>dev</a:t>
            </a:r>
            <a:r>
              <a:rPr lang="es-ES" dirty="0" smtClean="0"/>
              <a:t>” y “</a:t>
            </a:r>
            <a:r>
              <a:rPr lang="es-ES" dirty="0" err="1" smtClean="0"/>
              <a:t>prd</a:t>
            </a:r>
            <a:r>
              <a:rPr lang="es-ES" dirty="0" smtClean="0"/>
              <a:t>”.</a:t>
            </a:r>
          </a:p>
          <a:p>
            <a:pPr marL="228600" lvl="0" indent="-228600" algn="just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AutoNum type="arabicPeriod"/>
            </a:pPr>
            <a:r>
              <a:rPr lang="es-ES" dirty="0" smtClean="0"/>
              <a:t>Configurar el valor del mensaje de forma distinta en cada uno.</a:t>
            </a:r>
          </a:p>
          <a:p>
            <a:pPr marL="228600" lvl="0" indent="-228600" algn="just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AutoNum type="arabicPeriod"/>
            </a:pPr>
            <a:r>
              <a:rPr lang="es-ES" dirty="0" smtClean="0"/>
              <a:t>Probar la aplicación con y sin </a:t>
            </a:r>
            <a:r>
              <a:rPr lang="es-ES" dirty="0" err="1" smtClean="0"/>
              <a:t>profiles</a:t>
            </a:r>
            <a:r>
              <a:rPr lang="es-ES" dirty="0" smtClean="0"/>
              <a:t>.</a:t>
            </a:r>
            <a:endParaRPr dirty="0"/>
          </a:p>
        </p:txBody>
      </p:sp>
      <p:pic>
        <p:nvPicPr>
          <p:cNvPr id="229" name="Google Shape;229;p43"/>
          <p:cNvPicPr preferRelativeResize="0"/>
          <p:nvPr/>
        </p:nvPicPr>
        <p:blipFill rotWithShape="1">
          <a:blip r:embed="rId3">
            <a:alphaModFix/>
          </a:blip>
          <a:srcRect t="33141" r="72946" b="66005"/>
          <a:stretch/>
        </p:blipFill>
        <p:spPr>
          <a:xfrm rot="-322744">
            <a:off x="-2616" y="1053016"/>
            <a:ext cx="2470830" cy="38653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3"/>
          <p:cNvSpPr/>
          <p:nvPr/>
        </p:nvSpPr>
        <p:spPr>
          <a:xfrm>
            <a:off x="0" y="870192"/>
            <a:ext cx="5031300" cy="28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9200" tIns="79200" rIns="79200" bIns="79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3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>
                <a:solidFill>
                  <a:schemeClr val="lt2"/>
                </a:solidFill>
              </a:rPr>
              <a:t>Ejercicio </a:t>
            </a:r>
            <a:r>
              <a:rPr lang="es" sz="2400" b="1" dirty="0" smtClean="0">
                <a:solidFill>
                  <a:schemeClr val="lt2"/>
                </a:solidFill>
              </a:rPr>
              <a:t>3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1900" b="1" dirty="0" smtClean="0">
                <a:solidFill>
                  <a:srgbClr val="960F68"/>
                </a:solidFill>
              </a:rPr>
              <a:t>Modificación proyecto </a:t>
            </a:r>
            <a:r>
              <a:rPr lang="es" sz="1900" b="1" dirty="0">
                <a:solidFill>
                  <a:srgbClr val="960F68"/>
                </a:solidFill>
              </a:rPr>
              <a:t>con Spring Boot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3944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/>
        </p:nvSpPr>
        <p:spPr>
          <a:xfrm>
            <a:off x="589858" y="1124874"/>
            <a:ext cx="6192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lvl="0" indent="-3873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b="1" dirty="0">
                <a:solidFill>
                  <a:srgbClr val="960F68"/>
                </a:solidFill>
              </a:rPr>
              <a:t>Introducción</a:t>
            </a:r>
            <a:endParaRPr sz="1700" b="1" dirty="0">
              <a:solidFill>
                <a:srgbClr val="960F68"/>
              </a:solidFill>
            </a:endParaRP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-ES" sz="1700" dirty="0">
                <a:solidFill>
                  <a:schemeClr val="accent1"/>
                </a:solidFill>
              </a:rPr>
              <a:t>Conceptos básicos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chemeClr val="accent1"/>
                </a:solidFill>
              </a:rPr>
              <a:t>Spring </a:t>
            </a:r>
            <a:r>
              <a:rPr lang="es" sz="1700" dirty="0">
                <a:solidFill>
                  <a:schemeClr val="accent1"/>
                </a:solidFill>
              </a:rPr>
              <a:t>Initalizr y starters</a:t>
            </a:r>
            <a:endParaRPr sz="1200" dirty="0">
              <a:solidFill>
                <a:schemeClr val="accent1"/>
              </a:solidFill>
            </a:endParaRPr>
          </a:p>
          <a:p>
            <a:pPr marL="393700" lvl="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chemeClr val="accent1"/>
                </a:solidFill>
              </a:rPr>
              <a:t>Configuración </a:t>
            </a:r>
          </a:p>
          <a:p>
            <a:pPr marL="393700" lvl="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Acceso </a:t>
            </a:r>
            <a:r>
              <a:rPr lang="es" sz="1700" dirty="0">
                <a:solidFill>
                  <a:srgbClr val="808080"/>
                </a:solidFill>
              </a:rPr>
              <a:t>a bases de </a:t>
            </a:r>
            <a:r>
              <a:rPr lang="es" sz="1700" dirty="0">
                <a:solidFill>
                  <a:schemeClr val="accent1"/>
                </a:solidFill>
              </a:rPr>
              <a:t>datos</a:t>
            </a:r>
            <a:endParaRPr sz="1700" dirty="0">
              <a:solidFill>
                <a:schemeClr val="accent1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rgbClr val="808080"/>
                </a:solidFill>
              </a:rPr>
              <a:t>Aplicaciones online y batch</a:t>
            </a:r>
            <a:endParaRPr sz="1700" dirty="0">
              <a:solidFill>
                <a:srgbClr val="808080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rgbClr val="808080"/>
                </a:solidFill>
              </a:rPr>
              <a:t>Testing</a:t>
            </a:r>
            <a:endParaRPr sz="1700" dirty="0">
              <a:solidFill>
                <a:srgbClr val="808080"/>
              </a:solidFill>
            </a:endParaRP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-ES" sz="1700" dirty="0">
                <a:solidFill>
                  <a:srgbClr val="808080"/>
                </a:solidFill>
              </a:rPr>
              <a:t>Security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Consejos </a:t>
            </a:r>
            <a:r>
              <a:rPr lang="es" sz="1700" dirty="0">
                <a:solidFill>
                  <a:srgbClr val="808080"/>
                </a:solidFill>
              </a:rPr>
              <a:t>y dudas</a:t>
            </a:r>
            <a:endParaRPr sz="1700" dirty="0">
              <a:solidFill>
                <a:srgbClr val="8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700" dirty="0">
              <a:solidFill>
                <a:srgbClr val="80808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808080"/>
              </a:solidFill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549884" y="541170"/>
            <a:ext cx="60147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2100">
                <a:solidFill>
                  <a:srgbClr val="960F68"/>
                </a:solidFill>
              </a:rPr>
              <a:t>Í</a:t>
            </a:r>
            <a:r>
              <a:rPr lang="es" sz="2100" b="0" i="0" u="none" strike="noStrike" cap="none">
                <a:solidFill>
                  <a:srgbClr val="960F68"/>
                </a:solidFill>
                <a:latin typeface="Arial"/>
                <a:ea typeface="Arial"/>
                <a:cs typeface="Arial"/>
                <a:sym typeface="Arial"/>
              </a:rPr>
              <a:t>ndice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9752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/>
        </p:nvSpPr>
        <p:spPr>
          <a:xfrm>
            <a:off x="589858" y="1124874"/>
            <a:ext cx="6192300" cy="3071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lvl="0" indent="-3873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chemeClr val="accent1"/>
                </a:solidFill>
              </a:rPr>
              <a:t>Introducción</a:t>
            </a:r>
            <a:endParaRPr sz="1200" dirty="0">
              <a:solidFill>
                <a:schemeClr val="accent1"/>
              </a:solidFill>
            </a:endParaRP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-ES" sz="1700" dirty="0">
                <a:solidFill>
                  <a:srgbClr val="808080"/>
                </a:solidFill>
              </a:rPr>
              <a:t>Conceptos básicos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chemeClr val="accent1"/>
                </a:solidFill>
              </a:rPr>
              <a:t>Spring </a:t>
            </a:r>
            <a:r>
              <a:rPr lang="es" sz="1700" dirty="0">
                <a:solidFill>
                  <a:schemeClr val="accent1"/>
                </a:solidFill>
              </a:rPr>
              <a:t>Initalizr y starters</a:t>
            </a:r>
            <a:endParaRPr sz="1200" dirty="0">
              <a:solidFill>
                <a:schemeClr val="accent1"/>
              </a:solidFill>
            </a:endParaRPr>
          </a:p>
          <a:p>
            <a:pPr marL="393700" lvl="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chemeClr val="accent1"/>
                </a:solidFill>
              </a:rPr>
              <a:t>Configuración </a:t>
            </a: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-ES" sz="1700" b="1" dirty="0">
                <a:solidFill>
                  <a:srgbClr val="960F68"/>
                </a:solidFill>
              </a:rPr>
              <a:t>Aplicaciones </a:t>
            </a:r>
            <a:r>
              <a:rPr lang="es-ES" sz="1700" b="1" dirty="0" smtClean="0">
                <a:solidFill>
                  <a:srgbClr val="960F68"/>
                </a:solidFill>
              </a:rPr>
              <a:t>online y </a:t>
            </a:r>
            <a:r>
              <a:rPr lang="es-ES" sz="1700" b="1" dirty="0" err="1" smtClean="0">
                <a:solidFill>
                  <a:srgbClr val="960F68"/>
                </a:solidFill>
              </a:rPr>
              <a:t>batch</a:t>
            </a:r>
            <a:endParaRPr lang="es-ES" sz="1700" b="1" dirty="0">
              <a:solidFill>
                <a:srgbClr val="960F68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Acceso </a:t>
            </a:r>
            <a:r>
              <a:rPr lang="es" sz="1700" dirty="0">
                <a:solidFill>
                  <a:srgbClr val="808080"/>
                </a:solidFill>
              </a:rPr>
              <a:t>a bases de datos</a:t>
            </a:r>
            <a:endParaRPr sz="1700" dirty="0">
              <a:solidFill>
                <a:srgbClr val="808080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Testing</a:t>
            </a: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-ES" sz="1700" dirty="0">
                <a:solidFill>
                  <a:srgbClr val="808080"/>
                </a:solidFill>
              </a:rPr>
              <a:t>Security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Consejos </a:t>
            </a:r>
            <a:r>
              <a:rPr lang="es" sz="1700" dirty="0">
                <a:solidFill>
                  <a:srgbClr val="808080"/>
                </a:solidFill>
              </a:rPr>
              <a:t>y dudas</a:t>
            </a:r>
            <a:endParaRPr sz="1700" dirty="0">
              <a:solidFill>
                <a:srgbClr val="8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700" dirty="0">
              <a:solidFill>
                <a:srgbClr val="80808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808080"/>
              </a:solidFill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549884" y="541170"/>
            <a:ext cx="60147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2100">
                <a:solidFill>
                  <a:srgbClr val="960F68"/>
                </a:solidFill>
              </a:rPr>
              <a:t>Í</a:t>
            </a:r>
            <a:r>
              <a:rPr lang="es" sz="2100" b="0" i="0" u="none" strike="noStrike" cap="none">
                <a:solidFill>
                  <a:srgbClr val="960F68"/>
                </a:solidFill>
                <a:latin typeface="Arial"/>
                <a:ea typeface="Arial"/>
                <a:cs typeface="Arial"/>
                <a:sym typeface="Arial"/>
              </a:rPr>
              <a:t>ndice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9403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;p31"/>
          <p:cNvSpPr txBox="1"/>
          <p:nvPr/>
        </p:nvSpPr>
        <p:spPr>
          <a:xfrm>
            <a:off x="431746" y="976419"/>
            <a:ext cx="8292600" cy="3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</a:rPr>
              <a:t>Un batch es un proceso NO interactivo que normalmente se ejecuta para procesar un gran volumen de información.</a:t>
            </a:r>
            <a:endParaRPr lang="es" sz="1600" b="1" dirty="0" smtClean="0">
              <a:solidFill>
                <a:schemeClr val="dk1"/>
              </a:solidFill>
            </a:endParaRPr>
          </a:p>
          <a:p>
            <a:pPr lvl="0">
              <a:spcBef>
                <a:spcPts val="700"/>
              </a:spcBef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86" name="Google Shape;286;p51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>
                <a:solidFill>
                  <a:schemeClr val="lt2"/>
                </a:solidFill>
              </a:rPr>
              <a:t>Aplicaciones online y batch</a:t>
            </a:r>
            <a:endParaRPr sz="2400" b="1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r>
              <a:rPr lang="es" sz="1900" b="1" dirty="0" smtClean="0">
                <a:solidFill>
                  <a:schemeClr val="folHlink"/>
                </a:solidFill>
              </a:rPr>
              <a:t>Batch ¿lo qué?</a:t>
            </a:r>
            <a:endParaRPr sz="1900" b="1" dirty="0">
              <a:solidFill>
                <a:schemeClr val="fol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endParaRPr sz="1900" b="1" dirty="0">
              <a:solidFill>
                <a:schemeClr val="folHlink"/>
              </a:solidFill>
            </a:endParaRPr>
          </a:p>
        </p:txBody>
      </p:sp>
      <p:sp>
        <p:nvSpPr>
          <p:cNvPr id="287" name="Google Shape;287;p51"/>
          <p:cNvSpPr txBox="1"/>
          <p:nvPr/>
        </p:nvSpPr>
        <p:spPr>
          <a:xfrm>
            <a:off x="439750" y="10182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52" y="1921721"/>
            <a:ext cx="5272922" cy="21005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39" y="2678138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>
                <a:solidFill>
                  <a:schemeClr val="lt2"/>
                </a:solidFill>
              </a:rPr>
              <a:t>Aplicaciones online y batch</a:t>
            </a:r>
            <a:endParaRPr sz="2400" b="1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r>
              <a:rPr lang="es" sz="1900" b="1">
                <a:solidFill>
                  <a:schemeClr val="folHlink"/>
                </a:solidFill>
              </a:rPr>
              <a:t>Batch</a:t>
            </a:r>
            <a:endParaRPr sz="1900" b="1">
              <a:solidFill>
                <a:schemeClr val="fol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endParaRPr sz="1900" b="1">
              <a:solidFill>
                <a:schemeClr val="folHlink"/>
              </a:solidFill>
            </a:endParaRPr>
          </a:p>
        </p:txBody>
      </p:sp>
      <p:sp>
        <p:nvSpPr>
          <p:cNvPr id="287" name="Google Shape;287;p51"/>
          <p:cNvSpPr txBox="1"/>
          <p:nvPr/>
        </p:nvSpPr>
        <p:spPr>
          <a:xfrm>
            <a:off x="439750" y="10182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b="1" dirty="0" smtClean="0">
                <a:solidFill>
                  <a:srgbClr val="24292E"/>
                </a:solidFill>
                <a:highlight>
                  <a:srgbClr val="FFFFFF"/>
                </a:highlight>
              </a:rPr>
              <a:t>Spring Batch</a:t>
            </a:r>
            <a:r>
              <a:rPr lang="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 es un framework ligero enfocado específicamente en la creación de procesos batch. Al igual que en casos anteriores el primer paso es agregar su SB starter correspondiente, en este caso, el </a:t>
            </a:r>
            <a:r>
              <a:rPr lang="es" sz="1200" b="1" dirty="0" smtClean="0">
                <a:solidFill>
                  <a:srgbClr val="24292E"/>
                </a:solidFill>
                <a:highlight>
                  <a:srgbClr val="FFFFFF"/>
                </a:highlight>
              </a:rPr>
              <a:t>spring-boot-starter-batch</a:t>
            </a:r>
            <a:r>
              <a:rPr lang="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1200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 smtClean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000" dirty="0" smtClean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dependency</a:t>
            </a:r>
            <a:r>
              <a:rPr lang="es" sz="1000" dirty="0" smtClean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00" dirty="0" smtClean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 smtClean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" sz="1000" dirty="0" smtClean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groupId</a:t>
            </a:r>
            <a:r>
              <a:rPr lang="es" sz="1000" dirty="0" smtClean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&gt;org.springframework.boot&lt;/</a:t>
            </a:r>
            <a:r>
              <a:rPr lang="es" sz="1000" dirty="0" smtClean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groupId</a:t>
            </a:r>
            <a:r>
              <a:rPr lang="es" sz="1000" dirty="0" smtClean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00" dirty="0" smtClean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 smtClean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" sz="1000" dirty="0" smtClean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artifactId</a:t>
            </a:r>
            <a:r>
              <a:rPr lang="es" sz="1000" dirty="0" smtClean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&gt;spring-boot-starter-batch&lt;/</a:t>
            </a:r>
            <a:r>
              <a:rPr lang="es" sz="1000" dirty="0" smtClean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artifactId</a:t>
            </a:r>
            <a:r>
              <a:rPr lang="es" sz="1000" dirty="0" smtClean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00" dirty="0" smtClean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dirty="0" smtClean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 sz="1000" dirty="0" smtClean="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dependency</a:t>
            </a:r>
            <a:r>
              <a:rPr lang="es" sz="1000" dirty="0" smtClean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 dirty="0" smtClean="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Para la ejecución de un proceso batch con Spring Batch es necesario conectarlo a una base de datos con un esquema predefinido para ello. Ahora revisaremos esta aplicación de ejemplo de Spring Batch sobre SB: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288" name="Google Shape;2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161" y="2914500"/>
            <a:ext cx="3151421" cy="193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5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>
                <a:solidFill>
                  <a:schemeClr val="lt2"/>
                </a:solidFill>
              </a:rPr>
              <a:t>Aplicaciones online y batch</a:t>
            </a:r>
            <a:endParaRPr sz="2400" b="1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r>
              <a:rPr lang="es" sz="1900" b="1">
                <a:solidFill>
                  <a:schemeClr val="folHlink"/>
                </a:solidFill>
              </a:rPr>
              <a:t>Online</a:t>
            </a:r>
            <a:endParaRPr sz="1900" b="1">
              <a:solidFill>
                <a:schemeClr val="fol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endParaRPr sz="1900" b="1">
              <a:solidFill>
                <a:schemeClr val="folHlink"/>
              </a:solidFill>
            </a:endParaRPr>
          </a:p>
        </p:txBody>
      </p:sp>
      <p:sp>
        <p:nvSpPr>
          <p:cNvPr id="295" name="Google Shape;295;p52"/>
          <p:cNvSpPr txBox="1"/>
          <p:nvPr/>
        </p:nvSpPr>
        <p:spPr>
          <a:xfrm>
            <a:off x="439750" y="1018208"/>
            <a:ext cx="5358538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Para generar una aplicación online con SB es necesaria la dependencia: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05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s-ES" sz="105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050" dirty="0" err="1">
                <a:latin typeface="Consolas" panose="020B0609020204030204" pitchFamily="49" charset="0"/>
              </a:rPr>
              <a:t>org.springframework.boot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05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s-ES" sz="105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050" dirty="0" err="1">
                <a:latin typeface="Consolas" panose="020B0609020204030204" pitchFamily="49" charset="0"/>
              </a:rPr>
              <a:t>spring</a:t>
            </a:r>
            <a:r>
              <a:rPr lang="es-ES" sz="1050" dirty="0">
                <a:latin typeface="Consolas" panose="020B0609020204030204" pitchFamily="49" charset="0"/>
              </a:rPr>
              <a:t>-</a:t>
            </a:r>
            <a:r>
              <a:rPr lang="es-ES" sz="1050" dirty="0" err="1">
                <a:latin typeface="Consolas" panose="020B0609020204030204" pitchFamily="49" charset="0"/>
              </a:rPr>
              <a:t>boot</a:t>
            </a:r>
            <a:r>
              <a:rPr lang="es-ES" sz="1050" dirty="0">
                <a:latin typeface="Consolas" panose="020B0609020204030204" pitchFamily="49" charset="0"/>
              </a:rPr>
              <a:t>-starter-web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s-ES" sz="105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sz="1050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Para 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definir una aplicación básica de tipo REST, los endpoints deben definirse bajo la anotación </a:t>
            </a:r>
            <a:r>
              <a:rPr lang="es" sz="1200" b="1" dirty="0">
                <a:solidFill>
                  <a:srgbClr val="24292E"/>
                </a:solidFill>
                <a:highlight>
                  <a:srgbClr val="FFFFFF"/>
                </a:highlight>
              </a:rPr>
              <a:t>@</a:t>
            </a:r>
            <a:r>
              <a:rPr lang="es" sz="1200" b="1" dirty="0" smtClean="0">
                <a:solidFill>
                  <a:srgbClr val="24292E"/>
                </a:solidFill>
                <a:highlight>
                  <a:srgbClr val="FFFFFF"/>
                </a:highlight>
              </a:rPr>
              <a:t>RestController, </a:t>
            </a:r>
            <a:r>
              <a:rPr lang="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dentro de una clase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Cada 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uno de los endpoints </a:t>
            </a:r>
            <a:r>
              <a:rPr lang="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se relacionará con un método con 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la anotación </a:t>
            </a:r>
            <a:r>
              <a:rPr lang="es" sz="1200" b="1" dirty="0">
                <a:solidFill>
                  <a:srgbClr val="24292E"/>
                </a:solidFill>
                <a:highlight>
                  <a:srgbClr val="FFFFFF"/>
                </a:highlight>
              </a:rPr>
              <a:t>@RequestMapping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 y se definirá la estructura de las peticiones que se esperan</a:t>
            </a:r>
            <a:r>
              <a:rPr lang="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033" y="1810857"/>
            <a:ext cx="246697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>
                <a:solidFill>
                  <a:schemeClr val="lt2"/>
                </a:solidFill>
              </a:rPr>
              <a:t>Aplicaciones online y batch</a:t>
            </a:r>
            <a:endParaRPr sz="2400" b="1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r>
              <a:rPr lang="es" sz="1900" b="1">
                <a:solidFill>
                  <a:schemeClr val="folHlink"/>
                </a:solidFill>
              </a:rPr>
              <a:t>Online</a:t>
            </a:r>
            <a:endParaRPr sz="1900" b="1">
              <a:solidFill>
                <a:schemeClr val="fol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endParaRPr sz="1900" b="1">
              <a:solidFill>
                <a:schemeClr val="folHlink"/>
              </a:solidFill>
            </a:endParaRPr>
          </a:p>
        </p:txBody>
      </p:sp>
      <p:sp>
        <p:nvSpPr>
          <p:cNvPr id="295" name="Google Shape;295;p52"/>
          <p:cNvSpPr txBox="1"/>
          <p:nvPr/>
        </p:nvSpPr>
        <p:spPr>
          <a:xfrm>
            <a:off x="439749" y="1018208"/>
            <a:ext cx="7818203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Anotaciones básicas:</a:t>
            </a:r>
          </a:p>
          <a:p>
            <a:pPr lvl="0" algn="just">
              <a:spcBef>
                <a:spcPts val="700"/>
              </a:spcBef>
            </a:pPr>
            <a:r>
              <a:rPr lang="es-ES" sz="1200" b="1" dirty="0" smtClean="0"/>
              <a:t>@</a:t>
            </a:r>
            <a:r>
              <a:rPr lang="es-ES" sz="1200" b="1" dirty="0" err="1" smtClean="0"/>
              <a:t>Controller</a:t>
            </a:r>
            <a:r>
              <a:rPr lang="es-ES" sz="1200" b="1" dirty="0" smtClean="0"/>
              <a:t>:</a:t>
            </a:r>
          </a:p>
          <a:p>
            <a:pPr lvl="0" algn="just">
              <a:spcBef>
                <a:spcPts val="700"/>
              </a:spcBef>
            </a:pPr>
            <a:r>
              <a:rPr lang="es-ES" sz="1200" dirty="0" smtClean="0"/>
              <a:t> Marca una clase para declarar los </a:t>
            </a:r>
            <a:r>
              <a:rPr lang="es-ES" sz="1200" dirty="0" err="1" smtClean="0"/>
              <a:t>endpoints</a:t>
            </a:r>
            <a:r>
              <a:rPr lang="es-ES" sz="1200" dirty="0" smtClean="0"/>
              <a:t> utilizando @</a:t>
            </a:r>
            <a:r>
              <a:rPr lang="es-ES" sz="1200" dirty="0" err="1" smtClean="0"/>
              <a:t>RequestMapping</a:t>
            </a:r>
            <a:r>
              <a:rPr lang="es-ES" sz="1200" dirty="0" smtClean="0"/>
              <a:t> en sus métodos.</a:t>
            </a:r>
          </a:p>
          <a:p>
            <a:pPr algn="just">
              <a:spcBef>
                <a:spcPts val="700"/>
              </a:spcBef>
            </a:pPr>
            <a:r>
              <a:rPr lang="es-ES" sz="1200" b="1" dirty="0" smtClean="0"/>
              <a:t>@</a:t>
            </a:r>
            <a:r>
              <a:rPr lang="es-ES" sz="1200" b="1" dirty="0" err="1" smtClean="0"/>
              <a:t>RequestMapping</a:t>
            </a:r>
            <a:r>
              <a:rPr lang="es-ES" sz="1200" b="1" dirty="0" smtClean="0"/>
              <a:t>: </a:t>
            </a:r>
          </a:p>
          <a:p>
            <a:pPr algn="just">
              <a:spcBef>
                <a:spcPts val="700"/>
              </a:spcBef>
            </a:pPr>
            <a:r>
              <a:rPr lang="es-ES" sz="1200" dirty="0" smtClean="0"/>
              <a:t>Marca un método como entrada para un </a:t>
            </a:r>
            <a:r>
              <a:rPr lang="es-ES" sz="1200" dirty="0" err="1" smtClean="0"/>
              <a:t>endpoint</a:t>
            </a:r>
            <a:r>
              <a:rPr lang="es-ES" sz="1200" dirty="0" smtClean="0"/>
              <a:t>, indica el “</a:t>
            </a:r>
            <a:r>
              <a:rPr lang="es-ES" sz="1200" dirty="0" err="1" smtClean="0"/>
              <a:t>path</a:t>
            </a:r>
            <a:r>
              <a:rPr lang="es-ES" sz="1200" dirty="0" smtClean="0"/>
              <a:t>” al que corresponde.</a:t>
            </a:r>
          </a:p>
          <a:p>
            <a:pPr algn="just">
              <a:spcBef>
                <a:spcPts val="700"/>
              </a:spcBef>
            </a:pPr>
            <a:r>
              <a:rPr lang="es-ES" sz="1200" dirty="0" smtClean="0"/>
              <a:t>Puede anotar una clase y en ese caso los </a:t>
            </a:r>
            <a:r>
              <a:rPr lang="es-ES" sz="1200" dirty="0" err="1" smtClean="0"/>
              <a:t>path</a:t>
            </a:r>
            <a:r>
              <a:rPr lang="es-ES" sz="1200" dirty="0" smtClean="0"/>
              <a:t> de los métodos anotados serán relativos al indicado.</a:t>
            </a:r>
          </a:p>
          <a:p>
            <a:pPr algn="just">
              <a:spcBef>
                <a:spcPts val="700"/>
              </a:spcBef>
            </a:pPr>
            <a:r>
              <a:rPr lang="es-ES" sz="1200" b="1" dirty="0" smtClean="0"/>
              <a:t>@</a:t>
            </a:r>
            <a:r>
              <a:rPr lang="es-ES" sz="1200" b="1" dirty="0" err="1" smtClean="0"/>
              <a:t>RestController</a:t>
            </a:r>
            <a:r>
              <a:rPr lang="es-ES" sz="1200" b="1" dirty="0" smtClean="0"/>
              <a:t>: </a:t>
            </a:r>
          </a:p>
          <a:p>
            <a:pPr algn="just">
              <a:spcBef>
                <a:spcPts val="700"/>
              </a:spcBef>
            </a:pPr>
            <a:r>
              <a:rPr lang="es-ES" sz="1200" dirty="0" smtClean="0"/>
              <a:t>Es un @</a:t>
            </a:r>
            <a:r>
              <a:rPr lang="es-ES" sz="1200" dirty="0" err="1" smtClean="0"/>
              <a:t>Controller</a:t>
            </a:r>
            <a:r>
              <a:rPr lang="es-ES" sz="1200" dirty="0" smtClean="0"/>
              <a:t> que expone directamente el resultado de los métodos, normalmente en JSON o texto plano</a:t>
            </a:r>
          </a:p>
          <a:p>
            <a:pPr algn="just">
              <a:spcBef>
                <a:spcPts val="700"/>
              </a:spcBef>
            </a:pPr>
            <a:r>
              <a:rPr lang="es-ES" sz="1200" b="1" dirty="0" smtClean="0"/>
              <a:t>@</a:t>
            </a:r>
            <a:r>
              <a:rPr lang="es-ES" sz="1200" b="1" dirty="0" err="1" smtClean="0"/>
              <a:t>PathVariable</a:t>
            </a:r>
            <a:r>
              <a:rPr lang="es-ES" sz="1200" dirty="0" smtClean="0"/>
              <a:t>: </a:t>
            </a:r>
          </a:p>
          <a:p>
            <a:pPr algn="just">
              <a:spcBef>
                <a:spcPts val="700"/>
              </a:spcBef>
            </a:pPr>
            <a:r>
              <a:rPr lang="es-ES" sz="1200" dirty="0" smtClean="0"/>
              <a:t>Marca un parámetro del método para obtener su valor del propio </a:t>
            </a:r>
            <a:r>
              <a:rPr lang="es-ES" sz="1200" dirty="0" err="1" smtClean="0"/>
              <a:t>path</a:t>
            </a:r>
            <a:r>
              <a:rPr lang="es-ES" sz="1200" dirty="0" smtClean="0"/>
              <a:t> mapeado en @</a:t>
            </a:r>
            <a:r>
              <a:rPr lang="es-ES" sz="1200" dirty="0" err="1" smtClean="0"/>
              <a:t>RequestMapping</a:t>
            </a:r>
            <a:r>
              <a:rPr lang="es-ES" sz="1200" dirty="0" smtClean="0"/>
              <a:t>:</a:t>
            </a:r>
          </a:p>
          <a:p>
            <a:pPr algn="just">
              <a:spcBef>
                <a:spcPts val="700"/>
              </a:spcBef>
            </a:pPr>
            <a:r>
              <a:rPr lang="es-ES" sz="1200" b="1" dirty="0" smtClean="0"/>
              <a:t>@</a:t>
            </a:r>
            <a:r>
              <a:rPr lang="es-ES" sz="1200" b="1" dirty="0" err="1" smtClean="0"/>
              <a:t>RequestParam</a:t>
            </a:r>
            <a:r>
              <a:rPr lang="es-ES" sz="1200" b="1" dirty="0" smtClean="0"/>
              <a:t>:</a:t>
            </a:r>
          </a:p>
          <a:p>
            <a:pPr algn="just">
              <a:spcBef>
                <a:spcPts val="700"/>
              </a:spcBef>
            </a:pPr>
            <a:r>
              <a:rPr lang="es-ES" sz="1200" dirty="0" smtClean="0"/>
              <a:t>Mapea un argumento del método con un parámetro que procede que la URL invocada</a:t>
            </a:r>
          </a:p>
          <a:p>
            <a:pPr algn="just">
              <a:spcBef>
                <a:spcPts val="700"/>
              </a:spcBef>
            </a:pPr>
            <a:endParaRPr lang="es-ES" sz="1200" dirty="0"/>
          </a:p>
          <a:p>
            <a:pPr algn="just">
              <a:spcBef>
                <a:spcPts val="700"/>
              </a:spcBef>
            </a:pPr>
            <a:endParaRPr lang="es-ES" sz="1200" dirty="0" smtClean="0"/>
          </a:p>
          <a:p>
            <a:pPr algn="just">
              <a:spcBef>
                <a:spcPts val="700"/>
              </a:spcBef>
            </a:pPr>
            <a:endParaRPr lang="es-ES" sz="1200" dirty="0"/>
          </a:p>
          <a:p>
            <a:pPr lvl="0" algn="just">
              <a:spcBef>
                <a:spcPts val="700"/>
              </a:spcBef>
            </a:pPr>
            <a:endParaRPr lang="es" sz="1200" dirty="0" smtClean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04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967"/>
            <a:ext cx="9144000" cy="4035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3"/>
          <p:cNvPicPr preferRelativeResize="0"/>
          <p:nvPr/>
        </p:nvPicPr>
        <p:blipFill rotWithShape="1">
          <a:blip r:embed="rId3">
            <a:alphaModFix/>
          </a:blip>
          <a:srcRect t="32926" r="49075" b="64881"/>
          <a:stretch/>
        </p:blipFill>
        <p:spPr>
          <a:xfrm rot="-322744">
            <a:off x="80526" y="1075768"/>
            <a:ext cx="4622823" cy="223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3"/>
          <p:cNvPicPr preferRelativeResize="0"/>
          <p:nvPr/>
        </p:nvPicPr>
        <p:blipFill rotWithShape="1">
          <a:blip r:embed="rId3">
            <a:alphaModFix/>
          </a:blip>
          <a:srcRect t="33141" r="72946" b="66005"/>
          <a:stretch/>
        </p:blipFill>
        <p:spPr>
          <a:xfrm rot="-322744">
            <a:off x="-2616" y="1053016"/>
            <a:ext cx="2470830" cy="38653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3"/>
          <p:cNvSpPr/>
          <p:nvPr/>
        </p:nvSpPr>
        <p:spPr>
          <a:xfrm>
            <a:off x="0" y="870192"/>
            <a:ext cx="5031300" cy="28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9200" tIns="79200" rIns="79200" bIns="79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3"/>
          <p:cNvSpPr txBox="1"/>
          <p:nvPr/>
        </p:nvSpPr>
        <p:spPr>
          <a:xfrm rot="-193094">
            <a:off x="85401" y="916079"/>
            <a:ext cx="4494188" cy="273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ctr" anchorCtr="0">
            <a:noAutofit/>
          </a:bodyPr>
          <a:lstStyle/>
          <a:p>
            <a:pPr marL="228600" marR="0" lvl="0" indent="-2730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ymbol"/>
              <a:buAutoNum type="arabicPeriod"/>
            </a:pPr>
            <a:r>
              <a:rPr lang="es" sz="1800" dirty="0" smtClean="0"/>
              <a:t>Creación </a:t>
            </a:r>
            <a:r>
              <a:rPr lang="es" sz="1800" dirty="0"/>
              <a:t>de </a:t>
            </a:r>
            <a:r>
              <a:rPr lang="es-ES" sz="1800" dirty="0" smtClean="0"/>
              <a:t>una clase </a:t>
            </a:r>
            <a:r>
              <a:rPr lang="es-ES" sz="1800" dirty="0" err="1" smtClean="0"/>
              <a:t>RESTController</a:t>
            </a:r>
            <a:r>
              <a:rPr lang="es-ES" sz="1800" dirty="0" smtClean="0"/>
              <a:t>.</a:t>
            </a:r>
            <a:endParaRPr sz="1800" dirty="0"/>
          </a:p>
          <a:p>
            <a:pPr marL="228600" marR="0" lvl="0" indent="-2730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ymbol"/>
              <a:buAutoNum type="arabicPeriod"/>
            </a:pPr>
            <a:r>
              <a:rPr lang="es" sz="1800" dirty="0" smtClean="0"/>
              <a:t>Creación de una clase @Service que devuelva un String.</a:t>
            </a:r>
          </a:p>
          <a:p>
            <a:pPr marL="228600" marR="0" lvl="0" indent="-2730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ymbol"/>
              <a:buAutoNum type="arabicPeriod"/>
            </a:pPr>
            <a:r>
              <a:rPr lang="es" sz="1800" b="1" dirty="0" smtClean="0"/>
              <a:t>Declarar endpoint: /hello </a:t>
            </a:r>
            <a:r>
              <a:rPr lang="es" sz="1800" dirty="0" smtClean="0"/>
              <a:t>que utilizan el servicio anterior.</a:t>
            </a:r>
            <a:endParaRPr sz="1800" dirty="0"/>
          </a:p>
        </p:txBody>
      </p:sp>
      <p:sp>
        <p:nvSpPr>
          <p:cNvPr id="303" name="Google Shape;303;p53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>
                <a:solidFill>
                  <a:schemeClr val="lt2"/>
                </a:solidFill>
              </a:rPr>
              <a:t>Ejercicio </a:t>
            </a:r>
            <a:r>
              <a:rPr lang="es" sz="2400" b="1" dirty="0" smtClean="0">
                <a:solidFill>
                  <a:schemeClr val="lt2"/>
                </a:solidFill>
              </a:rPr>
              <a:t>4</a:t>
            </a:r>
            <a:endParaRPr sz="1200" dirty="0"/>
          </a:p>
          <a:p>
            <a:pPr lvl="0">
              <a:buClr>
                <a:srgbClr val="960F68"/>
              </a:buClr>
            </a:pPr>
            <a:r>
              <a:rPr lang="es-ES" sz="1900" b="1" dirty="0">
                <a:solidFill>
                  <a:srgbClr val="960F68"/>
                </a:solidFill>
              </a:rPr>
              <a:t>Modificación proyecto con Spring </a:t>
            </a:r>
            <a:r>
              <a:rPr lang="es-ES" sz="1900" b="1" dirty="0" err="1">
                <a:solidFill>
                  <a:srgbClr val="960F68"/>
                </a:solidFill>
              </a:rPr>
              <a:t>Boot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/>
        </p:nvSpPr>
        <p:spPr>
          <a:xfrm>
            <a:off x="589858" y="1124874"/>
            <a:ext cx="6192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lvl="0" indent="-3873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chemeClr val="accent1"/>
                </a:solidFill>
              </a:rPr>
              <a:t>Introducción</a:t>
            </a:r>
            <a:endParaRPr sz="1200" dirty="0">
              <a:solidFill>
                <a:schemeClr val="accent1"/>
              </a:solidFill>
            </a:endParaRP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-ES" sz="1700" dirty="0">
                <a:solidFill>
                  <a:schemeClr val="accent1"/>
                </a:solidFill>
              </a:rPr>
              <a:t>Conceptos básicos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chemeClr val="accent1"/>
                </a:solidFill>
              </a:rPr>
              <a:t>Spring </a:t>
            </a:r>
            <a:r>
              <a:rPr lang="es" sz="1700" dirty="0">
                <a:solidFill>
                  <a:schemeClr val="accent1"/>
                </a:solidFill>
              </a:rPr>
              <a:t>Initalizr y starters</a:t>
            </a:r>
            <a:endParaRPr sz="1200" dirty="0">
              <a:solidFill>
                <a:schemeClr val="accent1"/>
              </a:solidFill>
            </a:endParaRPr>
          </a:p>
          <a:p>
            <a:pPr marL="393700" lvl="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chemeClr val="accent1"/>
                </a:solidFill>
              </a:rPr>
              <a:t>Configuración 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Aplicaciones </a:t>
            </a:r>
            <a:r>
              <a:rPr lang="es" sz="1700" dirty="0">
                <a:solidFill>
                  <a:srgbClr val="808080"/>
                </a:solidFill>
              </a:rPr>
              <a:t>online y </a:t>
            </a:r>
            <a:r>
              <a:rPr lang="es" sz="1700" dirty="0" smtClean="0">
                <a:solidFill>
                  <a:srgbClr val="808080"/>
                </a:solidFill>
              </a:rPr>
              <a:t>batch</a:t>
            </a: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-ES" sz="1700" b="1" dirty="0">
                <a:solidFill>
                  <a:srgbClr val="960F68"/>
                </a:solidFill>
              </a:rPr>
              <a:t>Acceso a bases de datos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Testing</a:t>
            </a: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-ES" sz="1700" dirty="0">
                <a:solidFill>
                  <a:srgbClr val="808080"/>
                </a:solidFill>
              </a:rPr>
              <a:t>Security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Consejos </a:t>
            </a:r>
            <a:r>
              <a:rPr lang="es" sz="1700" dirty="0">
                <a:solidFill>
                  <a:srgbClr val="808080"/>
                </a:solidFill>
              </a:rPr>
              <a:t>y dudas</a:t>
            </a:r>
            <a:endParaRPr sz="1700" dirty="0">
              <a:solidFill>
                <a:srgbClr val="8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700" dirty="0">
              <a:solidFill>
                <a:srgbClr val="80808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808080"/>
              </a:solidFill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549884" y="541170"/>
            <a:ext cx="60147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2100">
                <a:solidFill>
                  <a:srgbClr val="960F68"/>
                </a:solidFill>
              </a:rPr>
              <a:t>Í</a:t>
            </a:r>
            <a:r>
              <a:rPr lang="es" sz="2100" b="0" i="0" u="none" strike="noStrike" cap="none">
                <a:solidFill>
                  <a:srgbClr val="960F68"/>
                </a:solidFill>
                <a:latin typeface="Arial"/>
                <a:ea typeface="Arial"/>
                <a:cs typeface="Arial"/>
                <a:sym typeface="Arial"/>
              </a:rPr>
              <a:t>ndice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8284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/>
        </p:nvSpPr>
        <p:spPr>
          <a:xfrm>
            <a:off x="439750" y="10182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24292E"/>
                </a:solidFill>
                <a:highlight>
                  <a:srgbClr val="FFFFFF"/>
                </a:highlight>
              </a:rPr>
              <a:t>El acceso a base de datos se realiza fácilmente utilizando el framework de Spring Data. Mediante la definición de Repositorios sobre nuestras Entidades se nos generan métodos de </a:t>
            </a:r>
            <a:r>
              <a:rPr lang="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CRUD.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Para </a:t>
            </a:r>
            <a:r>
              <a:rPr lang="es-ES" dirty="0">
                <a:solidFill>
                  <a:srgbClr val="24292E"/>
                </a:solidFill>
                <a:highlight>
                  <a:srgbClr val="FFFFFF"/>
                </a:highlight>
              </a:rPr>
              <a:t>activar la </a:t>
            </a: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funcionalidad de Spring Data debemos: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- Incluir la dependencia de Spring Data</a:t>
            </a:r>
          </a:p>
          <a:p>
            <a:pPr lvl="4"/>
            <a:r>
              <a:rPr lang="es-ES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s-ES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es-ES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  &lt;</a:t>
            </a:r>
            <a:r>
              <a:rPr lang="es-ES" sz="11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s-ES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100" dirty="0" err="1" smtClean="0">
                <a:latin typeface="Consolas" panose="020B0609020204030204" pitchFamily="49" charset="0"/>
              </a:rPr>
              <a:t>org.springframework.boot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es-ES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  &lt;</a:t>
            </a:r>
            <a:r>
              <a:rPr lang="es-ES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100" dirty="0" err="1">
                <a:latin typeface="Consolas" panose="020B0609020204030204" pitchFamily="49" charset="0"/>
              </a:rPr>
              <a:t>spring</a:t>
            </a:r>
            <a:r>
              <a:rPr lang="es-ES" sz="1100" dirty="0">
                <a:latin typeface="Consolas" panose="020B0609020204030204" pitchFamily="49" charset="0"/>
              </a:rPr>
              <a:t>-</a:t>
            </a:r>
            <a:r>
              <a:rPr lang="es-ES" sz="1100" dirty="0" err="1">
                <a:latin typeface="Consolas" panose="020B0609020204030204" pitchFamily="49" charset="0"/>
              </a:rPr>
              <a:t>boot</a:t>
            </a:r>
            <a:r>
              <a:rPr lang="es-ES" sz="1100" dirty="0">
                <a:latin typeface="Consolas" panose="020B0609020204030204" pitchFamily="49" charset="0"/>
              </a:rPr>
              <a:t>-starter-data-</a:t>
            </a:r>
            <a:r>
              <a:rPr lang="es-ES" sz="1100" dirty="0" err="1">
                <a:latin typeface="Consolas" panose="020B0609020204030204" pitchFamily="49" charset="0"/>
              </a:rPr>
              <a:t>jpa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s-ES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s-ES" sz="1100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- Incluir el driver de acceso al repositorio SQL o </a:t>
            </a:r>
            <a:r>
              <a:rPr lang="es-ES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NoSQL</a:t>
            </a: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 que vayamos a utilizar: </a:t>
            </a:r>
            <a:r>
              <a:rPr lang="es-ES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p.e</a:t>
            </a: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: </a:t>
            </a:r>
            <a:r>
              <a:rPr lang="es-ES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Hsql</a:t>
            </a:r>
            <a:endParaRPr lang="es-ES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r>
              <a:rPr lang="es-ES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s-ES" sz="11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  &lt;</a:t>
            </a:r>
            <a:r>
              <a:rPr lang="es-ES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100" dirty="0" err="1">
                <a:latin typeface="Consolas" panose="020B0609020204030204" pitchFamily="49" charset="0"/>
              </a:rPr>
              <a:t>org.hsqldb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  &lt;</a:t>
            </a:r>
            <a:r>
              <a:rPr lang="es-ES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100" dirty="0" err="1">
                <a:latin typeface="Consolas" panose="020B0609020204030204" pitchFamily="49" charset="0"/>
              </a:rPr>
              <a:t>hsqldb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s-ES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s-ES" sz="1100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- Definir las propiedades del </a:t>
            </a:r>
            <a:r>
              <a:rPr lang="es-ES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datasource</a:t>
            </a: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 (</a:t>
            </a:r>
            <a:r>
              <a:rPr lang="es-ES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url</a:t>
            </a: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, </a:t>
            </a:r>
            <a:r>
              <a:rPr lang="es-ES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username</a:t>
            </a: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 y </a:t>
            </a:r>
            <a:r>
              <a:rPr lang="es-ES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password</a:t>
            </a: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) si procede (si no es una BD embebida)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5" name="Google Shape;258;p47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 smtClean="0">
                <a:solidFill>
                  <a:schemeClr val="lt2"/>
                </a:solidFill>
              </a:rPr>
              <a:t>Acceso a Base de datos</a:t>
            </a:r>
            <a:endParaRPr sz="2400" b="1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r>
              <a:rPr lang="es-ES" sz="1900" b="1" dirty="0" smtClean="0">
                <a:solidFill>
                  <a:schemeClr val="folHlink"/>
                </a:solidFill>
              </a:rPr>
              <a:t>Spring Data </a:t>
            </a:r>
            <a:r>
              <a:rPr lang="es-ES" sz="1900" b="1" dirty="0" smtClean="0">
                <a:solidFill>
                  <a:schemeClr val="folHlink"/>
                </a:solidFill>
              </a:rPr>
              <a:t>JPA dependencias</a:t>
            </a:r>
            <a:endParaRPr sz="1900" b="1" dirty="0">
              <a:solidFill>
                <a:schemeClr val="fol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endParaRPr sz="19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/>
        </p:nvSpPr>
        <p:spPr>
          <a:xfrm>
            <a:off x="492685" y="1011120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lvl="0" algn="just">
              <a:spcBef>
                <a:spcPts val="700"/>
              </a:spcBef>
              <a:buClr>
                <a:schemeClr val="dk1"/>
              </a:buClr>
              <a:buSzPts val="1100"/>
            </a:pP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En JPA podemos persistir POJOS a </a:t>
            </a:r>
            <a:r>
              <a:rPr lang="es-ES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BDs</a:t>
            </a: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, dichos POJOS son llamados </a:t>
            </a:r>
            <a:r>
              <a:rPr lang="es-ES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Entities</a:t>
            </a: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</a:p>
          <a:p>
            <a:pPr lvl="0" algn="just">
              <a:spcBef>
                <a:spcPts val="700"/>
              </a:spcBef>
              <a:buClr>
                <a:schemeClr val="dk1"/>
              </a:buClr>
              <a:buSzPts val="1100"/>
            </a:pPr>
            <a:endParaRPr lang="es-ES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lvl="0" indent="-285750" algn="just">
              <a:spcBef>
                <a:spcPts val="7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Debe anotarse con @</a:t>
            </a:r>
            <a:r>
              <a:rPr lang="es-ES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Entity</a:t>
            </a:r>
            <a:endParaRPr lang="es-ES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lvl="0" indent="-285750" algn="just">
              <a:spcBef>
                <a:spcPts val="7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Debe tener un campo marcado con la anotación @Id que será el utilizado como PK</a:t>
            </a:r>
          </a:p>
          <a:p>
            <a:pPr marL="285750" lvl="0" indent="-285750" algn="just">
              <a:spcBef>
                <a:spcPts val="7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Deben tener un constructor público o </a:t>
            </a:r>
            <a:r>
              <a:rPr lang="es-ES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protected</a:t>
            </a:r>
            <a:endParaRPr lang="es-ES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 algn="just">
              <a:spcBef>
                <a:spcPts val="700"/>
              </a:spcBef>
              <a:buClr>
                <a:schemeClr val="dk1"/>
              </a:buClr>
              <a:buSzPts val="1100"/>
            </a:pPr>
            <a:endParaRPr lang="es-ES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 algn="just">
              <a:spcBef>
                <a:spcPts val="700"/>
              </a:spcBef>
              <a:buClr>
                <a:schemeClr val="dk1"/>
              </a:buClr>
              <a:buSzPts val="1100"/>
            </a:pPr>
            <a:endParaRPr lang="es-ES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algn="just">
              <a:spcBef>
                <a:spcPts val="700"/>
              </a:spcBef>
              <a:buClr>
                <a:schemeClr val="dk1"/>
              </a:buClr>
              <a:buSzPts val="1100"/>
            </a:pPr>
            <a:endParaRPr lang="es-ES" sz="1200" b="1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algn="just">
              <a:spcBef>
                <a:spcPts val="700"/>
              </a:spcBef>
              <a:buClr>
                <a:schemeClr val="dk1"/>
              </a:buClr>
              <a:buSzPts val="1100"/>
            </a:pPr>
            <a:endParaRPr lang="es-ES" sz="1200" b="1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 algn="just">
              <a:spcBef>
                <a:spcPts val="700"/>
              </a:spcBef>
              <a:buClr>
                <a:schemeClr val="dk1"/>
              </a:buClr>
              <a:buSzPts val="1100"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5" name="Google Shape;258;p47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 smtClean="0">
                <a:solidFill>
                  <a:schemeClr val="lt2"/>
                </a:solidFill>
              </a:rPr>
              <a:t>Acceso a Base de datos</a:t>
            </a:r>
            <a:endParaRPr sz="2400" b="1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r>
              <a:rPr lang="es-ES" sz="1900" b="1" dirty="0" smtClean="0">
                <a:solidFill>
                  <a:schemeClr val="folHlink"/>
                </a:solidFill>
              </a:rPr>
              <a:t>Spring Data </a:t>
            </a:r>
            <a:r>
              <a:rPr lang="es-ES" sz="1900" b="1" dirty="0" smtClean="0">
                <a:solidFill>
                  <a:schemeClr val="folHlink"/>
                </a:solidFill>
              </a:rPr>
              <a:t>JPA </a:t>
            </a:r>
            <a:r>
              <a:rPr lang="es-ES" sz="1900" b="1" dirty="0" err="1" smtClean="0">
                <a:solidFill>
                  <a:schemeClr val="folHlink"/>
                </a:solidFill>
              </a:rPr>
              <a:t>Entity</a:t>
            </a:r>
            <a:endParaRPr sz="1900" b="1" dirty="0">
              <a:solidFill>
                <a:schemeClr val="folHlink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642" y="2889604"/>
            <a:ext cx="3495238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/>
        </p:nvSpPr>
        <p:spPr>
          <a:xfrm>
            <a:off x="492685" y="1011120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lvl="0" algn="just">
              <a:spcBef>
                <a:spcPts val="700"/>
              </a:spcBef>
              <a:buClr>
                <a:schemeClr val="dk1"/>
              </a:buClr>
              <a:buSzPts val="1100"/>
            </a:pPr>
            <a:r>
              <a:rPr lang="es-ES" dirty="0">
                <a:solidFill>
                  <a:srgbClr val="24292E"/>
                </a:solidFill>
                <a:highlight>
                  <a:srgbClr val="FFFFFF"/>
                </a:highlight>
              </a:rPr>
              <a:t>Por defecto, </a:t>
            </a:r>
            <a:r>
              <a:rPr lang="es-ES" b="1" dirty="0">
                <a:solidFill>
                  <a:srgbClr val="24292E"/>
                </a:solidFill>
                <a:highlight>
                  <a:srgbClr val="FFFFFF"/>
                </a:highlight>
              </a:rPr>
              <a:t>Spring </a:t>
            </a:r>
            <a:r>
              <a:rPr lang="es-ES" b="1" dirty="0" err="1">
                <a:solidFill>
                  <a:srgbClr val="24292E"/>
                </a:solidFill>
                <a:highlight>
                  <a:srgbClr val="FFFFFF"/>
                </a:highlight>
              </a:rPr>
              <a:t>Boot</a:t>
            </a:r>
            <a:r>
              <a:rPr lang="es-ES" b="1" dirty="0">
                <a:solidFill>
                  <a:srgbClr val="24292E"/>
                </a:solidFill>
                <a:highlight>
                  <a:srgbClr val="FFFFFF"/>
                </a:highlight>
              </a:rPr>
              <a:t> habilitará el soporte </a:t>
            </a:r>
            <a:r>
              <a:rPr lang="es-ES" b="1" dirty="0" smtClean="0">
                <a:solidFill>
                  <a:srgbClr val="24292E"/>
                </a:solidFill>
                <a:highlight>
                  <a:srgbClr val="FFFFFF"/>
                </a:highlight>
              </a:rPr>
              <a:t>de repositorios </a:t>
            </a:r>
            <a:r>
              <a:rPr lang="es-ES" b="1" dirty="0">
                <a:solidFill>
                  <a:srgbClr val="24292E"/>
                </a:solidFill>
                <a:highlight>
                  <a:srgbClr val="FFFFFF"/>
                </a:highlight>
              </a:rPr>
              <a:t>JPA </a:t>
            </a:r>
            <a:r>
              <a:rPr lang="es-ES" dirty="0">
                <a:solidFill>
                  <a:srgbClr val="24292E"/>
                </a:solidFill>
                <a:highlight>
                  <a:srgbClr val="FFFFFF"/>
                </a:highlight>
              </a:rPr>
              <a:t>y buscará en </a:t>
            </a: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los subdirectorios desde donde </a:t>
            </a:r>
            <a:r>
              <a:rPr lang="es-ES" dirty="0">
                <a:solidFill>
                  <a:srgbClr val="24292E"/>
                </a:solidFill>
                <a:highlight>
                  <a:srgbClr val="FFFFFF"/>
                </a:highlight>
              </a:rPr>
              <a:t>se encuentra @</a:t>
            </a:r>
            <a:r>
              <a:rPr lang="es-ES" dirty="0" err="1">
                <a:solidFill>
                  <a:srgbClr val="24292E"/>
                </a:solidFill>
                <a:highlight>
                  <a:srgbClr val="FFFFFF"/>
                </a:highlight>
              </a:rPr>
              <a:t>SpringBootApplication</a:t>
            </a:r>
            <a:r>
              <a:rPr lang="es-ES" dirty="0">
                <a:solidFill>
                  <a:srgbClr val="24292E"/>
                </a:solidFill>
                <a:highlight>
                  <a:srgbClr val="FFFFFF"/>
                </a:highlight>
              </a:rPr>
              <a:t>. </a:t>
            </a:r>
          </a:p>
          <a:p>
            <a:pPr lvl="0" algn="just">
              <a:spcBef>
                <a:spcPts val="700"/>
              </a:spcBef>
              <a:buClr>
                <a:schemeClr val="dk1"/>
              </a:buClr>
              <a:buSzPts val="1100"/>
            </a:pP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Podemos </a:t>
            </a: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indicar paquetes </a:t>
            </a:r>
            <a:r>
              <a:rPr lang="es-ES" dirty="0">
                <a:solidFill>
                  <a:srgbClr val="24292E"/>
                </a:solidFill>
                <a:highlight>
                  <a:srgbClr val="FFFFFF"/>
                </a:highlight>
              </a:rPr>
              <a:t>alternativos utilizando </a:t>
            </a:r>
            <a:r>
              <a:rPr lang="es-ES" b="1" dirty="0">
                <a:solidFill>
                  <a:srgbClr val="24292E"/>
                </a:solidFill>
                <a:highlight>
                  <a:srgbClr val="FFFFFF"/>
                </a:highlight>
              </a:rPr>
              <a:t>@</a:t>
            </a:r>
            <a:r>
              <a:rPr lang="es-ES" b="1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EnableJpaRepositories</a:t>
            </a:r>
            <a:r>
              <a:rPr lang="es-ES" b="1" dirty="0" smtClean="0">
                <a:solidFill>
                  <a:srgbClr val="24292E"/>
                </a:solidFill>
                <a:highlight>
                  <a:srgbClr val="FFFFFF"/>
                </a:highlight>
              </a:rPr>
              <a:t> y @</a:t>
            </a:r>
            <a:r>
              <a:rPr lang="es-ES" b="1" dirty="0" err="1">
                <a:highlight>
                  <a:srgbClr val="FFFFFF"/>
                </a:highlight>
              </a:rPr>
              <a:t>E</a:t>
            </a:r>
            <a:r>
              <a:rPr lang="es-ES" b="1" dirty="0" err="1" smtClean="0"/>
              <a:t>ntityScan</a:t>
            </a:r>
            <a:r>
              <a:rPr lang="es-ES" b="1" dirty="0" smtClean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si los repositorios y entidades están </a:t>
            </a:r>
            <a:r>
              <a:rPr lang="es-ES" dirty="0">
                <a:solidFill>
                  <a:srgbClr val="24292E"/>
                </a:solidFill>
                <a:highlight>
                  <a:srgbClr val="FFFFFF"/>
                </a:highlight>
              </a:rPr>
              <a:t>en otras ubicaciones.</a:t>
            </a:r>
          </a:p>
          <a:p>
            <a:pPr lvl="0" algn="just">
              <a:spcBef>
                <a:spcPts val="700"/>
              </a:spcBef>
              <a:buClr>
                <a:schemeClr val="dk1"/>
              </a:buClr>
              <a:buSzPts val="1100"/>
            </a:pPr>
            <a:endParaRPr lang="es-ES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algn="just">
              <a:spcBef>
                <a:spcPts val="700"/>
              </a:spcBef>
              <a:buClr>
                <a:schemeClr val="dk1"/>
              </a:buClr>
              <a:buSzPts val="1100"/>
            </a:pPr>
            <a:r>
              <a:rPr lang="es-ES" dirty="0">
                <a:solidFill>
                  <a:srgbClr val="24292E"/>
                </a:solidFill>
                <a:highlight>
                  <a:srgbClr val="FFFFFF"/>
                </a:highlight>
              </a:rPr>
              <a:t>Permite la creación de métodos de </a:t>
            </a: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consulta </a:t>
            </a:r>
            <a:r>
              <a:rPr lang="es-ES" dirty="0">
                <a:solidFill>
                  <a:srgbClr val="24292E"/>
                </a:solidFill>
                <a:highlight>
                  <a:srgbClr val="FFFFFF"/>
                </a:highlight>
              </a:rPr>
              <a:t>de forma declarativa, simplemente nombrando el método en la interfaz anotada con @</a:t>
            </a:r>
            <a:r>
              <a:rPr lang="es-ES" dirty="0" err="1">
                <a:solidFill>
                  <a:srgbClr val="24292E"/>
                </a:solidFill>
                <a:highlight>
                  <a:srgbClr val="FFFFFF"/>
                </a:highlight>
              </a:rPr>
              <a:t>Repository</a:t>
            </a:r>
            <a:r>
              <a:rPr lang="es-ES" dirty="0">
                <a:solidFill>
                  <a:srgbClr val="24292E"/>
                </a:solidFill>
                <a:highlight>
                  <a:srgbClr val="FFFFFF"/>
                </a:highlight>
              </a:rPr>
              <a:t> con la nomenclatura correcta: </a:t>
            </a:r>
            <a:r>
              <a:rPr lang="es-ES" dirty="0" err="1">
                <a:solidFill>
                  <a:srgbClr val="24292E"/>
                </a:solidFill>
                <a:highlight>
                  <a:srgbClr val="FFFFFF"/>
                </a:highlight>
              </a:rPr>
              <a:t>p.e</a:t>
            </a:r>
            <a:r>
              <a:rPr lang="es-ES" dirty="0">
                <a:solidFill>
                  <a:srgbClr val="24292E"/>
                </a:solidFill>
                <a:highlight>
                  <a:srgbClr val="FFFFFF"/>
                </a:highlight>
              </a:rPr>
              <a:t>: </a:t>
            </a:r>
            <a:r>
              <a:rPr lang="es-ES" dirty="0" err="1">
                <a:solidFill>
                  <a:srgbClr val="24292E"/>
                </a:solidFill>
                <a:highlight>
                  <a:srgbClr val="FFFFFF"/>
                </a:highlight>
              </a:rPr>
              <a:t>findUsersByMailAndName</a:t>
            </a:r>
            <a:r>
              <a:rPr lang="es-ES" dirty="0">
                <a:solidFill>
                  <a:srgbClr val="24292E"/>
                </a:solidFill>
                <a:highlight>
                  <a:srgbClr val="FFFFFF"/>
                </a:highlight>
              </a:rPr>
              <a:t>, </a:t>
            </a:r>
            <a:r>
              <a:rPr lang="es-ES" b="1" dirty="0">
                <a:solidFill>
                  <a:srgbClr val="24292E"/>
                </a:solidFill>
                <a:highlight>
                  <a:srgbClr val="FFFFFF"/>
                </a:highlight>
              </a:rPr>
              <a:t>sin tener que implementar </a:t>
            </a:r>
            <a:r>
              <a:rPr lang="es-ES" b="1" dirty="0" smtClean="0">
                <a:solidFill>
                  <a:srgbClr val="24292E"/>
                </a:solidFill>
                <a:highlight>
                  <a:srgbClr val="FFFFFF"/>
                </a:highlight>
              </a:rPr>
              <a:t>código</a:t>
            </a: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</a:p>
          <a:p>
            <a:pPr algn="just">
              <a:spcBef>
                <a:spcPts val="700"/>
              </a:spcBef>
              <a:buClr>
                <a:schemeClr val="dk1"/>
              </a:buClr>
              <a:buSzPts val="1100"/>
            </a:pPr>
            <a:endParaRPr lang="es-ES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algn="just">
              <a:spcBef>
                <a:spcPts val="700"/>
              </a:spcBef>
              <a:buClr>
                <a:schemeClr val="dk1"/>
              </a:buClr>
              <a:buSzPts val="1100"/>
            </a:pP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El resto de métodos CRUD podemos incluirlos en al interfaz heredando de </a:t>
            </a:r>
            <a:r>
              <a:rPr lang="es-ES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JpaRepository</a:t>
            </a: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 e indicando la entidad que queremos gestionar y el tipo de la PK</a:t>
            </a:r>
            <a:endParaRPr lang="es-ES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algn="just">
              <a:spcBef>
                <a:spcPts val="700"/>
              </a:spcBef>
              <a:buClr>
                <a:schemeClr val="dk1"/>
              </a:buClr>
              <a:buSzPts val="1100"/>
            </a:pPr>
            <a:endParaRPr lang="es-ES" sz="1200" b="1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algn="just">
              <a:spcBef>
                <a:spcPts val="700"/>
              </a:spcBef>
              <a:buClr>
                <a:schemeClr val="dk1"/>
              </a:buClr>
              <a:buSzPts val="1100"/>
            </a:pPr>
            <a:endParaRPr lang="es-ES" sz="1200" b="1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 algn="just">
              <a:spcBef>
                <a:spcPts val="700"/>
              </a:spcBef>
              <a:buClr>
                <a:schemeClr val="dk1"/>
              </a:buClr>
              <a:buSzPts val="1100"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5" name="Google Shape;258;p47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 smtClean="0">
                <a:solidFill>
                  <a:schemeClr val="lt2"/>
                </a:solidFill>
              </a:rPr>
              <a:t>Acceso a Base de datos</a:t>
            </a:r>
            <a:endParaRPr sz="2400" b="1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r>
              <a:rPr lang="es-ES" sz="1900" b="1" dirty="0" smtClean="0">
                <a:solidFill>
                  <a:schemeClr val="folHlink"/>
                </a:solidFill>
              </a:rPr>
              <a:t>Spring Data </a:t>
            </a:r>
            <a:r>
              <a:rPr lang="es-ES" sz="1900" b="1" dirty="0" smtClean="0">
                <a:solidFill>
                  <a:schemeClr val="folHlink"/>
                </a:solidFill>
              </a:rPr>
              <a:t>JPA </a:t>
            </a:r>
            <a:r>
              <a:rPr lang="es-ES" sz="1900" b="1" dirty="0" err="1" smtClean="0">
                <a:solidFill>
                  <a:schemeClr val="folHlink"/>
                </a:solidFill>
              </a:rPr>
              <a:t>Repository</a:t>
            </a:r>
            <a:endParaRPr sz="1900" b="1" dirty="0">
              <a:solidFill>
                <a:schemeClr val="folHlink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33" y="4083691"/>
            <a:ext cx="5161905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/>
        </p:nvSpPr>
        <p:spPr>
          <a:xfrm>
            <a:off x="492685" y="268575"/>
            <a:ext cx="6014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>
                <a:solidFill>
                  <a:schemeClr val="lt2"/>
                </a:solidFill>
              </a:rPr>
              <a:t>I</a:t>
            </a:r>
            <a:r>
              <a:rPr lang="es"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ntroducción</a:t>
            </a:r>
            <a:endParaRPr sz="1200"/>
          </a:p>
        </p:txBody>
      </p:sp>
      <p:sp>
        <p:nvSpPr>
          <p:cNvPr id="128" name="Google Shape;128;p30"/>
          <p:cNvSpPr txBox="1"/>
          <p:nvPr/>
        </p:nvSpPr>
        <p:spPr>
          <a:xfrm>
            <a:off x="431746" y="976419"/>
            <a:ext cx="8292600" cy="3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960F68"/>
                </a:solidFill>
              </a:rPr>
              <a:t>Spring Boot (SB) </a:t>
            </a:r>
            <a:r>
              <a:rPr lang="es" sz="1600" dirty="0">
                <a:solidFill>
                  <a:schemeClr val="dk1"/>
                </a:solidFill>
              </a:rPr>
              <a:t>es un framework enfocado a la creación de aplicaciones basadas en Spring sin necesidad de contenedor de aplicaciones</a:t>
            </a:r>
            <a:r>
              <a:rPr lang="es" sz="1600" dirty="0" smtClean="0">
                <a:solidFill>
                  <a:schemeClr val="dk1"/>
                </a:solidFill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</a:rPr>
              <a:t/>
            </a:r>
            <a:br>
              <a:rPr lang="es" sz="1600" dirty="0">
                <a:solidFill>
                  <a:schemeClr val="dk1"/>
                </a:solidFill>
              </a:rPr>
            </a:br>
            <a:r>
              <a:rPr lang="es" sz="1600" dirty="0">
                <a:solidFill>
                  <a:schemeClr val="dk1"/>
                </a:solidFill>
              </a:rPr>
              <a:t>A </a:t>
            </a:r>
            <a:r>
              <a:rPr lang="es" sz="1600" dirty="0" smtClean="0">
                <a:solidFill>
                  <a:schemeClr val="dk1"/>
                </a:solidFill>
              </a:rPr>
              <a:t>partir de la versión 2.0 requiere el uso de Java 8 o superior.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</a:rPr>
              <a:t/>
            </a:r>
            <a:br>
              <a:rPr lang="es" sz="1600" dirty="0">
                <a:solidFill>
                  <a:schemeClr val="dk1"/>
                </a:solidFill>
              </a:rPr>
            </a:br>
            <a:r>
              <a:rPr lang="es" sz="1600" dirty="0">
                <a:solidFill>
                  <a:schemeClr val="dk1"/>
                </a:solidFill>
              </a:rPr>
              <a:t>Los servidores de aplicaciones embebidos que permite ejecutar SB por defecto son los siguientes:</a:t>
            </a:r>
            <a:endParaRPr sz="1600" dirty="0">
              <a:solidFill>
                <a:schemeClr val="dk1"/>
              </a:solidFill>
            </a:endParaRPr>
          </a:p>
          <a:p>
            <a:pPr marL="914400" marR="0" lvl="0" indent="-3175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Tomcat</a:t>
            </a:r>
            <a:endParaRPr sz="1600" dirty="0">
              <a:solidFill>
                <a:schemeClr val="dk1"/>
              </a:solidFill>
            </a:endParaRPr>
          </a:p>
          <a:p>
            <a:pPr marL="9144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Undertow</a:t>
            </a:r>
            <a:endParaRPr sz="1600" dirty="0">
              <a:solidFill>
                <a:schemeClr val="dk1"/>
              </a:solidFill>
            </a:endParaRPr>
          </a:p>
          <a:p>
            <a:pPr marL="9144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600" dirty="0" smtClean="0">
                <a:solidFill>
                  <a:schemeClr val="dk1"/>
                </a:solidFill>
              </a:rPr>
              <a:t>Jetty</a:t>
            </a:r>
            <a:endParaRPr sz="1600" dirty="0" smtClean="0">
              <a:solidFill>
                <a:schemeClr val="dk1"/>
              </a:solidFill>
            </a:endParaRPr>
          </a:p>
          <a:p>
            <a:pPr marL="9144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600" dirty="0" smtClean="0">
                <a:solidFill>
                  <a:schemeClr val="dk1"/>
                </a:solidFill>
              </a:rPr>
              <a:t>Reactor Netty (sólo SB 2)</a:t>
            </a:r>
          </a:p>
          <a:p>
            <a:pPr marL="5969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s" sz="1600" dirty="0" smtClean="0">
                <a:solidFill>
                  <a:schemeClr val="dk1"/>
                </a:solidFill>
              </a:rPr>
              <a:t/>
            </a:r>
            <a:br>
              <a:rPr lang="es" sz="1600" dirty="0" smtClean="0">
                <a:solidFill>
                  <a:schemeClr val="dk1"/>
                </a:solidFill>
              </a:rPr>
            </a:br>
            <a:r>
              <a:rPr lang="es" sz="1400" b="1" dirty="0" smtClean="0">
                <a:solidFill>
                  <a:srgbClr val="960F68"/>
                </a:solidFill>
              </a:rPr>
              <a:t/>
            </a:r>
            <a:br>
              <a:rPr lang="es" sz="1400" b="1" dirty="0" smtClean="0">
                <a:solidFill>
                  <a:srgbClr val="960F68"/>
                </a:solidFill>
              </a:rPr>
            </a:br>
            <a:endParaRPr sz="1400" b="1" dirty="0" smtClean="0">
              <a:solidFill>
                <a:srgbClr val="960F68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 b="1" dirty="0">
              <a:solidFill>
                <a:srgbClr val="960F6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dk1"/>
                </a:solidFill>
              </a:rPr>
              <a:t> 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129" name="Google Shape;1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500" y="37623"/>
            <a:ext cx="1570625" cy="7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967"/>
            <a:ext cx="9144000" cy="4035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3"/>
          <p:cNvPicPr preferRelativeResize="0"/>
          <p:nvPr/>
        </p:nvPicPr>
        <p:blipFill rotWithShape="1">
          <a:blip r:embed="rId3">
            <a:alphaModFix/>
          </a:blip>
          <a:srcRect t="32926" r="49075" b="64881"/>
          <a:stretch/>
        </p:blipFill>
        <p:spPr>
          <a:xfrm rot="-322744">
            <a:off x="80526" y="1075768"/>
            <a:ext cx="4622823" cy="223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3"/>
          <p:cNvPicPr preferRelativeResize="0"/>
          <p:nvPr/>
        </p:nvPicPr>
        <p:blipFill rotWithShape="1">
          <a:blip r:embed="rId3">
            <a:alphaModFix/>
          </a:blip>
          <a:srcRect t="33141" r="72946" b="66005"/>
          <a:stretch/>
        </p:blipFill>
        <p:spPr>
          <a:xfrm rot="-322744">
            <a:off x="-2616" y="1053016"/>
            <a:ext cx="2470830" cy="38653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3"/>
          <p:cNvSpPr/>
          <p:nvPr/>
        </p:nvSpPr>
        <p:spPr>
          <a:xfrm>
            <a:off x="0" y="870192"/>
            <a:ext cx="5031300" cy="28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9200" tIns="79200" rIns="79200" bIns="79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3"/>
          <p:cNvSpPr txBox="1"/>
          <p:nvPr/>
        </p:nvSpPr>
        <p:spPr>
          <a:xfrm rot="-193094">
            <a:off x="85401" y="916079"/>
            <a:ext cx="4494188" cy="273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ctr" anchorCtr="0">
            <a:noAutofit/>
          </a:bodyPr>
          <a:lstStyle/>
          <a:p>
            <a:pPr marL="228600" marR="0" lvl="0" indent="-2730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ymbol"/>
              <a:buAutoNum type="arabicPeriod"/>
            </a:pPr>
            <a:r>
              <a:rPr lang="es" sz="1600" dirty="0"/>
              <a:t>Creación de una aplicación con </a:t>
            </a:r>
            <a:r>
              <a:rPr lang="es" sz="1600" b="1" dirty="0"/>
              <a:t>Spring </a:t>
            </a:r>
            <a:r>
              <a:rPr lang="es" sz="1600" b="1" dirty="0" smtClean="0"/>
              <a:t>Data y Web</a:t>
            </a:r>
            <a:r>
              <a:rPr lang="es" sz="1600" dirty="0" smtClean="0"/>
              <a:t>.</a:t>
            </a:r>
            <a:endParaRPr sz="1600" dirty="0"/>
          </a:p>
          <a:p>
            <a:pPr marL="228600" marR="0" lvl="0" indent="-2730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ymbol"/>
              <a:buAutoNum type="arabicPeriod"/>
            </a:pPr>
            <a:r>
              <a:rPr lang="es" sz="1600" dirty="0" smtClean="0"/>
              <a:t>Crear entidad y repositorio</a:t>
            </a:r>
          </a:p>
          <a:p>
            <a:pPr marL="228600" marR="0" lvl="0" indent="-2730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ymbol"/>
              <a:buAutoNum type="arabicPeriod"/>
            </a:pPr>
            <a:r>
              <a:rPr lang="es" sz="1600" dirty="0" smtClean="0"/>
              <a:t>Modificar servicio para que acceda al repositorio</a:t>
            </a:r>
            <a:endParaRPr lang="es" sz="1600" dirty="0" smtClean="0"/>
          </a:p>
          <a:p>
            <a:pPr marL="228600" marR="0" lvl="0" indent="-2730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ymbol"/>
              <a:buAutoNum type="arabicPeriod"/>
            </a:pPr>
            <a:r>
              <a:rPr lang="es" sz="1600" dirty="0" smtClean="0"/>
              <a:t>Modificar </a:t>
            </a:r>
            <a:r>
              <a:rPr lang="es" sz="1600" dirty="0" smtClean="0"/>
              <a:t>endpoints </a:t>
            </a:r>
            <a:r>
              <a:rPr lang="es" sz="1600" dirty="0" smtClean="0"/>
              <a:t>y controller para </a:t>
            </a:r>
            <a:r>
              <a:rPr lang="es" sz="1600" b="1" dirty="0" smtClean="0"/>
              <a:t>acceso a operaciones </a:t>
            </a:r>
            <a:r>
              <a:rPr lang="es" sz="1600" b="1" dirty="0" smtClean="0"/>
              <a:t>CRUD del servicio.</a:t>
            </a:r>
            <a:endParaRPr sz="1600" b="1" dirty="0"/>
          </a:p>
        </p:txBody>
      </p:sp>
      <p:sp>
        <p:nvSpPr>
          <p:cNvPr id="303" name="Google Shape;303;p53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>
                <a:solidFill>
                  <a:schemeClr val="lt2"/>
                </a:solidFill>
              </a:rPr>
              <a:t>Ejercicio </a:t>
            </a:r>
            <a:r>
              <a:rPr lang="es" sz="2400" b="1" dirty="0" smtClean="0">
                <a:solidFill>
                  <a:schemeClr val="lt2"/>
                </a:solidFill>
              </a:rPr>
              <a:t>5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1900" b="1" dirty="0">
                <a:solidFill>
                  <a:srgbClr val="960F68"/>
                </a:solidFill>
              </a:rPr>
              <a:t>Aplicación básica de SB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5017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/>
        </p:nvSpPr>
        <p:spPr>
          <a:xfrm>
            <a:off x="589858" y="1124874"/>
            <a:ext cx="6192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lvl="0" indent="-3873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chemeClr val="accent1"/>
                </a:solidFill>
              </a:rPr>
              <a:t>Introducción</a:t>
            </a:r>
            <a:endParaRPr sz="1200" dirty="0">
              <a:solidFill>
                <a:schemeClr val="accent1"/>
              </a:solidFill>
            </a:endParaRP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-ES" sz="1700" dirty="0">
                <a:solidFill>
                  <a:srgbClr val="808080"/>
                </a:solidFill>
              </a:rPr>
              <a:t>Conceptos básicos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chemeClr val="accent1"/>
                </a:solidFill>
              </a:rPr>
              <a:t>Spring </a:t>
            </a:r>
            <a:r>
              <a:rPr lang="es" sz="1700" dirty="0">
                <a:solidFill>
                  <a:schemeClr val="accent1"/>
                </a:solidFill>
              </a:rPr>
              <a:t>Initalizr y starters</a:t>
            </a:r>
            <a:endParaRPr sz="1200" dirty="0">
              <a:solidFill>
                <a:schemeClr val="accent1"/>
              </a:solidFill>
            </a:endParaRPr>
          </a:p>
          <a:p>
            <a:pPr marL="393700" lvl="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chemeClr val="accent1"/>
                </a:solidFill>
              </a:rPr>
              <a:t>Configuración 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Acceso </a:t>
            </a:r>
            <a:r>
              <a:rPr lang="es" sz="1700" dirty="0">
                <a:solidFill>
                  <a:srgbClr val="808080"/>
                </a:solidFill>
              </a:rPr>
              <a:t>a bases de datos</a:t>
            </a:r>
            <a:endParaRPr sz="1700" dirty="0">
              <a:solidFill>
                <a:srgbClr val="808080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rgbClr val="808080"/>
                </a:solidFill>
              </a:rPr>
              <a:t>Aplicaciones online y batch</a:t>
            </a:r>
            <a:endParaRPr sz="1700" dirty="0">
              <a:solidFill>
                <a:srgbClr val="808080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b="1" dirty="0" smtClean="0">
                <a:solidFill>
                  <a:srgbClr val="960F68"/>
                </a:solidFill>
              </a:rPr>
              <a:t>Testing</a:t>
            </a: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-ES" sz="1700" dirty="0">
                <a:solidFill>
                  <a:srgbClr val="808080"/>
                </a:solidFill>
              </a:rPr>
              <a:t>Security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Consejos </a:t>
            </a:r>
            <a:r>
              <a:rPr lang="es" sz="1700" dirty="0">
                <a:solidFill>
                  <a:srgbClr val="808080"/>
                </a:solidFill>
              </a:rPr>
              <a:t>y dudas</a:t>
            </a:r>
            <a:endParaRPr sz="1700" dirty="0">
              <a:solidFill>
                <a:srgbClr val="8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700" dirty="0">
              <a:solidFill>
                <a:srgbClr val="80808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808080"/>
              </a:solidFill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549884" y="541170"/>
            <a:ext cx="60147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2100">
                <a:solidFill>
                  <a:srgbClr val="960F68"/>
                </a:solidFill>
              </a:rPr>
              <a:t>Í</a:t>
            </a:r>
            <a:r>
              <a:rPr lang="es" sz="2100" b="0" i="0" u="none" strike="noStrike" cap="none">
                <a:solidFill>
                  <a:srgbClr val="960F68"/>
                </a:solidFill>
                <a:latin typeface="Arial"/>
                <a:ea typeface="Arial"/>
                <a:cs typeface="Arial"/>
                <a:sym typeface="Arial"/>
              </a:rPr>
              <a:t>ndice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739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>
                <a:solidFill>
                  <a:schemeClr val="lt2"/>
                </a:solidFill>
              </a:rPr>
              <a:t>Testing</a:t>
            </a:r>
            <a:endParaRPr sz="2400" b="1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endParaRPr sz="1900" b="1">
              <a:solidFill>
                <a:schemeClr val="folHlink"/>
              </a:solidFill>
            </a:endParaRPr>
          </a:p>
        </p:txBody>
      </p:sp>
      <p:sp>
        <p:nvSpPr>
          <p:cNvPr id="321" name="Google Shape;321;p55"/>
          <p:cNvSpPr txBox="1"/>
          <p:nvPr/>
        </p:nvSpPr>
        <p:spPr>
          <a:xfrm>
            <a:off x="439750" y="10182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24292E"/>
                </a:solidFill>
              </a:rPr>
              <a:t>Una de las partes fundamentales en el desarrollo de software es la implementación de test unitarios que garanticen el correcto funcionamiento de nuestros desarrollos.</a:t>
            </a:r>
            <a:endParaRPr sz="1200" dirty="0">
              <a:solidFill>
                <a:srgbClr val="24292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24292E"/>
                </a:solidFill>
              </a:rPr>
              <a:t>Al igual que Spring realizó en frameworks anteriores, para SB ha facilitado un starter denominado </a:t>
            </a:r>
            <a:r>
              <a:rPr lang="es" sz="1200" b="1" dirty="0">
                <a:solidFill>
                  <a:srgbClr val="24292E"/>
                </a:solidFill>
              </a:rPr>
              <a:t>spring-boot-starter-test</a:t>
            </a:r>
            <a:r>
              <a:rPr lang="es" sz="1200" dirty="0">
                <a:solidFill>
                  <a:srgbClr val="24292E"/>
                </a:solidFill>
              </a:rPr>
              <a:t> que engloba numerosos frameworks que facilitan la construcción de test unitarios, como por ejemplo los siguientes: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JUnit</a:t>
            </a:r>
            <a:r>
              <a:rPr lang="es" sz="1200" dirty="0">
                <a:solidFill>
                  <a:srgbClr val="24292E"/>
                </a:solidFill>
              </a:rPr>
              <a:t>: El framework estándar para la construcción de test unitarios en las aplicaciones Java.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Spring Test &amp; Spring Boot Test</a:t>
            </a:r>
            <a:r>
              <a:rPr lang="es" sz="1200" dirty="0">
                <a:solidFill>
                  <a:srgbClr val="24292E"/>
                </a:solidFill>
              </a:rPr>
              <a:t>: Utilidades para el testing de aplicaciones SB.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AssertJ</a:t>
            </a:r>
            <a:r>
              <a:rPr lang="es" sz="1200" dirty="0">
                <a:solidFill>
                  <a:srgbClr val="24292E"/>
                </a:solidFill>
              </a:rPr>
              <a:t>: Librería para la creación de aserciones.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Hamcrest</a:t>
            </a:r>
            <a:r>
              <a:rPr lang="es" sz="1200" dirty="0">
                <a:solidFill>
                  <a:srgbClr val="24292E"/>
                </a:solidFill>
              </a:rPr>
              <a:t>: Hamcrest es una librería que nos provee de una serie de matchers que podemos utilizar para hacer nuestros tests más legibles.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s" sz="1200" b="1" dirty="0">
                <a:solidFill>
                  <a:srgbClr val="24292E"/>
                </a:solidFill>
              </a:rPr>
              <a:t>Mockito</a:t>
            </a:r>
            <a:r>
              <a:rPr lang="es" sz="1200" dirty="0">
                <a:solidFill>
                  <a:srgbClr val="24292E"/>
                </a:solidFill>
              </a:rPr>
              <a:t>: Framework de apoyo para la realización de mocks.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6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>
                <a:solidFill>
                  <a:schemeClr val="lt2"/>
                </a:solidFill>
              </a:rPr>
              <a:t>Testing</a:t>
            </a:r>
            <a:endParaRPr sz="2400" b="1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endParaRPr sz="1900" b="1">
              <a:solidFill>
                <a:schemeClr val="folHlink"/>
              </a:solidFill>
            </a:endParaRPr>
          </a:p>
        </p:txBody>
      </p:sp>
      <p:sp>
        <p:nvSpPr>
          <p:cNvPr id="328" name="Google Shape;328;p56"/>
          <p:cNvSpPr txBox="1"/>
          <p:nvPr/>
        </p:nvSpPr>
        <p:spPr>
          <a:xfrm>
            <a:off x="439750" y="10182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En la creación por defecto de nuestro proyecto, podremos ver cómo se ha generado una clase de test en la carpeta </a:t>
            </a:r>
            <a:r>
              <a:rPr lang="es" sz="1200" b="1" dirty="0">
                <a:solidFill>
                  <a:srgbClr val="24292E"/>
                </a:solidFill>
                <a:highlight>
                  <a:srgbClr val="FFFFFF"/>
                </a:highlight>
              </a:rPr>
              <a:t>src/main/test/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 con el nombre de nuestro proyecto y que contiene un test que realiza la prueba de carga del contexto del proyecto.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Se puede apreciar cómo gracias a las anotaciones </a:t>
            </a:r>
            <a:r>
              <a:rPr lang="es" sz="1200" b="1" dirty="0">
                <a:solidFill>
                  <a:srgbClr val="24292E"/>
                </a:solidFill>
                <a:highlight>
                  <a:srgbClr val="FFFFFF"/>
                </a:highlight>
              </a:rPr>
              <a:t>@RunWith(SpringRunner.class)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 y </a:t>
            </a:r>
            <a:r>
              <a:rPr lang="es" sz="1200" b="1" dirty="0">
                <a:solidFill>
                  <a:srgbClr val="24292E"/>
                </a:solidFill>
                <a:highlight>
                  <a:srgbClr val="FFFFFF"/>
                </a:highlight>
              </a:rPr>
              <a:t>@SpringBootTest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 se creará todo el contexto necesario para que podamos realizar pruebas </a:t>
            </a:r>
            <a:r>
              <a:rPr lang="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de </a:t>
            </a:r>
            <a:r>
              <a:rPr lang="es" sz="1200" dirty="0">
                <a:solidFill>
                  <a:srgbClr val="24292E"/>
                </a:solidFill>
                <a:highlight>
                  <a:srgbClr val="FFFFFF"/>
                </a:highlight>
              </a:rPr>
              <a:t>nuestro código.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329" name="Google Shape;32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375" y="2571750"/>
            <a:ext cx="31337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6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>
                <a:solidFill>
                  <a:schemeClr val="lt2"/>
                </a:solidFill>
              </a:rPr>
              <a:t>Testing</a:t>
            </a:r>
            <a:endParaRPr sz="2400" b="1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endParaRPr sz="1900" b="1">
              <a:solidFill>
                <a:schemeClr val="folHlink"/>
              </a:solidFill>
            </a:endParaRPr>
          </a:p>
        </p:txBody>
      </p:sp>
      <p:sp>
        <p:nvSpPr>
          <p:cNvPr id="328" name="Google Shape;328;p56"/>
          <p:cNvSpPr txBox="1"/>
          <p:nvPr/>
        </p:nvSpPr>
        <p:spPr>
          <a:xfrm>
            <a:off x="439750" y="10182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24292E"/>
                </a:solidFill>
              </a:rPr>
              <a:t>Algunas</a:t>
            </a: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 anotaciones importantes son: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-ES" sz="1200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algn="just">
              <a:spcBef>
                <a:spcPts val="700"/>
              </a:spcBef>
            </a:pPr>
            <a:r>
              <a:rPr lang="es-ES" sz="1200" b="1" dirty="0">
                <a:solidFill>
                  <a:srgbClr val="24292E"/>
                </a:solidFill>
                <a:highlight>
                  <a:srgbClr val="FFFFFF"/>
                </a:highlight>
              </a:rPr>
              <a:t>@Test</a:t>
            </a:r>
            <a:r>
              <a:rPr lang="es-ES" sz="1200" dirty="0">
                <a:solidFill>
                  <a:srgbClr val="24292E"/>
                </a:solidFill>
                <a:highlight>
                  <a:srgbClr val="FFFFFF"/>
                </a:highlight>
              </a:rPr>
              <a:t>: Marca un método para ser ejecutado como test.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-ES" sz="1200" b="1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200" b="1" dirty="0" smtClean="0">
                <a:solidFill>
                  <a:srgbClr val="24292E"/>
                </a:solidFill>
                <a:highlight>
                  <a:srgbClr val="FFFFFF"/>
                </a:highlight>
              </a:rPr>
              <a:t>@</a:t>
            </a:r>
            <a:r>
              <a:rPr lang="es-ES" sz="1200" b="1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MockBean</a:t>
            </a: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: Permite sustituir un </a:t>
            </a:r>
            <a:r>
              <a:rPr lang="es-ES" sz="1200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bean</a:t>
            </a: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 del contexto de </a:t>
            </a:r>
            <a:r>
              <a:rPr lang="es-ES" sz="1200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spring</a:t>
            </a: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 mediante un </a:t>
            </a:r>
            <a:r>
              <a:rPr lang="es-ES" sz="1200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Mock</a:t>
            </a: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 que puede ser “programado” mediante los métodos de </a:t>
            </a:r>
            <a:r>
              <a:rPr lang="es-ES" sz="1200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Mockito</a:t>
            </a: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 algn="just">
              <a:spcBef>
                <a:spcPts val="700"/>
              </a:spcBef>
            </a:pPr>
            <a:r>
              <a:rPr lang="es-ES" sz="1200" b="1" dirty="0" smtClean="0"/>
              <a:t>@</a:t>
            </a:r>
            <a:r>
              <a:rPr lang="es-ES" sz="1200" b="1" dirty="0" err="1" smtClean="0"/>
              <a:t>Before</a:t>
            </a:r>
            <a:r>
              <a:rPr lang="es-ES" sz="1200" dirty="0" smtClean="0"/>
              <a:t>: Permite ejecutar código ANTES de la ejecución de cada uno de los </a:t>
            </a:r>
            <a:r>
              <a:rPr lang="es-ES" sz="1200" dirty="0" err="1" smtClean="0"/>
              <a:t>tests</a:t>
            </a:r>
            <a:r>
              <a:rPr lang="es-ES" sz="1200" dirty="0" smtClean="0"/>
              <a:t>.</a:t>
            </a:r>
          </a:p>
          <a:p>
            <a:pPr lvl="0" algn="just">
              <a:spcBef>
                <a:spcPts val="700"/>
              </a:spcBef>
            </a:pPr>
            <a:endParaRPr lang="es-ES"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algn="just">
              <a:spcBef>
                <a:spcPts val="700"/>
              </a:spcBef>
            </a:pPr>
            <a:r>
              <a:rPr lang="es-ES" sz="1200" b="1" dirty="0" smtClean="0">
                <a:solidFill>
                  <a:srgbClr val="24292E"/>
                </a:solidFill>
                <a:highlight>
                  <a:srgbClr val="FFFFFF"/>
                </a:highlight>
              </a:rPr>
              <a:t>@</a:t>
            </a:r>
            <a:r>
              <a:rPr lang="es-ES" sz="1200" b="1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BeforeClass</a:t>
            </a: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: </a:t>
            </a:r>
            <a:r>
              <a:rPr lang="es-ES" sz="1200" dirty="0"/>
              <a:t>Permite ejecutar código ANTES de </a:t>
            </a:r>
            <a:r>
              <a:rPr lang="es-ES" sz="1200" dirty="0" smtClean="0"/>
              <a:t>que comience la </a:t>
            </a:r>
            <a:r>
              <a:rPr lang="es-ES" sz="1200" dirty="0"/>
              <a:t>ejecución de </a:t>
            </a:r>
            <a:r>
              <a:rPr lang="es-ES" sz="1200" dirty="0" smtClean="0"/>
              <a:t>los </a:t>
            </a:r>
            <a:r>
              <a:rPr lang="es-ES" sz="1200" dirty="0" err="1" smtClean="0"/>
              <a:t>tests</a:t>
            </a:r>
            <a:endParaRPr lang="es-ES" sz="1200" dirty="0" smtClean="0"/>
          </a:p>
          <a:p>
            <a:pPr algn="just">
              <a:spcBef>
                <a:spcPts val="700"/>
              </a:spcBef>
            </a:pPr>
            <a:endParaRPr lang="es-ES" sz="1200" dirty="0"/>
          </a:p>
          <a:p>
            <a:pPr algn="just">
              <a:spcBef>
                <a:spcPts val="700"/>
              </a:spcBef>
            </a:pPr>
            <a:r>
              <a:rPr lang="es-ES" sz="1200" b="1" dirty="0" smtClean="0"/>
              <a:t>@</a:t>
            </a:r>
            <a:r>
              <a:rPr lang="es-ES" sz="1200" b="1" dirty="0" err="1" smtClean="0"/>
              <a:t>DataJpaTest</a:t>
            </a:r>
            <a:r>
              <a:rPr lang="es-ES" sz="1200" b="1" dirty="0" smtClean="0"/>
              <a:t>, </a:t>
            </a:r>
            <a:r>
              <a:rPr lang="es-ES" sz="1200" b="1" dirty="0"/>
              <a:t>@</a:t>
            </a:r>
            <a:r>
              <a:rPr lang="es-ES" sz="1200" b="1" dirty="0" err="1" smtClean="0"/>
              <a:t>WebMvcTest</a:t>
            </a:r>
            <a:r>
              <a:rPr lang="es-ES" sz="1200" dirty="0" smtClean="0"/>
              <a:t>: Permiten realizar test cargando únicamente el repositorio o </a:t>
            </a:r>
            <a:r>
              <a:rPr lang="es-ES" sz="1200" dirty="0" err="1" smtClean="0"/>
              <a:t>controller</a:t>
            </a:r>
            <a:r>
              <a:rPr lang="es-ES" sz="1200" dirty="0" smtClean="0"/>
              <a:t>, sin cargar el resto de componentes.</a:t>
            </a:r>
          </a:p>
          <a:p>
            <a:pPr lvl="0" algn="just">
              <a:spcBef>
                <a:spcPts val="700"/>
              </a:spcBef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882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/>
        </p:nvSpPr>
        <p:spPr>
          <a:xfrm>
            <a:off x="589858" y="1124873"/>
            <a:ext cx="6192300" cy="2851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lvl="0" indent="-3873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chemeClr val="accent1"/>
                </a:solidFill>
              </a:rPr>
              <a:t>Introducción</a:t>
            </a:r>
            <a:endParaRPr sz="1200" dirty="0">
              <a:solidFill>
                <a:schemeClr val="accent1"/>
              </a:solidFill>
            </a:endParaRP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-ES" sz="1700" dirty="0">
                <a:solidFill>
                  <a:srgbClr val="808080"/>
                </a:solidFill>
              </a:rPr>
              <a:t>Conceptos básicos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chemeClr val="accent1"/>
                </a:solidFill>
              </a:rPr>
              <a:t>Spring </a:t>
            </a:r>
            <a:r>
              <a:rPr lang="es" sz="1700" dirty="0">
                <a:solidFill>
                  <a:schemeClr val="accent1"/>
                </a:solidFill>
              </a:rPr>
              <a:t>Initalizr y starters</a:t>
            </a:r>
            <a:endParaRPr sz="1200" dirty="0">
              <a:solidFill>
                <a:schemeClr val="accent1"/>
              </a:solidFill>
            </a:endParaRPr>
          </a:p>
          <a:p>
            <a:pPr marL="393700" lvl="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chemeClr val="accent1"/>
                </a:solidFill>
              </a:rPr>
              <a:t>Configuración 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Acceso </a:t>
            </a:r>
            <a:r>
              <a:rPr lang="es" sz="1700" dirty="0">
                <a:solidFill>
                  <a:srgbClr val="808080"/>
                </a:solidFill>
              </a:rPr>
              <a:t>a bases de datos</a:t>
            </a:r>
            <a:endParaRPr sz="1700" dirty="0">
              <a:solidFill>
                <a:srgbClr val="808080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rgbClr val="808080"/>
                </a:solidFill>
              </a:rPr>
              <a:t>Aplicaciones online y </a:t>
            </a:r>
            <a:r>
              <a:rPr lang="es" sz="1700" dirty="0" smtClean="0">
                <a:solidFill>
                  <a:srgbClr val="808080"/>
                </a:solidFill>
              </a:rPr>
              <a:t>batch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Testing</a:t>
            </a: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-ES" sz="1700" b="1" dirty="0">
                <a:solidFill>
                  <a:srgbClr val="960F68"/>
                </a:solidFill>
              </a:rPr>
              <a:t>Security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rgbClr val="808080"/>
                </a:solidFill>
              </a:rPr>
              <a:t>Consejos y dudas</a:t>
            </a:r>
            <a:endParaRPr sz="1700" dirty="0">
              <a:solidFill>
                <a:srgbClr val="8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700" dirty="0">
              <a:solidFill>
                <a:srgbClr val="80808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808080"/>
              </a:solidFill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549884" y="541170"/>
            <a:ext cx="60147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2100">
                <a:solidFill>
                  <a:srgbClr val="960F68"/>
                </a:solidFill>
              </a:rPr>
              <a:t>Í</a:t>
            </a:r>
            <a:r>
              <a:rPr lang="es" sz="2100" b="0" i="0" u="none" strike="noStrike" cap="none">
                <a:solidFill>
                  <a:srgbClr val="960F68"/>
                </a:solidFill>
                <a:latin typeface="Arial"/>
                <a:ea typeface="Arial"/>
                <a:cs typeface="Arial"/>
                <a:sym typeface="Arial"/>
              </a:rPr>
              <a:t>ndice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0250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56"/>
          <p:cNvSpPr txBox="1"/>
          <p:nvPr/>
        </p:nvSpPr>
        <p:spPr>
          <a:xfrm>
            <a:off x="439750" y="10182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lvl="0" algn="just">
              <a:spcBef>
                <a:spcPts val="700"/>
              </a:spcBef>
            </a:pP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La mayor parte de las aplicaciones necesita configurar algún tipo de limitación de acceso a sus funcionalidades.</a:t>
            </a:r>
          </a:p>
          <a:p>
            <a:pPr lvl="0" algn="just">
              <a:spcBef>
                <a:spcPts val="700"/>
              </a:spcBef>
            </a:pPr>
            <a:endParaRPr lang="es-ES"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 algn="just">
              <a:spcBef>
                <a:spcPts val="700"/>
              </a:spcBef>
            </a:pP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Podemos incorporar la seguridad a nuestra aplicación incluyendo la dependencia de Spring Security en el pom.xml de nuestra aplicación:</a:t>
            </a:r>
          </a:p>
          <a:p>
            <a:pPr lvl="0" algn="just">
              <a:spcBef>
                <a:spcPts val="700"/>
              </a:spcBef>
            </a:pPr>
            <a:endParaRPr lang="es-ES" sz="1200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r>
              <a:rPr lang="es-ES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s-E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s-E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           </a:t>
            </a:r>
            <a:r>
              <a:rPr lang="es-ES" sz="1200" dirty="0" smtClean="0">
                <a:latin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s-E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 err="1">
                <a:latin typeface="Consolas" panose="020B0609020204030204" pitchFamily="49" charset="0"/>
              </a:rPr>
              <a:t>org.springframework.boot</a:t>
            </a:r>
            <a:r>
              <a:rPr lang="es-E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s-E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           </a:t>
            </a:r>
            <a:r>
              <a:rPr lang="es-ES" sz="1200" dirty="0" smtClean="0">
                <a:latin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s-E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 err="1">
                <a:latin typeface="Consolas" panose="020B0609020204030204" pitchFamily="49" charset="0"/>
              </a:rPr>
              <a:t>spring</a:t>
            </a:r>
            <a:r>
              <a:rPr lang="es-ES" sz="1200" dirty="0">
                <a:latin typeface="Consolas" panose="020B0609020204030204" pitchFamily="49" charset="0"/>
              </a:rPr>
              <a:t>-</a:t>
            </a:r>
            <a:r>
              <a:rPr lang="es-ES" sz="1200" dirty="0" err="1">
                <a:latin typeface="Consolas" panose="020B0609020204030204" pitchFamily="49" charset="0"/>
              </a:rPr>
              <a:t>boot</a:t>
            </a:r>
            <a:r>
              <a:rPr lang="es-ES" sz="1200" dirty="0">
                <a:latin typeface="Consolas" panose="020B0609020204030204" pitchFamily="49" charset="0"/>
              </a:rPr>
              <a:t>-starter-</a:t>
            </a:r>
            <a:r>
              <a:rPr lang="es-ES" sz="1200" dirty="0" err="1">
                <a:latin typeface="Consolas" panose="020B0609020204030204" pitchFamily="49" charset="0"/>
              </a:rPr>
              <a:t>security</a:t>
            </a:r>
            <a:r>
              <a:rPr lang="es-E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s-E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        </a:t>
            </a:r>
            <a:r>
              <a:rPr lang="es-ES" sz="1200" dirty="0" smtClean="0">
                <a:latin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s-ES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s-ES" sz="1200" dirty="0">
              <a:solidFill>
                <a:srgbClr val="0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ES" sz="1200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Por defecto, SB configura un usuario (“</a:t>
            </a:r>
            <a:r>
              <a:rPr lang="es-ES" sz="1200" b="1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user</a:t>
            </a: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”) y un </a:t>
            </a:r>
            <a:r>
              <a:rPr lang="es-ES" sz="1200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password</a:t>
            </a: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 (aparece en el log inicial) por defecto, así como una página de </a:t>
            </a:r>
            <a:r>
              <a:rPr lang="es-ES" sz="1200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login</a:t>
            </a: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 para el acceso a las </a:t>
            </a:r>
            <a:r>
              <a:rPr lang="es-ES" sz="1200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URLs</a:t>
            </a:r>
            <a:r>
              <a:rPr lang="es-ES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de la aplicación.</a:t>
            </a:r>
          </a:p>
          <a:p>
            <a:endParaRPr lang="es-ES"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6" name="Google Shape;258;p47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chemeClr val="lt2"/>
                </a:solidFill>
              </a:rPr>
              <a:t>Spring Security</a:t>
            </a:r>
            <a:endParaRPr sz="2400" b="1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r>
              <a:rPr lang="es-ES" sz="1900" b="1" dirty="0" smtClean="0">
                <a:solidFill>
                  <a:schemeClr val="folHlink"/>
                </a:solidFill>
              </a:rPr>
              <a:t>Configuración pom.xml</a:t>
            </a:r>
            <a:endParaRPr sz="1900" b="1" dirty="0">
              <a:solidFill>
                <a:schemeClr val="fol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endParaRPr sz="1900" b="1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56"/>
          <p:cNvSpPr txBox="1"/>
          <p:nvPr/>
        </p:nvSpPr>
        <p:spPr>
          <a:xfrm>
            <a:off x="492685" y="10182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lvl="0" algn="just">
              <a:spcBef>
                <a:spcPts val="700"/>
              </a:spcBef>
            </a:pP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Para </a:t>
            </a: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configurar la seguridad de la aplicación web deberemos:</a:t>
            </a:r>
          </a:p>
          <a:p>
            <a:pPr lvl="0" algn="just">
              <a:spcBef>
                <a:spcPts val="700"/>
              </a:spcBef>
            </a:pPr>
            <a:endParaRPr lang="es-ES"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71450" lvl="0" indent="-171450" algn="just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Crear una clase que </a:t>
            </a:r>
            <a:r>
              <a:rPr lang="es-ES" sz="12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extienda de </a:t>
            </a:r>
            <a:r>
              <a:rPr lang="es-ES" sz="1200" dirty="0" err="1" smtClean="0"/>
              <a:t>WebSecurityConfigurerAdapter</a:t>
            </a:r>
            <a:r>
              <a:rPr lang="es-ES" sz="1200" dirty="0" smtClean="0"/>
              <a:t>.</a:t>
            </a:r>
          </a:p>
          <a:p>
            <a:pPr marL="171450" lvl="0" indent="-171450" algn="just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s-ES" sz="1200" dirty="0" smtClean="0"/>
              <a:t>Anotarla con @</a:t>
            </a:r>
            <a:r>
              <a:rPr lang="es-ES" sz="1200" dirty="0" err="1" smtClean="0"/>
              <a:t>EnableWebSecurity</a:t>
            </a:r>
            <a:r>
              <a:rPr lang="es-ES" sz="1200" dirty="0" smtClean="0"/>
              <a:t>.</a:t>
            </a:r>
          </a:p>
          <a:p>
            <a:pPr marL="171450" lvl="0" indent="-171450" algn="just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s-ES" sz="1200" dirty="0" smtClean="0"/>
              <a:t>Sobrescribir los métodos </a:t>
            </a:r>
            <a:r>
              <a:rPr lang="es-ES" sz="1200" dirty="0"/>
              <a:t>configure() </a:t>
            </a:r>
            <a:r>
              <a:rPr lang="es-ES" sz="1200" dirty="0" smtClean="0"/>
              <a:t>correspondientes.</a:t>
            </a:r>
          </a:p>
          <a:p>
            <a:pPr lvl="0" algn="just">
              <a:spcBef>
                <a:spcPts val="700"/>
              </a:spcBef>
            </a:pPr>
            <a:endParaRPr lang="es-ES" sz="1200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 algn="just">
              <a:spcBef>
                <a:spcPts val="700"/>
              </a:spcBef>
            </a:pPr>
            <a:endParaRPr lang="es-ES"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 algn="just">
              <a:spcBef>
                <a:spcPts val="700"/>
              </a:spcBef>
            </a:pPr>
            <a:endParaRPr lang="es-ES" sz="1200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 algn="just">
              <a:spcBef>
                <a:spcPts val="700"/>
              </a:spcBef>
            </a:pPr>
            <a:endParaRPr lang="es-ES"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 algn="just">
              <a:spcBef>
                <a:spcPts val="700"/>
              </a:spcBef>
            </a:pPr>
            <a:endParaRPr lang="es-ES" sz="1200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endParaRPr lang="es-ES"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6" name="Google Shape;258;p47"/>
          <p:cNvSpPr txBox="1"/>
          <p:nvPr/>
        </p:nvSpPr>
        <p:spPr>
          <a:xfrm>
            <a:off x="492685" y="268566"/>
            <a:ext cx="6467400" cy="68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chemeClr val="lt2"/>
                </a:solidFill>
              </a:rPr>
              <a:t>Spring Security</a:t>
            </a:r>
            <a:endParaRPr sz="2400" b="1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r>
              <a:rPr lang="es-ES" sz="1900" b="1" dirty="0" smtClean="0">
                <a:solidFill>
                  <a:schemeClr val="folHlink"/>
                </a:solidFill>
              </a:rPr>
              <a:t>Configuración</a:t>
            </a:r>
            <a:endParaRPr sz="1900" b="1" dirty="0">
              <a:solidFill>
                <a:schemeClr val="fol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endParaRPr sz="1900" b="1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56"/>
          <p:cNvSpPr txBox="1"/>
          <p:nvPr/>
        </p:nvSpPr>
        <p:spPr>
          <a:xfrm>
            <a:off x="439750" y="10182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lvl="0" algn="just">
              <a:spcBef>
                <a:spcPts val="700"/>
              </a:spcBef>
            </a:pP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SB permite configurar la seguridad a nivel de método mediante la anotación @</a:t>
            </a:r>
            <a:r>
              <a:rPr lang="es-ES" dirty="0" err="1" smtClean="0">
                <a:solidFill>
                  <a:srgbClr val="24292E"/>
                </a:solidFill>
                <a:highlight>
                  <a:srgbClr val="FFFFFF"/>
                </a:highlight>
              </a:rPr>
              <a:t>EnableGlobalMethodSecurity</a:t>
            </a: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</a:p>
          <a:p>
            <a:pPr lvl="0" algn="just">
              <a:spcBef>
                <a:spcPts val="700"/>
              </a:spcBef>
            </a:pPr>
            <a:r>
              <a:rPr lang="es-ES" dirty="0" smtClean="0">
                <a:solidFill>
                  <a:srgbClr val="24292E"/>
                </a:solidFill>
                <a:highlight>
                  <a:srgbClr val="FFFFFF"/>
                </a:highlight>
              </a:rPr>
              <a:t>Esta anotación tiene los siguientes atributos :</a:t>
            </a:r>
          </a:p>
          <a:p>
            <a:endParaRPr lang="en-US" sz="1200" i="1" dirty="0" smtClean="0"/>
          </a:p>
          <a:p>
            <a:endParaRPr lang="en-US" i="1" dirty="0"/>
          </a:p>
          <a:p>
            <a:r>
              <a:rPr lang="en-US" i="1" dirty="0"/>
              <a:t>	</a:t>
            </a:r>
            <a:r>
              <a:rPr lang="en-US" b="1" i="1" dirty="0"/>
              <a:t>jsr250Enabled</a:t>
            </a:r>
            <a:r>
              <a:rPr lang="en-US" i="1" dirty="0"/>
              <a:t>:</a:t>
            </a:r>
            <a:r>
              <a:rPr lang="en-US" dirty="0"/>
              <a:t> </a:t>
            </a:r>
          </a:p>
          <a:p>
            <a:r>
              <a:rPr lang="en-US" dirty="0"/>
              <a:t>		</a:t>
            </a:r>
            <a:r>
              <a:rPr lang="en-US" dirty="0" err="1"/>
              <a:t>Securización</a:t>
            </a:r>
            <a:r>
              <a:rPr lang="en-US" dirty="0"/>
              <a:t> </a:t>
            </a:r>
            <a:r>
              <a:rPr lang="en-US" i="1" dirty="0"/>
              <a:t>@</a:t>
            </a:r>
            <a:r>
              <a:rPr lang="en-US" i="1" dirty="0" err="1"/>
              <a:t>RoleAllowed</a:t>
            </a:r>
            <a:endParaRPr lang="en-US" dirty="0"/>
          </a:p>
          <a:p>
            <a:endParaRPr lang="en-US" dirty="0"/>
          </a:p>
          <a:p>
            <a:r>
              <a:rPr lang="en-US" i="1" dirty="0" smtClean="0"/>
              <a:t>	</a:t>
            </a:r>
            <a:r>
              <a:rPr lang="en-US" b="1" i="1" dirty="0" err="1" smtClean="0"/>
              <a:t>securedEnabled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Securización</a:t>
            </a:r>
            <a:r>
              <a:rPr lang="en-US" dirty="0" smtClean="0"/>
              <a:t> con </a:t>
            </a:r>
            <a:r>
              <a:rPr lang="en-US" i="1" dirty="0" smtClean="0"/>
              <a:t>@Secured</a:t>
            </a:r>
          </a:p>
          <a:p>
            <a:endParaRPr lang="en-US" i="1" dirty="0" smtClean="0"/>
          </a:p>
          <a:p>
            <a:r>
              <a:rPr lang="en-US" i="1" dirty="0"/>
              <a:t>	</a:t>
            </a:r>
            <a:r>
              <a:rPr lang="en-US" b="1" i="1" dirty="0" err="1"/>
              <a:t>prePostEnabled</a:t>
            </a:r>
            <a:r>
              <a:rPr lang="en-US" dirty="0"/>
              <a:t>: </a:t>
            </a:r>
          </a:p>
          <a:p>
            <a:r>
              <a:rPr lang="en-US" dirty="0"/>
              <a:t>		Para </a:t>
            </a:r>
            <a:r>
              <a:rPr lang="en-US" dirty="0" err="1"/>
              <a:t>activar</a:t>
            </a:r>
            <a:r>
              <a:rPr lang="en-US" dirty="0"/>
              <a:t> </a:t>
            </a:r>
            <a:r>
              <a:rPr lang="es-ES" i="1" dirty="0"/>
              <a:t>@</a:t>
            </a:r>
            <a:r>
              <a:rPr lang="es-ES" i="1" dirty="0" err="1"/>
              <a:t>PreAuthorize</a:t>
            </a:r>
            <a:r>
              <a:rPr lang="es-ES" dirty="0"/>
              <a:t>, </a:t>
            </a:r>
            <a:r>
              <a:rPr lang="es-ES" i="1" dirty="0"/>
              <a:t>@</a:t>
            </a:r>
            <a:r>
              <a:rPr lang="es-ES" i="1" dirty="0" err="1"/>
              <a:t>PostAuthorize</a:t>
            </a:r>
            <a:r>
              <a:rPr lang="es-ES" i="1" dirty="0"/>
              <a:t>, @</a:t>
            </a:r>
            <a:r>
              <a:rPr lang="es-ES" i="1" dirty="0" err="1"/>
              <a:t>PreFilter</a:t>
            </a:r>
            <a:r>
              <a:rPr lang="es-ES" dirty="0"/>
              <a:t> and </a:t>
            </a:r>
            <a:r>
              <a:rPr lang="es-ES" i="1" dirty="0"/>
              <a:t>@</a:t>
            </a:r>
            <a:r>
              <a:rPr lang="es-ES" i="1" dirty="0" err="1"/>
              <a:t>PostFilter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	Son las más potentes ya que permiten indicar expresiones </a:t>
            </a:r>
            <a:r>
              <a:rPr lang="es-ES" dirty="0" err="1" smtClean="0"/>
              <a:t>SpEL</a:t>
            </a:r>
            <a:endParaRPr lang="es-ES" dirty="0"/>
          </a:p>
          <a:p>
            <a:endParaRPr lang="en-US" i="1" dirty="0" smtClean="0"/>
          </a:p>
        </p:txBody>
      </p:sp>
      <p:sp>
        <p:nvSpPr>
          <p:cNvPr id="6" name="Google Shape;258;p47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chemeClr val="lt2"/>
                </a:solidFill>
              </a:rPr>
              <a:t>Spring Security</a:t>
            </a:r>
            <a:endParaRPr sz="2400" b="1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r>
              <a:rPr lang="es-ES" sz="1900" b="1" dirty="0" smtClean="0">
                <a:solidFill>
                  <a:schemeClr val="folHlink"/>
                </a:solidFill>
              </a:rPr>
              <a:t>Seguridad en métodos</a:t>
            </a:r>
            <a:endParaRPr sz="1900" b="1" dirty="0">
              <a:solidFill>
                <a:schemeClr val="fol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/>
              <a:buNone/>
            </a:pPr>
            <a:endParaRPr sz="1900" b="1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967"/>
            <a:ext cx="9144000" cy="4035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3"/>
          <p:cNvPicPr preferRelativeResize="0"/>
          <p:nvPr/>
        </p:nvPicPr>
        <p:blipFill rotWithShape="1">
          <a:blip r:embed="rId3">
            <a:alphaModFix/>
          </a:blip>
          <a:srcRect t="32926" r="49075" b="64881"/>
          <a:stretch/>
        </p:blipFill>
        <p:spPr>
          <a:xfrm rot="-322744">
            <a:off x="80526" y="1075768"/>
            <a:ext cx="4622823" cy="223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3"/>
          <p:cNvPicPr preferRelativeResize="0"/>
          <p:nvPr/>
        </p:nvPicPr>
        <p:blipFill rotWithShape="1">
          <a:blip r:embed="rId3">
            <a:alphaModFix/>
          </a:blip>
          <a:srcRect t="33141" r="72946" b="66005"/>
          <a:stretch/>
        </p:blipFill>
        <p:spPr>
          <a:xfrm rot="-322744">
            <a:off x="-2616" y="1053016"/>
            <a:ext cx="2470830" cy="38653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3"/>
          <p:cNvSpPr/>
          <p:nvPr/>
        </p:nvSpPr>
        <p:spPr>
          <a:xfrm>
            <a:off x="0" y="870192"/>
            <a:ext cx="5031300" cy="28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9200" tIns="79200" rIns="79200" bIns="79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3"/>
          <p:cNvSpPr txBox="1"/>
          <p:nvPr/>
        </p:nvSpPr>
        <p:spPr>
          <a:xfrm rot="-193094">
            <a:off x="85401" y="916079"/>
            <a:ext cx="4494188" cy="273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ctr" anchorCtr="0">
            <a:noAutofit/>
          </a:bodyPr>
          <a:lstStyle/>
          <a:p>
            <a:pPr marL="228600" marR="0" lvl="0" indent="-2730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ymbol"/>
              <a:buAutoNum type="arabicPeriod"/>
            </a:pPr>
            <a:r>
              <a:rPr lang="es-ES" dirty="0" err="1" smtClean="0"/>
              <a:t>Securizar</a:t>
            </a:r>
            <a:r>
              <a:rPr lang="es-ES" dirty="0" smtClean="0"/>
              <a:t> la aplicación incluyendo la dependencia con </a:t>
            </a:r>
            <a:r>
              <a:rPr lang="es-ES" dirty="0" err="1" smtClean="0"/>
              <a:t>spring-security</a:t>
            </a:r>
            <a:endParaRPr lang="es-ES" dirty="0" smtClean="0"/>
          </a:p>
          <a:p>
            <a:pPr marL="228600" marR="0" lvl="0" indent="-2730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ymbol"/>
              <a:buAutoNum type="arabicPeriod"/>
            </a:pPr>
            <a:r>
              <a:rPr lang="es-ES" dirty="0" smtClean="0"/>
              <a:t>Configurar el </a:t>
            </a:r>
            <a:r>
              <a:rPr lang="es-ES" dirty="0" err="1" smtClean="0"/>
              <a:t>user</a:t>
            </a:r>
            <a:r>
              <a:rPr lang="es-ES" dirty="0" smtClean="0"/>
              <a:t> y </a:t>
            </a:r>
            <a:r>
              <a:rPr lang="es-ES" dirty="0" err="1" smtClean="0"/>
              <a:t>password</a:t>
            </a:r>
            <a:r>
              <a:rPr lang="es-ES" dirty="0" smtClean="0"/>
              <a:t> del usuario por defecto mediante </a:t>
            </a:r>
            <a:r>
              <a:rPr lang="es-ES" dirty="0" err="1" smtClean="0"/>
              <a:t>properties</a:t>
            </a:r>
            <a:endParaRPr lang="es-ES" dirty="0" smtClean="0"/>
          </a:p>
          <a:p>
            <a:pPr marL="228600" marR="0" lvl="0" indent="-2730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ymbol"/>
              <a:buAutoNum type="arabicPeriod"/>
            </a:pPr>
            <a:r>
              <a:rPr lang="es-ES" dirty="0" err="1" smtClean="0"/>
              <a:t>Check</a:t>
            </a:r>
            <a:r>
              <a:rPr lang="es-ES" dirty="0" smtClean="0"/>
              <a:t> los </a:t>
            </a:r>
            <a:r>
              <a:rPr lang="es-ES" dirty="0" err="1" smtClean="0"/>
              <a:t>endpoints</a:t>
            </a:r>
            <a:endParaRPr lang="es-ES" dirty="0" smtClean="0"/>
          </a:p>
          <a:p>
            <a:pPr marL="228600" lvl="0" indent="-273050">
              <a:spcBef>
                <a:spcPts val="700"/>
              </a:spcBef>
              <a:buSzPts val="2100"/>
              <a:buFont typeface="Noto Symbol"/>
              <a:buAutoNum type="arabicPeriod"/>
            </a:pPr>
            <a:r>
              <a:rPr lang="es-ES" dirty="0" smtClean="0"/>
              <a:t>Extra </a:t>
            </a:r>
            <a:r>
              <a:rPr lang="es-ES" b="1" dirty="0" err="1" smtClean="0"/>
              <a:t>Bonus</a:t>
            </a:r>
            <a:r>
              <a:rPr lang="es-ES" dirty="0" smtClean="0"/>
              <a:t>: Configurar seguridad utilizando </a:t>
            </a:r>
            <a:r>
              <a:rPr lang="es-ES" dirty="0"/>
              <a:t>@</a:t>
            </a:r>
            <a:r>
              <a:rPr lang="es-ES" dirty="0" err="1"/>
              <a:t>EnableWebSecurity</a:t>
            </a:r>
            <a:endParaRPr lang="es-ES" dirty="0" smtClean="0"/>
          </a:p>
          <a:p>
            <a:pPr marL="228600" marR="0" lvl="0" indent="-2730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ymbol"/>
              <a:buAutoNum type="arabicPeriod"/>
            </a:pPr>
            <a:endParaRPr dirty="0"/>
          </a:p>
        </p:txBody>
      </p:sp>
      <p:sp>
        <p:nvSpPr>
          <p:cNvPr id="303" name="Google Shape;303;p53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 dirty="0">
                <a:solidFill>
                  <a:schemeClr val="lt2"/>
                </a:solidFill>
              </a:rPr>
              <a:t>Ejercicio </a:t>
            </a:r>
            <a:r>
              <a:rPr lang="es" sz="2400" b="1" dirty="0" smtClean="0">
                <a:solidFill>
                  <a:schemeClr val="lt2"/>
                </a:solidFill>
              </a:rPr>
              <a:t>6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1900" b="1" dirty="0">
                <a:solidFill>
                  <a:srgbClr val="960F68"/>
                </a:solidFill>
              </a:rPr>
              <a:t>Aplicación básica de SB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3657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/>
        </p:nvSpPr>
        <p:spPr>
          <a:xfrm>
            <a:off x="492685" y="268575"/>
            <a:ext cx="6014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>
                <a:solidFill>
                  <a:schemeClr val="lt2"/>
                </a:solidFill>
              </a:rPr>
              <a:t>I</a:t>
            </a:r>
            <a:r>
              <a:rPr lang="es"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ntroducción</a:t>
            </a:r>
            <a:endParaRPr sz="1200"/>
          </a:p>
        </p:txBody>
      </p:sp>
      <p:sp>
        <p:nvSpPr>
          <p:cNvPr id="144" name="Google Shape;144;p32"/>
          <p:cNvSpPr txBox="1"/>
          <p:nvPr/>
        </p:nvSpPr>
        <p:spPr>
          <a:xfrm>
            <a:off x="425696" y="955694"/>
            <a:ext cx="8292600" cy="3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folHlink"/>
                </a:solidFill>
              </a:rPr>
              <a:t>SB </a:t>
            </a:r>
            <a:r>
              <a:rPr lang="es" sz="1600" dirty="0"/>
              <a:t>nace como respuesta a la necesidad de desplegar las aplicaciones de Spring sobre algún servidor de aplicaciones externo.</a:t>
            </a:r>
            <a:endParaRPr sz="1600" dirty="0"/>
          </a:p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folHlink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600" dirty="0"/>
              <a:t>Su aparición es propiciada por la irrupción y popularización por las </a:t>
            </a:r>
            <a:r>
              <a:rPr lang="es" sz="1600" b="1" dirty="0"/>
              <a:t>arquitecturas de microservicios</a:t>
            </a:r>
            <a:r>
              <a:rPr lang="es" sz="1600" dirty="0"/>
              <a:t> que requieren de aplicaciones más ligeras y </a:t>
            </a:r>
            <a:r>
              <a:rPr lang="es" sz="1600" b="1" dirty="0"/>
              <a:t>autocontenidas</a:t>
            </a:r>
            <a:r>
              <a:rPr lang="es" sz="1600" dirty="0"/>
              <a:t>.</a:t>
            </a:r>
            <a:endParaRPr sz="1600" dirty="0"/>
          </a:p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b="1" dirty="0">
              <a:solidFill>
                <a:srgbClr val="960F68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600" dirty="0"/>
              <a:t>Aunque puede usarse para servir varios tipos de aplicación, principalmente una aplicación SB requiere de:</a:t>
            </a:r>
            <a:endParaRPr sz="1600" dirty="0"/>
          </a:p>
          <a:p>
            <a:pPr marL="457200" marR="0" lvl="0" indent="-3302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Maven o Gradle como gestor de dependencias</a:t>
            </a:r>
            <a:endParaRPr sz="1600" dirty="0"/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Java o Kotlin como lenguaje de </a:t>
            </a:r>
            <a:r>
              <a:rPr lang="es" sz="1600" dirty="0" smtClean="0"/>
              <a:t>programación</a:t>
            </a:r>
          </a:p>
          <a:p>
            <a:pPr marL="1270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s" sz="1600" b="1" dirty="0">
                <a:solidFill>
                  <a:srgbClr val="960F68"/>
                </a:solidFill>
              </a:rPr>
              <a:t/>
            </a:r>
            <a:br>
              <a:rPr lang="es" sz="1600" b="1" dirty="0">
                <a:solidFill>
                  <a:srgbClr val="960F68"/>
                </a:solidFill>
              </a:rPr>
            </a:br>
            <a:endParaRPr sz="1600" b="1" dirty="0">
              <a:solidFill>
                <a:srgbClr val="960F68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 b="1" dirty="0">
              <a:solidFill>
                <a:srgbClr val="960F6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dk1"/>
                </a:solidFill>
              </a:rPr>
              <a:t> 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145" name="Google Shape;1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725" y="3210350"/>
            <a:ext cx="1783650" cy="17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325" y="37623"/>
            <a:ext cx="1570625" cy="7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/>
        </p:nvSpPr>
        <p:spPr>
          <a:xfrm>
            <a:off x="589858" y="1124873"/>
            <a:ext cx="6192300" cy="2851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lvl="0" indent="-3873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chemeClr val="accent1"/>
                </a:solidFill>
              </a:rPr>
              <a:t>Introducción</a:t>
            </a:r>
            <a:endParaRPr sz="1200" dirty="0">
              <a:solidFill>
                <a:schemeClr val="accent1"/>
              </a:solidFill>
            </a:endParaRP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-ES" sz="1700" dirty="0">
                <a:solidFill>
                  <a:srgbClr val="808080"/>
                </a:solidFill>
              </a:rPr>
              <a:t>Conceptos básicos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chemeClr val="accent1"/>
                </a:solidFill>
              </a:rPr>
              <a:t>Spring </a:t>
            </a:r>
            <a:r>
              <a:rPr lang="es" sz="1700" dirty="0">
                <a:solidFill>
                  <a:schemeClr val="accent1"/>
                </a:solidFill>
              </a:rPr>
              <a:t>Initalizr y starters</a:t>
            </a:r>
            <a:endParaRPr sz="1200" dirty="0">
              <a:solidFill>
                <a:schemeClr val="accent1"/>
              </a:solidFill>
            </a:endParaRPr>
          </a:p>
          <a:p>
            <a:pPr marL="393700" lvl="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chemeClr val="accent1"/>
                </a:solidFill>
              </a:rPr>
              <a:t>Configuración 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Acceso </a:t>
            </a:r>
            <a:r>
              <a:rPr lang="es" sz="1700" dirty="0">
                <a:solidFill>
                  <a:srgbClr val="808080"/>
                </a:solidFill>
              </a:rPr>
              <a:t>a bases de datos</a:t>
            </a:r>
            <a:endParaRPr sz="1700" dirty="0">
              <a:solidFill>
                <a:srgbClr val="808080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rgbClr val="808080"/>
                </a:solidFill>
              </a:rPr>
              <a:t>Aplicaciones online y </a:t>
            </a:r>
            <a:r>
              <a:rPr lang="es" sz="1700" dirty="0" smtClean="0">
                <a:solidFill>
                  <a:srgbClr val="808080"/>
                </a:solidFill>
              </a:rPr>
              <a:t>batch</a:t>
            </a: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-ES" sz="1700" dirty="0">
                <a:solidFill>
                  <a:srgbClr val="808080"/>
                </a:solidFill>
              </a:rPr>
              <a:t>Security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Testing</a:t>
            </a:r>
            <a:endParaRPr sz="1700" dirty="0">
              <a:solidFill>
                <a:srgbClr val="808080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b="1" dirty="0">
                <a:solidFill>
                  <a:srgbClr val="960F68"/>
                </a:solidFill>
              </a:rPr>
              <a:t>Consejos y dudas</a:t>
            </a:r>
            <a:endParaRPr sz="1700" b="1" dirty="0">
              <a:solidFill>
                <a:srgbClr val="960F6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700" dirty="0">
              <a:solidFill>
                <a:srgbClr val="80808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808080"/>
              </a:solidFill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549884" y="541170"/>
            <a:ext cx="60147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2100">
                <a:solidFill>
                  <a:srgbClr val="960F68"/>
                </a:solidFill>
              </a:rPr>
              <a:t>Í</a:t>
            </a:r>
            <a:r>
              <a:rPr lang="es" sz="2100" b="0" i="0" u="none" strike="noStrike" cap="none">
                <a:solidFill>
                  <a:srgbClr val="960F68"/>
                </a:solidFill>
                <a:latin typeface="Arial"/>
                <a:ea typeface="Arial"/>
                <a:cs typeface="Arial"/>
                <a:sym typeface="Arial"/>
              </a:rPr>
              <a:t>ndice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717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 txBox="1"/>
          <p:nvPr/>
        </p:nvSpPr>
        <p:spPr>
          <a:xfrm>
            <a:off x="492685" y="268575"/>
            <a:ext cx="60147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>
                <a:solidFill>
                  <a:schemeClr val="lt2"/>
                </a:solidFill>
              </a:rPr>
              <a:t>R</a:t>
            </a:r>
            <a:r>
              <a:rPr lang="es"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eferencias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8"/>
          <p:cNvSpPr txBox="1"/>
          <p:nvPr/>
        </p:nvSpPr>
        <p:spPr>
          <a:xfrm>
            <a:off x="192216" y="826451"/>
            <a:ext cx="8859300" cy="42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 smtClean="0">
              <a:solidFill>
                <a:schemeClr val="dk1"/>
              </a:solidFill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ymbol"/>
              <a:buChar char="▪"/>
            </a:pPr>
            <a:r>
              <a:rPr lang="es" sz="1000" b="1" dirty="0" smtClean="0">
                <a:solidFill>
                  <a:schemeClr val="dk1"/>
                </a:solidFill>
              </a:rPr>
              <a:t>Spring Boot 2.x Reference Guide - Pivotal</a:t>
            </a:r>
            <a:endParaRPr sz="1000" b="1" dirty="0" smtClean="0">
              <a:solidFill>
                <a:schemeClr val="dk1"/>
              </a:solidFill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 smtClean="0">
              <a:solidFill>
                <a:schemeClr val="dk1"/>
              </a:solidFill>
            </a:endParaRPr>
          </a:p>
          <a:p>
            <a:pPr marL="787400" lvl="1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s" sz="1000" dirty="0" smtClean="0">
                <a:solidFill>
                  <a:schemeClr val="dk1"/>
                </a:solidFill>
              </a:rPr>
              <a:t>Enlace: </a:t>
            </a:r>
            <a:r>
              <a:rPr lang="es" sz="1000" u="sng" dirty="0" smtClean="0">
                <a:solidFill>
                  <a:schemeClr val="hlink"/>
                </a:solidFill>
                <a:hlinkClick r:id="rId3"/>
              </a:rPr>
              <a:t>https://docs.spring.io/spring-boot/docs/current/reference/html/</a:t>
            </a:r>
            <a:endParaRPr sz="10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 smtClean="0">
              <a:solidFill>
                <a:schemeClr val="dk1"/>
              </a:solidFill>
            </a:endParaRPr>
          </a:p>
          <a:p>
            <a:pPr marL="228600" lvl="0" indent="-203200">
              <a:buClr>
                <a:schemeClr val="folHlink"/>
              </a:buClr>
              <a:buSzPts val="1000"/>
              <a:buFont typeface="Noto Symbol"/>
              <a:buChar char="▪"/>
            </a:pPr>
            <a:r>
              <a:rPr lang="es-ES" sz="1000" b="1" dirty="0" err="1">
                <a:solidFill>
                  <a:schemeClr val="dk1"/>
                </a:solidFill>
              </a:rPr>
              <a:t>Baeldung</a:t>
            </a:r>
            <a:r>
              <a:rPr lang="es-ES" sz="1000" b="1" dirty="0">
                <a:solidFill>
                  <a:schemeClr val="dk1"/>
                </a:solidFill>
              </a:rPr>
              <a:t>:</a:t>
            </a:r>
          </a:p>
          <a:p>
            <a:pPr marL="228600" lvl="0"/>
            <a:endParaRPr lang="es-ES" sz="1000" b="1" dirty="0">
              <a:solidFill>
                <a:schemeClr val="dk1"/>
              </a:solidFill>
            </a:endParaRPr>
          </a:p>
          <a:p>
            <a:pPr marL="787400" lvl="1" indent="-254000">
              <a:buClr>
                <a:schemeClr val="dk1"/>
              </a:buClr>
              <a:buSzPts val="1000"/>
              <a:buChar char="○"/>
            </a:pPr>
            <a:r>
              <a:rPr lang="es-ES" sz="1000" dirty="0">
                <a:solidFill>
                  <a:schemeClr val="dk1"/>
                </a:solidFill>
              </a:rPr>
              <a:t>Enlace: </a:t>
            </a:r>
            <a:r>
              <a:rPr lang="es-ES" sz="1000" u="sng" dirty="0">
                <a:solidFill>
                  <a:schemeClr val="hlink"/>
                </a:solidFill>
                <a:hlinkClick r:id="rId4"/>
              </a:rPr>
              <a:t>https://www.baeldung.com</a:t>
            </a:r>
            <a:endParaRPr lang="es-ES" sz="1000" dirty="0">
              <a:solidFill>
                <a:schemeClr val="dk1"/>
              </a:solidFill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ymbol"/>
              <a:buChar char="▪"/>
            </a:pPr>
            <a:endParaRPr lang="es" sz="1000" b="1" dirty="0" smtClean="0">
              <a:solidFill>
                <a:schemeClr val="dk1"/>
              </a:solidFill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ymbol"/>
              <a:buChar char="▪"/>
            </a:pPr>
            <a:r>
              <a:rPr lang="es" sz="1000" b="1" dirty="0" smtClean="0">
                <a:solidFill>
                  <a:schemeClr val="dk1"/>
                </a:solidFill>
              </a:rPr>
              <a:t>Spring Boot Web</a:t>
            </a:r>
            <a:endParaRPr sz="1000" b="1" dirty="0" smtClean="0">
              <a:solidFill>
                <a:schemeClr val="dk1"/>
              </a:solidFill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 smtClean="0">
              <a:solidFill>
                <a:schemeClr val="dk1"/>
              </a:solidFill>
            </a:endParaRPr>
          </a:p>
          <a:p>
            <a:pPr marL="7874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s" sz="1000" dirty="0" smtClean="0">
                <a:solidFill>
                  <a:schemeClr val="dk1"/>
                </a:solidFill>
              </a:rPr>
              <a:t>Enlace: </a:t>
            </a:r>
            <a:r>
              <a:rPr lang="es" sz="1000" u="sng" dirty="0" smtClean="0">
                <a:solidFill>
                  <a:schemeClr val="hlink"/>
                </a:solidFill>
                <a:hlinkClick r:id="rId5"/>
              </a:rPr>
              <a:t>http://spring.io/projects/spring-boot</a:t>
            </a:r>
            <a:endParaRPr lang="es" sz="1000" u="sng" dirty="0" smtClean="0">
              <a:solidFill>
                <a:schemeClr val="hlink"/>
              </a:solidFill>
            </a:endParaRPr>
          </a:p>
          <a:p>
            <a:pPr marL="7874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endParaRPr lang="es" sz="1000" dirty="0">
              <a:solidFill>
                <a:schemeClr val="dk1"/>
              </a:solidFill>
            </a:endParaRPr>
          </a:p>
          <a:p>
            <a:pPr marL="228600" lvl="0" indent="-203200">
              <a:buClr>
                <a:schemeClr val="folHlink"/>
              </a:buClr>
              <a:buSzPts val="1000"/>
              <a:buFont typeface="Noto Symbol"/>
              <a:buChar char="▪"/>
            </a:pPr>
            <a:r>
              <a:rPr lang="es-ES" sz="1000" b="1" dirty="0">
                <a:solidFill>
                  <a:schemeClr val="dk1"/>
                </a:solidFill>
              </a:rPr>
              <a:t>Spring </a:t>
            </a:r>
            <a:r>
              <a:rPr lang="es-ES" sz="1000" b="1" dirty="0" err="1">
                <a:solidFill>
                  <a:schemeClr val="dk1"/>
                </a:solidFill>
              </a:rPr>
              <a:t>Boot</a:t>
            </a:r>
            <a:r>
              <a:rPr lang="es-ES" sz="1000" b="1" dirty="0">
                <a:solidFill>
                  <a:schemeClr val="dk1"/>
                </a:solidFill>
              </a:rPr>
              <a:t> - Documentación en Castellano</a:t>
            </a:r>
          </a:p>
          <a:p>
            <a:pPr lvl="0"/>
            <a:endParaRPr lang="es-ES" sz="1000" b="1" dirty="0">
              <a:solidFill>
                <a:schemeClr val="dk1"/>
              </a:solidFill>
            </a:endParaRPr>
          </a:p>
          <a:p>
            <a:pPr marL="787400" lvl="1" indent="-254000">
              <a:buClr>
                <a:schemeClr val="dk1"/>
              </a:buClr>
              <a:buSzPts val="1000"/>
              <a:buChar char="○"/>
            </a:pPr>
            <a:r>
              <a:rPr lang="es-ES" sz="1000" dirty="0">
                <a:solidFill>
                  <a:schemeClr val="dk1"/>
                </a:solidFill>
              </a:rPr>
              <a:t>Enlace: </a:t>
            </a:r>
            <a:r>
              <a:rPr lang="es-ES" sz="1000" u="sng" dirty="0">
                <a:solidFill>
                  <a:schemeClr val="hlink"/>
                </a:solidFill>
                <a:hlinkClick r:id="rId6"/>
              </a:rPr>
              <a:t>https://github.com/maldiny/SpringBoot-en-Castellano</a:t>
            </a:r>
            <a:endParaRPr lang="es-ES" sz="1000" dirty="0">
              <a:solidFill>
                <a:schemeClr val="dk1"/>
              </a:solidFill>
            </a:endParaRPr>
          </a:p>
          <a:p>
            <a:pPr marL="7874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endParaRPr lang="es" sz="1000" u="sng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28" y="0"/>
            <a:ext cx="64293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/>
        </p:nvSpPr>
        <p:spPr>
          <a:xfrm>
            <a:off x="492685" y="268575"/>
            <a:ext cx="6014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" sz="2400" b="1">
                <a:solidFill>
                  <a:schemeClr val="lt2"/>
                </a:solidFill>
              </a:rPr>
              <a:t>I</a:t>
            </a:r>
            <a:r>
              <a:rPr lang="es"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ntroducción</a:t>
            </a:r>
            <a:endParaRPr sz="1200"/>
          </a:p>
        </p:txBody>
      </p:sp>
      <p:sp>
        <p:nvSpPr>
          <p:cNvPr id="153" name="Google Shape;153;p33"/>
          <p:cNvSpPr txBox="1"/>
          <p:nvPr/>
        </p:nvSpPr>
        <p:spPr>
          <a:xfrm>
            <a:off x="425698" y="755200"/>
            <a:ext cx="3791400" cy="3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960F68"/>
                </a:solidFill>
              </a:rPr>
              <a:t>Ventajas</a:t>
            </a:r>
            <a:endParaRPr b="1" dirty="0">
              <a:solidFill>
                <a:srgbClr val="960F68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s" dirty="0" smtClean="0"/>
              <a:t>Creación </a:t>
            </a:r>
            <a:r>
              <a:rPr lang="es" dirty="0"/>
              <a:t>y despliegue de aplicaciones en poco tiempo y de forma fácil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La aplicación contiene su propio servidor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s" dirty="0" smtClean="0"/>
              <a:t>Endpoints autogenerados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endParaRPr lang="es" dirty="0"/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s" dirty="0" smtClean="0"/>
              <a:t>“opinionated” framework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Dependencias proporcionadas por los </a:t>
            </a:r>
            <a:r>
              <a:rPr lang="es" dirty="0" smtClean="0"/>
              <a:t>starters</a:t>
            </a:r>
          </a:p>
          <a:p>
            <a:pPr marL="139700"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</a:pPr>
            <a:endParaRPr dirty="0"/>
          </a:p>
        </p:txBody>
      </p:sp>
      <p:sp>
        <p:nvSpPr>
          <p:cNvPr id="154" name="Google Shape;154;p33"/>
          <p:cNvSpPr txBox="1"/>
          <p:nvPr/>
        </p:nvSpPr>
        <p:spPr>
          <a:xfrm>
            <a:off x="4809023" y="810800"/>
            <a:ext cx="3791400" cy="3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960F68"/>
                </a:solidFill>
              </a:rPr>
              <a:t>Inconvenientes</a:t>
            </a:r>
            <a:endParaRPr b="1" dirty="0">
              <a:solidFill>
                <a:srgbClr val="960F68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Muy orientado a los microservicios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s" dirty="0" smtClean="0"/>
              <a:t>Sensación </a:t>
            </a:r>
            <a:r>
              <a:rPr lang="es" dirty="0"/>
              <a:t>de pérdida del control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Inclusión de dependencias </a:t>
            </a:r>
            <a:r>
              <a:rPr lang="es" dirty="0" smtClean="0"/>
              <a:t>innecesarias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endParaRPr lang="es" dirty="0"/>
          </a:p>
          <a:p>
            <a:pPr marL="457200" indent="-317500">
              <a:spcBef>
                <a:spcPts val="700"/>
              </a:spcBef>
              <a:buSzPts val="1400"/>
              <a:buFont typeface="Arial"/>
              <a:buChar char="●"/>
            </a:pPr>
            <a:r>
              <a:rPr lang="es-ES" dirty="0" smtClean="0"/>
              <a:t>Es un “</a:t>
            </a:r>
            <a:r>
              <a:rPr lang="es-ES" dirty="0" err="1" smtClean="0"/>
              <a:t>opinionated</a:t>
            </a:r>
            <a:r>
              <a:rPr lang="es-ES" dirty="0"/>
              <a:t>” </a:t>
            </a:r>
            <a:r>
              <a:rPr lang="es-ES" dirty="0" err="1"/>
              <a:t>framework</a:t>
            </a:r>
            <a:endParaRPr lang="es-ES" dirty="0"/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endParaRPr lang="es" dirty="0" smtClean="0"/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endParaRPr lang="es" dirty="0"/>
          </a:p>
        </p:txBody>
      </p:sp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325" y="37623"/>
            <a:ext cx="1570625" cy="7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/>
        </p:nvSpPr>
        <p:spPr>
          <a:xfrm>
            <a:off x="589858" y="1124874"/>
            <a:ext cx="6192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lvl="0" indent="-3873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chemeClr val="accent1"/>
                </a:solidFill>
              </a:rPr>
              <a:t>Introducción</a:t>
            </a:r>
            <a:endParaRPr sz="1200" dirty="0">
              <a:solidFill>
                <a:schemeClr val="accent1"/>
              </a:solidFill>
            </a:endParaRP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-ES" sz="1700" b="1" dirty="0">
                <a:solidFill>
                  <a:srgbClr val="960F68"/>
                </a:solidFill>
              </a:rPr>
              <a:t>Conceptos básicos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chemeClr val="accent1"/>
                </a:solidFill>
              </a:rPr>
              <a:t>Spring </a:t>
            </a:r>
            <a:r>
              <a:rPr lang="es" sz="1700" dirty="0">
                <a:solidFill>
                  <a:schemeClr val="accent1"/>
                </a:solidFill>
              </a:rPr>
              <a:t>Initalizr y starters</a:t>
            </a:r>
            <a:endParaRPr sz="1200" dirty="0">
              <a:solidFill>
                <a:schemeClr val="accent1"/>
              </a:solidFill>
            </a:endParaRPr>
          </a:p>
          <a:p>
            <a:pPr marL="393700" lvl="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chemeClr val="accent1"/>
                </a:solidFill>
              </a:rPr>
              <a:t>Configuración 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Acceso </a:t>
            </a:r>
            <a:r>
              <a:rPr lang="es" sz="1700" dirty="0">
                <a:solidFill>
                  <a:srgbClr val="808080"/>
                </a:solidFill>
              </a:rPr>
              <a:t>a bases de datos</a:t>
            </a:r>
            <a:endParaRPr sz="1700" dirty="0">
              <a:solidFill>
                <a:srgbClr val="808080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rgbClr val="808080"/>
                </a:solidFill>
              </a:rPr>
              <a:t>Aplicaciones online y batch</a:t>
            </a:r>
            <a:endParaRPr sz="1700" dirty="0">
              <a:solidFill>
                <a:srgbClr val="808080"/>
              </a:solidFill>
            </a:endParaRP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>
                <a:solidFill>
                  <a:srgbClr val="808080"/>
                </a:solidFill>
              </a:rPr>
              <a:t>Testing</a:t>
            </a:r>
            <a:endParaRPr sz="1700" dirty="0">
              <a:solidFill>
                <a:srgbClr val="808080"/>
              </a:solidFill>
            </a:endParaRPr>
          </a:p>
          <a:p>
            <a:pPr marL="393700" indent="-387350">
              <a:lnSpc>
                <a:spcPct val="85000"/>
              </a:lnSpc>
              <a:spcBef>
                <a:spcPts val="900"/>
              </a:spcBef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-ES" sz="1700" dirty="0">
                <a:solidFill>
                  <a:srgbClr val="808080"/>
                </a:solidFill>
              </a:rPr>
              <a:t>Security</a:t>
            </a:r>
          </a:p>
          <a:p>
            <a:pPr marL="393700" lvl="0" indent="-38735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Arial"/>
              <a:buAutoNum type="arabicPeriod"/>
            </a:pPr>
            <a:r>
              <a:rPr lang="es" sz="1700" dirty="0" smtClean="0">
                <a:solidFill>
                  <a:srgbClr val="808080"/>
                </a:solidFill>
              </a:rPr>
              <a:t>Consejos </a:t>
            </a:r>
            <a:r>
              <a:rPr lang="es" sz="1700" dirty="0">
                <a:solidFill>
                  <a:srgbClr val="808080"/>
                </a:solidFill>
              </a:rPr>
              <a:t>y dudas</a:t>
            </a:r>
            <a:endParaRPr sz="1700" dirty="0">
              <a:solidFill>
                <a:srgbClr val="8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700" dirty="0">
              <a:solidFill>
                <a:srgbClr val="80808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808080"/>
              </a:solidFill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549884" y="541170"/>
            <a:ext cx="60147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2100">
                <a:solidFill>
                  <a:srgbClr val="960F68"/>
                </a:solidFill>
              </a:rPr>
              <a:t>Í</a:t>
            </a:r>
            <a:r>
              <a:rPr lang="es" sz="2100" b="0" i="0" u="none" strike="noStrike" cap="none">
                <a:solidFill>
                  <a:srgbClr val="960F68"/>
                </a:solidFill>
                <a:latin typeface="Arial"/>
                <a:ea typeface="Arial"/>
                <a:cs typeface="Arial"/>
                <a:sym typeface="Arial"/>
              </a:rPr>
              <a:t>ndice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8359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chemeClr val="lt2"/>
                </a:solidFill>
              </a:rPr>
              <a:t>Conceptos básicos</a:t>
            </a:r>
            <a:endParaRPr sz="12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0F68"/>
              </a:buClr>
              <a:buFont typeface="Arial"/>
              <a:buNone/>
            </a:pPr>
            <a:r>
              <a:rPr lang="es" sz="1900" b="1" dirty="0" smtClean="0">
                <a:solidFill>
                  <a:srgbClr val="960F68"/>
                </a:solidFill>
              </a:rPr>
              <a:t>Inyección de dependencias y IOC</a:t>
            </a:r>
            <a:endParaRPr sz="1200" dirty="0"/>
          </a:p>
        </p:txBody>
      </p:sp>
      <p:sp>
        <p:nvSpPr>
          <p:cNvPr id="192" name="Google Shape;192;p38"/>
          <p:cNvSpPr txBox="1"/>
          <p:nvPr/>
        </p:nvSpPr>
        <p:spPr>
          <a:xfrm>
            <a:off x="433400" y="9991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77;p36"/>
          <p:cNvSpPr txBox="1"/>
          <p:nvPr/>
        </p:nvSpPr>
        <p:spPr>
          <a:xfrm>
            <a:off x="433400" y="999096"/>
            <a:ext cx="8193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b="1" dirty="0" smtClean="0">
                <a:solidFill>
                  <a:srgbClr val="960F68"/>
                </a:solidFill>
              </a:rPr>
              <a:t>Spring </a:t>
            </a:r>
            <a:r>
              <a:rPr lang="es" sz="1200" dirty="0" smtClean="0">
                <a:solidFill>
                  <a:srgbClr val="24292E"/>
                </a:solidFill>
              </a:rPr>
              <a:t>nos resuelve el problema de las dependencias entre módulos.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" sz="1200" dirty="0" smtClean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24292E"/>
                </a:solidFill>
              </a:rPr>
              <a:t>Si un modulo A necesita un módulo B, un “tercer” elemento (spring) será el encargado de proporcionarle la implementación a la funcionalidad (contrato) que necesita.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" sz="1200" dirty="0" smtClean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rgbClr val="24292E"/>
                </a:solidFill>
              </a:rPr>
              <a:t>De</a:t>
            </a:r>
            <a:r>
              <a:rPr lang="es" sz="1200" dirty="0" smtClean="0">
                <a:solidFill>
                  <a:srgbClr val="24292E"/>
                </a:solidFill>
              </a:rPr>
              <a:t> esta forma podemos sustituir el módulo B sin necesidad de modificar el módulo A.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447" y="2661462"/>
            <a:ext cx="2466975" cy="1847850"/>
          </a:xfrm>
          <a:prstGeom prst="rect">
            <a:avLst/>
          </a:prstGeom>
        </p:spPr>
      </p:pic>
      <p:sp>
        <p:nvSpPr>
          <p:cNvPr id="7" name="Google Shape;177;p36"/>
          <p:cNvSpPr txBox="1"/>
          <p:nvPr/>
        </p:nvSpPr>
        <p:spPr>
          <a:xfrm>
            <a:off x="433400" y="2827458"/>
            <a:ext cx="5528069" cy="12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24292E"/>
                </a:solidFill>
              </a:rPr>
              <a:t>Esto es similar a como funcionan otras industrias, los componentes pueden ser desarrollados por separado y ensamblados para formar el sistema completo.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" sz="1200" dirty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24292E"/>
                </a:solidFill>
              </a:rPr>
              <a:t>Al tercer componente es lo que llamamos “contenedor” y está fuertemente basado en la programación orientada a interfaces (o contratos).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12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/>
        </p:nvSpPr>
        <p:spPr>
          <a:xfrm>
            <a:off x="492685" y="268566"/>
            <a:ext cx="6467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ES" sz="2400" b="1" dirty="0" smtClean="0">
                <a:solidFill>
                  <a:schemeClr val="lt2"/>
                </a:solidFill>
              </a:rPr>
              <a:t>Conceptos básicos</a:t>
            </a:r>
            <a:endParaRPr sz="1200" dirty="0" smtClean="0"/>
          </a:p>
          <a:p>
            <a:pPr lvl="0">
              <a:buClr>
                <a:srgbClr val="960F68"/>
              </a:buClr>
            </a:pPr>
            <a:r>
              <a:rPr lang="es" sz="1900" b="1" dirty="0" smtClean="0">
                <a:solidFill>
                  <a:srgbClr val="960F68"/>
                </a:solidFill>
              </a:rPr>
              <a:t>Elementos básicos en Spring: </a:t>
            </a:r>
            <a:r>
              <a:rPr lang="es-ES" sz="1900" b="1" dirty="0" err="1">
                <a:solidFill>
                  <a:srgbClr val="960F68"/>
                </a:solidFill>
              </a:rPr>
              <a:t>ApplicationContext</a:t>
            </a:r>
            <a:endParaRPr sz="1200" dirty="0"/>
          </a:p>
        </p:txBody>
      </p:sp>
      <p:sp>
        <p:nvSpPr>
          <p:cNvPr id="192" name="Google Shape;192;p38"/>
          <p:cNvSpPr txBox="1"/>
          <p:nvPr/>
        </p:nvSpPr>
        <p:spPr>
          <a:xfrm>
            <a:off x="433400" y="999108"/>
            <a:ext cx="8193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77;p36"/>
          <p:cNvSpPr txBox="1"/>
          <p:nvPr/>
        </p:nvSpPr>
        <p:spPr>
          <a:xfrm>
            <a:off x="433400" y="984920"/>
            <a:ext cx="8193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200" tIns="39600" rIns="79200" bIns="39600" anchor="t" anchorCtr="0">
            <a:noAutofit/>
          </a:bodyPr>
          <a:lstStyle/>
          <a:p>
            <a:pPr lvl="2" algn="just">
              <a:spcBef>
                <a:spcPts val="700"/>
              </a:spcBef>
            </a:pPr>
            <a:r>
              <a:rPr lang="es" sz="1200" dirty="0" smtClean="0">
                <a:solidFill>
                  <a:srgbClr val="24292E"/>
                </a:solidFill>
              </a:rPr>
              <a:t>Representa el conjunto de componentes que componen nuestra aplicación y que podemos componer para formar nuestra aplicación.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" sz="1200" dirty="0" smtClean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lang="es-ES" dirty="0" smtClean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24292E"/>
                </a:solidFill>
              </a:rPr>
              <a:t>Típicamente el </a:t>
            </a:r>
            <a:r>
              <a:rPr lang="es-ES" sz="1200" dirty="0" err="1">
                <a:solidFill>
                  <a:srgbClr val="24292E"/>
                </a:solidFill>
              </a:rPr>
              <a:t>ApplicationContext</a:t>
            </a:r>
            <a:r>
              <a:rPr lang="es-ES" sz="1200" dirty="0">
                <a:solidFill>
                  <a:srgbClr val="24292E"/>
                </a:solidFill>
              </a:rPr>
              <a:t> se crea en el método </a:t>
            </a:r>
            <a:r>
              <a:rPr lang="es-ES" sz="1200" dirty="0" err="1">
                <a:solidFill>
                  <a:srgbClr val="24292E"/>
                </a:solidFill>
              </a:rPr>
              <a:t>main</a:t>
            </a:r>
            <a:r>
              <a:rPr lang="es-ES" sz="1200" dirty="0">
                <a:solidFill>
                  <a:srgbClr val="24292E"/>
                </a:solidFill>
              </a:rPr>
              <a:t>() de la clase anotada con  @</a:t>
            </a:r>
            <a:r>
              <a:rPr lang="es-ES" sz="1200" dirty="0" err="1" smtClean="0">
                <a:solidFill>
                  <a:srgbClr val="24292E"/>
                </a:solidFill>
              </a:rPr>
              <a:t>SpringBootApplication</a:t>
            </a:r>
            <a:r>
              <a:rPr lang="es-ES" sz="1200" dirty="0" smtClean="0">
                <a:solidFill>
                  <a:srgbClr val="24292E"/>
                </a:solidFill>
              </a:rPr>
              <a:t>.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rgbClr val="24292E"/>
                </a:solidFill>
              </a:rPr>
              <a:t>Los objetos que contiene podemos “inyectarlos” en otros objetos.</a:t>
            </a: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b="8817"/>
          <a:stretch/>
        </p:blipFill>
        <p:spPr>
          <a:xfrm>
            <a:off x="2163233" y="1654520"/>
            <a:ext cx="4733333" cy="10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tron">
  <a:themeElements>
    <a:clrScheme name="Patron 1">
      <a:dk1>
        <a:srgbClr val="000000"/>
      </a:dk1>
      <a:lt1>
        <a:srgbClr val="FFFFFF"/>
      </a:lt1>
      <a:dk2>
        <a:srgbClr val="9AAE04"/>
      </a:dk2>
      <a:lt2>
        <a:srgbClr val="969696"/>
      </a:lt2>
      <a:accent1>
        <a:srgbClr val="777777"/>
      </a:accent1>
      <a:accent2>
        <a:srgbClr val="B2B2B2"/>
      </a:accent2>
      <a:accent3>
        <a:srgbClr val="FFFFFF"/>
      </a:accent3>
      <a:accent4>
        <a:srgbClr val="000000"/>
      </a:accent4>
      <a:accent5>
        <a:srgbClr val="BDBDBD"/>
      </a:accent5>
      <a:accent6>
        <a:srgbClr val="A1A1A1"/>
      </a:accent6>
      <a:hlink>
        <a:srgbClr val="1994A4"/>
      </a:hlink>
      <a:folHlink>
        <a:srgbClr val="960F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tron">
  <a:themeElements>
    <a:clrScheme name="Patron 1">
      <a:dk1>
        <a:srgbClr val="000000"/>
      </a:dk1>
      <a:lt1>
        <a:srgbClr val="FFFFFF"/>
      </a:lt1>
      <a:dk2>
        <a:srgbClr val="9AAE04"/>
      </a:dk2>
      <a:lt2>
        <a:srgbClr val="969696"/>
      </a:lt2>
      <a:accent1>
        <a:srgbClr val="777777"/>
      </a:accent1>
      <a:accent2>
        <a:srgbClr val="B2B2B2"/>
      </a:accent2>
      <a:accent3>
        <a:srgbClr val="FFFFFF"/>
      </a:accent3>
      <a:accent4>
        <a:srgbClr val="000000"/>
      </a:accent4>
      <a:accent5>
        <a:srgbClr val="BDBDBD"/>
      </a:accent5>
      <a:accent6>
        <a:srgbClr val="A1A1A1"/>
      </a:accent6>
      <a:hlink>
        <a:srgbClr val="1994A4"/>
      </a:hlink>
      <a:folHlink>
        <a:srgbClr val="960F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BAE7B4B34D75469D18CD3CAFC02854" ma:contentTypeVersion="2" ma:contentTypeDescription="Crear nuevo documento." ma:contentTypeScope="" ma:versionID="d3fe1d2f183d68a767bf412c5a184008">
  <xsd:schema xmlns:xsd="http://www.w3.org/2001/XMLSchema" xmlns:xs="http://www.w3.org/2001/XMLSchema" xmlns:p="http://schemas.microsoft.com/office/2006/metadata/properties" xmlns:ns2="a3504d33-df92-4be6-96cf-1392f8d4f5cc" targetNamespace="http://schemas.microsoft.com/office/2006/metadata/properties" ma:root="true" ma:fieldsID="4e74adacebc9cee05601561f64af932c" ns2:_="">
    <xsd:import namespace="a3504d33-df92-4be6-96cf-1392f8d4f5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04d33-df92-4be6-96cf-1392f8d4f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29BE6D-D277-4024-AA01-650EFB72E79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C5C4357-1EAF-41A1-B243-182551CC61B2}"/>
</file>

<file path=customXml/itemProps3.xml><?xml version="1.0" encoding="utf-8"?>
<ds:datastoreItem xmlns:ds="http://schemas.openxmlformats.org/officeDocument/2006/customXml" ds:itemID="{7CF2B20E-848C-4D14-BC27-E3AF47A060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2913</Words>
  <Application>Microsoft Office PowerPoint</Application>
  <PresentationFormat>Presentación en pantalla (16:9)</PresentationFormat>
  <Paragraphs>653</Paragraphs>
  <Slides>52</Slides>
  <Notes>52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52</vt:i4>
      </vt:variant>
    </vt:vector>
  </HeadingPairs>
  <TitlesOfParts>
    <vt:vector size="60" baseType="lpstr">
      <vt:lpstr>Arial</vt:lpstr>
      <vt:lpstr>Consolas</vt:lpstr>
      <vt:lpstr>Courier New</vt:lpstr>
      <vt:lpstr>Noto Symbol</vt:lpstr>
      <vt:lpstr>Wingdings</vt:lpstr>
      <vt:lpstr>Simple Light</vt:lpstr>
      <vt:lpstr>1_Patron</vt:lpstr>
      <vt:lpstr>Patron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Jose Enrique Martin Perez</cp:lastModifiedBy>
  <cp:revision>130</cp:revision>
  <dcterms:modified xsi:type="dcterms:W3CDTF">2019-09-11T12:59:21Z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0x01010049BAE7B4B34D75469D18CD3CAFC02854</vt:lpwstr>
  </property>
</Properties>
</file>