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7"/>
  </p:notesMasterIdLst>
  <p:sldIdLst>
    <p:sldId id="514" r:id="rId2"/>
    <p:sldId id="272" r:id="rId3"/>
    <p:sldId id="516" r:id="rId4"/>
    <p:sldId id="302" r:id="rId5"/>
    <p:sldId id="275" r:id="rId6"/>
    <p:sldId id="278" r:id="rId7"/>
    <p:sldId id="517" r:id="rId8"/>
    <p:sldId id="518" r:id="rId9"/>
    <p:sldId id="313" r:id="rId10"/>
    <p:sldId id="519" r:id="rId11"/>
    <p:sldId id="520" r:id="rId12"/>
    <p:sldId id="521" r:id="rId13"/>
    <p:sldId id="297" r:id="rId14"/>
    <p:sldId id="522" r:id="rId15"/>
    <p:sldId id="523"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84" autoAdjust="0"/>
    <p:restoredTop sz="85681" autoAdjust="0"/>
  </p:normalViewPr>
  <p:slideViewPr>
    <p:cSldViewPr>
      <p:cViewPr varScale="1">
        <p:scale>
          <a:sx n="77" d="100"/>
          <a:sy n="77" d="100"/>
        </p:scale>
        <p:origin x="1506" y="84"/>
      </p:cViewPr>
      <p:guideLst>
        <p:guide orient="horz" pos="2160"/>
        <p:guide pos="2880"/>
      </p:guideLst>
    </p:cSldViewPr>
  </p:slideViewPr>
  <p:outlineViewPr>
    <p:cViewPr>
      <p:scale>
        <a:sx n="33" d="100"/>
        <a:sy n="33" d="100"/>
      </p:scale>
      <p:origin x="0" y="13890"/>
    </p:cViewPr>
  </p:outlineViewPr>
  <p:notesTextViewPr>
    <p:cViewPr>
      <p:scale>
        <a:sx n="1" d="1"/>
        <a:sy n="1" d="1"/>
      </p:scale>
      <p:origin x="0" y="0"/>
    </p:cViewPr>
  </p:notesTextViewPr>
  <p:sorterViewPr>
    <p:cViewPr>
      <p:scale>
        <a:sx n="100" d="100"/>
        <a:sy n="100" d="100"/>
      </p:scale>
      <p:origin x="0" y="-124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C55D52-D3F9-4793-B978-F8712425D083}" type="datetimeFigureOut">
              <a:rPr lang="en-IE" smtClean="0"/>
              <a:t>17/09/2019</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BB3823-5B95-4148-A807-B5565C9C9776}" type="slidenum">
              <a:rPr lang="en-IE" smtClean="0"/>
              <a:t>‹#›</a:t>
            </a:fld>
            <a:endParaRPr lang="en-IE"/>
          </a:p>
        </p:txBody>
      </p:sp>
    </p:spTree>
    <p:extLst>
      <p:ext uri="{BB962C8B-B14F-4D97-AF65-F5344CB8AC3E}">
        <p14:creationId xmlns:p14="http://schemas.microsoft.com/office/powerpoint/2010/main" val="1744101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53A6BD13-1DEB-4C04-9A1C-B035DAE5E82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19AFC9BC-35BE-4BB7-A05A-19396AFF7BE8}" type="slidenum">
              <a:rPr lang="en-US" altLang="en-US">
                <a:latin typeface="Arial" panose="020B0604020202020204" pitchFamily="34" charset="0"/>
              </a:rPr>
              <a:pPr eaLnBrk="1" hangingPunct="1">
                <a:spcBef>
                  <a:spcPct val="0"/>
                </a:spcBef>
              </a:pPr>
              <a:t>3</a:t>
            </a:fld>
            <a:endParaRPr lang="en-US" altLang="en-US">
              <a:latin typeface="Arial" panose="020B0604020202020204" pitchFamily="34" charset="0"/>
            </a:endParaRPr>
          </a:p>
        </p:txBody>
      </p:sp>
      <p:sp>
        <p:nvSpPr>
          <p:cNvPr id="37891" name="Rectangle 2">
            <a:extLst>
              <a:ext uri="{FF2B5EF4-FFF2-40B4-BE49-F238E27FC236}">
                <a16:creationId xmlns:a16="http://schemas.microsoft.com/office/drawing/2014/main" id="{8A4C78F5-05B7-4EE6-B44C-06F222AF7158}"/>
              </a:ext>
            </a:extLst>
          </p:cNvPr>
          <p:cNvSpPr>
            <a:spLocks noGrp="1" noRot="1" noChangeAspect="1" noChangeArrowheads="1" noTextEdit="1"/>
          </p:cNvSpPr>
          <p:nvPr>
            <p:ph type="sldImg"/>
          </p:nvPr>
        </p:nvSpPr>
        <p:spPr bwMode="auto">
          <a:xfrm>
            <a:off x="727075" y="547688"/>
            <a:ext cx="5616575" cy="42132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2" name="Rectangle 3">
            <a:extLst>
              <a:ext uri="{FF2B5EF4-FFF2-40B4-BE49-F238E27FC236}">
                <a16:creationId xmlns:a16="http://schemas.microsoft.com/office/drawing/2014/main" id="{C5411E36-2B97-4179-A1E1-647446DE26BA}"/>
              </a:ext>
            </a:extLst>
          </p:cNvPr>
          <p:cNvSpPr>
            <a:spLocks noGrp="1" noChangeArrowheads="1"/>
          </p:cNvSpPr>
          <p:nvPr>
            <p:ph type="body" idx="1"/>
          </p:nvPr>
        </p:nvSpPr>
        <p:spPr bwMode="auto">
          <a:xfrm>
            <a:off x="530225" y="4887913"/>
            <a:ext cx="6005513" cy="3854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E"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5507DA60-588F-461B-8741-0ACB44A6A29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5AC0BC4C-CAA6-4CB1-A15A-B6225F69D9F6}" type="slidenum">
              <a:rPr lang="en-US" altLang="en-US">
                <a:latin typeface="Arial" panose="020B0604020202020204" pitchFamily="34" charset="0"/>
              </a:rPr>
              <a:pPr eaLnBrk="1" hangingPunct="1">
                <a:spcBef>
                  <a:spcPct val="0"/>
                </a:spcBef>
              </a:pPr>
              <a:t>12</a:t>
            </a:fld>
            <a:endParaRPr lang="en-US" altLang="en-US">
              <a:latin typeface="Arial" panose="020B0604020202020204" pitchFamily="34" charset="0"/>
            </a:endParaRPr>
          </a:p>
        </p:txBody>
      </p:sp>
      <p:sp>
        <p:nvSpPr>
          <p:cNvPr id="38915" name="Rectangle 2">
            <a:extLst>
              <a:ext uri="{FF2B5EF4-FFF2-40B4-BE49-F238E27FC236}">
                <a16:creationId xmlns:a16="http://schemas.microsoft.com/office/drawing/2014/main" id="{0DAD8BA7-0375-4636-B8A4-EF16AA0600FB}"/>
              </a:ext>
            </a:extLst>
          </p:cNvPr>
          <p:cNvSpPr>
            <a:spLocks noGrp="1" noRot="1" noChangeAspect="1" noChangeArrowheads="1" noTextEdit="1"/>
          </p:cNvSpPr>
          <p:nvPr>
            <p:ph type="sldImg"/>
          </p:nvPr>
        </p:nvSpPr>
        <p:spPr bwMode="auto">
          <a:xfrm>
            <a:off x="727075" y="547688"/>
            <a:ext cx="5616575" cy="42132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6" name="Rectangle 3">
            <a:extLst>
              <a:ext uri="{FF2B5EF4-FFF2-40B4-BE49-F238E27FC236}">
                <a16:creationId xmlns:a16="http://schemas.microsoft.com/office/drawing/2014/main" id="{D08C1287-D1FA-42D2-A3E6-AC782ECC8DD8}"/>
              </a:ext>
            </a:extLst>
          </p:cNvPr>
          <p:cNvSpPr>
            <a:spLocks noGrp="1" noChangeArrowheads="1"/>
          </p:cNvSpPr>
          <p:nvPr>
            <p:ph type="body" idx="1"/>
          </p:nvPr>
        </p:nvSpPr>
        <p:spPr bwMode="auto">
          <a:xfrm>
            <a:off x="530225" y="4887913"/>
            <a:ext cx="6005513" cy="3854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E"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2A304009-48FE-4659-AF46-4D35BE674DEF}" type="datetime1">
              <a:rPr lang="en-US" smtClean="0"/>
              <a:t>9/17/2019</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651FC063-5EA9-49AF-AFAF-D68C9E82B23B}"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76136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CCF7DC-B119-436F-9127-137A66C0F328}" type="datetime1">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FC063-5EA9-49AF-AFAF-D68C9E82B23B}" type="slidenum">
              <a:rPr lang="en-US" smtClean="0"/>
              <a:pPr/>
              <a:t>‹#›</a:t>
            </a:fld>
            <a:endParaRPr lang="en-US"/>
          </a:p>
        </p:txBody>
      </p:sp>
    </p:spTree>
    <p:extLst>
      <p:ext uri="{BB962C8B-B14F-4D97-AF65-F5344CB8AC3E}">
        <p14:creationId xmlns:p14="http://schemas.microsoft.com/office/powerpoint/2010/main" val="1808793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FF5B4B-214C-4279-A241-165F4ABA4ECB}" type="datetime1">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FC063-5EA9-49AF-AFAF-D68C9E82B23B}" type="slidenum">
              <a:rPr lang="en-US" smtClean="0"/>
              <a:pPr/>
              <a:t>‹#›</a:t>
            </a:fld>
            <a:endParaRPr lang="en-US"/>
          </a:p>
        </p:txBody>
      </p:sp>
    </p:spTree>
    <p:extLst>
      <p:ext uri="{BB962C8B-B14F-4D97-AF65-F5344CB8AC3E}">
        <p14:creationId xmlns:p14="http://schemas.microsoft.com/office/powerpoint/2010/main" val="421502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9" name="Freeform 8"/>
          <p:cNvSpPr>
            <a:spLocks noChangeAspect="1" noEditPoints="1"/>
          </p:cNvSpPr>
          <p:nvPr/>
        </p:nvSpPr>
        <p:spPr bwMode="auto">
          <a:xfrm>
            <a:off x="5489634" y="0"/>
            <a:ext cx="3393768" cy="6858000"/>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10"/>
          </p:nvPr>
        </p:nvSpPr>
        <p:spPr/>
        <p:txBody>
          <a:bodyPr/>
          <a:lstStyle/>
          <a:p>
            <a:fld id="{262FECF9-7D61-4B22-936D-9FE74C2F1F2A}" type="datetime1">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5" name="Title Placeholder 1"/>
          <p:cNvSpPr>
            <a:spLocks noGrp="1"/>
          </p:cNvSpPr>
          <p:nvPr>
            <p:ph type="title"/>
          </p:nvPr>
        </p:nvSpPr>
        <p:spPr>
          <a:xfrm>
            <a:off x="276225" y="228600"/>
            <a:ext cx="8591550" cy="1066801"/>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1" name="Content Placeholder 30"/>
          <p:cNvSpPr>
            <a:spLocks noGrp="1"/>
          </p:cNvSpPr>
          <p:nvPr>
            <p:ph sz="quarter" idx="13"/>
          </p:nvPr>
        </p:nvSpPr>
        <p:spPr>
          <a:xfrm>
            <a:off x="274320" y="1298448"/>
            <a:ext cx="859536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2681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5F9AB0-27D1-4063-B5CF-6B2C456D4834}" type="datetime1">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FC063-5EA9-49AF-AFAF-D68C9E82B23B}" type="slidenum">
              <a:rPr lang="en-US" smtClean="0"/>
              <a:pPr/>
              <a:t>‹#›</a:t>
            </a:fld>
            <a:endParaRPr lang="en-US"/>
          </a:p>
        </p:txBody>
      </p:sp>
    </p:spTree>
    <p:extLst>
      <p:ext uri="{BB962C8B-B14F-4D97-AF65-F5344CB8AC3E}">
        <p14:creationId xmlns:p14="http://schemas.microsoft.com/office/powerpoint/2010/main" val="12457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4332F1F2-4B28-4A41-B26F-CC0228CD33EB}" type="datetime1">
              <a:rPr lang="en-US" smtClean="0"/>
              <a:t>9/17/2019</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651FC063-5EA9-49AF-AFAF-D68C9E82B23B}"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312511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6102D6-6DE7-45D3-A94D-34ECB2C3DE85}" type="datetime1">
              <a:rPr lang="en-US" smtClean="0"/>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1FC063-5EA9-49AF-AFAF-D68C9E82B23B}" type="slidenum">
              <a:rPr lang="en-US" smtClean="0"/>
              <a:pPr/>
              <a:t>‹#›</a:t>
            </a:fld>
            <a:endParaRPr lang="en-US" dirty="0"/>
          </a:p>
        </p:txBody>
      </p:sp>
    </p:spTree>
    <p:extLst>
      <p:ext uri="{BB962C8B-B14F-4D97-AF65-F5344CB8AC3E}">
        <p14:creationId xmlns:p14="http://schemas.microsoft.com/office/powerpoint/2010/main" val="246178027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6102D6-6DE7-45D3-A94D-34ECB2C3DE85}" type="datetime1">
              <a:rPr lang="en-US" smtClean="0"/>
              <a:t>9/17/2019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51FC063-5EA9-49AF-AFAF-D68C9E82B23B}" type="slidenum">
              <a:rPr lang="en-US" smtClean="0"/>
              <a:pPr/>
              <a:t>‹#›</a:t>
            </a:fld>
            <a:endParaRPr lang="en-US" dirty="0"/>
          </a:p>
        </p:txBody>
      </p:sp>
    </p:spTree>
    <p:extLst>
      <p:ext uri="{BB962C8B-B14F-4D97-AF65-F5344CB8AC3E}">
        <p14:creationId xmlns:p14="http://schemas.microsoft.com/office/powerpoint/2010/main" val="6471831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D309EE-CF56-4BFD-83DA-E027C5E32332}" type="datetime1">
              <a:rPr lang="en-US" smtClean="0"/>
              <a:t>9/17/2019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1FC063-5EA9-49AF-AFAF-D68C9E82B23B}" type="slidenum">
              <a:rPr lang="en-US" smtClean="0"/>
              <a:pPr/>
              <a:t>‹#›</a:t>
            </a:fld>
            <a:endParaRPr lang="en-US"/>
          </a:p>
        </p:txBody>
      </p:sp>
    </p:spTree>
    <p:extLst>
      <p:ext uri="{BB962C8B-B14F-4D97-AF65-F5344CB8AC3E}">
        <p14:creationId xmlns:p14="http://schemas.microsoft.com/office/powerpoint/2010/main" val="3895968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9F83F1-00B1-4CD5-AC3C-34E5D0F42DEA}" type="datetime1">
              <a:rPr lang="en-US" smtClean="0"/>
              <a:t>9/17/2019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1FC063-5EA9-49AF-AFAF-D68C9E82B23B}" type="slidenum">
              <a:rPr lang="en-US" smtClean="0"/>
              <a:pPr/>
              <a:t>‹#›</a:t>
            </a:fld>
            <a:endParaRPr lang="en-US"/>
          </a:p>
        </p:txBody>
      </p:sp>
    </p:spTree>
    <p:extLst>
      <p:ext uri="{BB962C8B-B14F-4D97-AF65-F5344CB8AC3E}">
        <p14:creationId xmlns:p14="http://schemas.microsoft.com/office/powerpoint/2010/main" val="2420149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7E31396C-2418-47CF-8C59-268B22E936F3}" type="datetime1">
              <a:rPr lang="en-US" smtClean="0"/>
              <a:t>9/17/2019</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651FC063-5EA9-49AF-AFAF-D68C9E82B23B}"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5552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7C9A6EA-BF64-4057-B30E-0C1727428E85}" type="datetime1">
              <a:rPr lang="en-US" smtClean="0"/>
              <a:t>9/17/2019</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651FC063-5EA9-49AF-AFAF-D68C9E82B23B}"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722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7C6102D6-6DE7-45D3-A94D-34ECB2C3DE85}" type="datetime1">
              <a:rPr lang="en-US" smtClean="0"/>
              <a:t>9/17/2019</a:t>
            </a:fld>
            <a:endParaRPr lang="en-US" dirty="0"/>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651FC063-5EA9-49AF-AFAF-D68C9E82B23B}" type="slidenum">
              <a:rPr lang="en-US" smtClean="0"/>
              <a:pPr/>
              <a:t>‹#›</a:t>
            </a:fld>
            <a:endParaRPr lang="en-US" dirty="0"/>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37600682"/>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20" r:id="rId12"/>
  </p:sldLayoutIdLst>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6C16F1C-BA3E-4C20-BC52-7B930B4B272F}"/>
              </a:ext>
            </a:extLst>
          </p:cNvPr>
          <p:cNvSpPr>
            <a:spLocks noGrp="1" noChangeArrowheads="1"/>
          </p:cNvSpPr>
          <p:nvPr>
            <p:ph type="ctrTitle"/>
          </p:nvPr>
        </p:nvSpPr>
        <p:spPr>
          <a:xfrm>
            <a:off x="685800" y="2286000"/>
            <a:ext cx="7772400" cy="1143000"/>
          </a:xfrm>
        </p:spPr>
        <p:txBody>
          <a:bodyPr/>
          <a:lstStyle/>
          <a:p>
            <a:pPr eaLnBrk="1" hangingPunct="1"/>
            <a:r>
              <a:rPr lang="en-IE" altLang="en-US" sz="4800" dirty="0">
                <a:latin typeface="Comic Sans MS" panose="030F0702030302020204" pitchFamily="66" charset="0"/>
              </a:rPr>
              <a:t>6.2 Wireless Network Security</a:t>
            </a:r>
            <a:endParaRPr lang="en-GB" altLang="en-US" sz="4800" dirty="0">
              <a:latin typeface="Comic Sans MS" panose="030F0702030302020204"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35ACAE2-DB6C-489F-8771-B55C4E176CB5}"/>
              </a:ext>
            </a:extLst>
          </p:cNvPr>
          <p:cNvSpPr>
            <a:spLocks noGrp="1" noChangeArrowheads="1"/>
          </p:cNvSpPr>
          <p:nvPr>
            <p:ph type="title"/>
          </p:nvPr>
        </p:nvSpPr>
        <p:spPr>
          <a:xfrm>
            <a:off x="685800" y="228600"/>
            <a:ext cx="7772400" cy="968152"/>
          </a:xfrm>
        </p:spPr>
        <p:txBody>
          <a:bodyPr>
            <a:normAutofit/>
          </a:bodyPr>
          <a:lstStyle/>
          <a:p>
            <a:pPr eaLnBrk="1" hangingPunct="1"/>
            <a:r>
              <a:rPr lang="en-GB" altLang="en-US" sz="3600" dirty="0">
                <a:latin typeface="Comic Sans MS" panose="030F0702030302020204" pitchFamily="66" charset="0"/>
                <a:cs typeface="Times New Roman" panose="02020603050405020304" pitchFamily="18" charset="0"/>
              </a:rPr>
              <a:t>WEP</a:t>
            </a:r>
            <a:r>
              <a:rPr lang="en-GB" altLang="en-US" sz="3600" dirty="0">
                <a:latin typeface="Comic Sans MS" panose="030F0702030302020204" pitchFamily="66" charset="0"/>
              </a:rPr>
              <a:t> </a:t>
            </a:r>
            <a:r>
              <a:rPr lang="en-IE" altLang="en-US" sz="3600" dirty="0">
                <a:latin typeface="Comic Sans MS" panose="030F0702030302020204" pitchFamily="66" charset="0"/>
              </a:rPr>
              <a:t>(</a:t>
            </a:r>
            <a:r>
              <a:rPr lang="en-GB" altLang="en-US" sz="3600" dirty="0">
                <a:latin typeface="Comic Sans MS" panose="030F0702030302020204" pitchFamily="66" charset="0"/>
                <a:cs typeface="Times New Roman" panose="02020603050405020304" pitchFamily="18" charset="0"/>
              </a:rPr>
              <a:t>Wired-Equivalent Privacy</a:t>
            </a:r>
            <a:r>
              <a:rPr lang="en-IE" altLang="en-US" sz="3600" dirty="0">
                <a:latin typeface="Comic Sans MS" panose="030F0702030302020204" pitchFamily="66" charset="0"/>
                <a:cs typeface="Times New Roman" panose="02020603050405020304" pitchFamily="18" charset="0"/>
              </a:rPr>
              <a:t>)</a:t>
            </a:r>
            <a:endParaRPr lang="en-GB" altLang="en-US" sz="3600" dirty="0">
              <a:latin typeface="Comic Sans MS" panose="030F0702030302020204" pitchFamily="66" charset="0"/>
              <a:cs typeface="Times New Roman" panose="02020603050405020304" pitchFamily="18" charset="0"/>
            </a:endParaRPr>
          </a:p>
        </p:txBody>
      </p:sp>
      <p:sp>
        <p:nvSpPr>
          <p:cNvPr id="20483" name="Rectangle 3">
            <a:extLst>
              <a:ext uri="{FF2B5EF4-FFF2-40B4-BE49-F238E27FC236}">
                <a16:creationId xmlns:a16="http://schemas.microsoft.com/office/drawing/2014/main" id="{5A5859B6-6372-4F80-94F4-D0377500FC37}"/>
              </a:ext>
            </a:extLst>
          </p:cNvPr>
          <p:cNvSpPr>
            <a:spLocks noGrp="1" noChangeArrowheads="1"/>
          </p:cNvSpPr>
          <p:nvPr>
            <p:ph type="body" idx="4294967295"/>
          </p:nvPr>
        </p:nvSpPr>
        <p:spPr>
          <a:xfrm>
            <a:off x="685800" y="1295400"/>
            <a:ext cx="8229600" cy="5410200"/>
          </a:xfrm>
        </p:spPr>
        <p:txBody>
          <a:bodyPr/>
          <a:lstStyle/>
          <a:p>
            <a:pPr marL="280988" indent="-280988" defTabSz="917575">
              <a:lnSpc>
                <a:spcPct val="90000"/>
              </a:lnSpc>
              <a:defRPr/>
            </a:pPr>
            <a:r>
              <a:rPr lang="en-IE" altLang="en-US" sz="2800" dirty="0">
                <a:latin typeface="Comic Sans MS" panose="030F0702030302020204" pitchFamily="66" charset="0"/>
              </a:rPr>
              <a:t>Key shared by access point and all stations</a:t>
            </a:r>
          </a:p>
          <a:p>
            <a:pPr marL="280988" indent="-280988" defTabSz="917575">
              <a:lnSpc>
                <a:spcPct val="90000"/>
              </a:lnSpc>
              <a:defRPr/>
            </a:pPr>
            <a:r>
              <a:rPr lang="en-IE" altLang="en-US" sz="2800" dirty="0">
                <a:latin typeface="Comic Sans MS" panose="030F0702030302020204" pitchFamily="66" charset="0"/>
              </a:rPr>
              <a:t>Key entered manually into</a:t>
            </a:r>
          </a:p>
          <a:p>
            <a:pPr marL="801688" lvl="1" indent="-231775" defTabSz="917575">
              <a:lnSpc>
                <a:spcPct val="90000"/>
              </a:lnSpc>
              <a:defRPr/>
            </a:pPr>
            <a:r>
              <a:rPr lang="en-IE" altLang="en-US" i="0" dirty="0">
                <a:latin typeface="Comic Sans MS" panose="030F0702030302020204" pitchFamily="66" charset="0"/>
              </a:rPr>
              <a:t>Access point</a:t>
            </a:r>
          </a:p>
          <a:p>
            <a:pPr marL="801688" lvl="1" indent="-231775" defTabSz="917575">
              <a:lnSpc>
                <a:spcPct val="90000"/>
              </a:lnSpc>
              <a:defRPr/>
            </a:pPr>
            <a:r>
              <a:rPr lang="en-IE" altLang="en-US" i="0" dirty="0">
                <a:latin typeface="Comic Sans MS" panose="030F0702030302020204" pitchFamily="66" charset="0"/>
              </a:rPr>
              <a:t>Stations (by individual users)</a:t>
            </a:r>
          </a:p>
          <a:p>
            <a:pPr marL="569913" lvl="1" indent="0" defTabSz="917575">
              <a:lnSpc>
                <a:spcPct val="90000"/>
              </a:lnSpc>
              <a:buFontTx/>
              <a:buNone/>
              <a:defRPr/>
            </a:pPr>
            <a:endParaRPr lang="en-IE" altLang="en-US" i="0" dirty="0">
              <a:latin typeface="Comic Sans MS" panose="030F0702030302020204" pitchFamily="66" charset="0"/>
            </a:endParaRPr>
          </a:p>
          <a:p>
            <a:pPr marL="280988" indent="-280988" defTabSz="917575">
              <a:lnSpc>
                <a:spcPct val="90000"/>
              </a:lnSpc>
              <a:defRPr/>
            </a:pPr>
            <a:r>
              <a:rPr lang="en-IE" altLang="en-US" sz="2800" dirty="0">
                <a:latin typeface="Comic Sans MS" panose="030F0702030302020204" pitchFamily="66" charset="0"/>
              </a:rPr>
              <a:t>Key management nightmare</a:t>
            </a:r>
          </a:p>
          <a:p>
            <a:pPr marL="801688" lvl="1" indent="-231775" defTabSz="917575">
              <a:lnSpc>
                <a:spcPct val="90000"/>
              </a:lnSpc>
              <a:defRPr/>
            </a:pPr>
            <a:r>
              <a:rPr lang="en-IE" altLang="en-US" i="0" dirty="0">
                <a:latin typeface="Comic Sans MS" panose="030F0702030302020204" pitchFamily="66" charset="0"/>
              </a:rPr>
              <a:t>What happens when someone leaves company?</a:t>
            </a:r>
          </a:p>
          <a:p>
            <a:pPr marL="801688" lvl="1" indent="-231775" defTabSz="917575">
              <a:lnSpc>
                <a:spcPct val="90000"/>
              </a:lnSpc>
              <a:defRPr/>
            </a:pPr>
            <a:r>
              <a:rPr lang="en-IE" altLang="en-US" i="0" dirty="0">
                <a:latin typeface="Comic Sans MS" panose="030F0702030302020204" pitchFamily="66" charset="0"/>
              </a:rPr>
              <a:t>How about visitors, temporary workers, </a:t>
            </a:r>
            <a:r>
              <a:rPr lang="en-IE" altLang="en-US" i="0" dirty="0" err="1">
                <a:latin typeface="Comic Sans MS" panose="030F0702030302020204" pitchFamily="66" charset="0"/>
              </a:rPr>
              <a:t>etc</a:t>
            </a:r>
            <a:r>
              <a:rPr lang="en-IE" altLang="en-US" i="0" dirty="0">
                <a:latin typeface="Comic Sans MS" panose="030F0702030302020204" pitchFamily="66" charset="0"/>
              </a:rPr>
              <a:t>?</a:t>
            </a:r>
          </a:p>
          <a:p>
            <a:pPr marL="801688" lvl="1" indent="-231775" defTabSz="917575">
              <a:lnSpc>
                <a:spcPct val="90000"/>
              </a:lnSpc>
              <a:defRPr/>
            </a:pPr>
            <a:r>
              <a:rPr lang="en-IE" altLang="en-US" i="0" dirty="0">
                <a:latin typeface="Comic Sans MS" panose="030F0702030302020204" pitchFamily="66" charset="0"/>
              </a:rPr>
              <a:t>Key update difficult as everyone required to change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 calcmode="lin" valueType="num">
                                      <p:cBhvr additive="base">
                                        <p:cTn id="13"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 calcmode="lin" valueType="num">
                                      <p:cBhvr additive="base">
                                        <p:cTn id="17"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48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483">
                                            <p:txEl>
                                              <p:pRg st="3" end="3"/>
                                            </p:txEl>
                                          </p:spTgt>
                                        </p:tgtEl>
                                        <p:attrNameLst>
                                          <p:attrName>style.visibility</p:attrName>
                                        </p:attrNameLst>
                                      </p:cBhvr>
                                      <p:to>
                                        <p:strVal val="visible"/>
                                      </p:to>
                                    </p:set>
                                    <p:anim calcmode="lin" valueType="num">
                                      <p:cBhvr additive="base">
                                        <p:cTn id="21"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0483">
                                            <p:txEl>
                                              <p:pRg st="5" end="5"/>
                                            </p:txEl>
                                          </p:spTgt>
                                        </p:tgtEl>
                                        <p:attrNameLst>
                                          <p:attrName>style.visibility</p:attrName>
                                        </p:attrNameLst>
                                      </p:cBhvr>
                                      <p:to>
                                        <p:strVal val="visible"/>
                                      </p:to>
                                    </p:set>
                                    <p:anim calcmode="lin" valueType="num">
                                      <p:cBhvr additive="base">
                                        <p:cTn id="27" dur="5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48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0483">
                                            <p:txEl>
                                              <p:pRg st="6" end="6"/>
                                            </p:txEl>
                                          </p:spTgt>
                                        </p:tgtEl>
                                        <p:attrNameLst>
                                          <p:attrName>style.visibility</p:attrName>
                                        </p:attrNameLst>
                                      </p:cBhvr>
                                      <p:to>
                                        <p:strVal val="visible"/>
                                      </p:to>
                                    </p:set>
                                    <p:anim calcmode="lin" valueType="num">
                                      <p:cBhvr additive="base">
                                        <p:cTn id="31" dur="500" fill="hold"/>
                                        <p:tgtEl>
                                          <p:spTgt spid="2048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0483">
                                            <p:txEl>
                                              <p:pRg st="7" end="7"/>
                                            </p:txEl>
                                          </p:spTgt>
                                        </p:tgtEl>
                                        <p:attrNameLst>
                                          <p:attrName>style.visibility</p:attrName>
                                        </p:attrNameLst>
                                      </p:cBhvr>
                                      <p:to>
                                        <p:strVal val="visible"/>
                                      </p:to>
                                    </p:set>
                                    <p:anim calcmode="lin" valueType="num">
                                      <p:cBhvr additive="base">
                                        <p:cTn id="35" dur="500" fill="hold"/>
                                        <p:tgtEl>
                                          <p:spTgt spid="2048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48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0483">
                                            <p:txEl>
                                              <p:pRg st="8" end="8"/>
                                            </p:txEl>
                                          </p:spTgt>
                                        </p:tgtEl>
                                        <p:attrNameLst>
                                          <p:attrName>style.visibility</p:attrName>
                                        </p:attrNameLst>
                                      </p:cBhvr>
                                      <p:to>
                                        <p:strVal val="visible"/>
                                      </p:to>
                                    </p:set>
                                    <p:anim calcmode="lin" valueType="num">
                                      <p:cBhvr additive="base">
                                        <p:cTn id="39" dur="500" fill="hold"/>
                                        <p:tgtEl>
                                          <p:spTgt spid="2048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048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1494774-9DA1-4F43-94A5-BD627E7A7BB1}"/>
              </a:ext>
            </a:extLst>
          </p:cNvPr>
          <p:cNvSpPr>
            <a:spLocks noGrp="1" noChangeArrowheads="1"/>
          </p:cNvSpPr>
          <p:nvPr>
            <p:ph type="title"/>
          </p:nvPr>
        </p:nvSpPr>
        <p:spPr/>
        <p:txBody>
          <a:bodyPr/>
          <a:lstStyle/>
          <a:p>
            <a:r>
              <a:rPr lang="en-US" altLang="en-US" dirty="0">
                <a:latin typeface="Comic Sans MS" panose="030F0702030302020204" pitchFamily="66" charset="0"/>
              </a:rPr>
              <a:t>WEP Design Goals</a:t>
            </a:r>
          </a:p>
        </p:txBody>
      </p:sp>
      <p:sp>
        <p:nvSpPr>
          <p:cNvPr id="28675" name="Rectangle 3">
            <a:extLst>
              <a:ext uri="{FF2B5EF4-FFF2-40B4-BE49-F238E27FC236}">
                <a16:creationId xmlns:a16="http://schemas.microsoft.com/office/drawing/2014/main" id="{1FAE99CA-B2E4-486F-8012-34FFCDF436A5}"/>
              </a:ext>
            </a:extLst>
          </p:cNvPr>
          <p:cNvSpPr>
            <a:spLocks noGrp="1" noChangeArrowheads="1"/>
          </p:cNvSpPr>
          <p:nvPr>
            <p:ph type="body" idx="4294967295"/>
          </p:nvPr>
        </p:nvSpPr>
        <p:spPr>
          <a:xfrm>
            <a:off x="914400" y="1428750"/>
            <a:ext cx="7772400" cy="4648200"/>
          </a:xfrm>
        </p:spPr>
        <p:txBody>
          <a:bodyPr>
            <a:normAutofit lnSpcReduction="10000"/>
          </a:bodyPr>
          <a:lstStyle/>
          <a:p>
            <a:r>
              <a:rPr lang="en-US" altLang="en-US" sz="2800" dirty="0">
                <a:latin typeface="Comic Sans MS" panose="030F0702030302020204" pitchFamily="66" charset="0"/>
              </a:rPr>
              <a:t>Symmetric key cryptography</a:t>
            </a:r>
          </a:p>
          <a:p>
            <a:pPr lvl="1"/>
            <a:r>
              <a:rPr lang="en-US" altLang="en-US" sz="2400" i="0" dirty="0">
                <a:latin typeface="Comic Sans MS" panose="030F0702030302020204" pitchFamily="66" charset="0"/>
              </a:rPr>
              <a:t>Confidentiality</a:t>
            </a:r>
          </a:p>
          <a:p>
            <a:pPr lvl="1"/>
            <a:r>
              <a:rPr lang="en-US" altLang="en-US" sz="2400" i="0" dirty="0">
                <a:latin typeface="Comic Sans MS" panose="030F0702030302020204" pitchFamily="66" charset="0"/>
              </a:rPr>
              <a:t>Station </a:t>
            </a:r>
            <a:r>
              <a:rPr lang="en-US" altLang="en-US" sz="2400" i="0" dirty="0" err="1">
                <a:latin typeface="Comic Sans MS" panose="030F0702030302020204" pitchFamily="66" charset="0"/>
              </a:rPr>
              <a:t>Authorisation</a:t>
            </a:r>
            <a:endParaRPr lang="en-US" altLang="en-US" sz="2400" i="0" dirty="0">
              <a:latin typeface="Comic Sans MS" panose="030F0702030302020204" pitchFamily="66" charset="0"/>
            </a:endParaRPr>
          </a:p>
          <a:p>
            <a:pPr lvl="1"/>
            <a:r>
              <a:rPr lang="en-US" altLang="en-US" sz="2400" i="0" dirty="0">
                <a:latin typeface="Comic Sans MS" panose="030F0702030302020204" pitchFamily="66" charset="0"/>
              </a:rPr>
              <a:t>Data integrity</a:t>
            </a:r>
          </a:p>
          <a:p>
            <a:r>
              <a:rPr lang="en-US" altLang="en-US" sz="2800" dirty="0">
                <a:latin typeface="Comic Sans MS" panose="030F0702030302020204" pitchFamily="66" charset="0"/>
              </a:rPr>
              <a:t>Self </a:t>
            </a:r>
            <a:r>
              <a:rPr lang="en-US" altLang="en-US" sz="2800" dirty="0" err="1">
                <a:latin typeface="Comic Sans MS" panose="030F0702030302020204" pitchFamily="66" charset="0"/>
              </a:rPr>
              <a:t>synchronising</a:t>
            </a:r>
            <a:r>
              <a:rPr lang="en-US" altLang="en-US" sz="2800" dirty="0">
                <a:latin typeface="Comic Sans MS" panose="030F0702030302020204" pitchFamily="66" charset="0"/>
              </a:rPr>
              <a:t>: each packet separately encrypted</a:t>
            </a:r>
          </a:p>
          <a:p>
            <a:pPr lvl="1"/>
            <a:r>
              <a:rPr lang="en-US" altLang="en-US" sz="2400" i="0" dirty="0">
                <a:latin typeface="Comic Sans MS" panose="030F0702030302020204" pitchFamily="66" charset="0"/>
              </a:rPr>
              <a:t>Given encrypted packet and key, can decrypt; can continue to decrypt packets when preceding packet was lost</a:t>
            </a:r>
          </a:p>
          <a:p>
            <a:pPr lvl="1"/>
            <a:r>
              <a:rPr lang="en-US" altLang="en-US" sz="2400" i="0" dirty="0">
                <a:latin typeface="Comic Sans MS" panose="030F0702030302020204" pitchFamily="66" charset="0"/>
              </a:rPr>
              <a:t>Unlike Cipher Block Chaining (CBC) in block ciphers</a:t>
            </a:r>
          </a:p>
          <a:p>
            <a:pPr>
              <a:buFont typeface="ZapfDingbats"/>
              <a:buNone/>
            </a:pPr>
            <a:endParaRPr lang="en-US" altLang="en-US" sz="2400"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animEffect transition="in" filter="wipe(down)">
                                      <p:cBhvr>
                                        <p:cTn id="7" dur="500"/>
                                        <p:tgtEl>
                                          <p:spTgt spid="286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8675">
                                            <p:txEl>
                                              <p:pRg st="2" end="2"/>
                                            </p:txEl>
                                          </p:spTgt>
                                        </p:tgtEl>
                                        <p:attrNameLst>
                                          <p:attrName>style.visibility</p:attrName>
                                        </p:attrNameLst>
                                      </p:cBhvr>
                                      <p:to>
                                        <p:strVal val="visible"/>
                                      </p:to>
                                    </p:set>
                                    <p:animEffect transition="in" filter="wipe(down)">
                                      <p:cBhvr>
                                        <p:cTn id="12" dur="500"/>
                                        <p:tgtEl>
                                          <p:spTgt spid="286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8675">
                                            <p:txEl>
                                              <p:pRg st="3" end="3"/>
                                            </p:txEl>
                                          </p:spTgt>
                                        </p:tgtEl>
                                        <p:attrNameLst>
                                          <p:attrName>style.visibility</p:attrName>
                                        </p:attrNameLst>
                                      </p:cBhvr>
                                      <p:to>
                                        <p:strVal val="visible"/>
                                      </p:to>
                                    </p:set>
                                    <p:animEffect transition="in" filter="wipe(down)">
                                      <p:cBhvr>
                                        <p:cTn id="17" dur="500"/>
                                        <p:tgtEl>
                                          <p:spTgt spid="2867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8675">
                                            <p:txEl>
                                              <p:pRg st="4" end="4"/>
                                            </p:txEl>
                                          </p:spTgt>
                                        </p:tgtEl>
                                        <p:attrNameLst>
                                          <p:attrName>style.visibility</p:attrName>
                                        </p:attrNameLst>
                                      </p:cBhvr>
                                      <p:to>
                                        <p:strVal val="visible"/>
                                      </p:to>
                                    </p:set>
                                    <p:animEffect transition="in" filter="wipe(down)">
                                      <p:cBhvr>
                                        <p:cTn id="22" dur="500"/>
                                        <p:tgtEl>
                                          <p:spTgt spid="28675">
                                            <p:txEl>
                                              <p:pRg st="4" end="4"/>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28675">
                                            <p:txEl>
                                              <p:pRg st="5" end="5"/>
                                            </p:txEl>
                                          </p:spTgt>
                                        </p:tgtEl>
                                        <p:attrNameLst>
                                          <p:attrName>style.visibility</p:attrName>
                                        </p:attrNameLst>
                                      </p:cBhvr>
                                      <p:to>
                                        <p:strVal val="visible"/>
                                      </p:to>
                                    </p:set>
                                    <p:animEffect transition="in" filter="wipe(down)">
                                      <p:cBhvr>
                                        <p:cTn id="25" dur="500"/>
                                        <p:tgtEl>
                                          <p:spTgt spid="28675">
                                            <p:txEl>
                                              <p:pRg st="5" end="5"/>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28675">
                                            <p:txEl>
                                              <p:pRg st="6" end="6"/>
                                            </p:txEl>
                                          </p:spTgt>
                                        </p:tgtEl>
                                        <p:attrNameLst>
                                          <p:attrName>style.visibility</p:attrName>
                                        </p:attrNameLst>
                                      </p:cBhvr>
                                      <p:to>
                                        <p:strVal val="visible"/>
                                      </p:to>
                                    </p:set>
                                    <p:animEffect transition="in" filter="wipe(down)">
                                      <p:cBhvr>
                                        <p:cTn id="28" dur="500"/>
                                        <p:tgtEl>
                                          <p:spTgt spid="286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EAA4BD3-A0B9-45DC-BC27-B11CAB349FB1}"/>
              </a:ext>
            </a:extLst>
          </p:cNvPr>
          <p:cNvSpPr>
            <a:spLocks noGrp="1" noChangeArrowheads="1"/>
          </p:cNvSpPr>
          <p:nvPr>
            <p:ph type="body" idx="4294967295"/>
          </p:nvPr>
        </p:nvSpPr>
        <p:spPr>
          <a:xfrm>
            <a:off x="611560" y="1365250"/>
            <a:ext cx="8303840" cy="5308600"/>
          </a:xfrm>
        </p:spPr>
        <p:txBody>
          <a:bodyPr/>
          <a:lstStyle/>
          <a:p>
            <a:pPr marL="280988" indent="-280988" defTabSz="917575" eaLnBrk="1" hangingPunct="1">
              <a:tabLst>
                <a:tab pos="2962275" algn="l"/>
              </a:tabLst>
            </a:pPr>
            <a:r>
              <a:rPr lang="en-IE" altLang="en-US" sz="3000" dirty="0">
                <a:latin typeface="Comic Sans MS" panose="030F0702030302020204" pitchFamily="66" charset="0"/>
                <a:cs typeface="Arial" panose="020B0604020202020204" pitchFamily="34" charset="0"/>
              </a:rPr>
              <a:t>Insufficient key size, but main problem is IV size.</a:t>
            </a:r>
          </a:p>
          <a:p>
            <a:pPr marL="280988" indent="-280988" defTabSz="917575" eaLnBrk="1" hangingPunct="1">
              <a:spcBef>
                <a:spcPct val="30000"/>
              </a:spcBef>
              <a:tabLst>
                <a:tab pos="2962275" algn="l"/>
              </a:tabLst>
            </a:pPr>
            <a:r>
              <a:rPr lang="en-GB" altLang="en-US" sz="3000" dirty="0">
                <a:latin typeface="Comic Sans MS" panose="030F0702030302020204" pitchFamily="66" charset="0"/>
                <a:cs typeface="Arial" panose="020B0604020202020204" pitchFamily="34" charset="0"/>
              </a:rPr>
              <a:t>RC4 seed is made up of IV combined with key. If key never changes, need to be sure IV is never repeated</a:t>
            </a:r>
          </a:p>
          <a:p>
            <a:pPr marL="801688" lvl="1" indent="-231775" defTabSz="917575" eaLnBrk="1" hangingPunct="1">
              <a:tabLst>
                <a:tab pos="2962275" algn="l"/>
              </a:tabLst>
            </a:pPr>
            <a:r>
              <a:rPr lang="en-GB" altLang="en-US" sz="2000" i="0" dirty="0">
                <a:latin typeface="Comic Sans MS" panose="030F0702030302020204" pitchFamily="66" charset="0"/>
                <a:cs typeface="Arial" panose="020B0604020202020204" pitchFamily="34" charset="0"/>
              </a:rPr>
              <a:t>But IV has just 24 bits, so will repeat eventually</a:t>
            </a:r>
          </a:p>
          <a:p>
            <a:pPr marL="801688" lvl="1" indent="-231775" defTabSz="917575" eaLnBrk="1" hangingPunct="1">
              <a:tabLst>
                <a:tab pos="2962275" algn="l"/>
              </a:tabLst>
            </a:pPr>
            <a:r>
              <a:rPr lang="en-GB" altLang="en-US" sz="2000" i="0" dirty="0">
                <a:latin typeface="Comic Sans MS" panose="030F0702030302020204" pitchFamily="66" charset="0"/>
                <a:cs typeface="Arial" panose="020B0604020202020204" pitchFamily="34" charset="0"/>
              </a:rPr>
              <a:t>802.11b even says that changing IV with each packet is optional!!!</a:t>
            </a:r>
          </a:p>
          <a:p>
            <a:pPr marL="801688" lvl="1" indent="-231775" defTabSz="917575" eaLnBrk="1" hangingPunct="1">
              <a:tabLst>
                <a:tab pos="2962275" algn="l"/>
              </a:tabLst>
            </a:pPr>
            <a:r>
              <a:rPr lang="en-GB" altLang="en-US" sz="2000" i="0" dirty="0">
                <a:latin typeface="Comic Sans MS" panose="030F0702030302020204" pitchFamily="66" charset="0"/>
                <a:cs typeface="Arial" panose="020B0604020202020204" pitchFamily="34" charset="0"/>
              </a:rPr>
              <a:t>If the IV keys are chosen randomly, the probability of having chosen the same IV value and therefore the same key is more than 99% after only 12000 frames</a:t>
            </a:r>
          </a:p>
        </p:txBody>
      </p:sp>
      <p:sp>
        <p:nvSpPr>
          <p:cNvPr id="19459" name="Rectangle 3">
            <a:extLst>
              <a:ext uri="{FF2B5EF4-FFF2-40B4-BE49-F238E27FC236}">
                <a16:creationId xmlns:a16="http://schemas.microsoft.com/office/drawing/2014/main" id="{BCEBB860-31FF-4A11-B3EE-7E9E2E1D872E}"/>
              </a:ext>
            </a:extLst>
          </p:cNvPr>
          <p:cNvSpPr>
            <a:spLocks noGrp="1" noChangeArrowheads="1"/>
          </p:cNvSpPr>
          <p:nvPr>
            <p:ph type="title"/>
          </p:nvPr>
        </p:nvSpPr>
        <p:spPr>
          <a:xfrm>
            <a:off x="457200" y="457200"/>
            <a:ext cx="8229600" cy="811213"/>
          </a:xfrm>
        </p:spPr>
        <p:txBody>
          <a:bodyPr/>
          <a:lstStyle/>
          <a:p>
            <a:pPr eaLnBrk="1" hangingPunct="1"/>
            <a:r>
              <a:rPr lang="en-IE" altLang="en-US" dirty="0">
                <a:latin typeface="Comic Sans MS" panose="030F0702030302020204" pitchFamily="66" charset="0"/>
              </a:rPr>
              <a:t>WEP weaknesses</a:t>
            </a:r>
            <a:endParaRPr lang="en-GB" altLang="en-US" dirty="0">
              <a:latin typeface="Comic Sans MS" panose="030F0702030302020204"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9938">
                                            <p:txEl>
                                              <p:pRg st="2" end="2"/>
                                            </p:txEl>
                                          </p:spTgt>
                                        </p:tgtEl>
                                        <p:attrNameLst>
                                          <p:attrName>style.visibility</p:attrName>
                                        </p:attrNameLst>
                                      </p:cBhvr>
                                      <p:to>
                                        <p:strVal val="visible"/>
                                      </p:to>
                                    </p:set>
                                    <p:animEffect transition="in" filter="fade">
                                      <p:cBhvr>
                                        <p:cTn id="7" dur="1000"/>
                                        <p:tgtEl>
                                          <p:spTgt spid="39938">
                                            <p:txEl>
                                              <p:pRg st="2" end="2"/>
                                            </p:txEl>
                                          </p:spTgt>
                                        </p:tgtEl>
                                      </p:cBhvr>
                                    </p:animEffect>
                                    <p:anim calcmode="lin" valueType="num">
                                      <p:cBhvr>
                                        <p:cTn id="8" dur="1000" fill="hold"/>
                                        <p:tgtEl>
                                          <p:spTgt spid="39938">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9938">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9938">
                                            <p:txEl>
                                              <p:pRg st="3" end="3"/>
                                            </p:txEl>
                                          </p:spTgt>
                                        </p:tgtEl>
                                        <p:attrNameLst>
                                          <p:attrName>style.visibility</p:attrName>
                                        </p:attrNameLst>
                                      </p:cBhvr>
                                      <p:to>
                                        <p:strVal val="visible"/>
                                      </p:to>
                                    </p:set>
                                    <p:animEffect transition="in" filter="fade">
                                      <p:cBhvr>
                                        <p:cTn id="12" dur="1000"/>
                                        <p:tgtEl>
                                          <p:spTgt spid="39938">
                                            <p:txEl>
                                              <p:pRg st="3" end="3"/>
                                            </p:txEl>
                                          </p:spTgt>
                                        </p:tgtEl>
                                      </p:cBhvr>
                                    </p:animEffect>
                                    <p:anim calcmode="lin" valueType="num">
                                      <p:cBhvr>
                                        <p:cTn id="13" dur="1000" fill="hold"/>
                                        <p:tgtEl>
                                          <p:spTgt spid="39938">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993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39938">
                                            <p:txEl>
                                              <p:pRg st="4" end="4"/>
                                            </p:txEl>
                                          </p:spTgt>
                                        </p:tgtEl>
                                        <p:attrNameLst>
                                          <p:attrName>style.visibility</p:attrName>
                                        </p:attrNameLst>
                                      </p:cBhvr>
                                      <p:to>
                                        <p:strVal val="visible"/>
                                      </p:to>
                                    </p:set>
                                    <p:animEffect transition="in" filter="fade">
                                      <p:cBhvr>
                                        <p:cTn id="19" dur="1000"/>
                                        <p:tgtEl>
                                          <p:spTgt spid="39938">
                                            <p:txEl>
                                              <p:pRg st="4" end="4"/>
                                            </p:txEl>
                                          </p:spTgt>
                                        </p:tgtEl>
                                      </p:cBhvr>
                                    </p:animEffect>
                                    <p:anim calcmode="lin" valueType="num">
                                      <p:cBhvr>
                                        <p:cTn id="20" dur="1000" fill="hold"/>
                                        <p:tgtEl>
                                          <p:spTgt spid="39938">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993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3A75C33-B719-4F02-A98C-44D4D69207DC}"/>
              </a:ext>
            </a:extLst>
          </p:cNvPr>
          <p:cNvSpPr>
            <a:spLocks noGrp="1" noChangeArrowheads="1"/>
          </p:cNvSpPr>
          <p:nvPr>
            <p:ph type="title"/>
          </p:nvPr>
        </p:nvSpPr>
        <p:spPr>
          <a:xfrm>
            <a:off x="685800" y="197546"/>
            <a:ext cx="7772400" cy="361950"/>
          </a:xfrm>
        </p:spPr>
        <p:txBody>
          <a:bodyPr>
            <a:noAutofit/>
          </a:bodyPr>
          <a:lstStyle/>
          <a:p>
            <a:pPr eaLnBrk="1" hangingPunct="1"/>
            <a:r>
              <a:rPr lang="en-GB" altLang="en-US" sz="3600" dirty="0">
                <a:solidFill>
                  <a:srgbClr val="000000"/>
                </a:solidFill>
                <a:latin typeface="Comic Sans MS" panose="030F0702030302020204" pitchFamily="66" charset="0"/>
                <a:cs typeface="Times New Roman" panose="02020603050405020304" pitchFamily="18" charset="0"/>
              </a:rPr>
              <a:t>WEP</a:t>
            </a:r>
            <a:r>
              <a:rPr lang="en-GB" altLang="en-US" sz="3600" dirty="0">
                <a:latin typeface="Comic Sans MS" panose="030F0702030302020204" pitchFamily="66" charset="0"/>
              </a:rPr>
              <a:t> </a:t>
            </a:r>
            <a:r>
              <a:rPr lang="en-IE" altLang="en-US" sz="3600" dirty="0">
                <a:latin typeface="Comic Sans MS" panose="030F0702030302020204" pitchFamily="66" charset="0"/>
              </a:rPr>
              <a:t>(</a:t>
            </a:r>
            <a:r>
              <a:rPr lang="en-GB" altLang="en-US" sz="3600" dirty="0">
                <a:latin typeface="Comic Sans MS" panose="030F0702030302020204" pitchFamily="66" charset="0"/>
                <a:cs typeface="Times New Roman" panose="02020603050405020304" pitchFamily="18" charset="0"/>
              </a:rPr>
              <a:t>Wired-Equivalent Privacy</a:t>
            </a:r>
            <a:r>
              <a:rPr lang="en-IE" altLang="en-US" sz="3600" dirty="0">
                <a:latin typeface="Comic Sans MS" panose="030F0702030302020204" pitchFamily="66" charset="0"/>
                <a:cs typeface="Times New Roman" panose="02020603050405020304" pitchFamily="18" charset="0"/>
              </a:rPr>
              <a:t>)</a:t>
            </a:r>
            <a:endParaRPr lang="en-GB" altLang="en-US" sz="3600" dirty="0">
              <a:latin typeface="Comic Sans MS" panose="030F0702030302020204" pitchFamily="66" charset="0"/>
              <a:cs typeface="Times New Roman" panose="02020603050405020304" pitchFamily="18" charset="0"/>
            </a:endParaRPr>
          </a:p>
        </p:txBody>
      </p:sp>
      <p:sp>
        <p:nvSpPr>
          <p:cNvPr id="20483" name="Rectangle 3">
            <a:extLst>
              <a:ext uri="{FF2B5EF4-FFF2-40B4-BE49-F238E27FC236}">
                <a16:creationId xmlns:a16="http://schemas.microsoft.com/office/drawing/2014/main" id="{51EF6660-D7A1-48D7-BDB4-3549A0C8E7E5}"/>
              </a:ext>
            </a:extLst>
          </p:cNvPr>
          <p:cNvSpPr>
            <a:spLocks noGrp="1" noChangeArrowheads="1"/>
          </p:cNvSpPr>
          <p:nvPr>
            <p:ph type="body" idx="1"/>
          </p:nvPr>
        </p:nvSpPr>
        <p:spPr>
          <a:xfrm>
            <a:off x="539750" y="981075"/>
            <a:ext cx="8135938" cy="5400675"/>
          </a:xfrm>
        </p:spPr>
        <p:txBody>
          <a:bodyPr/>
          <a:lstStyle/>
          <a:p>
            <a:pPr algn="just" eaLnBrk="1" hangingPunct="1">
              <a:lnSpc>
                <a:spcPct val="90000"/>
              </a:lnSpc>
            </a:pPr>
            <a:r>
              <a:rPr lang="en-US" altLang="en-US" sz="2200" dirty="0">
                <a:latin typeface="Comic Sans MS" panose="030F0702030302020204" pitchFamily="66" charset="0"/>
                <a:cs typeface="Times New Roman" panose="02020603050405020304" pitchFamily="18" charset="0"/>
              </a:rPr>
              <a:t>There are several open source utilities that can be used by crackers to break in by examining packets and looking for patterns in the encryption. </a:t>
            </a:r>
          </a:p>
          <a:p>
            <a:pPr algn="just" eaLnBrk="1" hangingPunct="1">
              <a:lnSpc>
                <a:spcPct val="90000"/>
              </a:lnSpc>
            </a:pPr>
            <a:r>
              <a:rPr lang="en-US" altLang="en-US" sz="2200" dirty="0">
                <a:latin typeface="Comic Sans MS" panose="030F0702030302020204" pitchFamily="66" charset="0"/>
                <a:cs typeface="Times New Roman" panose="02020603050405020304" pitchFamily="18" charset="0"/>
              </a:rPr>
              <a:t>WEP comes in different key sizes. The longer the better as it will increase the difficulty for crackers however this difficulty only increases linearly. </a:t>
            </a:r>
          </a:p>
          <a:p>
            <a:pPr algn="just" eaLnBrk="1" hangingPunct="1">
              <a:lnSpc>
                <a:spcPct val="90000"/>
              </a:lnSpc>
            </a:pPr>
            <a:r>
              <a:rPr lang="en-US" altLang="en-US" sz="2200" dirty="0">
                <a:latin typeface="Comic Sans MS" panose="030F0702030302020204" pitchFamily="66" charset="0"/>
                <a:cs typeface="Times New Roman" panose="02020603050405020304" pitchFamily="18" charset="0"/>
              </a:rPr>
              <a:t>In 2005 a group from the FBI held a demonstration where they used publicly available tools to break a WEP encrypted network in three minutes.  </a:t>
            </a:r>
          </a:p>
          <a:p>
            <a:pPr algn="just" eaLnBrk="1" hangingPunct="1">
              <a:lnSpc>
                <a:spcPct val="90000"/>
              </a:lnSpc>
            </a:pPr>
            <a:r>
              <a:rPr lang="en-GB" altLang="en-US" sz="2200" dirty="0">
                <a:latin typeface="Comic Sans MS" panose="030F0702030302020204" pitchFamily="66" charset="0"/>
                <a:cs typeface="Times New Roman" panose="02020603050405020304" pitchFamily="18" charset="0"/>
              </a:rPr>
              <a:t>Once the attacker has extracted the key, they have complete access to all transmitted information.</a:t>
            </a:r>
            <a:r>
              <a:rPr lang="en-GB" altLang="en-US" sz="2200" dirty="0">
                <a:latin typeface="Comic Sans MS" panose="030F0702030302020204" pitchFamily="66" charset="0"/>
              </a:rPr>
              <a:t> </a:t>
            </a:r>
          </a:p>
          <a:p>
            <a:pPr algn="just" eaLnBrk="1" hangingPunct="1">
              <a:lnSpc>
                <a:spcPct val="90000"/>
              </a:lnSpc>
            </a:pPr>
            <a:r>
              <a:rPr lang="en-US" altLang="en-US" sz="2200" dirty="0">
                <a:latin typeface="Comic Sans MS" panose="030F0702030302020204" pitchFamily="66" charset="0"/>
                <a:cs typeface="Times New Roman" panose="02020603050405020304" pitchFamily="18" charset="0"/>
              </a:rPr>
              <a:t>This type of encryption is considered outdated and seriously flawed. </a:t>
            </a:r>
          </a:p>
          <a:p>
            <a:pPr algn="just" eaLnBrk="1" hangingPunct="1">
              <a:lnSpc>
                <a:spcPct val="90000"/>
              </a:lnSpc>
            </a:pPr>
            <a:r>
              <a:rPr lang="en-US" altLang="en-US" sz="2200" dirty="0">
                <a:latin typeface="Comic Sans MS" panose="030F0702030302020204" pitchFamily="66" charset="0"/>
                <a:cs typeface="Times New Roman" panose="02020603050405020304" pitchFamily="18" charset="0"/>
              </a:rPr>
              <a:t>WEP was deprecated by the IEEE in 2004.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 calcmode="lin" valueType="num">
                                      <p:cBhvr additive="base">
                                        <p:cTn id="13"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0483">
                                            <p:txEl>
                                              <p:pRg st="2" end="2"/>
                                            </p:txEl>
                                          </p:spTgt>
                                        </p:tgtEl>
                                        <p:attrNameLst>
                                          <p:attrName>style.visibility</p:attrName>
                                        </p:attrNameLst>
                                      </p:cBhvr>
                                      <p:to>
                                        <p:strVal val="visible"/>
                                      </p:to>
                                    </p:set>
                                    <p:anim calcmode="lin" valueType="num">
                                      <p:cBhvr additive="base">
                                        <p:cTn id="19"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0483">
                                            <p:txEl>
                                              <p:pRg st="3" end="3"/>
                                            </p:txEl>
                                          </p:spTgt>
                                        </p:tgtEl>
                                        <p:attrNameLst>
                                          <p:attrName>style.visibility</p:attrName>
                                        </p:attrNameLst>
                                      </p:cBhvr>
                                      <p:to>
                                        <p:strVal val="visible"/>
                                      </p:to>
                                    </p:set>
                                    <p:anim calcmode="lin" valueType="num">
                                      <p:cBhvr additive="base">
                                        <p:cTn id="25"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0483">
                                            <p:txEl>
                                              <p:pRg st="4" end="4"/>
                                            </p:txEl>
                                          </p:spTgt>
                                        </p:tgtEl>
                                        <p:attrNameLst>
                                          <p:attrName>style.visibility</p:attrName>
                                        </p:attrNameLst>
                                      </p:cBhvr>
                                      <p:to>
                                        <p:strVal val="visible"/>
                                      </p:to>
                                    </p:set>
                                    <p:anim calcmode="lin" valueType="num">
                                      <p:cBhvr additive="base">
                                        <p:cTn id="31"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0483">
                                            <p:txEl>
                                              <p:pRg st="5" end="5"/>
                                            </p:txEl>
                                          </p:spTgt>
                                        </p:tgtEl>
                                        <p:attrNameLst>
                                          <p:attrName>style.visibility</p:attrName>
                                        </p:attrNameLst>
                                      </p:cBhvr>
                                      <p:to>
                                        <p:strVal val="visible"/>
                                      </p:to>
                                    </p:set>
                                    <p:anim calcmode="lin" valueType="num">
                                      <p:cBhvr additive="base">
                                        <p:cTn id="37" dur="5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48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5FDB319-4A30-4F2F-97F7-C64BC4C5212A}"/>
              </a:ext>
            </a:extLst>
          </p:cNvPr>
          <p:cNvSpPr>
            <a:spLocks noGrp="1" noChangeArrowheads="1"/>
          </p:cNvSpPr>
          <p:nvPr>
            <p:ph type="title"/>
          </p:nvPr>
        </p:nvSpPr>
        <p:spPr>
          <a:xfrm>
            <a:off x="683567" y="228600"/>
            <a:ext cx="8209607" cy="392113"/>
          </a:xfrm>
        </p:spPr>
        <p:txBody>
          <a:bodyPr>
            <a:noAutofit/>
          </a:bodyPr>
          <a:lstStyle/>
          <a:p>
            <a:pPr eaLnBrk="1" hangingPunct="1"/>
            <a:r>
              <a:rPr lang="en-IE" altLang="en-US" sz="3200" dirty="0">
                <a:latin typeface="Comic Sans MS" panose="030F0702030302020204" pitchFamily="66" charset="0"/>
              </a:rPr>
              <a:t>Solution: WPA (Wi-Fi Protected Access)</a:t>
            </a:r>
            <a:endParaRPr lang="en-GB" altLang="en-US" sz="3200" dirty="0">
              <a:latin typeface="Comic Sans MS" panose="030F0702030302020204" pitchFamily="66" charset="0"/>
            </a:endParaRPr>
          </a:p>
        </p:txBody>
      </p:sp>
      <p:sp>
        <p:nvSpPr>
          <p:cNvPr id="46083" name="Rectangle 3">
            <a:extLst>
              <a:ext uri="{FF2B5EF4-FFF2-40B4-BE49-F238E27FC236}">
                <a16:creationId xmlns:a16="http://schemas.microsoft.com/office/drawing/2014/main" id="{54B2D0AC-F6F1-4947-B0A4-337936205137}"/>
              </a:ext>
            </a:extLst>
          </p:cNvPr>
          <p:cNvSpPr>
            <a:spLocks noGrp="1" noChangeArrowheads="1"/>
          </p:cNvSpPr>
          <p:nvPr>
            <p:ph type="body" idx="4294967295"/>
          </p:nvPr>
        </p:nvSpPr>
        <p:spPr>
          <a:xfrm>
            <a:off x="683567" y="836613"/>
            <a:ext cx="8281046" cy="5688012"/>
          </a:xfrm>
        </p:spPr>
        <p:txBody>
          <a:bodyPr>
            <a:normAutofit fontScale="92500" lnSpcReduction="10000"/>
          </a:bodyPr>
          <a:lstStyle/>
          <a:p>
            <a:pPr algn="just">
              <a:lnSpc>
                <a:spcPct val="80000"/>
              </a:lnSpc>
            </a:pPr>
            <a:r>
              <a:rPr lang="en-US" altLang="en-US" sz="1800" dirty="0">
                <a:latin typeface="Comic Sans MS" panose="030F0702030302020204" pitchFamily="66" charset="0"/>
              </a:rPr>
              <a:t>Introduced by the Wi-Fi Alliance as a solution to WEP insecurities in 2003. </a:t>
            </a:r>
          </a:p>
          <a:p>
            <a:pPr algn="just">
              <a:lnSpc>
                <a:spcPct val="90000"/>
              </a:lnSpc>
            </a:pPr>
            <a:r>
              <a:rPr lang="en-US" altLang="en-US" sz="1800" dirty="0">
                <a:solidFill>
                  <a:srgbClr val="000000"/>
                </a:solidFill>
                <a:latin typeface="Comic Sans MS" panose="030F0702030302020204" pitchFamily="66" charset="0"/>
                <a:ea typeface="Arial Unicode MS" pitchFamily="34" charset="-128"/>
              </a:rPr>
              <a:t>WPA as an intermediate measure pending the availability of the full IEEE 802.11i standard known as WPA2.</a:t>
            </a:r>
          </a:p>
          <a:p>
            <a:pPr algn="just">
              <a:lnSpc>
                <a:spcPct val="90000"/>
              </a:lnSpc>
            </a:pPr>
            <a:r>
              <a:rPr lang="en-US" altLang="en-US" sz="1800" dirty="0">
                <a:solidFill>
                  <a:srgbClr val="000000"/>
                </a:solidFill>
                <a:latin typeface="Comic Sans MS" panose="030F0702030302020204" pitchFamily="66" charset="0"/>
                <a:ea typeface="Arial Unicode MS" pitchFamily="34" charset="-128"/>
              </a:rPr>
              <a:t>WPA could be implemented on wireless network interface cards designed for WEP.</a:t>
            </a:r>
          </a:p>
          <a:p>
            <a:pPr algn="just">
              <a:lnSpc>
                <a:spcPct val="90000"/>
              </a:lnSpc>
            </a:pPr>
            <a:r>
              <a:rPr lang="en-US" altLang="en-US" sz="1800" dirty="0">
                <a:solidFill>
                  <a:srgbClr val="000000"/>
                </a:solidFill>
                <a:latin typeface="Comic Sans MS" panose="030F0702030302020204" pitchFamily="66" charset="0"/>
                <a:ea typeface="Arial Unicode MS" pitchFamily="34" charset="-128"/>
              </a:rPr>
              <a:t>Temporal Key Integrity Protocol (TKIP), was adopted for WPA.</a:t>
            </a:r>
          </a:p>
          <a:p>
            <a:pPr algn="just">
              <a:lnSpc>
                <a:spcPct val="90000"/>
              </a:lnSpc>
            </a:pPr>
            <a:r>
              <a:rPr lang="en-US" altLang="en-US" sz="1800" dirty="0">
                <a:solidFill>
                  <a:srgbClr val="000000"/>
                </a:solidFill>
                <a:latin typeface="Comic Sans MS" panose="030F0702030302020204" pitchFamily="66" charset="0"/>
                <a:ea typeface="Arial Unicode MS" pitchFamily="34" charset="-128"/>
              </a:rPr>
              <a:t>TKIP employs a per-packet key, meaning that it dynamically generates a new 128-bit key for each packet and thus prevents the types of attacks that compromised WEP.</a:t>
            </a:r>
          </a:p>
          <a:p>
            <a:pPr algn="just">
              <a:lnSpc>
                <a:spcPct val="90000"/>
              </a:lnSpc>
            </a:pPr>
            <a:r>
              <a:rPr lang="en-US" altLang="en-US" sz="1800" dirty="0">
                <a:solidFill>
                  <a:srgbClr val="000000"/>
                </a:solidFill>
                <a:latin typeface="Comic Sans MS" panose="030F0702030302020204" pitchFamily="66" charset="0"/>
                <a:ea typeface="Arial Unicode MS" pitchFamily="34" charset="-128"/>
              </a:rPr>
              <a:t>WPA also includes a message integrity check (called MIC/Michael). This is designed to prevent an attacker from capturing, altering and/or resending data packets. </a:t>
            </a:r>
          </a:p>
          <a:p>
            <a:pPr lvl="1" algn="just">
              <a:lnSpc>
                <a:spcPct val="90000"/>
              </a:lnSpc>
            </a:pPr>
            <a:r>
              <a:rPr lang="en-US" altLang="en-US" sz="1600" dirty="0">
                <a:solidFill>
                  <a:srgbClr val="000000"/>
                </a:solidFill>
                <a:latin typeface="Comic Sans MS" panose="030F0702030302020204" pitchFamily="66" charset="0"/>
                <a:ea typeface="Arial Unicode MS" pitchFamily="34" charset="-128"/>
              </a:rPr>
              <a:t>This replaces the cyclic redundancy check (CRC) that was used by the WEP standard.</a:t>
            </a:r>
          </a:p>
          <a:p>
            <a:pPr algn="just">
              <a:lnSpc>
                <a:spcPct val="90000"/>
              </a:lnSpc>
            </a:pPr>
            <a:r>
              <a:rPr lang="en-US" altLang="en-US" sz="2000" dirty="0">
                <a:solidFill>
                  <a:srgbClr val="000000"/>
                </a:solidFill>
                <a:latin typeface="Comic Sans MS" panose="030F0702030302020204" pitchFamily="66" charset="0"/>
                <a:cs typeface="Times New Roman" panose="02020603050405020304" pitchFamily="18" charset="0"/>
              </a:rPr>
              <a:t>WPA also includes 802.1X, which allows the system to check who’s logging in against a central database of known users.</a:t>
            </a:r>
            <a:r>
              <a:rPr lang="en-GB" altLang="en-US" sz="2000" dirty="0">
                <a:solidFill>
                  <a:srgbClr val="000000"/>
                </a:solidFill>
                <a:latin typeface="Comic Sans MS" panose="030F0702030302020204" pitchFamily="66" charset="0"/>
                <a:cs typeface="Times New Roman" panose="02020603050405020304" pitchFamily="18" charset="0"/>
              </a:rPr>
              <a:t> </a:t>
            </a:r>
            <a:endParaRPr lang="en-US" altLang="en-US" sz="2000" dirty="0">
              <a:solidFill>
                <a:srgbClr val="000000"/>
              </a:solidFill>
              <a:latin typeface="Comic Sans MS" panose="030F0702030302020204" pitchFamily="66" charset="0"/>
              <a:ea typeface="Arial Unicode MS" pitchFamily="34" charset="-128"/>
            </a:endParaRPr>
          </a:p>
          <a:p>
            <a:pPr algn="just">
              <a:lnSpc>
                <a:spcPct val="90000"/>
              </a:lnSpc>
            </a:pPr>
            <a:r>
              <a:rPr lang="en-US" altLang="en-US" sz="2000" dirty="0">
                <a:solidFill>
                  <a:srgbClr val="000000"/>
                </a:solidFill>
                <a:latin typeface="Comic Sans MS" panose="030F0702030302020204" pitchFamily="66" charset="0"/>
                <a:ea typeface="Arial Unicode MS" pitchFamily="34" charset="-128"/>
              </a:rPr>
              <a:t>Researchers have since discovered a flaw in WPA that relied on older weaknesses in WEP and the limitations of Michael to retrieve the keystream from short packets to use for re-injection and spoofing.</a:t>
            </a:r>
            <a:endParaRPr lang="en-GB" altLang="en-US" sz="2000" dirty="0">
              <a:solidFill>
                <a:srgbClr val="000000"/>
              </a:solidFill>
              <a:latin typeface="Comic Sans MS" panose="030F0702030302020204" pitchFamily="66"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animEffect transition="in" filter="fade">
                                      <p:cBhvr>
                                        <p:cTn id="7" dur="1000"/>
                                        <p:tgtEl>
                                          <p:spTgt spid="46083">
                                            <p:txEl>
                                              <p:pRg st="1" end="1"/>
                                            </p:txEl>
                                          </p:spTgt>
                                        </p:tgtEl>
                                      </p:cBhvr>
                                    </p:animEffect>
                                    <p:anim calcmode="lin" valueType="num">
                                      <p:cBhvr>
                                        <p:cTn id="8" dur="1000" fill="hold"/>
                                        <p:tgtEl>
                                          <p:spTgt spid="4608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608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6083">
                                            <p:txEl>
                                              <p:pRg st="2" end="2"/>
                                            </p:txEl>
                                          </p:spTgt>
                                        </p:tgtEl>
                                        <p:attrNameLst>
                                          <p:attrName>style.visibility</p:attrName>
                                        </p:attrNameLst>
                                      </p:cBhvr>
                                      <p:to>
                                        <p:strVal val="visible"/>
                                      </p:to>
                                    </p:set>
                                    <p:animEffect transition="in" filter="fade">
                                      <p:cBhvr>
                                        <p:cTn id="12" dur="1000"/>
                                        <p:tgtEl>
                                          <p:spTgt spid="46083">
                                            <p:txEl>
                                              <p:pRg st="2" end="2"/>
                                            </p:txEl>
                                          </p:spTgt>
                                        </p:tgtEl>
                                      </p:cBhvr>
                                    </p:animEffect>
                                    <p:anim calcmode="lin" valueType="num">
                                      <p:cBhvr>
                                        <p:cTn id="13" dur="1000" fill="hold"/>
                                        <p:tgtEl>
                                          <p:spTgt spid="4608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608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animEffect transition="in" filter="fade">
                                      <p:cBhvr>
                                        <p:cTn id="19" dur="1000"/>
                                        <p:tgtEl>
                                          <p:spTgt spid="46083">
                                            <p:txEl>
                                              <p:pRg st="3" end="3"/>
                                            </p:txEl>
                                          </p:spTgt>
                                        </p:tgtEl>
                                      </p:cBhvr>
                                    </p:animEffect>
                                    <p:anim calcmode="lin" valueType="num">
                                      <p:cBhvr>
                                        <p:cTn id="20" dur="1000" fill="hold"/>
                                        <p:tgtEl>
                                          <p:spTgt spid="4608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608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6083">
                                            <p:txEl>
                                              <p:pRg st="4" end="4"/>
                                            </p:txEl>
                                          </p:spTgt>
                                        </p:tgtEl>
                                        <p:attrNameLst>
                                          <p:attrName>style.visibility</p:attrName>
                                        </p:attrNameLst>
                                      </p:cBhvr>
                                      <p:to>
                                        <p:strVal val="visible"/>
                                      </p:to>
                                    </p:set>
                                    <p:animEffect transition="in" filter="fade">
                                      <p:cBhvr>
                                        <p:cTn id="24" dur="1000"/>
                                        <p:tgtEl>
                                          <p:spTgt spid="46083">
                                            <p:txEl>
                                              <p:pRg st="4" end="4"/>
                                            </p:txEl>
                                          </p:spTgt>
                                        </p:tgtEl>
                                      </p:cBhvr>
                                    </p:animEffect>
                                    <p:anim calcmode="lin" valueType="num">
                                      <p:cBhvr>
                                        <p:cTn id="25" dur="1000" fill="hold"/>
                                        <p:tgtEl>
                                          <p:spTgt spid="4608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4608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nodeType="clickEffect">
                                  <p:stCondLst>
                                    <p:cond delay="0"/>
                                  </p:stCondLst>
                                  <p:childTnLst>
                                    <p:set>
                                      <p:cBhvr>
                                        <p:cTn id="30" dur="1" fill="hold">
                                          <p:stCondLst>
                                            <p:cond delay="0"/>
                                          </p:stCondLst>
                                        </p:cTn>
                                        <p:tgtEl>
                                          <p:spTgt spid="46083">
                                            <p:txEl>
                                              <p:pRg st="5" end="5"/>
                                            </p:txEl>
                                          </p:spTgt>
                                        </p:tgtEl>
                                        <p:attrNameLst>
                                          <p:attrName>style.visibility</p:attrName>
                                        </p:attrNameLst>
                                      </p:cBhvr>
                                      <p:to>
                                        <p:strVal val="visible"/>
                                      </p:to>
                                    </p:set>
                                    <p:animEffect transition="in" filter="fade">
                                      <p:cBhvr>
                                        <p:cTn id="31" dur="1000"/>
                                        <p:tgtEl>
                                          <p:spTgt spid="46083">
                                            <p:txEl>
                                              <p:pRg st="5" end="5"/>
                                            </p:txEl>
                                          </p:spTgt>
                                        </p:tgtEl>
                                      </p:cBhvr>
                                    </p:animEffect>
                                    <p:anim calcmode="lin" valueType="num">
                                      <p:cBhvr>
                                        <p:cTn id="32" dur="1000" fill="hold"/>
                                        <p:tgtEl>
                                          <p:spTgt spid="4608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46083">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6083">
                                            <p:txEl>
                                              <p:pRg st="6" end="6"/>
                                            </p:txEl>
                                          </p:spTgt>
                                        </p:tgtEl>
                                        <p:attrNameLst>
                                          <p:attrName>style.visibility</p:attrName>
                                        </p:attrNameLst>
                                      </p:cBhvr>
                                      <p:to>
                                        <p:strVal val="visible"/>
                                      </p:to>
                                    </p:set>
                                    <p:animEffect transition="in" filter="fade">
                                      <p:cBhvr>
                                        <p:cTn id="36" dur="1000"/>
                                        <p:tgtEl>
                                          <p:spTgt spid="46083">
                                            <p:txEl>
                                              <p:pRg st="6" end="6"/>
                                            </p:txEl>
                                          </p:spTgt>
                                        </p:tgtEl>
                                      </p:cBhvr>
                                    </p:animEffect>
                                    <p:anim calcmode="lin" valueType="num">
                                      <p:cBhvr>
                                        <p:cTn id="37" dur="1000" fill="hold"/>
                                        <p:tgtEl>
                                          <p:spTgt spid="4608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4608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2" presetClass="entr" presetSubtype="0" fill="hold" nodeType="clickEffect">
                                  <p:stCondLst>
                                    <p:cond delay="0"/>
                                  </p:stCondLst>
                                  <p:childTnLst>
                                    <p:set>
                                      <p:cBhvr>
                                        <p:cTn id="42" dur="1" fill="hold">
                                          <p:stCondLst>
                                            <p:cond delay="0"/>
                                          </p:stCondLst>
                                        </p:cTn>
                                        <p:tgtEl>
                                          <p:spTgt spid="46083">
                                            <p:txEl>
                                              <p:pRg st="7" end="7"/>
                                            </p:txEl>
                                          </p:spTgt>
                                        </p:tgtEl>
                                        <p:attrNameLst>
                                          <p:attrName>style.visibility</p:attrName>
                                        </p:attrNameLst>
                                      </p:cBhvr>
                                      <p:to>
                                        <p:strVal val="visible"/>
                                      </p:to>
                                    </p:set>
                                    <p:animEffect transition="in" filter="fade">
                                      <p:cBhvr>
                                        <p:cTn id="43" dur="1000"/>
                                        <p:tgtEl>
                                          <p:spTgt spid="46083">
                                            <p:txEl>
                                              <p:pRg st="7" end="7"/>
                                            </p:txEl>
                                          </p:spTgt>
                                        </p:tgtEl>
                                      </p:cBhvr>
                                    </p:animEffect>
                                    <p:anim calcmode="lin" valueType="num">
                                      <p:cBhvr>
                                        <p:cTn id="44" dur="1000" fill="hold"/>
                                        <p:tgtEl>
                                          <p:spTgt spid="4608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4608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42" presetClass="entr" presetSubtype="0" fill="hold" nodeType="clickEffect">
                                  <p:stCondLst>
                                    <p:cond delay="0"/>
                                  </p:stCondLst>
                                  <p:childTnLst>
                                    <p:set>
                                      <p:cBhvr>
                                        <p:cTn id="49" dur="1" fill="hold">
                                          <p:stCondLst>
                                            <p:cond delay="0"/>
                                          </p:stCondLst>
                                        </p:cTn>
                                        <p:tgtEl>
                                          <p:spTgt spid="46083">
                                            <p:txEl>
                                              <p:pRg st="8" end="8"/>
                                            </p:txEl>
                                          </p:spTgt>
                                        </p:tgtEl>
                                        <p:attrNameLst>
                                          <p:attrName>style.visibility</p:attrName>
                                        </p:attrNameLst>
                                      </p:cBhvr>
                                      <p:to>
                                        <p:strVal val="visible"/>
                                      </p:to>
                                    </p:set>
                                    <p:animEffect transition="in" filter="fade">
                                      <p:cBhvr>
                                        <p:cTn id="50" dur="1000"/>
                                        <p:tgtEl>
                                          <p:spTgt spid="46083">
                                            <p:txEl>
                                              <p:pRg st="8" end="8"/>
                                            </p:txEl>
                                          </p:spTgt>
                                        </p:tgtEl>
                                      </p:cBhvr>
                                    </p:animEffect>
                                    <p:anim calcmode="lin" valueType="num">
                                      <p:cBhvr>
                                        <p:cTn id="51" dur="1000" fill="hold"/>
                                        <p:tgtEl>
                                          <p:spTgt spid="46083">
                                            <p:txEl>
                                              <p:pRg st="8" end="8"/>
                                            </p:txEl>
                                          </p:spTgt>
                                        </p:tgtEl>
                                        <p:attrNameLst>
                                          <p:attrName>ppt_x</p:attrName>
                                        </p:attrNameLst>
                                      </p:cBhvr>
                                      <p:tavLst>
                                        <p:tav tm="0">
                                          <p:val>
                                            <p:strVal val="#ppt_x"/>
                                          </p:val>
                                        </p:tav>
                                        <p:tav tm="100000">
                                          <p:val>
                                            <p:strVal val="#ppt_x"/>
                                          </p:val>
                                        </p:tav>
                                      </p:tavLst>
                                    </p:anim>
                                    <p:anim calcmode="lin" valueType="num">
                                      <p:cBhvr>
                                        <p:cTn id="52" dur="1000" fill="hold"/>
                                        <p:tgtEl>
                                          <p:spTgt spid="4608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4638"/>
            <a:ext cx="8229600" cy="634082"/>
          </a:xfrm>
        </p:spPr>
        <p:txBody>
          <a:bodyPr>
            <a:noAutofit/>
          </a:bodyPr>
          <a:lstStyle/>
          <a:p>
            <a:pPr eaLnBrk="1" hangingPunct="1"/>
            <a:r>
              <a:rPr lang="en-US" sz="3600" dirty="0">
                <a:latin typeface="Comic Sans MS" panose="030F0702030302020204" pitchFamily="66" charset="0"/>
              </a:rPr>
              <a:t>Further Solution : 802.11i/WPA2 </a:t>
            </a:r>
          </a:p>
        </p:txBody>
      </p:sp>
      <p:sp>
        <p:nvSpPr>
          <p:cNvPr id="5123" name="Rectangle 3"/>
          <p:cNvSpPr>
            <a:spLocks noGrp="1" noChangeArrowheads="1"/>
          </p:cNvSpPr>
          <p:nvPr>
            <p:ph type="body" idx="4294967295"/>
          </p:nvPr>
        </p:nvSpPr>
        <p:spPr>
          <a:xfrm>
            <a:off x="685800" y="1219199"/>
            <a:ext cx="8207375" cy="5089525"/>
          </a:xfrm>
          <a:prstGeom prst="rect">
            <a:avLst/>
          </a:prstGeom>
        </p:spPr>
        <p:txBody>
          <a:bodyPr>
            <a:normAutofit fontScale="92500"/>
          </a:bodyPr>
          <a:lstStyle/>
          <a:p>
            <a:pPr marL="288925" indent="-288925" defTabSz="814388"/>
            <a:r>
              <a:rPr lang="en-US" sz="2200" dirty="0">
                <a:latin typeface="Comic Sans MS" panose="030F0702030302020204" pitchFamily="66" charset="0"/>
              </a:rPr>
              <a:t>The 802.11i architecture contains the following components: </a:t>
            </a:r>
          </a:p>
          <a:p>
            <a:pPr lvl="2"/>
            <a:r>
              <a:rPr lang="en-US" sz="2200" dirty="0">
                <a:latin typeface="Comic Sans MS" panose="030F0702030302020204" pitchFamily="66" charset="0"/>
              </a:rPr>
              <a:t>RSN (Robust Security Network): negotiates algorithms between access points and user stations</a:t>
            </a:r>
          </a:p>
          <a:p>
            <a:pPr lvl="2"/>
            <a:r>
              <a:rPr lang="en-IE" sz="2200" dirty="0">
                <a:latin typeface="Comic Sans MS" panose="030F0702030302020204" pitchFamily="66" charset="0"/>
              </a:rPr>
              <a:t>Counter Mode CBC MAC Protocol (CCMP): new protocol for encrypting data, based on the </a:t>
            </a:r>
            <a:r>
              <a:rPr lang="en-US" sz="2200" dirty="0">
                <a:latin typeface="Comic Sans MS" panose="030F0702030302020204" pitchFamily="66" charset="0"/>
              </a:rPr>
              <a:t>Advanced Encryption Standard (AES)</a:t>
            </a:r>
          </a:p>
          <a:p>
            <a:pPr lvl="2"/>
            <a:r>
              <a:rPr lang="en-US" sz="2200" dirty="0">
                <a:latin typeface="Comic Sans MS" panose="030F0702030302020204" pitchFamily="66" charset="0"/>
              </a:rPr>
              <a:t>802.1X authentication based on EAP. EAP provides flexibility to choose type of authentication.</a:t>
            </a:r>
          </a:p>
          <a:p>
            <a:pPr lvl="1"/>
            <a:r>
              <a:rPr lang="en-US" sz="2200" i="0" dirty="0">
                <a:latin typeface="Comic Sans MS" panose="030F0702030302020204" pitchFamily="66" charset="0"/>
              </a:rPr>
              <a:t>Requires new network card hardware.</a:t>
            </a:r>
          </a:p>
          <a:p>
            <a:pPr lvl="1"/>
            <a:r>
              <a:rPr lang="en-US" sz="2200" i="0" dirty="0">
                <a:latin typeface="Comic Sans MS" panose="030F0702030302020204" pitchFamily="66" charset="0"/>
              </a:rPr>
              <a:t>Robust Security Network (RSN) is an element of 802.11i authentication and encryption algorithms to be used for communications between Access Points and clients. This means that as new threats are discovered, new algorithms can be added.</a:t>
            </a:r>
          </a:p>
          <a:p>
            <a:pPr lvl="1"/>
            <a:r>
              <a:rPr lang="en-US" sz="2200" i="0" dirty="0">
                <a:latin typeface="Comic Sans MS" panose="030F0702030302020204" pitchFamily="66" charset="0"/>
              </a:rPr>
              <a:t>Mandatory for Wi-Fi–certified devices since 2006.</a:t>
            </a:r>
          </a:p>
          <a:p>
            <a:pPr lvl="1"/>
            <a:endParaRPr lang="en-US" dirty="0"/>
          </a:p>
        </p:txBody>
      </p:sp>
      <p:sp>
        <p:nvSpPr>
          <p:cNvPr id="2" name="Slide Number Placeholder 1"/>
          <p:cNvSpPr>
            <a:spLocks noGrp="1"/>
          </p:cNvSpPr>
          <p:nvPr>
            <p:ph type="sldNum" sz="quarter" idx="12"/>
          </p:nvPr>
        </p:nvSpPr>
        <p:spPr/>
        <p:txBody>
          <a:bodyPr>
            <a:normAutofit/>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4252387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7E8122D-F73B-4B97-B9CA-D9156082016F}"/>
              </a:ext>
            </a:extLst>
          </p:cNvPr>
          <p:cNvSpPr>
            <a:spLocks noGrp="1" noChangeArrowheads="1"/>
          </p:cNvSpPr>
          <p:nvPr>
            <p:ph type="title"/>
          </p:nvPr>
        </p:nvSpPr>
        <p:spPr>
          <a:xfrm>
            <a:off x="684213" y="333375"/>
            <a:ext cx="7772400" cy="457200"/>
          </a:xfrm>
        </p:spPr>
        <p:txBody>
          <a:bodyPr>
            <a:noAutofit/>
          </a:bodyPr>
          <a:lstStyle/>
          <a:p>
            <a:pPr eaLnBrk="1" hangingPunct="1"/>
            <a:r>
              <a:rPr lang="en-GB" altLang="en-US" dirty="0">
                <a:solidFill>
                  <a:srgbClr val="000000"/>
                </a:solidFill>
                <a:cs typeface="Times New Roman" panose="02020603050405020304" pitchFamily="18" charset="0"/>
              </a:rPr>
              <a:t>Wireless Security</a:t>
            </a:r>
            <a:r>
              <a:rPr lang="en-GB" altLang="en-US" dirty="0">
                <a:cs typeface="Times New Roman" panose="02020603050405020304" pitchFamily="18" charset="0"/>
              </a:rPr>
              <a:t> </a:t>
            </a:r>
          </a:p>
        </p:txBody>
      </p:sp>
      <p:sp>
        <p:nvSpPr>
          <p:cNvPr id="3075" name="Rectangle 3">
            <a:extLst>
              <a:ext uri="{FF2B5EF4-FFF2-40B4-BE49-F238E27FC236}">
                <a16:creationId xmlns:a16="http://schemas.microsoft.com/office/drawing/2014/main" id="{FBF14E8B-E780-4CA2-8DA0-8E22E95238E0}"/>
              </a:ext>
            </a:extLst>
          </p:cNvPr>
          <p:cNvSpPr>
            <a:spLocks noGrp="1" noChangeArrowheads="1"/>
          </p:cNvSpPr>
          <p:nvPr>
            <p:ph type="body" idx="1"/>
          </p:nvPr>
        </p:nvSpPr>
        <p:spPr>
          <a:xfrm>
            <a:off x="681931" y="1556792"/>
            <a:ext cx="8282557" cy="5111949"/>
          </a:xfrm>
        </p:spPr>
        <p:txBody>
          <a:bodyPr>
            <a:normAutofit/>
          </a:bodyPr>
          <a:lstStyle/>
          <a:p>
            <a:pPr algn="just" eaLnBrk="1" hangingPunct="1">
              <a:lnSpc>
                <a:spcPct val="90000"/>
              </a:lnSpc>
              <a:defRPr/>
            </a:pPr>
            <a:r>
              <a:rPr lang="en-GB" altLang="en-US" sz="3200" dirty="0">
                <a:solidFill>
                  <a:schemeClr val="tx1"/>
                </a:solidFill>
                <a:latin typeface="Comic Sans MS" pitchFamily="66" charset="0"/>
                <a:cs typeface="Times New Roman" pitchFamily="18" charset="0"/>
              </a:rPr>
              <a:t>Securing a wireless network is more complex than an wired network.</a:t>
            </a:r>
          </a:p>
          <a:p>
            <a:pPr algn="just" eaLnBrk="1" hangingPunct="1">
              <a:lnSpc>
                <a:spcPct val="90000"/>
              </a:lnSpc>
              <a:defRPr/>
            </a:pPr>
            <a:r>
              <a:rPr lang="en-GB" altLang="en-US" sz="3200" dirty="0">
                <a:solidFill>
                  <a:schemeClr val="tx1"/>
                </a:solidFill>
                <a:latin typeface="Comic Sans MS" pitchFamily="66" charset="0"/>
                <a:cs typeface="Times New Roman" pitchFamily="18" charset="0"/>
              </a:rPr>
              <a:t>Due to the nature of wireless technology (physical boundaries etc)</a:t>
            </a:r>
          </a:p>
          <a:p>
            <a:pPr algn="just" eaLnBrk="1" hangingPunct="1">
              <a:lnSpc>
                <a:spcPct val="90000"/>
              </a:lnSpc>
              <a:defRPr/>
            </a:pPr>
            <a:r>
              <a:rPr lang="en-GB" altLang="en-US" sz="3200" dirty="0">
                <a:solidFill>
                  <a:schemeClr val="tx1"/>
                </a:solidFill>
                <a:latin typeface="Comic Sans MS" pitchFamily="66" charset="0"/>
                <a:cs typeface="Times New Roman" pitchFamily="18" charset="0"/>
              </a:rPr>
              <a:t>As wireless networks became more popular more security problem arose</a:t>
            </a:r>
          </a:p>
          <a:p>
            <a:pPr algn="just" eaLnBrk="1" hangingPunct="1">
              <a:lnSpc>
                <a:spcPct val="90000"/>
              </a:lnSpc>
              <a:defRPr/>
            </a:pPr>
            <a:r>
              <a:rPr lang="en-GB" altLang="en-US" sz="3200" dirty="0">
                <a:solidFill>
                  <a:schemeClr val="tx1"/>
                </a:solidFill>
                <a:latin typeface="Comic Sans MS" pitchFamily="66" charset="0"/>
                <a:cs typeface="Times New Roman" pitchFamily="18" charset="0"/>
              </a:rPr>
              <a:t>Wireless encryption methods were originally flawed</a:t>
            </a:r>
          </a:p>
          <a:p>
            <a:pPr algn="just" eaLnBrk="1" hangingPunct="1">
              <a:lnSpc>
                <a:spcPct val="90000"/>
              </a:lnSpc>
              <a:defRPr/>
            </a:pPr>
            <a:r>
              <a:rPr lang="en-GB" altLang="en-US" sz="3200" dirty="0">
                <a:solidFill>
                  <a:schemeClr val="tx1"/>
                </a:solidFill>
                <a:latin typeface="Comic Sans MS" pitchFamily="66" charset="0"/>
                <a:cs typeface="Times New Roman" pitchFamily="18" charset="0"/>
              </a:rPr>
              <a:t>Hacking methods have increased in sophistication</a:t>
            </a:r>
            <a:endParaRPr lang="en-IE" altLang="en-US" sz="3200" dirty="0">
              <a:solidFill>
                <a:schemeClr val="tx1"/>
              </a:solidFill>
              <a:latin typeface="Comic Sans MS" pitchFamily="66"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538EE26-A8F9-4C49-9E68-A9C270B9C782}"/>
              </a:ext>
            </a:extLst>
          </p:cNvPr>
          <p:cNvSpPr>
            <a:spLocks noGrp="1" noChangeArrowheads="1"/>
          </p:cNvSpPr>
          <p:nvPr>
            <p:ph type="body" idx="4294967295"/>
          </p:nvPr>
        </p:nvSpPr>
        <p:spPr>
          <a:xfrm>
            <a:off x="683568" y="1052512"/>
            <a:ext cx="7895282" cy="5614987"/>
          </a:xfrm>
        </p:spPr>
        <p:txBody>
          <a:bodyPr>
            <a:noAutofit/>
          </a:bodyPr>
          <a:lstStyle/>
          <a:p>
            <a:pPr eaLnBrk="1" hangingPunct="1"/>
            <a:r>
              <a:rPr lang="en-IE" altLang="en-US" sz="2400" dirty="0">
                <a:solidFill>
                  <a:schemeClr val="tx1"/>
                </a:solidFill>
                <a:latin typeface="Comic Sans MS" panose="030F0702030302020204" pitchFamily="66" charset="0"/>
              </a:rPr>
              <a:t>Eavesdropping by a third party</a:t>
            </a:r>
          </a:p>
          <a:p>
            <a:pPr lvl="1" eaLnBrk="1" hangingPunct="1"/>
            <a:r>
              <a:rPr lang="en-IE" altLang="en-US" sz="2400" i="0" dirty="0">
                <a:solidFill>
                  <a:schemeClr val="tx1"/>
                </a:solidFill>
                <a:latin typeface="Comic Sans MS" panose="030F0702030302020204" pitchFamily="66" charset="0"/>
              </a:rPr>
              <a:t>Someone else listens in on communication</a:t>
            </a:r>
          </a:p>
          <a:p>
            <a:pPr eaLnBrk="1" hangingPunct="1"/>
            <a:r>
              <a:rPr lang="en-IE" altLang="en-US" sz="2400" dirty="0">
                <a:solidFill>
                  <a:schemeClr val="tx1"/>
                </a:solidFill>
                <a:latin typeface="Comic Sans MS" panose="030F0702030302020204" pitchFamily="66" charset="0"/>
              </a:rPr>
              <a:t>Bogus user</a:t>
            </a:r>
          </a:p>
          <a:p>
            <a:pPr lvl="1" eaLnBrk="1" hangingPunct="1"/>
            <a:r>
              <a:rPr lang="en-IE" altLang="en-US" sz="2400" i="0" dirty="0">
                <a:solidFill>
                  <a:schemeClr val="tx1"/>
                </a:solidFill>
                <a:latin typeface="Comic Sans MS" panose="030F0702030302020204" pitchFamily="66" charset="0"/>
              </a:rPr>
              <a:t>Masquerading as genuine customer to gain illegitimate access or perpetrate fraud</a:t>
            </a:r>
          </a:p>
          <a:p>
            <a:pPr eaLnBrk="1" hangingPunct="1"/>
            <a:r>
              <a:rPr lang="en-IE" altLang="en-US" sz="2400" dirty="0">
                <a:solidFill>
                  <a:schemeClr val="tx1"/>
                </a:solidFill>
                <a:latin typeface="Comic Sans MS" panose="030F0702030302020204" pitchFamily="66" charset="0"/>
              </a:rPr>
              <a:t>Bogus network</a:t>
            </a:r>
          </a:p>
          <a:p>
            <a:pPr lvl="1" eaLnBrk="1" hangingPunct="1"/>
            <a:r>
              <a:rPr lang="en-IE" altLang="en-US" sz="2400" i="0" dirty="0">
                <a:solidFill>
                  <a:schemeClr val="tx1"/>
                </a:solidFill>
                <a:latin typeface="Comic Sans MS" panose="030F0702030302020204" pitchFamily="66" charset="0"/>
              </a:rPr>
              <a:t>Base station presenting itself as network to the user, for example to collect user data</a:t>
            </a:r>
          </a:p>
          <a:p>
            <a:pPr eaLnBrk="1" hangingPunct="1"/>
            <a:r>
              <a:rPr lang="en-IE" altLang="en-US" sz="2400" dirty="0">
                <a:solidFill>
                  <a:schemeClr val="tx1"/>
                </a:solidFill>
                <a:latin typeface="Comic Sans MS" panose="030F0702030302020204" pitchFamily="66" charset="0"/>
              </a:rPr>
              <a:t>Denial of service</a:t>
            </a:r>
          </a:p>
          <a:p>
            <a:pPr lvl="1" eaLnBrk="1" hangingPunct="1"/>
            <a:r>
              <a:rPr lang="en-IE" altLang="en-US" sz="2400" i="0" dirty="0">
                <a:solidFill>
                  <a:schemeClr val="tx1"/>
                </a:solidFill>
                <a:latin typeface="Comic Sans MS" panose="030F0702030302020204" pitchFamily="66" charset="0"/>
              </a:rPr>
              <a:t>e.g. by signal jamming</a:t>
            </a:r>
            <a:endParaRPr lang="en-GB" altLang="en-US" sz="2400" i="0" dirty="0">
              <a:solidFill>
                <a:schemeClr val="tx1"/>
              </a:solidFill>
              <a:latin typeface="Comic Sans MS" panose="030F0702030302020204" pitchFamily="66" charset="0"/>
            </a:endParaRPr>
          </a:p>
        </p:txBody>
      </p:sp>
      <p:sp>
        <p:nvSpPr>
          <p:cNvPr id="5123" name="Rectangle 3">
            <a:extLst>
              <a:ext uri="{FF2B5EF4-FFF2-40B4-BE49-F238E27FC236}">
                <a16:creationId xmlns:a16="http://schemas.microsoft.com/office/drawing/2014/main" id="{1D3CCA5E-DF01-4B3C-A3C6-1056DB7B2106}"/>
              </a:ext>
            </a:extLst>
          </p:cNvPr>
          <p:cNvSpPr>
            <a:spLocks noChangeArrowheads="1"/>
          </p:cNvSpPr>
          <p:nvPr/>
        </p:nvSpPr>
        <p:spPr bwMode="auto">
          <a:xfrm>
            <a:off x="683568" y="190500"/>
            <a:ext cx="8460432"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3600" dirty="0">
                <a:solidFill>
                  <a:schemeClr val="tx2"/>
                </a:solidFill>
                <a:latin typeface="Comic Sans MS" panose="030F0702030302020204" pitchFamily="66" charset="0"/>
              </a:rPr>
              <a:t>Threats in Mobile/Wireless Networks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xEl>
                                              <p:pRg st="1" end="1"/>
                                            </p:txEl>
                                          </p:spTgt>
                                        </p:tgtEl>
                                        <p:attrNameLst>
                                          <p:attrName>style.visibility</p:attrName>
                                        </p:attrNameLst>
                                      </p:cBhvr>
                                      <p:to>
                                        <p:strVal val="visible"/>
                                      </p:to>
                                    </p:set>
                                    <p:animEffect transition="in" filter="fade">
                                      <p:cBhvr>
                                        <p:cTn id="7" dur="1000"/>
                                        <p:tgtEl>
                                          <p:spTgt spid="5122">
                                            <p:txEl>
                                              <p:pRg st="1" end="1"/>
                                            </p:txEl>
                                          </p:spTgt>
                                        </p:tgtEl>
                                      </p:cBhvr>
                                    </p:animEffect>
                                    <p:anim calcmode="lin" valueType="num">
                                      <p:cBhvr>
                                        <p:cTn id="8" dur="1000" fill="hold"/>
                                        <p:tgtEl>
                                          <p:spTgt spid="512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12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5122">
                                            <p:txEl>
                                              <p:pRg st="3" end="3"/>
                                            </p:txEl>
                                          </p:spTgt>
                                        </p:tgtEl>
                                        <p:attrNameLst>
                                          <p:attrName>style.visibility</p:attrName>
                                        </p:attrNameLst>
                                      </p:cBhvr>
                                      <p:to>
                                        <p:strVal val="visible"/>
                                      </p:to>
                                    </p:set>
                                    <p:animEffect transition="in" filter="fade">
                                      <p:cBhvr>
                                        <p:cTn id="14" dur="1000"/>
                                        <p:tgtEl>
                                          <p:spTgt spid="5122">
                                            <p:txEl>
                                              <p:pRg st="3" end="3"/>
                                            </p:txEl>
                                          </p:spTgt>
                                        </p:tgtEl>
                                      </p:cBhvr>
                                    </p:animEffect>
                                    <p:anim calcmode="lin" valueType="num">
                                      <p:cBhvr>
                                        <p:cTn id="15" dur="1000" fill="hold"/>
                                        <p:tgtEl>
                                          <p:spTgt spid="512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12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5122">
                                            <p:txEl>
                                              <p:pRg st="5" end="5"/>
                                            </p:txEl>
                                          </p:spTgt>
                                        </p:tgtEl>
                                        <p:attrNameLst>
                                          <p:attrName>style.visibility</p:attrName>
                                        </p:attrNameLst>
                                      </p:cBhvr>
                                      <p:to>
                                        <p:strVal val="visible"/>
                                      </p:to>
                                    </p:set>
                                    <p:animEffect transition="in" filter="fade">
                                      <p:cBhvr>
                                        <p:cTn id="21" dur="1000"/>
                                        <p:tgtEl>
                                          <p:spTgt spid="5122">
                                            <p:txEl>
                                              <p:pRg st="5" end="5"/>
                                            </p:txEl>
                                          </p:spTgt>
                                        </p:tgtEl>
                                      </p:cBhvr>
                                    </p:animEffect>
                                    <p:anim calcmode="lin" valueType="num">
                                      <p:cBhvr>
                                        <p:cTn id="22" dur="1000" fill="hold"/>
                                        <p:tgtEl>
                                          <p:spTgt spid="5122">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512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5122">
                                            <p:txEl>
                                              <p:pRg st="7" end="7"/>
                                            </p:txEl>
                                          </p:spTgt>
                                        </p:tgtEl>
                                        <p:attrNameLst>
                                          <p:attrName>style.visibility</p:attrName>
                                        </p:attrNameLst>
                                      </p:cBhvr>
                                      <p:to>
                                        <p:strVal val="visible"/>
                                      </p:to>
                                    </p:set>
                                    <p:animEffect transition="in" filter="fade">
                                      <p:cBhvr>
                                        <p:cTn id="28" dur="1000"/>
                                        <p:tgtEl>
                                          <p:spTgt spid="5122">
                                            <p:txEl>
                                              <p:pRg st="7" end="7"/>
                                            </p:txEl>
                                          </p:spTgt>
                                        </p:tgtEl>
                                      </p:cBhvr>
                                    </p:animEffect>
                                    <p:anim calcmode="lin" valueType="num">
                                      <p:cBhvr>
                                        <p:cTn id="29" dur="1000" fill="hold"/>
                                        <p:tgtEl>
                                          <p:spTgt spid="5122">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512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EF34D21-54EA-48CE-B0B0-9D2FBDE325F8}"/>
              </a:ext>
            </a:extLst>
          </p:cNvPr>
          <p:cNvSpPr>
            <a:spLocks noGrp="1" noChangeArrowheads="1"/>
          </p:cNvSpPr>
          <p:nvPr>
            <p:ph type="title"/>
          </p:nvPr>
        </p:nvSpPr>
        <p:spPr>
          <a:xfrm>
            <a:off x="685800" y="381000"/>
            <a:ext cx="7772400" cy="609600"/>
          </a:xfrm>
        </p:spPr>
        <p:txBody>
          <a:bodyPr>
            <a:normAutofit fontScale="90000"/>
          </a:bodyPr>
          <a:lstStyle/>
          <a:p>
            <a:pPr eaLnBrk="1" hangingPunct="1"/>
            <a:r>
              <a:rPr lang="en-GB" altLang="en-US" dirty="0">
                <a:solidFill>
                  <a:srgbClr val="000000"/>
                </a:solidFill>
                <a:latin typeface="Comic Sans MS" panose="030F0702030302020204" pitchFamily="66" charset="0"/>
                <a:cs typeface="Times New Roman" panose="02020603050405020304" pitchFamily="18" charset="0"/>
              </a:rPr>
              <a:t>Wireless Security</a:t>
            </a:r>
          </a:p>
        </p:txBody>
      </p:sp>
      <p:sp>
        <p:nvSpPr>
          <p:cNvPr id="5123" name="Rectangle 3">
            <a:extLst>
              <a:ext uri="{FF2B5EF4-FFF2-40B4-BE49-F238E27FC236}">
                <a16:creationId xmlns:a16="http://schemas.microsoft.com/office/drawing/2014/main" id="{31B8B97A-E867-4682-80A0-DDCB54C8CB72}"/>
              </a:ext>
            </a:extLst>
          </p:cNvPr>
          <p:cNvSpPr>
            <a:spLocks noGrp="1" noChangeArrowheads="1"/>
          </p:cNvSpPr>
          <p:nvPr>
            <p:ph type="body" idx="1"/>
          </p:nvPr>
        </p:nvSpPr>
        <p:spPr>
          <a:xfrm>
            <a:off x="827584" y="1052513"/>
            <a:ext cx="7859216" cy="5348287"/>
          </a:xfrm>
        </p:spPr>
        <p:txBody>
          <a:bodyPr/>
          <a:lstStyle/>
          <a:p>
            <a:pPr algn="just" eaLnBrk="1" hangingPunct="1">
              <a:lnSpc>
                <a:spcPct val="90000"/>
              </a:lnSpc>
              <a:defRPr/>
            </a:pPr>
            <a:r>
              <a:rPr lang="en-GB" altLang="en-US" sz="2200" dirty="0">
                <a:latin typeface="Comic Sans MS" panose="030F0702030302020204" pitchFamily="66" charset="0"/>
              </a:rPr>
              <a:t>Organizations that have no wireless access points installed often feel that they don’t need to address wireless security concerns. </a:t>
            </a:r>
            <a:endParaRPr lang="en-IE" altLang="en-US" sz="2200" dirty="0">
              <a:latin typeface="Comic Sans MS" panose="030F0702030302020204" pitchFamily="66" charset="0"/>
            </a:endParaRPr>
          </a:p>
          <a:p>
            <a:pPr lvl="1" algn="just" eaLnBrk="1" hangingPunct="1">
              <a:lnSpc>
                <a:spcPct val="90000"/>
              </a:lnSpc>
              <a:defRPr/>
            </a:pPr>
            <a:r>
              <a:rPr lang="en-GB" altLang="en-US" sz="1800" i="0" dirty="0">
                <a:latin typeface="Comic Sans MS" panose="030F0702030302020204" pitchFamily="66" charset="0"/>
              </a:rPr>
              <a:t>Issues can arise in a supposedly non-wireless organization when a wireless laptop is plugged into the corporate network. </a:t>
            </a:r>
            <a:endParaRPr lang="en-IE" altLang="en-US" sz="1800" i="0" dirty="0">
              <a:latin typeface="Comic Sans MS" panose="030F0702030302020204" pitchFamily="66" charset="0"/>
            </a:endParaRPr>
          </a:p>
          <a:p>
            <a:pPr lvl="1" algn="just" eaLnBrk="1" hangingPunct="1">
              <a:lnSpc>
                <a:spcPct val="90000"/>
              </a:lnSpc>
              <a:defRPr/>
            </a:pPr>
            <a:r>
              <a:rPr lang="en-GB" altLang="en-US" sz="1800" i="0" dirty="0">
                <a:latin typeface="Comic Sans MS" panose="030F0702030302020204" pitchFamily="66" charset="0"/>
              </a:rPr>
              <a:t>A cracker could sit out in the parking lot and gather info from the organization through laptops and/or other devices, or even break in through this wireless card-equipped laptop and gain access to the wired network.</a:t>
            </a:r>
          </a:p>
          <a:p>
            <a:pPr marL="742950" lvl="1" indent="-285750" algn="just">
              <a:lnSpc>
                <a:spcPct val="90000"/>
              </a:lnSpc>
              <a:defRPr/>
            </a:pPr>
            <a:endParaRPr lang="en-IE" altLang="en-US" sz="1800" i="0" dirty="0">
              <a:latin typeface="Comic Sans MS" panose="030F0702030302020204" pitchFamily="66" charset="0"/>
            </a:endParaRPr>
          </a:p>
          <a:p>
            <a:pPr algn="just" eaLnBrk="1" hangingPunct="1">
              <a:lnSpc>
                <a:spcPct val="90000"/>
              </a:lnSpc>
              <a:defRPr/>
            </a:pPr>
            <a:r>
              <a:rPr lang="en-IE" altLang="en-US" sz="2200" dirty="0">
                <a:latin typeface="Comic Sans MS" panose="030F0702030302020204" pitchFamily="66" charset="0"/>
              </a:rPr>
              <a:t>Further problems can also be created when employees plug in their own unauthorised APs.</a:t>
            </a:r>
            <a:endParaRPr lang="en-GB" altLang="en-US" sz="2200"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 calcmode="lin" valueType="num">
                                      <p:cBhvr additive="base">
                                        <p:cTn id="7"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 calcmode="lin" valueType="num">
                                      <p:cBhvr additive="base">
                                        <p:cTn id="13"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anim calcmode="lin" valueType="num">
                                      <p:cBhvr additive="base">
                                        <p:cTn id="19"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B6C5051-7635-4339-8540-601E8D18BFE0}"/>
              </a:ext>
            </a:extLst>
          </p:cNvPr>
          <p:cNvSpPr>
            <a:spLocks noGrp="1" noChangeArrowheads="1"/>
          </p:cNvSpPr>
          <p:nvPr>
            <p:ph type="title"/>
          </p:nvPr>
        </p:nvSpPr>
        <p:spPr>
          <a:xfrm>
            <a:off x="684213" y="333375"/>
            <a:ext cx="7772400" cy="457200"/>
          </a:xfrm>
        </p:spPr>
        <p:txBody>
          <a:bodyPr>
            <a:normAutofit fontScale="90000"/>
          </a:bodyPr>
          <a:lstStyle/>
          <a:p>
            <a:pPr eaLnBrk="1" hangingPunct="1"/>
            <a:r>
              <a:rPr lang="en-GB" altLang="en-US" dirty="0">
                <a:solidFill>
                  <a:srgbClr val="000000"/>
                </a:solidFill>
                <a:latin typeface="Comic Sans MS" panose="030F0702030302020204" pitchFamily="66" charset="0"/>
                <a:cs typeface="Times New Roman" panose="02020603050405020304" pitchFamily="18" charset="0"/>
              </a:rPr>
              <a:t>Wireless Security</a:t>
            </a:r>
          </a:p>
        </p:txBody>
      </p:sp>
      <p:sp>
        <p:nvSpPr>
          <p:cNvPr id="7171" name="Rectangle 3">
            <a:extLst>
              <a:ext uri="{FF2B5EF4-FFF2-40B4-BE49-F238E27FC236}">
                <a16:creationId xmlns:a16="http://schemas.microsoft.com/office/drawing/2014/main" id="{273F53FC-1079-44D7-883F-BB321E46CC43}"/>
              </a:ext>
            </a:extLst>
          </p:cNvPr>
          <p:cNvSpPr>
            <a:spLocks noGrp="1" noChangeArrowheads="1"/>
          </p:cNvSpPr>
          <p:nvPr>
            <p:ph type="body" idx="1"/>
          </p:nvPr>
        </p:nvSpPr>
        <p:spPr>
          <a:xfrm>
            <a:off x="755576" y="981075"/>
            <a:ext cx="7920112" cy="5399088"/>
          </a:xfrm>
        </p:spPr>
        <p:txBody>
          <a:bodyPr>
            <a:normAutofit fontScale="92500" lnSpcReduction="10000"/>
          </a:bodyPr>
          <a:lstStyle/>
          <a:p>
            <a:pPr algn="just" eaLnBrk="1" hangingPunct="1">
              <a:lnSpc>
                <a:spcPct val="90000"/>
              </a:lnSpc>
            </a:pPr>
            <a:r>
              <a:rPr lang="en-GB" altLang="en-US" sz="2400" dirty="0">
                <a:solidFill>
                  <a:schemeClr val="tx1"/>
                </a:solidFill>
                <a:latin typeface="Comic Sans MS" panose="030F0702030302020204" pitchFamily="66" charset="0"/>
                <a:cs typeface="Times New Roman" panose="02020603050405020304" pitchFamily="18" charset="0"/>
              </a:rPr>
              <a:t>WLANs are vulnerable to specialized attacks. </a:t>
            </a:r>
          </a:p>
          <a:p>
            <a:pPr lvl="1" algn="just" eaLnBrk="1" hangingPunct="1">
              <a:lnSpc>
                <a:spcPct val="90000"/>
              </a:lnSpc>
            </a:pPr>
            <a:r>
              <a:rPr lang="en-GB" altLang="en-US" sz="2400" i="0" dirty="0">
                <a:solidFill>
                  <a:schemeClr val="tx1"/>
                </a:solidFill>
                <a:latin typeface="Comic Sans MS" panose="030F0702030302020204" pitchFamily="66" charset="0"/>
                <a:cs typeface="Times New Roman" panose="02020603050405020304" pitchFamily="18" charset="0"/>
              </a:rPr>
              <a:t>Many of these attacks exploit technology weaknesses since 802.11 WLAN security is relatively new (or recently changed) and persistently attacked. </a:t>
            </a:r>
            <a:endParaRPr lang="en-IE" altLang="en-US" sz="2400" i="0" dirty="0">
              <a:solidFill>
                <a:schemeClr val="tx1"/>
              </a:solidFill>
              <a:latin typeface="Comic Sans MS" panose="030F0702030302020204" pitchFamily="66" charset="0"/>
              <a:cs typeface="Times New Roman" panose="02020603050405020304" pitchFamily="18" charset="0"/>
            </a:endParaRPr>
          </a:p>
          <a:p>
            <a:pPr algn="just" eaLnBrk="1" hangingPunct="1">
              <a:lnSpc>
                <a:spcPct val="90000"/>
              </a:lnSpc>
            </a:pPr>
            <a:r>
              <a:rPr lang="en-GB" altLang="en-US" sz="2400" dirty="0">
                <a:solidFill>
                  <a:schemeClr val="tx1"/>
                </a:solidFill>
                <a:latin typeface="Comic Sans MS" panose="030F0702030302020204" pitchFamily="66" charset="0"/>
                <a:cs typeface="Times New Roman" panose="02020603050405020304" pitchFamily="18" charset="0"/>
              </a:rPr>
              <a:t>There are also many configuration weaknesses since some companies are not using the security features of WLANs on all their equipment. </a:t>
            </a:r>
            <a:endParaRPr lang="en-IE" altLang="en-US" sz="2400" dirty="0">
              <a:solidFill>
                <a:schemeClr val="tx1"/>
              </a:solidFill>
              <a:latin typeface="Comic Sans MS" panose="030F0702030302020204" pitchFamily="66" charset="0"/>
              <a:cs typeface="Times New Roman" panose="02020603050405020304" pitchFamily="18" charset="0"/>
            </a:endParaRPr>
          </a:p>
          <a:p>
            <a:pPr lvl="1" algn="just" eaLnBrk="1" hangingPunct="1">
              <a:lnSpc>
                <a:spcPct val="90000"/>
              </a:lnSpc>
            </a:pPr>
            <a:r>
              <a:rPr lang="en-GB" altLang="en-US" sz="2400" i="0" dirty="0">
                <a:solidFill>
                  <a:schemeClr val="tx1"/>
                </a:solidFill>
                <a:latin typeface="Comic Sans MS" panose="030F0702030302020204" pitchFamily="66" charset="0"/>
                <a:cs typeface="Times New Roman" panose="02020603050405020304" pitchFamily="18" charset="0"/>
              </a:rPr>
              <a:t>Many devices are shipped with default administrator passwords. </a:t>
            </a:r>
            <a:endParaRPr lang="en-IE" altLang="en-US" sz="2400" i="0" dirty="0">
              <a:solidFill>
                <a:schemeClr val="tx1"/>
              </a:solidFill>
              <a:latin typeface="Comic Sans MS" panose="030F0702030302020204" pitchFamily="66" charset="0"/>
              <a:cs typeface="Times New Roman" panose="02020603050405020304" pitchFamily="18" charset="0"/>
            </a:endParaRPr>
          </a:p>
          <a:p>
            <a:pPr algn="just" eaLnBrk="1" hangingPunct="1">
              <a:lnSpc>
                <a:spcPct val="90000"/>
              </a:lnSpc>
            </a:pPr>
            <a:r>
              <a:rPr lang="en-GB" altLang="en-US" sz="2400" dirty="0">
                <a:solidFill>
                  <a:schemeClr val="tx1"/>
                </a:solidFill>
                <a:latin typeface="Comic Sans MS" panose="030F0702030302020204" pitchFamily="66" charset="0"/>
                <a:cs typeface="Times New Roman" panose="02020603050405020304" pitchFamily="18" charset="0"/>
              </a:rPr>
              <a:t>Finally, there are policy weaknesses. </a:t>
            </a:r>
            <a:endParaRPr lang="en-IE" altLang="en-US" sz="2400" dirty="0">
              <a:solidFill>
                <a:schemeClr val="tx1"/>
              </a:solidFill>
              <a:latin typeface="Comic Sans MS" panose="030F0702030302020204" pitchFamily="66" charset="0"/>
              <a:cs typeface="Times New Roman" panose="02020603050405020304" pitchFamily="18" charset="0"/>
            </a:endParaRPr>
          </a:p>
          <a:p>
            <a:pPr lvl="1" algn="just" eaLnBrk="1" hangingPunct="1">
              <a:lnSpc>
                <a:spcPct val="90000"/>
              </a:lnSpc>
            </a:pPr>
            <a:r>
              <a:rPr lang="en-GB" altLang="en-US" sz="2400" i="0" dirty="0">
                <a:solidFill>
                  <a:schemeClr val="tx1"/>
                </a:solidFill>
                <a:latin typeface="Comic Sans MS" panose="030F0702030302020204" pitchFamily="66" charset="0"/>
                <a:cs typeface="Times New Roman" panose="02020603050405020304" pitchFamily="18" charset="0"/>
              </a:rPr>
              <a:t>When a company does not have a clear wireless policy on wireless usage, employees may set up their own APs. </a:t>
            </a:r>
            <a:endParaRPr lang="en-IE" altLang="en-US" sz="2400" i="0" dirty="0">
              <a:solidFill>
                <a:schemeClr val="tx1"/>
              </a:solidFill>
              <a:latin typeface="Comic Sans MS" panose="030F0702030302020204" pitchFamily="66" charset="0"/>
              <a:cs typeface="Times New Roman" panose="02020603050405020304" pitchFamily="18" charset="0"/>
            </a:endParaRPr>
          </a:p>
          <a:p>
            <a:pPr lvl="1" algn="just" eaLnBrk="1" hangingPunct="1">
              <a:lnSpc>
                <a:spcPct val="90000"/>
              </a:lnSpc>
            </a:pPr>
            <a:r>
              <a:rPr lang="en-GB" altLang="en-US" sz="2400" i="0" dirty="0">
                <a:solidFill>
                  <a:schemeClr val="tx1"/>
                </a:solidFill>
                <a:latin typeface="Comic Sans MS" panose="030F0702030302020204" pitchFamily="66" charset="0"/>
                <a:cs typeface="Times New Roman" panose="02020603050405020304" pitchFamily="18" charset="0"/>
              </a:rPr>
              <a:t>An employee setup AP is known as a rogue AP, which is rarely secure.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 calcmode="lin" valueType="num">
                                      <p:cBhvr additive="base">
                                        <p:cTn id="7"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 calcmode="lin" valueType="num">
                                      <p:cBhvr additive="base">
                                        <p:cTn id="13"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anim calcmode="lin" valueType="num">
                                      <p:cBhvr additive="base">
                                        <p:cTn id="19"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171">
                                            <p:txEl>
                                              <p:pRg st="4" end="4"/>
                                            </p:txEl>
                                          </p:spTgt>
                                        </p:tgtEl>
                                        <p:attrNameLst>
                                          <p:attrName>style.visibility</p:attrName>
                                        </p:attrNameLst>
                                      </p:cBhvr>
                                      <p:to>
                                        <p:strVal val="visible"/>
                                      </p:to>
                                    </p:set>
                                    <p:anim calcmode="lin" valueType="num">
                                      <p:cBhvr additive="base">
                                        <p:cTn id="25"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7171">
                                            <p:txEl>
                                              <p:pRg st="5" end="5"/>
                                            </p:txEl>
                                          </p:spTgt>
                                        </p:tgtEl>
                                        <p:attrNameLst>
                                          <p:attrName>style.visibility</p:attrName>
                                        </p:attrNameLst>
                                      </p:cBhvr>
                                      <p:to>
                                        <p:strVal val="visible"/>
                                      </p:to>
                                    </p:set>
                                    <p:anim calcmode="lin" valueType="num">
                                      <p:cBhvr additive="base">
                                        <p:cTn id="31" dur="500" fill="hold"/>
                                        <p:tgtEl>
                                          <p:spTgt spid="717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71">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171">
                                            <p:txEl>
                                              <p:pRg st="6" end="6"/>
                                            </p:txEl>
                                          </p:spTgt>
                                        </p:tgtEl>
                                        <p:attrNameLst>
                                          <p:attrName>style.visibility</p:attrName>
                                        </p:attrNameLst>
                                      </p:cBhvr>
                                      <p:to>
                                        <p:strVal val="visible"/>
                                      </p:to>
                                    </p:set>
                                    <p:anim calcmode="lin" valueType="num">
                                      <p:cBhvr additive="base">
                                        <p:cTn id="35" dur="500" fill="hold"/>
                                        <p:tgtEl>
                                          <p:spTgt spid="7171">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1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3817CB7-1920-45FA-A0D3-2D3B97E5555C}"/>
              </a:ext>
            </a:extLst>
          </p:cNvPr>
          <p:cNvSpPr>
            <a:spLocks noGrp="1" noChangeArrowheads="1"/>
          </p:cNvSpPr>
          <p:nvPr>
            <p:ph type="title"/>
          </p:nvPr>
        </p:nvSpPr>
        <p:spPr>
          <a:xfrm>
            <a:off x="611188" y="676275"/>
            <a:ext cx="7772400" cy="838200"/>
          </a:xfrm>
        </p:spPr>
        <p:txBody>
          <a:bodyPr/>
          <a:lstStyle/>
          <a:p>
            <a:pPr algn="l" eaLnBrk="1" hangingPunct="1"/>
            <a:r>
              <a:rPr lang="en-GB" altLang="en-US" b="1" dirty="0">
                <a:solidFill>
                  <a:srgbClr val="000000"/>
                </a:solidFill>
                <a:latin typeface="Comic Sans MS" panose="030F0702030302020204" pitchFamily="66" charset="0"/>
                <a:cs typeface="Times New Roman" panose="02020603050405020304" pitchFamily="18" charset="0"/>
              </a:rPr>
              <a:t>SSID</a:t>
            </a:r>
          </a:p>
        </p:txBody>
      </p:sp>
      <p:sp>
        <p:nvSpPr>
          <p:cNvPr id="10243" name="Rectangle 3">
            <a:extLst>
              <a:ext uri="{FF2B5EF4-FFF2-40B4-BE49-F238E27FC236}">
                <a16:creationId xmlns:a16="http://schemas.microsoft.com/office/drawing/2014/main" id="{A5E94152-791C-4006-A9F1-2227B0FCD513}"/>
              </a:ext>
            </a:extLst>
          </p:cNvPr>
          <p:cNvSpPr>
            <a:spLocks noGrp="1" noChangeArrowheads="1"/>
          </p:cNvSpPr>
          <p:nvPr>
            <p:ph type="body" idx="1"/>
          </p:nvPr>
        </p:nvSpPr>
        <p:spPr>
          <a:xfrm>
            <a:off x="611188" y="1438275"/>
            <a:ext cx="4321175" cy="4724400"/>
          </a:xfrm>
        </p:spPr>
        <p:txBody>
          <a:bodyPr/>
          <a:lstStyle/>
          <a:p>
            <a:pPr eaLnBrk="1" hangingPunct="1">
              <a:lnSpc>
                <a:spcPct val="90000"/>
              </a:lnSpc>
            </a:pPr>
            <a:r>
              <a:rPr lang="en-GB" altLang="en-US" sz="2400" dirty="0">
                <a:solidFill>
                  <a:schemeClr val="tx1"/>
                </a:solidFill>
                <a:latin typeface="Comic Sans MS" panose="030F0702030302020204" pitchFamily="66" charset="0"/>
                <a:cs typeface="Times New Roman" panose="02020603050405020304" pitchFamily="18" charset="0"/>
              </a:rPr>
              <a:t>By disabling this broadcast, users either have to know the network name or have some kind of wireless packet capture software to derive this information. </a:t>
            </a:r>
            <a:endParaRPr lang="en-IE" altLang="en-US" sz="2400" dirty="0">
              <a:solidFill>
                <a:schemeClr val="tx1"/>
              </a:solidFill>
              <a:latin typeface="Comic Sans MS" panose="030F0702030302020204" pitchFamily="66" charset="0"/>
              <a:cs typeface="Times New Roman" panose="02020603050405020304" pitchFamily="18" charset="0"/>
            </a:endParaRPr>
          </a:p>
          <a:p>
            <a:pPr eaLnBrk="1" hangingPunct="1">
              <a:lnSpc>
                <a:spcPct val="90000"/>
              </a:lnSpc>
            </a:pPr>
            <a:r>
              <a:rPr lang="en-GB" altLang="en-US" sz="2400" dirty="0">
                <a:solidFill>
                  <a:schemeClr val="tx1"/>
                </a:solidFill>
                <a:latin typeface="Comic Sans MS" panose="030F0702030302020204" pitchFamily="66" charset="0"/>
                <a:cs typeface="Times New Roman" panose="02020603050405020304" pitchFamily="18" charset="0"/>
              </a:rPr>
              <a:t>There is no significant reason to broadcast the SSID, unless you want outsiders to know about your network.</a:t>
            </a:r>
          </a:p>
        </p:txBody>
      </p:sp>
      <p:pic>
        <p:nvPicPr>
          <p:cNvPr id="9220" name="Content Placeholder 3">
            <a:extLst>
              <a:ext uri="{FF2B5EF4-FFF2-40B4-BE49-F238E27FC236}">
                <a16:creationId xmlns:a16="http://schemas.microsoft.com/office/drawing/2014/main" id="{C0F3473C-ECD4-411B-90D1-11316693F9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908050"/>
            <a:ext cx="3316288" cy="484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 calcmode="lin" valueType="num">
                                      <p:cBhvr additive="base">
                                        <p:cTn id="7"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568191A-D423-497A-A901-84E9E6F9D4AF}"/>
              </a:ext>
            </a:extLst>
          </p:cNvPr>
          <p:cNvSpPr>
            <a:spLocks noGrp="1" noChangeArrowheads="1"/>
          </p:cNvSpPr>
          <p:nvPr>
            <p:ph type="title"/>
          </p:nvPr>
        </p:nvSpPr>
        <p:spPr>
          <a:xfrm>
            <a:off x="755650" y="333375"/>
            <a:ext cx="7772400" cy="533400"/>
          </a:xfrm>
        </p:spPr>
        <p:txBody>
          <a:bodyPr>
            <a:normAutofit/>
          </a:bodyPr>
          <a:lstStyle/>
          <a:p>
            <a:pPr eaLnBrk="1" hangingPunct="1"/>
            <a:r>
              <a:rPr lang="en-GB" altLang="en-US" sz="3200" b="1" dirty="0">
                <a:latin typeface="Comic Sans MS" panose="030F0702030302020204" pitchFamily="66" charset="0"/>
                <a:cs typeface="Times New Roman" panose="02020603050405020304" pitchFamily="18" charset="0"/>
              </a:rPr>
              <a:t>Access Lists</a:t>
            </a:r>
            <a:r>
              <a:rPr lang="en-GB" altLang="en-US" sz="3200" b="1" dirty="0">
                <a:latin typeface="Comic Sans MS" panose="030F0702030302020204" pitchFamily="66" charset="0"/>
              </a:rPr>
              <a:t> </a:t>
            </a:r>
            <a:r>
              <a:rPr lang="en-IE" altLang="en-US" sz="3200" b="1" dirty="0">
                <a:latin typeface="Comic Sans MS" panose="030F0702030302020204" pitchFamily="66" charset="0"/>
              </a:rPr>
              <a:t>/ MAC ID Filtering</a:t>
            </a:r>
            <a:endParaRPr lang="en-GB" altLang="en-US" sz="3200" b="1" dirty="0">
              <a:latin typeface="Comic Sans MS" panose="030F0702030302020204" pitchFamily="66" charset="0"/>
            </a:endParaRPr>
          </a:p>
        </p:txBody>
      </p:sp>
      <p:sp>
        <p:nvSpPr>
          <p:cNvPr id="11267" name="Rectangle 3">
            <a:extLst>
              <a:ext uri="{FF2B5EF4-FFF2-40B4-BE49-F238E27FC236}">
                <a16:creationId xmlns:a16="http://schemas.microsoft.com/office/drawing/2014/main" id="{7EFECE6C-8FFA-4105-8844-3CCCABB83C43}"/>
              </a:ext>
            </a:extLst>
          </p:cNvPr>
          <p:cNvSpPr>
            <a:spLocks noGrp="1" noChangeArrowheads="1"/>
          </p:cNvSpPr>
          <p:nvPr>
            <p:ph type="body" idx="1"/>
          </p:nvPr>
        </p:nvSpPr>
        <p:spPr>
          <a:xfrm>
            <a:off x="755650" y="1052513"/>
            <a:ext cx="8159750" cy="5500687"/>
          </a:xfrm>
        </p:spPr>
        <p:txBody>
          <a:bodyPr>
            <a:normAutofit/>
          </a:bodyPr>
          <a:lstStyle/>
          <a:p>
            <a:pPr algn="just" eaLnBrk="1" hangingPunct="1">
              <a:defRPr/>
            </a:pPr>
            <a:r>
              <a:rPr lang="en-GB" altLang="en-US" dirty="0">
                <a:latin typeface="Comic Sans MS" panose="030F0702030302020204" pitchFamily="66" charset="0"/>
                <a:cs typeface="Times New Roman" pitchFamily="18" charset="0"/>
              </a:rPr>
              <a:t>The access list defines the MAC addresses of the wireless NICs you allow to associate or prevent from associating with your access point.</a:t>
            </a:r>
          </a:p>
          <a:p>
            <a:pPr algn="just" eaLnBrk="1" hangingPunct="1">
              <a:defRPr/>
            </a:pPr>
            <a:r>
              <a:rPr lang="en-GB" altLang="en-US" dirty="0">
                <a:latin typeface="Comic Sans MS" panose="030F0702030302020204" pitchFamily="66" charset="0"/>
                <a:cs typeface="Times New Roman" pitchFamily="18" charset="0"/>
              </a:rPr>
              <a:t>An access list creates management overhead, as you need to enter the MAC address of each card that needs access. </a:t>
            </a:r>
            <a:endParaRPr lang="en-IE" altLang="en-US" dirty="0">
              <a:latin typeface="Comic Sans MS" panose="030F0702030302020204" pitchFamily="66" charset="0"/>
              <a:cs typeface="Times New Roman" pitchFamily="18" charset="0"/>
            </a:endParaRPr>
          </a:p>
          <a:p>
            <a:pPr algn="just" eaLnBrk="1" hangingPunct="1">
              <a:defRPr/>
            </a:pPr>
            <a:r>
              <a:rPr lang="en-GB" altLang="en-US" dirty="0">
                <a:latin typeface="Comic Sans MS" panose="030F0702030302020204" pitchFamily="66" charset="0"/>
                <a:cs typeface="Times New Roman" pitchFamily="18" charset="0"/>
              </a:rPr>
              <a:t>Unfortunately, MAC addresses are easy to discover with a sniffer since they are transmitted in clear text. </a:t>
            </a:r>
          </a:p>
          <a:p>
            <a:pPr algn="just" eaLnBrk="1" hangingPunct="1">
              <a:defRPr/>
            </a:pPr>
            <a:r>
              <a:rPr lang="en-GB" altLang="en-US" dirty="0">
                <a:latin typeface="Comic Sans MS" panose="030F0702030302020204" pitchFamily="66" charset="0"/>
              </a:rPr>
              <a:t>MAC IDs over a network can be faked. Cracking utilities such as SMAC are widely available</a:t>
            </a:r>
          </a:p>
          <a:p>
            <a:pPr algn="just" eaLnBrk="1" hangingPunct="1">
              <a:defRPr/>
            </a:pPr>
            <a:r>
              <a:rPr lang="en-GB" altLang="en-US" dirty="0">
                <a:latin typeface="Comic Sans MS" panose="030F0702030302020204" pitchFamily="66" charset="0"/>
                <a:cs typeface="Times New Roman" pitchFamily="18" charset="0"/>
              </a:rPr>
              <a:t>By configuring a wireless NIC with a known good MAC address that was sniffed out of the air, an attacker can gain access to the network to which they should not have access</a:t>
            </a:r>
            <a:r>
              <a:rPr lang="en-IE" altLang="en-US" dirty="0">
                <a:latin typeface="Comic Sans MS" panose="030F0702030302020204" pitchFamily="66" charset="0"/>
                <a:cs typeface="Times New Roman" pitchFamily="18" charset="0"/>
              </a:rPr>
              <a:t>.</a:t>
            </a:r>
            <a:endParaRPr lang="en-GB" altLang="en-US"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 calcmode="lin" valueType="num">
                                      <p:cBhvr additive="base">
                                        <p:cTn id="7"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267">
                                            <p:txEl>
                                              <p:pRg st="2" end="2"/>
                                            </p:txEl>
                                          </p:spTgt>
                                        </p:tgtEl>
                                        <p:attrNameLst>
                                          <p:attrName>style.visibility</p:attrName>
                                        </p:attrNameLst>
                                      </p:cBhvr>
                                      <p:to>
                                        <p:strVal val="visible"/>
                                      </p:to>
                                    </p:set>
                                    <p:anim calcmode="lin" valueType="num">
                                      <p:cBhvr additive="base">
                                        <p:cTn id="13"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anim calcmode="lin" valueType="num">
                                      <p:cBhvr additive="base">
                                        <p:cTn id="19"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67">
                                            <p:txEl>
                                              <p:pRg st="4" end="4"/>
                                            </p:txEl>
                                          </p:spTgt>
                                        </p:tgtEl>
                                        <p:attrNameLst>
                                          <p:attrName>style.visibility</p:attrName>
                                        </p:attrNameLst>
                                      </p:cBhvr>
                                      <p:to>
                                        <p:strVal val="visible"/>
                                      </p:to>
                                    </p:set>
                                    <p:anim calcmode="lin" valueType="num">
                                      <p:cBhvr additive="base">
                                        <p:cTn id="25"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Content Placeholder 3">
            <a:extLst>
              <a:ext uri="{FF2B5EF4-FFF2-40B4-BE49-F238E27FC236}">
                <a16:creationId xmlns:a16="http://schemas.microsoft.com/office/drawing/2014/main" id="{85A9A39F-A78B-46AB-94E1-E09953AA9FC4}"/>
              </a:ext>
            </a:extLst>
          </p:cNvPr>
          <p:cNvPicPr>
            <a:picLocks noGrp="1" noChangeAspect="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611188" y="908050"/>
            <a:ext cx="8123237" cy="479266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E0776EE-692D-4A64-B380-55D3AC1BC8E0}"/>
              </a:ext>
            </a:extLst>
          </p:cNvPr>
          <p:cNvSpPr>
            <a:spLocks noGrp="1" noChangeArrowheads="1"/>
          </p:cNvSpPr>
          <p:nvPr>
            <p:ph type="title"/>
          </p:nvPr>
        </p:nvSpPr>
        <p:spPr>
          <a:xfrm>
            <a:off x="762000" y="228600"/>
            <a:ext cx="7772400" cy="685800"/>
          </a:xfrm>
        </p:spPr>
        <p:txBody>
          <a:bodyPr/>
          <a:lstStyle/>
          <a:p>
            <a:pPr eaLnBrk="1" hangingPunct="1"/>
            <a:r>
              <a:rPr lang="en-GB" altLang="en-US" sz="3200" dirty="0">
                <a:latin typeface="Comic Sans MS" panose="030F0702030302020204" pitchFamily="66" charset="0"/>
                <a:cs typeface="Times New Roman" panose="02020603050405020304" pitchFamily="18" charset="0"/>
              </a:rPr>
              <a:t>WEP</a:t>
            </a:r>
            <a:r>
              <a:rPr lang="en-GB" altLang="en-US" sz="3200" dirty="0">
                <a:latin typeface="Comic Sans MS" panose="030F0702030302020204" pitchFamily="66" charset="0"/>
              </a:rPr>
              <a:t> </a:t>
            </a:r>
            <a:r>
              <a:rPr lang="en-IE" altLang="en-US" sz="3200" dirty="0">
                <a:latin typeface="Comic Sans MS" panose="030F0702030302020204" pitchFamily="66" charset="0"/>
              </a:rPr>
              <a:t>(</a:t>
            </a:r>
            <a:r>
              <a:rPr lang="en-GB" altLang="en-US" sz="3200" dirty="0">
                <a:latin typeface="Comic Sans MS" panose="030F0702030302020204" pitchFamily="66" charset="0"/>
                <a:cs typeface="Times New Roman" panose="02020603050405020304" pitchFamily="18" charset="0"/>
              </a:rPr>
              <a:t>Wired-Equivalent Privacy</a:t>
            </a:r>
            <a:r>
              <a:rPr lang="en-IE" altLang="en-US" sz="3200" dirty="0">
                <a:latin typeface="Comic Sans MS" panose="030F0702030302020204" pitchFamily="66" charset="0"/>
                <a:cs typeface="Times New Roman" panose="02020603050405020304" pitchFamily="18" charset="0"/>
              </a:rPr>
              <a:t>)</a:t>
            </a:r>
            <a:endParaRPr lang="en-GB" altLang="en-US" sz="3200" dirty="0">
              <a:latin typeface="Comic Sans MS" panose="030F0702030302020204" pitchFamily="66" charset="0"/>
              <a:cs typeface="Times New Roman" panose="02020603050405020304" pitchFamily="18" charset="0"/>
            </a:endParaRPr>
          </a:p>
        </p:txBody>
      </p:sp>
      <p:sp>
        <p:nvSpPr>
          <p:cNvPr id="20483" name="Rectangle 3">
            <a:extLst>
              <a:ext uri="{FF2B5EF4-FFF2-40B4-BE49-F238E27FC236}">
                <a16:creationId xmlns:a16="http://schemas.microsoft.com/office/drawing/2014/main" id="{C86A4997-8FD3-4AC9-96A8-1872C3F00A24}"/>
              </a:ext>
            </a:extLst>
          </p:cNvPr>
          <p:cNvSpPr>
            <a:spLocks noGrp="1" noChangeArrowheads="1"/>
          </p:cNvSpPr>
          <p:nvPr>
            <p:ph type="body" idx="4294967295"/>
          </p:nvPr>
        </p:nvSpPr>
        <p:spPr>
          <a:xfrm>
            <a:off x="827584" y="1143000"/>
            <a:ext cx="8087816" cy="5562600"/>
          </a:xfrm>
        </p:spPr>
        <p:txBody>
          <a:bodyPr>
            <a:normAutofit/>
          </a:bodyPr>
          <a:lstStyle/>
          <a:p>
            <a:pPr algn="just" eaLnBrk="1" hangingPunct="1">
              <a:lnSpc>
                <a:spcPct val="90000"/>
              </a:lnSpc>
              <a:defRPr/>
            </a:pPr>
            <a:r>
              <a:rPr lang="en-US" altLang="en-US" dirty="0">
                <a:latin typeface="Comic Sans MS" panose="030F0702030302020204" pitchFamily="66" charset="0"/>
                <a:cs typeface="Times New Roman" pitchFamily="18" charset="0"/>
              </a:rPr>
              <a:t>As its name implies, this standard was intended to make wireless networks as secure as wired networks.</a:t>
            </a:r>
          </a:p>
          <a:p>
            <a:pPr marL="0" indent="0" algn="just" eaLnBrk="1" hangingPunct="1">
              <a:lnSpc>
                <a:spcPct val="90000"/>
              </a:lnSpc>
              <a:buFontTx/>
              <a:buNone/>
              <a:defRPr/>
            </a:pPr>
            <a:endParaRPr lang="en-US" altLang="en-US" dirty="0">
              <a:latin typeface="Comic Sans MS" panose="030F0702030302020204" pitchFamily="66" charset="0"/>
              <a:cs typeface="Times New Roman" pitchFamily="18" charset="0"/>
            </a:endParaRPr>
          </a:p>
          <a:p>
            <a:pPr algn="just" eaLnBrk="1" hangingPunct="1">
              <a:lnSpc>
                <a:spcPct val="90000"/>
              </a:lnSpc>
              <a:defRPr/>
            </a:pPr>
            <a:r>
              <a:rPr lang="en-US" altLang="en-US" dirty="0">
                <a:latin typeface="Comic Sans MS" panose="030F0702030302020204" pitchFamily="66" charset="0"/>
                <a:cs typeface="Times New Roman" pitchFamily="18" charset="0"/>
              </a:rPr>
              <a:t>Aimed to  provide:</a:t>
            </a:r>
          </a:p>
          <a:p>
            <a:pPr lvl="2" algn="just">
              <a:lnSpc>
                <a:spcPct val="90000"/>
              </a:lnSpc>
              <a:defRPr/>
            </a:pPr>
            <a:r>
              <a:rPr lang="en-US" altLang="en-US" sz="2000" dirty="0">
                <a:latin typeface="Comic Sans MS" panose="030F0702030302020204" pitchFamily="66" charset="0"/>
                <a:cs typeface="Times New Roman" pitchFamily="18" charset="0"/>
              </a:rPr>
              <a:t>Confidentiality</a:t>
            </a:r>
          </a:p>
          <a:p>
            <a:pPr lvl="2" algn="just">
              <a:lnSpc>
                <a:spcPct val="90000"/>
              </a:lnSpc>
              <a:defRPr/>
            </a:pPr>
            <a:r>
              <a:rPr lang="en-US" altLang="en-US" sz="2000" dirty="0">
                <a:latin typeface="Comic Sans MS" panose="030F0702030302020204" pitchFamily="66" charset="0"/>
                <a:cs typeface="Times New Roman" pitchFamily="18" charset="0"/>
              </a:rPr>
              <a:t>Authentication</a:t>
            </a:r>
          </a:p>
          <a:p>
            <a:pPr lvl="2" algn="just">
              <a:lnSpc>
                <a:spcPct val="90000"/>
              </a:lnSpc>
              <a:defRPr/>
            </a:pPr>
            <a:r>
              <a:rPr lang="en-US" altLang="en-US" sz="2000" dirty="0">
                <a:latin typeface="Comic Sans MS" panose="030F0702030302020204" pitchFamily="66" charset="0"/>
                <a:cs typeface="Times New Roman" pitchFamily="18" charset="0"/>
              </a:rPr>
              <a:t>Integrity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anim calcmode="lin" valueType="num">
                                      <p:cBhvr additive="base">
                                        <p:cTn id="13"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anim calcmode="lin" valueType="num">
                                      <p:cBhvr additive="base">
                                        <p:cTn id="19"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0483">
                                            <p:txEl>
                                              <p:pRg st="4" end="4"/>
                                            </p:txEl>
                                          </p:spTgt>
                                        </p:tgtEl>
                                        <p:attrNameLst>
                                          <p:attrName>style.visibility</p:attrName>
                                        </p:attrNameLst>
                                      </p:cBhvr>
                                      <p:to>
                                        <p:strVal val="visible"/>
                                      </p:to>
                                    </p:set>
                                    <p:anim calcmode="lin" valueType="num">
                                      <p:cBhvr additive="base">
                                        <p:cTn id="25"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0483">
                                            <p:txEl>
                                              <p:pRg st="5" end="5"/>
                                            </p:txEl>
                                          </p:spTgt>
                                        </p:tgtEl>
                                        <p:attrNameLst>
                                          <p:attrName>style.visibility</p:attrName>
                                        </p:attrNameLst>
                                      </p:cBhvr>
                                      <p:to>
                                        <p:strVal val="visible"/>
                                      </p:to>
                                    </p:set>
                                    <p:anim calcmode="lin" valueType="num">
                                      <p:cBhvr additive="base">
                                        <p:cTn id="31" dur="5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1149</Words>
  <Application>Microsoft Office PowerPoint</Application>
  <PresentationFormat>On-screen Show (4:3)</PresentationFormat>
  <Paragraphs>98</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Comic Sans MS</vt:lpstr>
      <vt:lpstr>Franklin Gothic Book</vt:lpstr>
      <vt:lpstr>ZapfDingbats</vt:lpstr>
      <vt:lpstr>Crop</vt:lpstr>
      <vt:lpstr>6.2 Wireless Network Security</vt:lpstr>
      <vt:lpstr>Wireless Security </vt:lpstr>
      <vt:lpstr>PowerPoint Presentation</vt:lpstr>
      <vt:lpstr>Wireless Security</vt:lpstr>
      <vt:lpstr>Wireless Security</vt:lpstr>
      <vt:lpstr>SSID</vt:lpstr>
      <vt:lpstr>Access Lists / MAC ID Filtering</vt:lpstr>
      <vt:lpstr>PowerPoint Presentation</vt:lpstr>
      <vt:lpstr>WEP (Wired-Equivalent Privacy)</vt:lpstr>
      <vt:lpstr>WEP (Wired-Equivalent Privacy)</vt:lpstr>
      <vt:lpstr>WEP Design Goals</vt:lpstr>
      <vt:lpstr>WEP weaknesses</vt:lpstr>
      <vt:lpstr>WEP (Wired-Equivalent Privacy)</vt:lpstr>
      <vt:lpstr>Solution: WPA (Wi-Fi Protected Access)</vt:lpstr>
      <vt:lpstr>Further Solution : 802.11i/WPA2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Network Security</dc:title>
  <dc:creator>Clodagh Power</dc:creator>
  <cp:lastModifiedBy>Clodagh Power</cp:lastModifiedBy>
  <cp:revision>13</cp:revision>
  <dcterms:created xsi:type="dcterms:W3CDTF">2019-04-09T11:40:34Z</dcterms:created>
  <dcterms:modified xsi:type="dcterms:W3CDTF">2019-09-17T12:40:54Z</dcterms:modified>
</cp:coreProperties>
</file>