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7"/>
  </p:notesMasterIdLst>
  <p:sldIdLst>
    <p:sldId id="327" r:id="rId2"/>
    <p:sldId id="347" r:id="rId3"/>
    <p:sldId id="29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00" r:id="rId13"/>
    <p:sldId id="359" r:id="rId14"/>
    <p:sldId id="301" r:id="rId15"/>
    <p:sldId id="360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995" autoAdjust="0"/>
  </p:normalViewPr>
  <p:slideViewPr>
    <p:cSldViewPr>
      <p:cViewPr varScale="1">
        <p:scale>
          <a:sx n="69" d="100"/>
          <a:sy n="69" d="100"/>
        </p:scale>
        <p:origin x="20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notesViewPr>
    <p:cSldViewPr>
      <p:cViewPr varScale="1">
        <p:scale>
          <a:sx n="129" d="100"/>
          <a:sy n="129" d="100"/>
        </p:scale>
        <p:origin x="-11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6FC86-8A3D-D645-8F91-A2D9DFD265FA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21C0AF95-0255-FA4D-B3C1-9D3C479382C7}">
      <dgm:prSet phldrT="[Text]"/>
      <dgm:spPr/>
      <dgm:t>
        <a:bodyPr/>
        <a:lstStyle/>
        <a:p>
          <a:r>
            <a:rPr lang="en-AU" dirty="0">
              <a:solidFill>
                <a:schemeClr val="tx2">
                  <a:lumMod val="10000"/>
                </a:schemeClr>
              </a:solidFill>
            </a:rPr>
            <a:t>Attack prevention and pre-emption (before the attack)</a:t>
          </a:r>
          <a:endParaRPr lang="en-US" dirty="0"/>
        </a:p>
      </dgm:t>
    </dgm:pt>
    <dgm:pt modelId="{877E7D66-89CC-3F44-8F96-4F735EEB9314}" type="parTrans" cxnId="{740C4E37-808C-EC42-A2F1-385BCD2DA15B}">
      <dgm:prSet/>
      <dgm:spPr/>
      <dgm:t>
        <a:bodyPr/>
        <a:lstStyle/>
        <a:p>
          <a:endParaRPr lang="en-US"/>
        </a:p>
      </dgm:t>
    </dgm:pt>
    <dgm:pt modelId="{55C3C3CF-F019-374B-9ED9-CD13778EECF5}" type="sibTrans" cxnId="{740C4E37-808C-EC42-A2F1-385BCD2DA15B}">
      <dgm:prSet/>
      <dgm:spPr/>
      <dgm:t>
        <a:bodyPr/>
        <a:lstStyle/>
        <a:p>
          <a:endParaRPr lang="en-US"/>
        </a:p>
      </dgm:t>
    </dgm:pt>
    <dgm:pt modelId="{DC1A3329-2611-5644-B984-37D1667D4A09}">
      <dgm:prSet/>
      <dgm:spPr/>
      <dgm:t>
        <a:bodyPr/>
        <a:lstStyle/>
        <a:p>
          <a:r>
            <a:rPr lang="en-AU" dirty="0">
              <a:solidFill>
                <a:schemeClr val="tx2">
                  <a:lumMod val="10000"/>
                </a:schemeClr>
              </a:solidFill>
            </a:rPr>
            <a:t>These mechanisms enable the victim to endure attack attempts without denying service to legitimate clients</a:t>
          </a:r>
        </a:p>
      </dgm:t>
    </dgm:pt>
    <dgm:pt modelId="{E01CF015-C9CE-9E44-9C40-F8C8DD078D63}" type="parTrans" cxnId="{FE09DD96-D817-DF4D-8B20-AC8E80D603ED}">
      <dgm:prSet/>
      <dgm:spPr/>
      <dgm:t>
        <a:bodyPr/>
        <a:lstStyle/>
        <a:p>
          <a:endParaRPr lang="en-US"/>
        </a:p>
      </dgm:t>
    </dgm:pt>
    <dgm:pt modelId="{D6EC09C6-6B74-3843-AC27-351DE2D1AAA1}" type="sibTrans" cxnId="{FE09DD96-D817-DF4D-8B20-AC8E80D603ED}">
      <dgm:prSet/>
      <dgm:spPr/>
      <dgm:t>
        <a:bodyPr/>
        <a:lstStyle/>
        <a:p>
          <a:endParaRPr lang="en-US"/>
        </a:p>
      </dgm:t>
    </dgm:pt>
    <dgm:pt modelId="{5EC64B06-2CAC-8948-95B6-0437F6204DA2}">
      <dgm:prSet/>
      <dgm:spPr/>
      <dgm:t>
        <a:bodyPr/>
        <a:lstStyle/>
        <a:p>
          <a:r>
            <a:rPr lang="en-AU" dirty="0">
              <a:solidFill>
                <a:schemeClr val="tx2">
                  <a:lumMod val="10000"/>
                </a:schemeClr>
              </a:solidFill>
            </a:rPr>
            <a:t>Attack detection and filtering (during the attack)</a:t>
          </a:r>
        </a:p>
      </dgm:t>
    </dgm:pt>
    <dgm:pt modelId="{4BAB503D-3151-DE45-8459-FFF9BD81A373}" type="parTrans" cxnId="{14DFCEAB-4114-504A-B578-B54E0346DB88}">
      <dgm:prSet/>
      <dgm:spPr/>
      <dgm:t>
        <a:bodyPr/>
        <a:lstStyle/>
        <a:p>
          <a:endParaRPr lang="en-US"/>
        </a:p>
      </dgm:t>
    </dgm:pt>
    <dgm:pt modelId="{DCBB88EE-9DDD-F44C-AAC1-8BFF9278EFBB}" type="sibTrans" cxnId="{14DFCEAB-4114-504A-B578-B54E0346DB88}">
      <dgm:prSet/>
      <dgm:spPr/>
      <dgm:t>
        <a:bodyPr/>
        <a:lstStyle/>
        <a:p>
          <a:endParaRPr lang="en-US"/>
        </a:p>
      </dgm:t>
    </dgm:pt>
    <dgm:pt modelId="{10AD2D8E-B2A8-2C4B-9BA0-9147B555EDD9}">
      <dgm:prSet/>
      <dgm:spPr/>
      <dgm:t>
        <a:bodyPr/>
        <a:lstStyle/>
        <a:p>
          <a:r>
            <a:rPr lang="en-AU">
              <a:solidFill>
                <a:schemeClr val="tx2">
                  <a:lumMod val="10000"/>
                </a:schemeClr>
              </a:solidFill>
            </a:rPr>
            <a:t>These mechanisms attempt to detect the attack as it begins and respond immediately</a:t>
          </a:r>
          <a:endParaRPr lang="en-AU" dirty="0">
            <a:solidFill>
              <a:schemeClr val="tx2">
                <a:lumMod val="10000"/>
              </a:schemeClr>
            </a:solidFill>
          </a:endParaRPr>
        </a:p>
      </dgm:t>
    </dgm:pt>
    <dgm:pt modelId="{B899977B-82F5-D64F-ACEF-23730803E8DA}" type="parTrans" cxnId="{45A251EA-D1A4-8447-81BF-A3E2836B7FAB}">
      <dgm:prSet/>
      <dgm:spPr/>
      <dgm:t>
        <a:bodyPr/>
        <a:lstStyle/>
        <a:p>
          <a:endParaRPr lang="en-US"/>
        </a:p>
      </dgm:t>
    </dgm:pt>
    <dgm:pt modelId="{18EA508D-1DAF-D147-823E-58048CB80EBE}" type="sibTrans" cxnId="{45A251EA-D1A4-8447-81BF-A3E2836B7FAB}">
      <dgm:prSet/>
      <dgm:spPr/>
      <dgm:t>
        <a:bodyPr/>
        <a:lstStyle/>
        <a:p>
          <a:endParaRPr lang="en-US"/>
        </a:p>
      </dgm:t>
    </dgm:pt>
    <dgm:pt modelId="{B3BDDBB6-DBF9-E447-8D60-C665640CC5BF}">
      <dgm:prSet/>
      <dgm:spPr/>
      <dgm:t>
        <a:bodyPr/>
        <a:lstStyle/>
        <a:p>
          <a:r>
            <a:rPr lang="en-AU" dirty="0">
              <a:solidFill>
                <a:schemeClr val="tx2">
                  <a:lumMod val="10000"/>
                </a:schemeClr>
              </a:solidFill>
            </a:rPr>
            <a:t>Attack source traceback and identification (during and after the attack)</a:t>
          </a:r>
        </a:p>
      </dgm:t>
    </dgm:pt>
    <dgm:pt modelId="{580EDBE2-A892-C94D-B35B-89149D2E983A}" type="parTrans" cxnId="{53B4F0C9-470A-F44A-AD0D-B37F33118BC2}">
      <dgm:prSet/>
      <dgm:spPr/>
      <dgm:t>
        <a:bodyPr/>
        <a:lstStyle/>
        <a:p>
          <a:endParaRPr lang="en-US"/>
        </a:p>
      </dgm:t>
    </dgm:pt>
    <dgm:pt modelId="{58649473-3596-ED48-A40B-71A6C7915878}" type="sibTrans" cxnId="{53B4F0C9-470A-F44A-AD0D-B37F33118BC2}">
      <dgm:prSet/>
      <dgm:spPr/>
      <dgm:t>
        <a:bodyPr/>
        <a:lstStyle/>
        <a:p>
          <a:endParaRPr lang="en-US"/>
        </a:p>
      </dgm:t>
    </dgm:pt>
    <dgm:pt modelId="{FA6E933D-0A36-BE44-B9CB-5650A59D3E65}">
      <dgm:prSet/>
      <dgm:spPr/>
      <dgm:t>
        <a:bodyPr/>
        <a:lstStyle/>
        <a:p>
          <a:r>
            <a:rPr lang="en-AU" dirty="0">
              <a:solidFill>
                <a:schemeClr val="tx2">
                  <a:lumMod val="10000"/>
                </a:schemeClr>
              </a:solidFill>
            </a:rPr>
            <a:t>This is an attempt to identify the source of the attack as a first step in preventing future attacks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6C47586C-4982-0143-81A3-49A959CA3A5F}" type="parTrans" cxnId="{0F5CD93F-41C9-314A-9E00-B615DC144A60}">
      <dgm:prSet/>
      <dgm:spPr/>
      <dgm:t>
        <a:bodyPr/>
        <a:lstStyle/>
        <a:p>
          <a:endParaRPr lang="en-US"/>
        </a:p>
      </dgm:t>
    </dgm:pt>
    <dgm:pt modelId="{23D9C18A-5078-EB40-9AE3-077804C2D7C6}" type="sibTrans" cxnId="{0F5CD93F-41C9-314A-9E00-B615DC144A60}">
      <dgm:prSet/>
      <dgm:spPr/>
      <dgm:t>
        <a:bodyPr/>
        <a:lstStyle/>
        <a:p>
          <a:endParaRPr lang="en-US"/>
        </a:p>
      </dgm:t>
    </dgm:pt>
    <dgm:pt modelId="{6AA6E4A9-49CE-A144-87B4-30DC25BA3189}" type="pres">
      <dgm:prSet presAssocID="{C756FC86-8A3D-D645-8F91-A2D9DFD265FA}" presName="Name0" presStyleCnt="0">
        <dgm:presLayoutVars>
          <dgm:dir/>
          <dgm:resizeHandles val="exact"/>
        </dgm:presLayoutVars>
      </dgm:prSet>
      <dgm:spPr/>
    </dgm:pt>
    <dgm:pt modelId="{5B211D94-E0B3-224D-85D6-03F94CF5032E}" type="pres">
      <dgm:prSet presAssocID="{C756FC86-8A3D-D645-8F91-A2D9DFD265FA}" presName="arrow" presStyleLbl="bgShp" presStyleIdx="0" presStyleCnt="1"/>
      <dgm:spPr>
        <a:solidFill>
          <a:schemeClr val="tx2"/>
        </a:solidFill>
        <a:ln>
          <a:solidFill>
            <a:schemeClr val="bg2"/>
          </a:solidFill>
        </a:ln>
      </dgm:spPr>
    </dgm:pt>
    <dgm:pt modelId="{546E1F5B-0F3E-0C44-8DB1-A1ECF40562B7}" type="pres">
      <dgm:prSet presAssocID="{C756FC86-8A3D-D645-8F91-A2D9DFD265FA}" presName="points" presStyleCnt="0"/>
      <dgm:spPr/>
    </dgm:pt>
    <dgm:pt modelId="{02EB7B0B-F0C9-7C41-B94D-21A0443AC48B}" type="pres">
      <dgm:prSet presAssocID="{21C0AF95-0255-FA4D-B3C1-9D3C479382C7}" presName="compositeA" presStyleCnt="0"/>
      <dgm:spPr/>
    </dgm:pt>
    <dgm:pt modelId="{B37973A5-3F75-504B-81AE-53EABF90B603}" type="pres">
      <dgm:prSet presAssocID="{21C0AF95-0255-FA4D-B3C1-9D3C479382C7}" presName="textA" presStyleLbl="revTx" presStyleIdx="0" presStyleCnt="3" custScaleX="167099">
        <dgm:presLayoutVars>
          <dgm:bulletEnabled val="1"/>
        </dgm:presLayoutVars>
      </dgm:prSet>
      <dgm:spPr/>
    </dgm:pt>
    <dgm:pt modelId="{0C3ED519-DC9A-F74C-AA95-269434E5D617}" type="pres">
      <dgm:prSet presAssocID="{21C0AF95-0255-FA4D-B3C1-9D3C479382C7}" presName="circleA" presStyleLbl="node1" presStyleIdx="0" presStyleCnt="3"/>
      <dgm:spPr>
        <a:ln>
          <a:solidFill>
            <a:schemeClr val="bg2"/>
          </a:solidFill>
        </a:ln>
      </dgm:spPr>
    </dgm:pt>
    <dgm:pt modelId="{FFBC523C-C3AB-8C44-B00B-3C7BB9E7752C}" type="pres">
      <dgm:prSet presAssocID="{21C0AF95-0255-FA4D-B3C1-9D3C479382C7}" presName="spaceA" presStyleCnt="0"/>
      <dgm:spPr/>
    </dgm:pt>
    <dgm:pt modelId="{A0D74067-8DCD-6E4B-BC68-67533D15C163}" type="pres">
      <dgm:prSet presAssocID="{55C3C3CF-F019-374B-9ED9-CD13778EECF5}" presName="space" presStyleCnt="0"/>
      <dgm:spPr/>
    </dgm:pt>
    <dgm:pt modelId="{D53B914E-2499-ED4A-80CB-522F63869527}" type="pres">
      <dgm:prSet presAssocID="{5EC64B06-2CAC-8948-95B6-0437F6204DA2}" presName="compositeB" presStyleCnt="0"/>
      <dgm:spPr/>
    </dgm:pt>
    <dgm:pt modelId="{86F35800-101B-7746-BF37-D48B88E6E1EF}" type="pres">
      <dgm:prSet presAssocID="{5EC64B06-2CAC-8948-95B6-0437F6204DA2}" presName="textB" presStyleLbl="revTx" presStyleIdx="1" presStyleCnt="3" custScaleX="127958">
        <dgm:presLayoutVars>
          <dgm:bulletEnabled val="1"/>
        </dgm:presLayoutVars>
      </dgm:prSet>
      <dgm:spPr/>
    </dgm:pt>
    <dgm:pt modelId="{553B5B06-1D9A-6C41-96C0-A3410ADE5290}" type="pres">
      <dgm:prSet presAssocID="{5EC64B06-2CAC-8948-95B6-0437F6204DA2}" presName="circleB" presStyleLbl="node1" presStyleIdx="1" presStyleCnt="3"/>
      <dgm:spPr>
        <a:ln>
          <a:solidFill>
            <a:schemeClr val="bg2"/>
          </a:solidFill>
        </a:ln>
      </dgm:spPr>
    </dgm:pt>
    <dgm:pt modelId="{A1AF2C4C-3DD4-9843-B82C-CF8730300065}" type="pres">
      <dgm:prSet presAssocID="{5EC64B06-2CAC-8948-95B6-0437F6204DA2}" presName="spaceB" presStyleCnt="0"/>
      <dgm:spPr/>
    </dgm:pt>
    <dgm:pt modelId="{ED28E046-C425-2646-B6FF-169F711DF070}" type="pres">
      <dgm:prSet presAssocID="{DCBB88EE-9DDD-F44C-AAC1-8BFF9278EFBB}" presName="space" presStyleCnt="0"/>
      <dgm:spPr/>
    </dgm:pt>
    <dgm:pt modelId="{DCB0305D-BBBF-D848-B614-CE95AB8A109C}" type="pres">
      <dgm:prSet presAssocID="{B3BDDBB6-DBF9-E447-8D60-C665640CC5BF}" presName="compositeA" presStyleCnt="0"/>
      <dgm:spPr/>
    </dgm:pt>
    <dgm:pt modelId="{A9D28860-FF58-F146-B027-CD41E7494376}" type="pres">
      <dgm:prSet presAssocID="{B3BDDBB6-DBF9-E447-8D60-C665640CC5BF}" presName="textA" presStyleLbl="revTx" presStyleIdx="2" presStyleCnt="3">
        <dgm:presLayoutVars>
          <dgm:bulletEnabled val="1"/>
        </dgm:presLayoutVars>
      </dgm:prSet>
      <dgm:spPr/>
    </dgm:pt>
    <dgm:pt modelId="{F9822F7C-2E72-3246-BE69-A3E249F281EA}" type="pres">
      <dgm:prSet presAssocID="{B3BDDBB6-DBF9-E447-8D60-C665640CC5BF}" presName="circleA" presStyleLbl="node1" presStyleIdx="2" presStyleCnt="3"/>
      <dgm:spPr>
        <a:ln>
          <a:solidFill>
            <a:schemeClr val="bg2"/>
          </a:solidFill>
        </a:ln>
      </dgm:spPr>
    </dgm:pt>
    <dgm:pt modelId="{AD999959-7D97-BC40-8D13-1A02A00AB059}" type="pres">
      <dgm:prSet presAssocID="{B3BDDBB6-DBF9-E447-8D60-C665640CC5BF}" presName="spaceA" presStyleCnt="0"/>
      <dgm:spPr/>
    </dgm:pt>
  </dgm:ptLst>
  <dgm:cxnLst>
    <dgm:cxn modelId="{740C4E37-808C-EC42-A2F1-385BCD2DA15B}" srcId="{C756FC86-8A3D-D645-8F91-A2D9DFD265FA}" destId="{21C0AF95-0255-FA4D-B3C1-9D3C479382C7}" srcOrd="0" destOrd="0" parTransId="{877E7D66-89CC-3F44-8F96-4F735EEB9314}" sibTransId="{55C3C3CF-F019-374B-9ED9-CD13778EECF5}"/>
    <dgm:cxn modelId="{0F5CD93F-41C9-314A-9E00-B615DC144A60}" srcId="{B3BDDBB6-DBF9-E447-8D60-C665640CC5BF}" destId="{FA6E933D-0A36-BE44-B9CB-5650A59D3E65}" srcOrd="0" destOrd="0" parTransId="{6C47586C-4982-0143-81A3-49A959CA3A5F}" sibTransId="{23D9C18A-5078-EB40-9AE3-077804C2D7C6}"/>
    <dgm:cxn modelId="{9AAFAD5F-B616-F040-ADFE-E987C8303F13}" type="presOf" srcId="{B3BDDBB6-DBF9-E447-8D60-C665640CC5BF}" destId="{A9D28860-FF58-F146-B027-CD41E7494376}" srcOrd="0" destOrd="0" presId="urn:microsoft.com/office/officeart/2005/8/layout/hProcess11"/>
    <dgm:cxn modelId="{947FD157-E4A5-D24B-8725-857522519209}" type="presOf" srcId="{5EC64B06-2CAC-8948-95B6-0437F6204DA2}" destId="{86F35800-101B-7746-BF37-D48B88E6E1EF}" srcOrd="0" destOrd="0" presId="urn:microsoft.com/office/officeart/2005/8/layout/hProcess11"/>
    <dgm:cxn modelId="{40E8517C-101C-B848-96A0-715F977A29CD}" type="presOf" srcId="{DC1A3329-2611-5644-B984-37D1667D4A09}" destId="{B37973A5-3F75-504B-81AE-53EABF90B603}" srcOrd="0" destOrd="1" presId="urn:microsoft.com/office/officeart/2005/8/layout/hProcess11"/>
    <dgm:cxn modelId="{FE09DD96-D817-DF4D-8B20-AC8E80D603ED}" srcId="{21C0AF95-0255-FA4D-B3C1-9D3C479382C7}" destId="{DC1A3329-2611-5644-B984-37D1667D4A09}" srcOrd="0" destOrd="0" parTransId="{E01CF015-C9CE-9E44-9C40-F8C8DD078D63}" sibTransId="{D6EC09C6-6B74-3843-AC27-351DE2D1AAA1}"/>
    <dgm:cxn modelId="{AF7B66A4-7016-BB4C-B3CA-51B996CA8876}" type="presOf" srcId="{FA6E933D-0A36-BE44-B9CB-5650A59D3E65}" destId="{A9D28860-FF58-F146-B027-CD41E7494376}" srcOrd="0" destOrd="1" presId="urn:microsoft.com/office/officeart/2005/8/layout/hProcess11"/>
    <dgm:cxn modelId="{14DFCEAB-4114-504A-B578-B54E0346DB88}" srcId="{C756FC86-8A3D-D645-8F91-A2D9DFD265FA}" destId="{5EC64B06-2CAC-8948-95B6-0437F6204DA2}" srcOrd="1" destOrd="0" parTransId="{4BAB503D-3151-DE45-8459-FFF9BD81A373}" sibTransId="{DCBB88EE-9DDD-F44C-AAC1-8BFF9278EFBB}"/>
    <dgm:cxn modelId="{C4F384BC-B706-6844-9653-CA4292F4505E}" type="presOf" srcId="{C756FC86-8A3D-D645-8F91-A2D9DFD265FA}" destId="{6AA6E4A9-49CE-A144-87B4-30DC25BA3189}" srcOrd="0" destOrd="0" presId="urn:microsoft.com/office/officeart/2005/8/layout/hProcess11"/>
    <dgm:cxn modelId="{ED6B12BD-7C81-C042-A37F-98B2B7C1D13E}" type="presOf" srcId="{10AD2D8E-B2A8-2C4B-9BA0-9147B555EDD9}" destId="{86F35800-101B-7746-BF37-D48B88E6E1EF}" srcOrd="0" destOrd="1" presId="urn:microsoft.com/office/officeart/2005/8/layout/hProcess11"/>
    <dgm:cxn modelId="{53B4F0C9-470A-F44A-AD0D-B37F33118BC2}" srcId="{C756FC86-8A3D-D645-8F91-A2D9DFD265FA}" destId="{B3BDDBB6-DBF9-E447-8D60-C665640CC5BF}" srcOrd="2" destOrd="0" parTransId="{580EDBE2-A892-C94D-B35B-89149D2E983A}" sibTransId="{58649473-3596-ED48-A40B-71A6C7915878}"/>
    <dgm:cxn modelId="{09C48AD3-3541-6C40-ACD3-190C3EC673E4}" type="presOf" srcId="{21C0AF95-0255-FA4D-B3C1-9D3C479382C7}" destId="{B37973A5-3F75-504B-81AE-53EABF90B603}" srcOrd="0" destOrd="0" presId="urn:microsoft.com/office/officeart/2005/8/layout/hProcess11"/>
    <dgm:cxn modelId="{45A251EA-D1A4-8447-81BF-A3E2836B7FAB}" srcId="{5EC64B06-2CAC-8948-95B6-0437F6204DA2}" destId="{10AD2D8E-B2A8-2C4B-9BA0-9147B555EDD9}" srcOrd="0" destOrd="0" parTransId="{B899977B-82F5-D64F-ACEF-23730803E8DA}" sibTransId="{18EA508D-1DAF-D147-823E-58048CB80EBE}"/>
    <dgm:cxn modelId="{B4ACC85F-3479-C04D-BFD7-1B7B67DDC9DD}" type="presParOf" srcId="{6AA6E4A9-49CE-A144-87B4-30DC25BA3189}" destId="{5B211D94-E0B3-224D-85D6-03F94CF5032E}" srcOrd="0" destOrd="0" presId="urn:microsoft.com/office/officeart/2005/8/layout/hProcess11"/>
    <dgm:cxn modelId="{14894279-040F-214D-BB22-8E0DBB7882A7}" type="presParOf" srcId="{6AA6E4A9-49CE-A144-87B4-30DC25BA3189}" destId="{546E1F5B-0F3E-0C44-8DB1-A1ECF40562B7}" srcOrd="1" destOrd="0" presId="urn:microsoft.com/office/officeart/2005/8/layout/hProcess11"/>
    <dgm:cxn modelId="{5914643C-A5C7-444C-9344-08B5CF27F476}" type="presParOf" srcId="{546E1F5B-0F3E-0C44-8DB1-A1ECF40562B7}" destId="{02EB7B0B-F0C9-7C41-B94D-21A0443AC48B}" srcOrd="0" destOrd="0" presId="urn:microsoft.com/office/officeart/2005/8/layout/hProcess11"/>
    <dgm:cxn modelId="{C9A4DF64-FF7C-0843-BA8F-248920460B81}" type="presParOf" srcId="{02EB7B0B-F0C9-7C41-B94D-21A0443AC48B}" destId="{B37973A5-3F75-504B-81AE-53EABF90B603}" srcOrd="0" destOrd="0" presId="urn:microsoft.com/office/officeart/2005/8/layout/hProcess11"/>
    <dgm:cxn modelId="{F55FB2AD-D5DD-E74E-9BED-AEB51A7806AA}" type="presParOf" srcId="{02EB7B0B-F0C9-7C41-B94D-21A0443AC48B}" destId="{0C3ED519-DC9A-F74C-AA95-269434E5D617}" srcOrd="1" destOrd="0" presId="urn:microsoft.com/office/officeart/2005/8/layout/hProcess11"/>
    <dgm:cxn modelId="{8A218790-24E7-7049-88C6-12338BDB0AE4}" type="presParOf" srcId="{02EB7B0B-F0C9-7C41-B94D-21A0443AC48B}" destId="{FFBC523C-C3AB-8C44-B00B-3C7BB9E7752C}" srcOrd="2" destOrd="0" presId="urn:microsoft.com/office/officeart/2005/8/layout/hProcess11"/>
    <dgm:cxn modelId="{EA2011BB-9BF9-5A45-99BC-0990E7038B39}" type="presParOf" srcId="{546E1F5B-0F3E-0C44-8DB1-A1ECF40562B7}" destId="{A0D74067-8DCD-6E4B-BC68-67533D15C163}" srcOrd="1" destOrd="0" presId="urn:microsoft.com/office/officeart/2005/8/layout/hProcess11"/>
    <dgm:cxn modelId="{6CB24A3C-FAD2-FB42-97F9-ED3D1C9D492B}" type="presParOf" srcId="{546E1F5B-0F3E-0C44-8DB1-A1ECF40562B7}" destId="{D53B914E-2499-ED4A-80CB-522F63869527}" srcOrd="2" destOrd="0" presId="urn:microsoft.com/office/officeart/2005/8/layout/hProcess11"/>
    <dgm:cxn modelId="{DA74EDC0-305E-9047-B963-9809D81EBEAD}" type="presParOf" srcId="{D53B914E-2499-ED4A-80CB-522F63869527}" destId="{86F35800-101B-7746-BF37-D48B88E6E1EF}" srcOrd="0" destOrd="0" presId="urn:microsoft.com/office/officeart/2005/8/layout/hProcess11"/>
    <dgm:cxn modelId="{B744729E-037F-4742-B832-EBE5C24EEE2E}" type="presParOf" srcId="{D53B914E-2499-ED4A-80CB-522F63869527}" destId="{553B5B06-1D9A-6C41-96C0-A3410ADE5290}" srcOrd="1" destOrd="0" presId="urn:microsoft.com/office/officeart/2005/8/layout/hProcess11"/>
    <dgm:cxn modelId="{28D6AD35-1074-264C-9F2F-CFAC00451447}" type="presParOf" srcId="{D53B914E-2499-ED4A-80CB-522F63869527}" destId="{A1AF2C4C-3DD4-9843-B82C-CF8730300065}" srcOrd="2" destOrd="0" presId="urn:microsoft.com/office/officeart/2005/8/layout/hProcess11"/>
    <dgm:cxn modelId="{0B4CD043-F2A3-C648-8583-8D0C6C6F7BDB}" type="presParOf" srcId="{546E1F5B-0F3E-0C44-8DB1-A1ECF40562B7}" destId="{ED28E046-C425-2646-B6FF-169F711DF070}" srcOrd="3" destOrd="0" presId="urn:microsoft.com/office/officeart/2005/8/layout/hProcess11"/>
    <dgm:cxn modelId="{B914E19B-3197-AE48-B1DC-85880C46B586}" type="presParOf" srcId="{546E1F5B-0F3E-0C44-8DB1-A1ECF40562B7}" destId="{DCB0305D-BBBF-D848-B614-CE95AB8A109C}" srcOrd="4" destOrd="0" presId="urn:microsoft.com/office/officeart/2005/8/layout/hProcess11"/>
    <dgm:cxn modelId="{D58EABD3-62E5-054B-8DED-DEA508DF3BE2}" type="presParOf" srcId="{DCB0305D-BBBF-D848-B614-CE95AB8A109C}" destId="{A9D28860-FF58-F146-B027-CD41E7494376}" srcOrd="0" destOrd="0" presId="urn:microsoft.com/office/officeart/2005/8/layout/hProcess11"/>
    <dgm:cxn modelId="{921F02B5-1717-5C49-9F38-A93541C7063E}" type="presParOf" srcId="{DCB0305D-BBBF-D848-B614-CE95AB8A109C}" destId="{F9822F7C-2E72-3246-BE69-A3E249F281EA}" srcOrd="1" destOrd="0" presId="urn:microsoft.com/office/officeart/2005/8/layout/hProcess11"/>
    <dgm:cxn modelId="{25C50968-C0F5-0B48-A8B4-E2A0EA506880}" type="presParOf" srcId="{DCB0305D-BBBF-D848-B614-CE95AB8A109C}" destId="{AD999959-7D97-BC40-8D13-1A02A00AB05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11D94-E0B3-224D-85D6-03F94CF5032E}">
      <dsp:nvSpPr>
        <dsp:cNvPr id="0" name=""/>
        <dsp:cNvSpPr/>
      </dsp:nvSpPr>
      <dsp:spPr>
        <a:xfrm>
          <a:off x="0" y="1394460"/>
          <a:ext cx="8839200" cy="1859280"/>
        </a:xfrm>
        <a:prstGeom prst="notchedRightArrow">
          <a:avLst/>
        </a:prstGeom>
        <a:solidFill>
          <a:schemeClr val="tx2"/>
        </a:solidFill>
        <a:ln>
          <a:solidFill>
            <a:schemeClr val="bg2"/>
          </a:solidFill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4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7973A5-3F75-504B-81AE-53EABF90B603}">
      <dsp:nvSpPr>
        <dsp:cNvPr id="0" name=""/>
        <dsp:cNvSpPr/>
      </dsp:nvSpPr>
      <dsp:spPr>
        <a:xfrm>
          <a:off x="848" y="0"/>
          <a:ext cx="3281108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tx2">
                  <a:lumMod val="10000"/>
                </a:schemeClr>
              </a:solidFill>
            </a:rPr>
            <a:t>Attack prevention and pre-emption (before the attack)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chemeClr val="tx2">
                  <a:lumMod val="10000"/>
                </a:schemeClr>
              </a:solidFill>
            </a:rPr>
            <a:t>These mechanisms enable the victim to endure attack attempts without denying service to legitimate clients</a:t>
          </a:r>
        </a:p>
      </dsp:txBody>
      <dsp:txXfrm>
        <a:off x="848" y="0"/>
        <a:ext cx="3281108" cy="1859280"/>
      </dsp:txXfrm>
    </dsp:sp>
    <dsp:sp modelId="{0C3ED519-DC9A-F74C-AA95-269434E5D617}">
      <dsp:nvSpPr>
        <dsp:cNvPr id="0" name=""/>
        <dsp:cNvSpPr/>
      </dsp:nvSpPr>
      <dsp:spPr>
        <a:xfrm>
          <a:off x="1408992" y="2091690"/>
          <a:ext cx="464820" cy="464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solidFill>
            <a:schemeClr val="bg2"/>
          </a:solidFill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35800-101B-7746-BF37-D48B88E6E1EF}">
      <dsp:nvSpPr>
        <dsp:cNvPr id="0" name=""/>
        <dsp:cNvSpPr/>
      </dsp:nvSpPr>
      <dsp:spPr>
        <a:xfrm>
          <a:off x="3380135" y="2788920"/>
          <a:ext cx="2512546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tx2">
                  <a:lumMod val="10000"/>
                </a:schemeClr>
              </a:solidFill>
            </a:rPr>
            <a:t>Attack detection and filtering (during the attack)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>
              <a:solidFill>
                <a:schemeClr val="tx2">
                  <a:lumMod val="10000"/>
                </a:schemeClr>
              </a:solidFill>
            </a:rPr>
            <a:t>These mechanisms attempt to detect the attack as it begins and respond immediately</a:t>
          </a:r>
          <a:endParaRPr lang="en-AU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380135" y="2788920"/>
        <a:ext cx="2512546" cy="1859280"/>
      </dsp:txXfrm>
    </dsp:sp>
    <dsp:sp modelId="{553B5B06-1D9A-6C41-96C0-A3410ADE5290}">
      <dsp:nvSpPr>
        <dsp:cNvPr id="0" name=""/>
        <dsp:cNvSpPr/>
      </dsp:nvSpPr>
      <dsp:spPr>
        <a:xfrm>
          <a:off x="4403998" y="2091690"/>
          <a:ext cx="464820" cy="464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solidFill>
            <a:schemeClr val="bg2"/>
          </a:solidFill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28860-FF58-F146-B027-CD41E7494376}">
      <dsp:nvSpPr>
        <dsp:cNvPr id="0" name=""/>
        <dsp:cNvSpPr/>
      </dsp:nvSpPr>
      <dsp:spPr>
        <a:xfrm>
          <a:off x="5990860" y="0"/>
          <a:ext cx="1963571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tx2">
                  <a:lumMod val="10000"/>
                </a:schemeClr>
              </a:solidFill>
            </a:rPr>
            <a:t>Attack source traceback and identification (during and after the attack)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chemeClr val="tx2">
                  <a:lumMod val="10000"/>
                </a:schemeClr>
              </a:solidFill>
            </a:rPr>
            <a:t>This is an attempt to identify the source of the attack as a first step in preventing future attacks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990860" y="0"/>
        <a:ext cx="1963571" cy="1859280"/>
      </dsp:txXfrm>
    </dsp:sp>
    <dsp:sp modelId="{F9822F7C-2E72-3246-BE69-A3E249F281EA}">
      <dsp:nvSpPr>
        <dsp:cNvPr id="0" name=""/>
        <dsp:cNvSpPr/>
      </dsp:nvSpPr>
      <dsp:spPr>
        <a:xfrm>
          <a:off x="6740235" y="2091690"/>
          <a:ext cx="464820" cy="464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solidFill>
            <a:schemeClr val="bg2"/>
          </a:solidFill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5808CE95-6C75-CD4A-9F20-890F2F3F24E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419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A8CB0-B256-FB46-8B41-13A19D2B6A57}" type="slidenum">
              <a:rPr lang="en-AU" smtClean="0">
                <a:latin typeface="Arial" pitchFamily="-1" charset="0"/>
              </a:rPr>
              <a:pPr/>
              <a:t>1</a:t>
            </a:fld>
            <a:endParaRPr lang="en-AU" dirty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3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A20FD6CD-E6BB-4A74-BD83-B9E754C67718}" type="slidenum">
              <a:rPr lang="en-AU" sz="1200"/>
              <a:pPr eaLnBrk="1" hangingPunct="1"/>
              <a:t>15</a:t>
            </a:fld>
            <a:endParaRPr lang="en-AU" sz="120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9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A20FD6CD-E6BB-4A74-BD83-B9E754C67718}" type="slidenum">
              <a:rPr lang="en-AU" sz="1200"/>
              <a:pPr eaLnBrk="1" hangingPunct="1"/>
              <a:t>2</a:t>
            </a:fld>
            <a:endParaRPr lang="en-AU" sz="120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61419-8674-ED4E-9B3B-8ECF3E70C8C0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17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BA5C96EF-EF38-4C0A-A44E-1645E42ABED8}" type="slidenum">
              <a:rPr lang="en-AU" sz="1200"/>
              <a:pPr eaLnBrk="1" hangingPunct="1"/>
              <a:t>5</a:t>
            </a:fld>
            <a:endParaRPr lang="en-A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dirty="0">
                <a:latin typeface="Arial" charset="0"/>
              </a:rPr>
              <a:t>. </a:t>
            </a:r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BA5C96EF-EF38-4C0A-A44E-1645E42ABED8}" type="slidenum">
              <a:rPr lang="en-AU" sz="1200"/>
              <a:pPr eaLnBrk="1" hangingPunct="1"/>
              <a:t>7</a:t>
            </a:fld>
            <a:endParaRPr lang="en-A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dirty="0">
                <a:latin typeface="Arial" charset="0"/>
              </a:rPr>
              <a:t>. </a:t>
            </a:r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5848A9A1-5D76-4F66-B81D-9D8A90ED0564}" type="slidenum">
              <a:rPr lang="en-AU" sz="1200"/>
              <a:pPr eaLnBrk="1" hangingPunct="1"/>
              <a:t>9</a:t>
            </a:fld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62177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5848A9A1-5D76-4F66-B81D-9D8A90ED0564}" type="slidenum">
              <a:rPr lang="en-AU" sz="1200"/>
              <a:pPr eaLnBrk="1" hangingPunct="1"/>
              <a:t>11</a:t>
            </a:fld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320897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D89E2-9AE0-0F4C-88DC-AA61FAADEC83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91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A3520-43E2-024B-B05F-773B855ACD8E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499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72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06E89803-1ED4-3A4F-BD32-2433A46CC5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EC22D-616A-8940-96A4-9F7CC246C2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E098C-F631-B640-A1D5-5E0529F0EE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B95B-9CE7-A047-A167-44F68D48CF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4664691-7625-BB4B-A163-F012898285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D359-7C78-AA4C-98BC-861E6D6A27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BF74-43A9-3646-B0C0-E49ECC19E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2FEC-FAE7-B44B-A1E6-25A45D2DB6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65ED-656A-D844-921A-9EBBD6C35F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67723-249F-5F47-A024-0ED35B4B9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11A01-9689-A34E-8D64-3E8DCDB54F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4943B0-A0A6-4441-8194-A417D7C5CF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7 D-DoS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Distributed Denial of Service Attacks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endParaRPr lang="en-US" dirty="0"/>
          </a:p>
        </p:txBody>
      </p:sp>
      <p:sp>
        <p:nvSpPr>
          <p:cNvPr id="19459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/>
              <a:t>Chapter 10, Stallings Network Security Essentials </a:t>
            </a:r>
            <a:r>
              <a:rPr lang="ga-IE" sz="3600" dirty="0"/>
              <a:t>6</a:t>
            </a:r>
            <a:r>
              <a:rPr lang="en-US" sz="3600" baseline="30000" dirty="0" err="1"/>
              <a:t>th</a:t>
            </a:r>
            <a:r>
              <a:rPr lang="en-US" sz="3600" dirty="0"/>
              <a:t> Edition</a:t>
            </a:r>
            <a:endParaRPr lang="en-US" sz="3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Reflector </a:t>
            </a:r>
            <a:r>
              <a:rPr lang="en-US" dirty="0" err="1"/>
              <a:t>DDoS</a:t>
            </a:r>
            <a:r>
              <a:rPr lang="en-US" dirty="0"/>
              <a:t> attacks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Adds another layer of machines.</a:t>
            </a:r>
          </a:p>
          <a:p>
            <a:r>
              <a:rPr lang="en-US" dirty="0"/>
              <a:t>In this type of attack, the slave zombies construct packets requiring a response that contain the target's IP address as the source IP address in the packet's IP header. </a:t>
            </a:r>
          </a:p>
          <a:p>
            <a:r>
              <a:rPr lang="en-US" dirty="0"/>
              <a:t>These packets are sent to uninfected machines known as reflectors.</a:t>
            </a:r>
          </a:p>
          <a:p>
            <a:r>
              <a:rPr lang="en-US" dirty="0"/>
              <a:t> The uninfected machines respond with packets directed at the target machine. </a:t>
            </a:r>
          </a:p>
          <a:p>
            <a:pPr lvl="1"/>
            <a:r>
              <a:rPr lang="en-US" dirty="0"/>
              <a:t>More machines and more traffic than a direct DDoS attack and hence be more damaging. </a:t>
            </a:r>
          </a:p>
          <a:p>
            <a:r>
              <a:rPr lang="en-US" dirty="0"/>
              <a:t>Further, tracing back the attack is more difficult because the attack comes from widely dispersed </a:t>
            </a:r>
            <a:r>
              <a:rPr lang="en-US" b="1" i="1" u="sng" dirty="0"/>
              <a:t>uninfected</a:t>
            </a:r>
            <a:r>
              <a:rPr lang="en-US" dirty="0"/>
              <a:t> machines.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177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1826840" cy="25202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DDoS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Flood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778375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94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753"/>
            <a:ext cx="9144000" cy="989983"/>
          </a:xfrm>
        </p:spPr>
        <p:txBody>
          <a:bodyPr/>
          <a:lstStyle/>
          <a:p>
            <a:r>
              <a:rPr lang="en-US" dirty="0"/>
              <a:t>Constructing the attack network</a:t>
            </a:r>
            <a:endParaRPr lang="en-AU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40768"/>
            <a:ext cx="8077199" cy="536483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The first step in a DDoS attack is for the attacker to infect a number of machines with zombie software that will ultimately be used to carry out the attack</a:t>
            </a:r>
          </a:p>
          <a:p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Essential ingredients: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800" dirty="0">
                <a:solidFill>
                  <a:schemeClr val="tx2">
                    <a:lumMod val="10000"/>
                  </a:schemeClr>
                </a:solidFill>
              </a:rPr>
              <a:t>Software that can carry out the DDoS attack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800" dirty="0">
                <a:solidFill>
                  <a:schemeClr val="tx2">
                    <a:lumMod val="10000"/>
                  </a:schemeClr>
                </a:solidFill>
              </a:rPr>
              <a:t>A vulnerability in a large number of systems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800" dirty="0">
                <a:solidFill>
                  <a:schemeClr val="tx2">
                    <a:lumMod val="10000"/>
                  </a:schemeClr>
                </a:solidFill>
              </a:rPr>
              <a:t>A strategy for locating vulnerable machines (</a:t>
            </a:r>
            <a:r>
              <a:rPr lang="en-AU" sz="2800" i="1" dirty="0">
                <a:solidFill>
                  <a:schemeClr val="tx2">
                    <a:lumMod val="10000"/>
                  </a:schemeClr>
                </a:solidFill>
              </a:rPr>
              <a:t>scanning strategies)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C35B-BF00-40AA-BFFD-4D51F598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1D6A-6EA3-4E9F-B08C-3060221701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3152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lumMod val="10000"/>
                  </a:schemeClr>
                </a:solidFill>
              </a:rPr>
              <a:t>Random</a:t>
            </a:r>
          </a:p>
          <a:p>
            <a:pPr lvl="2">
              <a:buClr>
                <a:schemeClr val="tx1"/>
              </a:buClr>
            </a:pPr>
            <a:r>
              <a:rPr lang="en-AU" sz="2400" dirty="0">
                <a:solidFill>
                  <a:schemeClr val="tx2"/>
                </a:solidFill>
              </a:rPr>
              <a:t>Each compromised host probes random addresses in the IP address space, using a different seed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lumMod val="10000"/>
                  </a:schemeClr>
                </a:solidFill>
              </a:rPr>
              <a:t>Hit list</a:t>
            </a:r>
          </a:p>
          <a:p>
            <a:pPr lvl="2">
              <a:buClr>
                <a:schemeClr val="tx1"/>
              </a:buClr>
            </a:pPr>
            <a:r>
              <a:rPr lang="en-AU" sz="2400" dirty="0">
                <a:solidFill>
                  <a:schemeClr val="tx2"/>
                </a:solidFill>
              </a:rPr>
              <a:t>The attacker first compiles a long list of potential vulnerable machines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lumMod val="10000"/>
                  </a:schemeClr>
                </a:solidFill>
              </a:rPr>
              <a:t>Topological</a:t>
            </a:r>
          </a:p>
          <a:p>
            <a:pPr lvl="2">
              <a:buClr>
                <a:schemeClr val="tx1"/>
              </a:buClr>
            </a:pPr>
            <a:r>
              <a:rPr lang="en-AU" sz="2400" dirty="0">
                <a:solidFill>
                  <a:schemeClr val="tx2"/>
                </a:solidFill>
              </a:rPr>
              <a:t>This method uses information contained on an infected victim machine to find more hosts to scan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lumMod val="10000"/>
                  </a:schemeClr>
                </a:solidFill>
              </a:rPr>
              <a:t>Local subnet</a:t>
            </a:r>
          </a:p>
          <a:p>
            <a:pPr lvl="2">
              <a:buClr>
                <a:schemeClr val="tx1"/>
              </a:buClr>
            </a:pPr>
            <a:r>
              <a:rPr lang="en-AU" sz="2400" dirty="0">
                <a:solidFill>
                  <a:schemeClr val="tx2"/>
                </a:solidFill>
              </a:rPr>
              <a:t>If a host is infected behind a firewall, that host then looks for targets in its own local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62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753"/>
            <a:ext cx="9143999" cy="989983"/>
          </a:xfrm>
        </p:spPr>
        <p:txBody>
          <a:bodyPr/>
          <a:lstStyle/>
          <a:p>
            <a:r>
              <a:rPr lang="en-US" dirty="0"/>
              <a:t>DDoS Countermeasures</a:t>
            </a:r>
            <a:endParaRPr lang="en-AU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991600" cy="45720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In general, there are three lines of defense against DDoS attacks:</a:t>
            </a:r>
          </a:p>
          <a:p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3134707"/>
              </p:ext>
            </p:extLst>
          </p:nvPr>
        </p:nvGraphicFramePr>
        <p:xfrm>
          <a:off x="152400" y="22098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Summary 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484784"/>
            <a:ext cx="8229600" cy="4638204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AU" sz="2800" dirty="0">
                <a:solidFill>
                  <a:schemeClr val="tx1"/>
                </a:solidFill>
              </a:rPr>
              <a:t>Introduction</a:t>
            </a:r>
          </a:p>
          <a:p>
            <a:pPr lvl="2">
              <a:lnSpc>
                <a:spcPct val="90000"/>
              </a:lnSpc>
            </a:pPr>
            <a:r>
              <a:rPr lang="en-AU" sz="2500" dirty="0"/>
              <a:t>SYN Flood Attack</a:t>
            </a:r>
          </a:p>
          <a:p>
            <a:pPr lvl="2">
              <a:lnSpc>
                <a:spcPct val="90000"/>
              </a:lnSpc>
            </a:pPr>
            <a:r>
              <a:rPr lang="en-IE" sz="2500" dirty="0"/>
              <a:t>Distributed ICMP Attack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Direct DDoS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Reflector DDoS 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Constructing the attack network</a:t>
            </a:r>
            <a:endParaRPr lang="en-AU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2800" dirty="0">
                <a:solidFill>
                  <a:schemeClr val="tx1"/>
                </a:solidFill>
              </a:rPr>
              <a:t>Countermeasures</a:t>
            </a:r>
            <a:endParaRPr lang="en-AU" sz="32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56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Contents 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484784"/>
            <a:ext cx="8229600" cy="4638204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AU" sz="2800" dirty="0">
                <a:solidFill>
                  <a:schemeClr val="tx1"/>
                </a:solidFill>
              </a:rPr>
              <a:t>Introduction</a:t>
            </a:r>
          </a:p>
          <a:p>
            <a:pPr lvl="2">
              <a:lnSpc>
                <a:spcPct val="90000"/>
              </a:lnSpc>
            </a:pPr>
            <a:r>
              <a:rPr lang="en-AU" sz="2500" dirty="0"/>
              <a:t>SYN Flood Attack</a:t>
            </a:r>
          </a:p>
          <a:p>
            <a:pPr lvl="2">
              <a:lnSpc>
                <a:spcPct val="90000"/>
              </a:lnSpc>
            </a:pPr>
            <a:r>
              <a:rPr lang="en-IE" sz="2500" dirty="0"/>
              <a:t>Distributed ICMP Attack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Direct DDoS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Reflector DDoS 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solidFill>
                  <a:schemeClr val="tx1"/>
                </a:solidFill>
              </a:rPr>
              <a:t>Constructing the attack network</a:t>
            </a:r>
            <a:endParaRPr lang="en-AU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2800" dirty="0">
                <a:solidFill>
                  <a:schemeClr val="tx1"/>
                </a:solidFill>
              </a:rPr>
              <a:t>Countermeasures</a:t>
            </a:r>
            <a:endParaRPr lang="en-AU" sz="32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81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753"/>
            <a:ext cx="9144000" cy="106199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Attacks that make computer systems inaccessible by flooding servers, networks, or even end-user systems with useless traffic so that legitimate users can no longer gain access to those resources</a:t>
            </a:r>
            <a:endParaRPr lang="en-AU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One way to classify DDoS attacks is in terms of the type of resources that are consumed</a:t>
            </a:r>
          </a:p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The resource consumed is either an internal host resource on the target system or data transmission capacity in the local network in which the target is attacked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 attack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dirty="0"/>
              <a:t>Stallings shows an example of an internal resource attack - the SYN flood attack. 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The attacker takes control of multiple hosts over the Internet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The slave hosts begin sending TCP/IP SYN (synchronize/initialization) packets, with erroneous return IP address information, to the target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For each such packet, the Web server responds with a SYN/ACK (synchronize/acknowledge) packet. The Web server maintains a data structure for each SYN request waiting for a response back and becomes bogged down as more traffic floods in. </a:t>
            </a:r>
          </a:p>
        </p:txBody>
      </p:sp>
    </p:spTree>
    <p:extLst>
      <p:ext uri="{BB962C8B-B14F-4D97-AF65-F5344CB8AC3E}">
        <p14:creationId xmlns:p14="http://schemas.microsoft.com/office/powerpoint/2010/main" val="41006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SYN flood attack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7827" name="Picture 4" descr="Ch19. DDoS-1.pdf  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9265"/>
          <a:stretch>
            <a:fillRect/>
          </a:stretch>
        </p:blipFill>
        <p:spPr bwMode="auto">
          <a:xfrm>
            <a:off x="1031875" y="1641475"/>
            <a:ext cx="69992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66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Distributed ICMP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dirty="0"/>
              <a:t>Stallings illustrates an example of an attack that consumes data transmission resources.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The attacker takes control of multiple hosts over the Internet, instructing them to send ICMP ECHO packets with the target’s spoofed IP address to a group of hosts that act as reflectors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Nodes at the bounce site receive multiple spoofed requests and respond by sending echo reply packets to the target site. </a:t>
            </a:r>
          </a:p>
          <a:p>
            <a:pPr marL="754380" lvl="1" indent="-457200">
              <a:buFont typeface="+mj-lt"/>
              <a:buAutoNum type="arabicPeriod"/>
            </a:pPr>
            <a:r>
              <a:rPr lang="en-US" dirty="0"/>
              <a:t>The target’s router is flooded with packets from the bounce site, leaving no data transmission capacity for legitimate traffic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4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Distributed ICMP Attack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7827" name="Picture 4" descr="Ch19. DDoS-1.pdf  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9265"/>
          <a:stretch>
            <a:fillRect/>
          </a:stretch>
        </p:blipFill>
        <p:spPr bwMode="auto">
          <a:xfrm>
            <a:off x="1031875" y="1641475"/>
            <a:ext cx="69992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7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</a:t>
            </a:r>
            <a:r>
              <a:rPr lang="en-US" dirty="0" err="1"/>
              <a:t>DDoS</a:t>
            </a:r>
            <a:r>
              <a:rPr lang="en-US" dirty="0"/>
              <a:t> attacks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Attacker can implant zombie software on a number of sites distributed throughout the Internet.</a:t>
            </a:r>
          </a:p>
          <a:p>
            <a:r>
              <a:rPr lang="en-US" dirty="0"/>
              <a:t>Often, the </a:t>
            </a:r>
            <a:r>
              <a:rPr lang="en-US" dirty="0" err="1"/>
              <a:t>DDoS</a:t>
            </a:r>
            <a:r>
              <a:rPr lang="en-US" dirty="0"/>
              <a:t> attack involves two levels of zombie machines: master zombies and slave zombies. </a:t>
            </a:r>
          </a:p>
          <a:p>
            <a:r>
              <a:rPr lang="en-US" dirty="0"/>
              <a:t>The hosts of both machines have been infected with malicious code. </a:t>
            </a:r>
          </a:p>
          <a:p>
            <a:r>
              <a:rPr lang="en-US" dirty="0"/>
              <a:t>The attacker coordinates and triggers the master zombies, which in turn coordinate and trigger the slave zombies. </a:t>
            </a:r>
          </a:p>
          <a:p>
            <a:r>
              <a:rPr lang="en-US" dirty="0"/>
              <a:t>The use of two levels of zombies makes it more difficult to trace the attack back to its source and provides for a more resilient network of attackers.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253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45024"/>
            <a:ext cx="1970856" cy="208823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DDoS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Flood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1712-E117-444B-A595-087AED5003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778375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67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765</Words>
  <Application>Microsoft Office PowerPoint</Application>
  <PresentationFormat>On-screen Show (4:3)</PresentationFormat>
  <Paragraphs>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Gill Sans MT</vt:lpstr>
      <vt:lpstr>Wingdings</vt:lpstr>
      <vt:lpstr>Wingdings 3</vt:lpstr>
      <vt:lpstr>Origin</vt:lpstr>
      <vt:lpstr>7 D-DoS Distributed Denial of Service Attacks </vt:lpstr>
      <vt:lpstr>Contents </vt:lpstr>
      <vt:lpstr>Introduction</vt:lpstr>
      <vt:lpstr>SYN flood attack</vt:lpstr>
      <vt:lpstr>SYN flood attack</vt:lpstr>
      <vt:lpstr>Distributed ICMP Attack</vt:lpstr>
      <vt:lpstr>Distributed ICMP Attack</vt:lpstr>
      <vt:lpstr>Direct DDoS attacks</vt:lpstr>
      <vt:lpstr>DDoS Flood Types</vt:lpstr>
      <vt:lpstr>Reflector DDoS attacks</vt:lpstr>
      <vt:lpstr>DDoS Flood Types</vt:lpstr>
      <vt:lpstr>Constructing the attack network</vt:lpstr>
      <vt:lpstr>Scanning Strategies</vt:lpstr>
      <vt:lpstr>DDoS Countermeasures</vt:lpstr>
      <vt:lpstr>Summary </vt:lpstr>
    </vt:vector>
  </TitlesOfParts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21</dc:subject>
  <dc:creator>Dr Lawrie Brown</dc:creator>
  <cp:lastModifiedBy>Clodagh Power</cp:lastModifiedBy>
  <cp:revision>112</cp:revision>
  <dcterms:created xsi:type="dcterms:W3CDTF">2013-04-25T04:26:31Z</dcterms:created>
  <dcterms:modified xsi:type="dcterms:W3CDTF">2019-09-17T12:53:29Z</dcterms:modified>
</cp:coreProperties>
</file>