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95" r:id="rId3"/>
    <p:sldId id="286" r:id="rId4"/>
    <p:sldId id="282" r:id="rId5"/>
    <p:sldId id="297" r:id="rId6"/>
    <p:sldId id="292" r:id="rId7"/>
    <p:sldId id="285" r:id="rId8"/>
    <p:sldId id="280" r:id="rId9"/>
    <p:sldId id="278" r:id="rId10"/>
    <p:sldId id="284" r:id="rId11"/>
    <p:sldId id="291" r:id="rId12"/>
    <p:sldId id="281" r:id="rId13"/>
    <p:sldId id="293" r:id="rId14"/>
    <p:sldId id="283" r:id="rId15"/>
    <p:sldId id="294" r:id="rId16"/>
    <p:sldId id="29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9"/>
  </p:normalViewPr>
  <p:slideViewPr>
    <p:cSldViewPr>
      <p:cViewPr varScale="1">
        <p:scale>
          <a:sx n="104" d="100"/>
          <a:sy n="104" d="100"/>
        </p:scale>
        <p:origin x="680" y="200"/>
      </p:cViewPr>
      <p:guideLst>
        <p:guide orient="horz" pos="2160"/>
        <p:guide pos="2880"/>
      </p:guideLst>
    </p:cSldViewPr>
  </p:slideViewPr>
  <p:notesTextViewPr>
    <p:cViewPr>
      <p:scale>
        <a:sx n="1" d="1"/>
        <a:sy n="1" d="1"/>
      </p:scale>
      <p:origin x="0" y="0"/>
    </p:cViewPr>
  </p:notesTextViewPr>
  <p:sorterViewPr>
    <p:cViewPr>
      <p:scale>
        <a:sx n="100" d="100"/>
        <a:sy n="100" d="100"/>
      </p:scale>
      <p:origin x="0" y="-24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7401DA-8887-4AB8-A3E4-78901E19F979}"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F2B9132F-2C3B-476E-8DDB-9F6C85D773F8}">
      <dgm:prSet phldrT="[Text]"/>
      <dgm:spPr/>
      <dgm:t>
        <a:bodyPr/>
        <a:lstStyle/>
        <a:p>
          <a:pPr>
            <a:buNone/>
          </a:pPr>
          <a:r>
            <a:rPr lang="en-US" dirty="0"/>
            <a:t>A1 – Injection</a:t>
          </a:r>
        </a:p>
      </dgm:t>
    </dgm:pt>
    <dgm:pt modelId="{BAD309B2-BEE9-4380-8200-9B1A44F3D4B2}" type="parTrans" cxnId="{8B99CCE9-8236-4B18-8C10-AB6373F54115}">
      <dgm:prSet/>
      <dgm:spPr/>
      <dgm:t>
        <a:bodyPr/>
        <a:lstStyle/>
        <a:p>
          <a:endParaRPr lang="en-US"/>
        </a:p>
      </dgm:t>
    </dgm:pt>
    <dgm:pt modelId="{3536CD22-5483-4156-A0E8-A40F27BDC87B}" type="sibTrans" cxnId="{8B99CCE9-8236-4B18-8C10-AB6373F54115}">
      <dgm:prSet/>
      <dgm:spPr/>
      <dgm:t>
        <a:bodyPr/>
        <a:lstStyle/>
        <a:p>
          <a:endParaRPr lang="en-US"/>
        </a:p>
      </dgm:t>
    </dgm:pt>
    <dgm:pt modelId="{D977557D-40C7-43C3-8320-C4D45BE8F500}">
      <dgm:prSet phldrT="[Text]"/>
      <dgm:spPr/>
      <dgm:t>
        <a:bodyPr/>
        <a:lstStyle/>
        <a:p>
          <a:pPr>
            <a:buNone/>
          </a:pPr>
          <a:r>
            <a:rPr lang="en-US" dirty="0"/>
            <a:t> Injection flaws, such as SQL, OS, XXE, and LDAP injection occur when untrusted data is sent to an interpreter as part of a command or query. The attacker’s hostile data can trick the interpreter into executing unintended commands or accessing data without proper authorization. </a:t>
          </a:r>
        </a:p>
      </dgm:t>
    </dgm:pt>
    <dgm:pt modelId="{12FD37D6-98EE-41FD-BE17-B6E1CC349734}" type="parTrans" cxnId="{28642CBA-685E-41E6-96C8-DBEFBD8BF2DA}">
      <dgm:prSet/>
      <dgm:spPr/>
      <dgm:t>
        <a:bodyPr/>
        <a:lstStyle/>
        <a:p>
          <a:endParaRPr lang="en-US"/>
        </a:p>
      </dgm:t>
    </dgm:pt>
    <dgm:pt modelId="{BB04650F-2F48-4B6D-8E43-62ED9D3426A6}" type="sibTrans" cxnId="{28642CBA-685E-41E6-96C8-DBEFBD8BF2DA}">
      <dgm:prSet/>
      <dgm:spPr/>
      <dgm:t>
        <a:bodyPr/>
        <a:lstStyle/>
        <a:p>
          <a:endParaRPr lang="en-US"/>
        </a:p>
      </dgm:t>
    </dgm:pt>
    <dgm:pt modelId="{B08C9232-DCC7-4A30-AEC9-7B73A16B8F7C}">
      <dgm:prSet phldrT="[Text]"/>
      <dgm:spPr/>
      <dgm:t>
        <a:bodyPr/>
        <a:lstStyle/>
        <a:p>
          <a:pPr>
            <a:buNone/>
          </a:pPr>
          <a:r>
            <a:rPr lang="en-US" dirty="0"/>
            <a:t>A2 – Broken Authentication and Session Management </a:t>
          </a:r>
        </a:p>
      </dgm:t>
    </dgm:pt>
    <dgm:pt modelId="{4DF3269F-ED8B-4A32-BCFA-BF85E68E319C}" type="parTrans" cxnId="{7DF7AC2A-79F3-426C-8488-7AE77FBA9782}">
      <dgm:prSet/>
      <dgm:spPr/>
      <dgm:t>
        <a:bodyPr/>
        <a:lstStyle/>
        <a:p>
          <a:endParaRPr lang="en-US"/>
        </a:p>
      </dgm:t>
    </dgm:pt>
    <dgm:pt modelId="{E36D676B-66E6-465B-8088-DE98DF7C360C}" type="sibTrans" cxnId="{7DF7AC2A-79F3-426C-8488-7AE77FBA9782}">
      <dgm:prSet/>
      <dgm:spPr/>
      <dgm:t>
        <a:bodyPr/>
        <a:lstStyle/>
        <a:p>
          <a:endParaRPr lang="en-US"/>
        </a:p>
      </dgm:t>
    </dgm:pt>
    <dgm:pt modelId="{4D95896F-5658-4B31-9A12-81AA550EB615}">
      <dgm:prSet phldrT="[Text]"/>
      <dgm:spPr/>
      <dgm:t>
        <a:bodyPr/>
        <a:lstStyle/>
        <a:p>
          <a:pPr>
            <a:buNone/>
          </a:pPr>
          <a:r>
            <a:rPr lang="en-US" dirty="0"/>
            <a:t> Application functions related to authentication and session management are often implemented incorrectly, allowing attackers to compromise passwords, keys, or session tokens, or to exploit other implementation flaws to assume other users’ identities (temporarily or permanently). </a:t>
          </a:r>
        </a:p>
      </dgm:t>
    </dgm:pt>
    <dgm:pt modelId="{6086C479-EA2D-4B4B-B401-D348D18CA4F4}" type="parTrans" cxnId="{C0435209-0134-4401-9279-BFF7F86B41B2}">
      <dgm:prSet/>
      <dgm:spPr/>
      <dgm:t>
        <a:bodyPr/>
        <a:lstStyle/>
        <a:p>
          <a:endParaRPr lang="en-US"/>
        </a:p>
      </dgm:t>
    </dgm:pt>
    <dgm:pt modelId="{F99EC265-EF3A-4F8F-8ADE-236A31BAF914}" type="sibTrans" cxnId="{C0435209-0134-4401-9279-BFF7F86B41B2}">
      <dgm:prSet/>
      <dgm:spPr/>
      <dgm:t>
        <a:bodyPr/>
        <a:lstStyle/>
        <a:p>
          <a:endParaRPr lang="en-US"/>
        </a:p>
      </dgm:t>
    </dgm:pt>
    <dgm:pt modelId="{2D70153D-1001-479C-B7A5-0A2F95FF9998}">
      <dgm:prSet phldrT="[Text]"/>
      <dgm:spPr/>
      <dgm:t>
        <a:bodyPr/>
        <a:lstStyle/>
        <a:p>
          <a:pPr>
            <a:buNone/>
          </a:pPr>
          <a:r>
            <a:rPr lang="en-US" dirty="0"/>
            <a:t>A3 – Cross-Site Scripting (XSS) </a:t>
          </a:r>
        </a:p>
      </dgm:t>
    </dgm:pt>
    <dgm:pt modelId="{809A06F9-4970-4433-8016-D1E43B8A3E43}" type="parTrans" cxnId="{5CF7848F-C4F3-407B-BC66-A17D30C63A48}">
      <dgm:prSet/>
      <dgm:spPr/>
      <dgm:t>
        <a:bodyPr/>
        <a:lstStyle/>
        <a:p>
          <a:endParaRPr lang="en-US"/>
        </a:p>
      </dgm:t>
    </dgm:pt>
    <dgm:pt modelId="{AE8284FA-3B51-4D66-8F11-DD7834943267}" type="sibTrans" cxnId="{5CF7848F-C4F3-407B-BC66-A17D30C63A48}">
      <dgm:prSet/>
      <dgm:spPr/>
      <dgm:t>
        <a:bodyPr/>
        <a:lstStyle/>
        <a:p>
          <a:endParaRPr lang="en-US"/>
        </a:p>
      </dgm:t>
    </dgm:pt>
    <dgm:pt modelId="{33E7A1D8-D45B-433A-84EA-4492CECB6E38}">
      <dgm:prSet phldrT="[Text]" custT="1"/>
      <dgm:spPr/>
      <dgm:t>
        <a:bodyPr/>
        <a:lstStyle/>
        <a:p>
          <a:pPr>
            <a:buNone/>
          </a:pPr>
          <a:r>
            <a:rPr lang="en-US" sz="800" dirty="0"/>
            <a:t> XSS flaws occur whenever an application includes untrusted data in a new web page without proper validation or escaping, or updates an existing web page with user supplied data using a browser API that can create JavaScript. XSS allows attackers to execute scripts in the victim’s browser which can hijack user sessions, deface web sites, or redirect the user to malicious sites. </a:t>
          </a:r>
        </a:p>
      </dgm:t>
    </dgm:pt>
    <dgm:pt modelId="{D7B4A368-7B29-457E-A83D-8BC50D629F5E}" type="parTrans" cxnId="{E923F32F-9462-4DD5-96DA-BC46F2F94EC0}">
      <dgm:prSet/>
      <dgm:spPr/>
      <dgm:t>
        <a:bodyPr/>
        <a:lstStyle/>
        <a:p>
          <a:endParaRPr lang="en-US"/>
        </a:p>
      </dgm:t>
    </dgm:pt>
    <dgm:pt modelId="{255D8AA8-4BAB-4F74-8CD9-2B9F77828EF3}" type="sibTrans" cxnId="{E923F32F-9462-4DD5-96DA-BC46F2F94EC0}">
      <dgm:prSet/>
      <dgm:spPr/>
      <dgm:t>
        <a:bodyPr/>
        <a:lstStyle/>
        <a:p>
          <a:endParaRPr lang="en-US"/>
        </a:p>
      </dgm:t>
    </dgm:pt>
    <dgm:pt modelId="{88DAF026-D669-4A5F-9EE6-1439B951012E}">
      <dgm:prSet phldrT="[Text]"/>
      <dgm:spPr/>
      <dgm:t>
        <a:bodyPr/>
        <a:lstStyle/>
        <a:p>
          <a:pPr>
            <a:buNone/>
          </a:pPr>
          <a:r>
            <a:rPr lang="en-US" dirty="0"/>
            <a:t>A4 – Broken Access Control </a:t>
          </a:r>
        </a:p>
      </dgm:t>
    </dgm:pt>
    <dgm:pt modelId="{27CC77AB-D68C-49B5-B3DA-B902A695DBAA}" type="parTrans" cxnId="{364A3FF5-A0F4-4337-A30B-B0D9BAFC498F}">
      <dgm:prSet/>
      <dgm:spPr/>
      <dgm:t>
        <a:bodyPr/>
        <a:lstStyle/>
        <a:p>
          <a:endParaRPr lang="en-US"/>
        </a:p>
      </dgm:t>
    </dgm:pt>
    <dgm:pt modelId="{458005CE-2D18-43A5-8D53-908AA6A8AF44}" type="sibTrans" cxnId="{364A3FF5-A0F4-4337-A30B-B0D9BAFC498F}">
      <dgm:prSet/>
      <dgm:spPr/>
      <dgm:t>
        <a:bodyPr/>
        <a:lstStyle/>
        <a:p>
          <a:endParaRPr lang="en-US"/>
        </a:p>
      </dgm:t>
    </dgm:pt>
    <dgm:pt modelId="{398298AF-6208-4E14-832F-E10C7C1BE2FC}">
      <dgm:prSet phldrT="[Text]" custT="1"/>
      <dgm:spPr/>
      <dgm:t>
        <a:bodyPr/>
        <a:lstStyle/>
        <a:p>
          <a:pPr>
            <a:buNone/>
          </a:pPr>
          <a:r>
            <a:rPr lang="en-US" sz="800" dirty="0"/>
            <a:t> Restrictions on what authenticated users are allowed to do are not properly enforced. Attackers can exploit these flaws to access unauthorized functionality and/or data, such as access other users' accounts, view sensitive files, modify other users’ data, change access rights, etc. </a:t>
          </a:r>
        </a:p>
      </dgm:t>
    </dgm:pt>
    <dgm:pt modelId="{736FE75C-3A8A-483F-9237-2E5C3726FB11}" type="parTrans" cxnId="{A7041853-6434-4CBA-A9BD-EA257CCE2A44}">
      <dgm:prSet/>
      <dgm:spPr/>
      <dgm:t>
        <a:bodyPr/>
        <a:lstStyle/>
        <a:p>
          <a:endParaRPr lang="en-US"/>
        </a:p>
      </dgm:t>
    </dgm:pt>
    <dgm:pt modelId="{ED7EAE0A-78FE-4E31-A727-BBB45D4BA1C4}" type="sibTrans" cxnId="{A7041853-6434-4CBA-A9BD-EA257CCE2A44}">
      <dgm:prSet/>
      <dgm:spPr/>
      <dgm:t>
        <a:bodyPr/>
        <a:lstStyle/>
        <a:p>
          <a:endParaRPr lang="en-US"/>
        </a:p>
      </dgm:t>
    </dgm:pt>
    <dgm:pt modelId="{90403A69-5AB1-481E-896A-F1C4BD72403F}">
      <dgm:prSet phldrT="[Text]"/>
      <dgm:spPr/>
      <dgm:t>
        <a:bodyPr/>
        <a:lstStyle/>
        <a:p>
          <a:pPr>
            <a:buNone/>
          </a:pPr>
          <a:r>
            <a:rPr lang="en-US" dirty="0"/>
            <a:t>A5 – Security Misconfiguration</a:t>
          </a:r>
        </a:p>
      </dgm:t>
    </dgm:pt>
    <dgm:pt modelId="{7EA10684-5DFE-4327-83BE-6AA5FC5C1A19}" type="parTrans" cxnId="{1B8FE544-5FF2-4C03-89C0-6E723A6A040E}">
      <dgm:prSet/>
      <dgm:spPr/>
      <dgm:t>
        <a:bodyPr/>
        <a:lstStyle/>
        <a:p>
          <a:endParaRPr lang="en-US"/>
        </a:p>
      </dgm:t>
    </dgm:pt>
    <dgm:pt modelId="{903AD566-FFC9-4C75-9106-93924E512424}" type="sibTrans" cxnId="{1B8FE544-5FF2-4C03-89C0-6E723A6A040E}">
      <dgm:prSet/>
      <dgm:spPr/>
      <dgm:t>
        <a:bodyPr/>
        <a:lstStyle/>
        <a:p>
          <a:endParaRPr lang="en-US"/>
        </a:p>
      </dgm:t>
    </dgm:pt>
    <dgm:pt modelId="{EDCDD13E-5511-4968-AFB2-AC652CFF7476}">
      <dgm:prSet phldrT="[Text]" custT="1"/>
      <dgm:spPr/>
      <dgm:t>
        <a:bodyPr/>
        <a:lstStyle/>
        <a:p>
          <a:pPr>
            <a:buNone/>
          </a:pPr>
          <a:r>
            <a:rPr lang="en-US" sz="800" dirty="0"/>
            <a:t> Good security requires having a secure configuration defined and deployed for the application, frameworks, application server, web server, database server, platform, etc. Secure settings should be defined, implemented, and maintained, as defaults are often insecure. Additionally, software should be kept up to date. </a:t>
          </a:r>
        </a:p>
      </dgm:t>
    </dgm:pt>
    <dgm:pt modelId="{FEAA727D-193D-4D9E-BC61-7F743228CE01}" type="parTrans" cxnId="{463435F3-DCED-4EAF-8704-88ED11881BF4}">
      <dgm:prSet/>
      <dgm:spPr/>
      <dgm:t>
        <a:bodyPr/>
        <a:lstStyle/>
        <a:p>
          <a:endParaRPr lang="en-US"/>
        </a:p>
      </dgm:t>
    </dgm:pt>
    <dgm:pt modelId="{05EF74B7-6607-46D4-8FD7-699F4D634C7E}" type="sibTrans" cxnId="{463435F3-DCED-4EAF-8704-88ED11881BF4}">
      <dgm:prSet/>
      <dgm:spPr/>
      <dgm:t>
        <a:bodyPr/>
        <a:lstStyle/>
        <a:p>
          <a:endParaRPr lang="en-US"/>
        </a:p>
      </dgm:t>
    </dgm:pt>
    <dgm:pt modelId="{CAD3C37E-5964-4813-9871-2CDC3FEA161A}">
      <dgm:prSet phldrT="[Text]"/>
      <dgm:spPr/>
      <dgm:t>
        <a:bodyPr/>
        <a:lstStyle/>
        <a:p>
          <a:pPr>
            <a:buNone/>
          </a:pPr>
          <a:r>
            <a:rPr lang="en-US" dirty="0"/>
            <a:t>A6 – Sensitive Data Exposure</a:t>
          </a:r>
        </a:p>
      </dgm:t>
    </dgm:pt>
    <dgm:pt modelId="{7401DC19-6A8F-4256-B4C5-ACB547DBE0B3}" type="parTrans" cxnId="{90FC94BD-FBD4-4848-A485-B7B153A337D0}">
      <dgm:prSet/>
      <dgm:spPr/>
      <dgm:t>
        <a:bodyPr/>
        <a:lstStyle/>
        <a:p>
          <a:endParaRPr lang="en-US"/>
        </a:p>
      </dgm:t>
    </dgm:pt>
    <dgm:pt modelId="{88326D94-3C22-446B-80B4-F586584730AF}" type="sibTrans" cxnId="{90FC94BD-FBD4-4848-A485-B7B153A337D0}">
      <dgm:prSet/>
      <dgm:spPr/>
      <dgm:t>
        <a:bodyPr/>
        <a:lstStyle/>
        <a:p>
          <a:endParaRPr lang="en-US"/>
        </a:p>
      </dgm:t>
    </dgm:pt>
    <dgm:pt modelId="{9D2B10A3-996A-4EFE-B190-CD06E1DA8B6C}">
      <dgm:prSet phldrT="[Text]" custT="1"/>
      <dgm:spPr/>
      <dgm:t>
        <a:bodyPr/>
        <a:lstStyle/>
        <a:p>
          <a:pPr>
            <a:buNone/>
          </a:pPr>
          <a:r>
            <a:rPr lang="en-US" sz="800" dirty="0"/>
            <a:t> Many web applications and APIs do not properly protect sensitive data, such as financial, healthcare, and PII. Attackers may steal or modify such weakly protected data to conduct credit card fraud, identity theft, or other crimes. Sensitive data deserves extra protection such as encryption at rest or in transit, as well as special precautions when exchanged with the browser. </a:t>
          </a:r>
        </a:p>
      </dgm:t>
    </dgm:pt>
    <dgm:pt modelId="{C25CEB19-0A7B-49B2-9534-544DFA45B4EA}" type="parTrans" cxnId="{2703E465-C8CB-41D8-8400-01806D53363C}">
      <dgm:prSet/>
      <dgm:spPr/>
      <dgm:t>
        <a:bodyPr/>
        <a:lstStyle/>
        <a:p>
          <a:endParaRPr lang="en-US"/>
        </a:p>
      </dgm:t>
    </dgm:pt>
    <dgm:pt modelId="{7F0BF697-4317-43CD-935F-F2284EAC06DE}" type="sibTrans" cxnId="{2703E465-C8CB-41D8-8400-01806D53363C}">
      <dgm:prSet/>
      <dgm:spPr/>
      <dgm:t>
        <a:bodyPr/>
        <a:lstStyle/>
        <a:p>
          <a:endParaRPr lang="en-US"/>
        </a:p>
      </dgm:t>
    </dgm:pt>
    <dgm:pt modelId="{A7ED4B26-73DC-45AE-9209-8F141B1157FD}">
      <dgm:prSet phldrT="[Text]"/>
      <dgm:spPr/>
      <dgm:t>
        <a:bodyPr/>
        <a:lstStyle/>
        <a:p>
          <a:pPr>
            <a:buNone/>
          </a:pPr>
          <a:r>
            <a:rPr lang="en-US" dirty="0"/>
            <a:t>A7 – Insufficient Attack Protection</a:t>
          </a:r>
        </a:p>
      </dgm:t>
    </dgm:pt>
    <dgm:pt modelId="{C5F5E569-2CEA-478F-9CF6-82B307203732}" type="parTrans" cxnId="{D7AA674B-F2F8-4504-8303-2508D531B733}">
      <dgm:prSet/>
      <dgm:spPr/>
      <dgm:t>
        <a:bodyPr/>
        <a:lstStyle/>
        <a:p>
          <a:endParaRPr lang="en-US"/>
        </a:p>
      </dgm:t>
    </dgm:pt>
    <dgm:pt modelId="{CC125F0F-DEE1-4883-974B-4DB1E6C1931D}" type="sibTrans" cxnId="{D7AA674B-F2F8-4504-8303-2508D531B733}">
      <dgm:prSet/>
      <dgm:spPr/>
      <dgm:t>
        <a:bodyPr/>
        <a:lstStyle/>
        <a:p>
          <a:endParaRPr lang="en-US"/>
        </a:p>
      </dgm:t>
    </dgm:pt>
    <dgm:pt modelId="{D8B6E655-ADA5-470A-88A7-F8181F88B6AB}">
      <dgm:prSet phldrT="[Text]" custT="1"/>
      <dgm:spPr/>
      <dgm:t>
        <a:bodyPr/>
        <a:lstStyle/>
        <a:p>
          <a:pPr>
            <a:buNone/>
          </a:pPr>
          <a:r>
            <a:rPr lang="en-US" sz="800" dirty="0"/>
            <a:t>The majority of applications and APIs lack the basic ability to detect, prevent, and respond to both manual and automated attacks. Attack protection goes far beyond basic input validation and involves automatically detecting, logging, responding, and even blocking exploit attempts. Application owners also need to be able to deploy patches quickly to protect against attacks. </a:t>
          </a:r>
        </a:p>
      </dgm:t>
    </dgm:pt>
    <dgm:pt modelId="{F09062D5-CD05-476C-B206-D1289835936E}" type="parTrans" cxnId="{BAB72F8A-A572-4E06-A455-DD65F0A2470C}">
      <dgm:prSet/>
      <dgm:spPr/>
      <dgm:t>
        <a:bodyPr/>
        <a:lstStyle/>
        <a:p>
          <a:endParaRPr lang="en-US"/>
        </a:p>
      </dgm:t>
    </dgm:pt>
    <dgm:pt modelId="{398FA93E-3766-458E-A528-6B7EC19231A3}" type="sibTrans" cxnId="{BAB72F8A-A572-4E06-A455-DD65F0A2470C}">
      <dgm:prSet/>
      <dgm:spPr/>
      <dgm:t>
        <a:bodyPr/>
        <a:lstStyle/>
        <a:p>
          <a:endParaRPr lang="en-US"/>
        </a:p>
      </dgm:t>
    </dgm:pt>
    <dgm:pt modelId="{1DBB5C5E-A644-470C-B049-23D4301C7C4B}">
      <dgm:prSet phldrT="[Text]"/>
      <dgm:spPr/>
      <dgm:t>
        <a:bodyPr/>
        <a:lstStyle/>
        <a:p>
          <a:pPr>
            <a:buNone/>
          </a:pPr>
          <a:r>
            <a:rPr lang="en-US" dirty="0"/>
            <a:t>A8 – Cross-Site Request Forgery (CSRF) </a:t>
          </a:r>
        </a:p>
      </dgm:t>
    </dgm:pt>
    <dgm:pt modelId="{490E0F68-04AD-47BD-B9D8-786A8E01590B}" type="parTrans" cxnId="{CDA793F9-AACB-4B77-B10D-326DBBB57641}">
      <dgm:prSet/>
      <dgm:spPr/>
      <dgm:t>
        <a:bodyPr/>
        <a:lstStyle/>
        <a:p>
          <a:endParaRPr lang="en-US"/>
        </a:p>
      </dgm:t>
    </dgm:pt>
    <dgm:pt modelId="{1EE638F2-8A36-455E-9BCC-94DB3341BC66}" type="sibTrans" cxnId="{CDA793F9-AACB-4B77-B10D-326DBBB57641}">
      <dgm:prSet/>
      <dgm:spPr/>
      <dgm:t>
        <a:bodyPr/>
        <a:lstStyle/>
        <a:p>
          <a:endParaRPr lang="en-US"/>
        </a:p>
      </dgm:t>
    </dgm:pt>
    <dgm:pt modelId="{65F8B14B-EFAE-41CE-A203-547D7879FFC8}">
      <dgm:prSet phldrT="[Text]" custT="1"/>
      <dgm:spPr/>
      <dgm:t>
        <a:bodyPr/>
        <a:lstStyle/>
        <a:p>
          <a:pPr>
            <a:buNone/>
          </a:pPr>
          <a:r>
            <a:rPr lang="en-US" sz="800" dirty="0"/>
            <a:t>A CSRF attack forces a logged-on victim’s browser to send a forged HTTP request, including the victim’s session cookie and any other automatically included authentication information, to a vulnerable web application. Such an attack allows the attacker to force a victim’s browser to generate requests the vulnerable application thinks are legitimate requests from the victim. </a:t>
          </a:r>
        </a:p>
      </dgm:t>
    </dgm:pt>
    <dgm:pt modelId="{0398061C-7B0E-46AC-8528-07C1C0A92774}" type="parTrans" cxnId="{38158079-D413-4538-BC1F-3486B2E952AE}">
      <dgm:prSet/>
      <dgm:spPr/>
      <dgm:t>
        <a:bodyPr/>
        <a:lstStyle/>
        <a:p>
          <a:endParaRPr lang="en-US"/>
        </a:p>
      </dgm:t>
    </dgm:pt>
    <dgm:pt modelId="{A6A2665A-0A35-4680-A3F6-E92E58EBEAB5}" type="sibTrans" cxnId="{38158079-D413-4538-BC1F-3486B2E952AE}">
      <dgm:prSet/>
      <dgm:spPr/>
      <dgm:t>
        <a:bodyPr/>
        <a:lstStyle/>
        <a:p>
          <a:endParaRPr lang="en-US"/>
        </a:p>
      </dgm:t>
    </dgm:pt>
    <dgm:pt modelId="{A11769A8-BAD9-42A8-AE5E-D545DC780482}">
      <dgm:prSet phldrT="[Text]"/>
      <dgm:spPr/>
      <dgm:t>
        <a:bodyPr/>
        <a:lstStyle/>
        <a:p>
          <a:pPr>
            <a:buNone/>
          </a:pPr>
          <a:r>
            <a:rPr lang="en-US" dirty="0"/>
            <a:t>A9 – Using Components with Known Vulnerabilities </a:t>
          </a:r>
        </a:p>
      </dgm:t>
    </dgm:pt>
    <dgm:pt modelId="{11732390-A15F-4F76-A3FD-0EF3A94B2A06}" type="parTrans" cxnId="{21C55E91-4760-4F61-A752-AEE00F0826F2}">
      <dgm:prSet/>
      <dgm:spPr/>
      <dgm:t>
        <a:bodyPr/>
        <a:lstStyle/>
        <a:p>
          <a:endParaRPr lang="en-US"/>
        </a:p>
      </dgm:t>
    </dgm:pt>
    <dgm:pt modelId="{84533F82-268E-4C30-B4DC-7063CBC8B910}" type="sibTrans" cxnId="{21C55E91-4760-4F61-A752-AEE00F0826F2}">
      <dgm:prSet/>
      <dgm:spPr/>
      <dgm:t>
        <a:bodyPr/>
        <a:lstStyle/>
        <a:p>
          <a:endParaRPr lang="en-US"/>
        </a:p>
      </dgm:t>
    </dgm:pt>
    <dgm:pt modelId="{A6C95D05-5986-4ADD-8EAB-A853E1B49569}">
      <dgm:prSet phldrT="[Text]"/>
      <dgm:spPr/>
      <dgm:t>
        <a:bodyPr/>
        <a:lstStyle/>
        <a:p>
          <a:pPr>
            <a:buNone/>
          </a:pPr>
          <a:r>
            <a:rPr lang="en-US" dirty="0"/>
            <a:t>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 and impacts. </a:t>
          </a:r>
        </a:p>
      </dgm:t>
    </dgm:pt>
    <dgm:pt modelId="{E4E48BDF-5976-4CDF-A4C7-FE693F80FEF1}" type="parTrans" cxnId="{4BCE6C0B-AA9C-4E49-95DD-752615BC599B}">
      <dgm:prSet/>
      <dgm:spPr/>
      <dgm:t>
        <a:bodyPr/>
        <a:lstStyle/>
        <a:p>
          <a:endParaRPr lang="en-US"/>
        </a:p>
      </dgm:t>
    </dgm:pt>
    <dgm:pt modelId="{CA133564-F1C2-4395-B91D-BC62760D0D0D}" type="sibTrans" cxnId="{4BCE6C0B-AA9C-4E49-95DD-752615BC599B}">
      <dgm:prSet/>
      <dgm:spPr/>
      <dgm:t>
        <a:bodyPr/>
        <a:lstStyle/>
        <a:p>
          <a:endParaRPr lang="en-US"/>
        </a:p>
      </dgm:t>
    </dgm:pt>
    <dgm:pt modelId="{EB075927-D4B2-4F5D-AA7C-C33D5893FC8F}">
      <dgm:prSet phldrT="[Text]"/>
      <dgm:spPr/>
      <dgm:t>
        <a:bodyPr/>
        <a:lstStyle/>
        <a:p>
          <a:r>
            <a:rPr lang="en-US" dirty="0"/>
            <a:t>A10 – </a:t>
          </a:r>
          <a:r>
            <a:rPr lang="en-US" dirty="0" err="1"/>
            <a:t>Underprotected</a:t>
          </a:r>
          <a:r>
            <a:rPr lang="en-US" dirty="0"/>
            <a:t>  APIs </a:t>
          </a:r>
        </a:p>
      </dgm:t>
    </dgm:pt>
    <dgm:pt modelId="{4A97485D-52C4-4F30-8170-09EC9A14FDCC}" type="parTrans" cxnId="{63ECB81F-0858-4581-8BCF-715FBB2F1EC7}">
      <dgm:prSet/>
      <dgm:spPr/>
      <dgm:t>
        <a:bodyPr/>
        <a:lstStyle/>
        <a:p>
          <a:endParaRPr lang="en-US"/>
        </a:p>
      </dgm:t>
    </dgm:pt>
    <dgm:pt modelId="{13A4DD80-BF14-4F07-8E04-2F4FED167876}" type="sibTrans" cxnId="{63ECB81F-0858-4581-8BCF-715FBB2F1EC7}">
      <dgm:prSet/>
      <dgm:spPr/>
      <dgm:t>
        <a:bodyPr/>
        <a:lstStyle/>
        <a:p>
          <a:endParaRPr lang="en-US"/>
        </a:p>
      </dgm:t>
    </dgm:pt>
    <dgm:pt modelId="{5884E07E-AC00-40BF-81E1-4AAA94831A55}">
      <dgm:prSet phldrT="[Text]"/>
      <dgm:spPr/>
      <dgm:t>
        <a:bodyPr/>
        <a:lstStyle/>
        <a:p>
          <a:pPr>
            <a:buNone/>
          </a:pPr>
          <a:r>
            <a:rPr lang="en-US" dirty="0"/>
            <a:t>  Modern applications often involve rich client applications and APIs, such as JavaScript in the browser and mobile apps, that connect to an API of some kind (SOAP/XML, REST/JSON, RPC, GWT, etc.). These APIs are often unprotected and contain numerous vulnerabilities. </a:t>
          </a:r>
        </a:p>
      </dgm:t>
    </dgm:pt>
    <dgm:pt modelId="{4EBA36BA-5074-4F0C-86B4-CDF429A03A67}" type="parTrans" cxnId="{717078A8-21CB-4917-A498-891385AC834C}">
      <dgm:prSet/>
      <dgm:spPr/>
      <dgm:t>
        <a:bodyPr/>
        <a:lstStyle/>
        <a:p>
          <a:endParaRPr lang="en-US"/>
        </a:p>
      </dgm:t>
    </dgm:pt>
    <dgm:pt modelId="{93E0BF00-7EDC-40E0-9B36-235AA78D244A}" type="sibTrans" cxnId="{717078A8-21CB-4917-A498-891385AC834C}">
      <dgm:prSet/>
      <dgm:spPr/>
      <dgm:t>
        <a:bodyPr/>
        <a:lstStyle/>
        <a:p>
          <a:endParaRPr lang="en-US"/>
        </a:p>
      </dgm:t>
    </dgm:pt>
    <dgm:pt modelId="{A6122141-BCEB-4560-8EA4-9CD1CF995B67}" type="pres">
      <dgm:prSet presAssocID="{427401DA-8887-4AB8-A3E4-78901E19F979}" presName="Name0" presStyleCnt="0">
        <dgm:presLayoutVars>
          <dgm:dir/>
          <dgm:animLvl val="lvl"/>
          <dgm:resizeHandles/>
        </dgm:presLayoutVars>
      </dgm:prSet>
      <dgm:spPr/>
    </dgm:pt>
    <dgm:pt modelId="{24F30C02-FE1D-4EBA-AEC3-A849EBD33AEB}" type="pres">
      <dgm:prSet presAssocID="{F2B9132F-2C3B-476E-8DDB-9F6C85D773F8}" presName="linNode" presStyleCnt="0"/>
      <dgm:spPr/>
    </dgm:pt>
    <dgm:pt modelId="{F8FDAFA3-0648-4660-A40A-A00E6A4BFE53}" type="pres">
      <dgm:prSet presAssocID="{F2B9132F-2C3B-476E-8DDB-9F6C85D773F8}" presName="parentShp" presStyleLbl="node1" presStyleIdx="0" presStyleCnt="10" custScaleY="18673">
        <dgm:presLayoutVars>
          <dgm:bulletEnabled val="1"/>
        </dgm:presLayoutVars>
      </dgm:prSet>
      <dgm:spPr/>
    </dgm:pt>
    <dgm:pt modelId="{030460CA-E516-4DFD-A24A-3971A2914C08}" type="pres">
      <dgm:prSet presAssocID="{F2B9132F-2C3B-476E-8DDB-9F6C85D773F8}" presName="childShp" presStyleLbl="bgAccFollowNode1" presStyleIdx="0" presStyleCnt="10" custScaleY="27806">
        <dgm:presLayoutVars>
          <dgm:bulletEnabled val="1"/>
        </dgm:presLayoutVars>
      </dgm:prSet>
      <dgm:spPr/>
    </dgm:pt>
    <dgm:pt modelId="{3F1F16A6-4C48-4F65-8CCA-3AA95691041B}" type="pres">
      <dgm:prSet presAssocID="{3536CD22-5483-4156-A0E8-A40F27BDC87B}" presName="spacing" presStyleCnt="0"/>
      <dgm:spPr/>
    </dgm:pt>
    <dgm:pt modelId="{B720136F-1F94-44DB-A96C-2F2E46CB4301}" type="pres">
      <dgm:prSet presAssocID="{B08C9232-DCC7-4A30-AEC9-7B73A16B8F7C}" presName="linNode" presStyleCnt="0"/>
      <dgm:spPr/>
    </dgm:pt>
    <dgm:pt modelId="{4D40DF94-4926-409D-A104-9003DD6C9A8B}" type="pres">
      <dgm:prSet presAssocID="{B08C9232-DCC7-4A30-AEC9-7B73A16B8F7C}" presName="parentShp" presStyleLbl="node1" presStyleIdx="1" presStyleCnt="10" custScaleY="18673">
        <dgm:presLayoutVars>
          <dgm:bulletEnabled val="1"/>
        </dgm:presLayoutVars>
      </dgm:prSet>
      <dgm:spPr/>
    </dgm:pt>
    <dgm:pt modelId="{5174F4EA-25E8-4ECC-B26A-9206A76949D8}" type="pres">
      <dgm:prSet presAssocID="{B08C9232-DCC7-4A30-AEC9-7B73A16B8F7C}" presName="childShp" presStyleLbl="bgAccFollowNode1" presStyleIdx="1" presStyleCnt="10" custScaleY="27806">
        <dgm:presLayoutVars>
          <dgm:bulletEnabled val="1"/>
        </dgm:presLayoutVars>
      </dgm:prSet>
      <dgm:spPr/>
    </dgm:pt>
    <dgm:pt modelId="{C6E8F825-2963-45A9-A459-3A0F4E52EA0D}" type="pres">
      <dgm:prSet presAssocID="{E36D676B-66E6-465B-8088-DE98DF7C360C}" presName="spacing" presStyleCnt="0"/>
      <dgm:spPr/>
    </dgm:pt>
    <dgm:pt modelId="{51B48200-70B8-4F27-B31C-4AD7A1C6C1CC}" type="pres">
      <dgm:prSet presAssocID="{2D70153D-1001-479C-B7A5-0A2F95FF9998}" presName="linNode" presStyleCnt="0"/>
      <dgm:spPr/>
    </dgm:pt>
    <dgm:pt modelId="{5DBDBB0B-3769-4160-83D0-EB701ED83C97}" type="pres">
      <dgm:prSet presAssocID="{2D70153D-1001-479C-B7A5-0A2F95FF9998}" presName="parentShp" presStyleLbl="node1" presStyleIdx="2" presStyleCnt="10" custScaleY="18673">
        <dgm:presLayoutVars>
          <dgm:bulletEnabled val="1"/>
        </dgm:presLayoutVars>
      </dgm:prSet>
      <dgm:spPr/>
    </dgm:pt>
    <dgm:pt modelId="{9A8F8562-7916-49FC-A662-82B159F6967C}" type="pres">
      <dgm:prSet presAssocID="{2D70153D-1001-479C-B7A5-0A2F95FF9998}" presName="childShp" presStyleLbl="bgAccFollowNode1" presStyleIdx="2" presStyleCnt="10" custScaleY="27806">
        <dgm:presLayoutVars>
          <dgm:bulletEnabled val="1"/>
        </dgm:presLayoutVars>
      </dgm:prSet>
      <dgm:spPr/>
    </dgm:pt>
    <dgm:pt modelId="{8C7DC288-C3B4-4539-9558-F4C33741B4E6}" type="pres">
      <dgm:prSet presAssocID="{AE8284FA-3B51-4D66-8F11-DD7834943267}" presName="spacing" presStyleCnt="0"/>
      <dgm:spPr/>
    </dgm:pt>
    <dgm:pt modelId="{0F6B8039-2951-48D4-A4A0-91DA4541D3A7}" type="pres">
      <dgm:prSet presAssocID="{88DAF026-D669-4A5F-9EE6-1439B951012E}" presName="linNode" presStyleCnt="0"/>
      <dgm:spPr/>
    </dgm:pt>
    <dgm:pt modelId="{3019E04E-A40E-4914-8606-125D6853BF07}" type="pres">
      <dgm:prSet presAssocID="{88DAF026-D669-4A5F-9EE6-1439B951012E}" presName="parentShp" presStyleLbl="node1" presStyleIdx="3" presStyleCnt="10" custScaleY="18673">
        <dgm:presLayoutVars>
          <dgm:bulletEnabled val="1"/>
        </dgm:presLayoutVars>
      </dgm:prSet>
      <dgm:spPr/>
    </dgm:pt>
    <dgm:pt modelId="{BAB12834-7A33-45EA-9CEF-537460EB48F7}" type="pres">
      <dgm:prSet presAssocID="{88DAF026-D669-4A5F-9EE6-1439B951012E}" presName="childShp" presStyleLbl="bgAccFollowNode1" presStyleIdx="3" presStyleCnt="10" custScaleY="27806">
        <dgm:presLayoutVars>
          <dgm:bulletEnabled val="1"/>
        </dgm:presLayoutVars>
      </dgm:prSet>
      <dgm:spPr/>
    </dgm:pt>
    <dgm:pt modelId="{1F9054C1-0183-457E-AE0A-692F923145DE}" type="pres">
      <dgm:prSet presAssocID="{458005CE-2D18-43A5-8D53-908AA6A8AF44}" presName="spacing" presStyleCnt="0"/>
      <dgm:spPr/>
    </dgm:pt>
    <dgm:pt modelId="{C71F3495-CF06-4E14-9EED-3D1512263396}" type="pres">
      <dgm:prSet presAssocID="{90403A69-5AB1-481E-896A-F1C4BD72403F}" presName="linNode" presStyleCnt="0"/>
      <dgm:spPr/>
    </dgm:pt>
    <dgm:pt modelId="{6125C158-0FA9-4E9C-9DF0-E8992CECA773}" type="pres">
      <dgm:prSet presAssocID="{90403A69-5AB1-481E-896A-F1C4BD72403F}" presName="parentShp" presStyleLbl="node1" presStyleIdx="4" presStyleCnt="10" custScaleY="18673">
        <dgm:presLayoutVars>
          <dgm:bulletEnabled val="1"/>
        </dgm:presLayoutVars>
      </dgm:prSet>
      <dgm:spPr/>
    </dgm:pt>
    <dgm:pt modelId="{EB1BAC44-1B62-447F-A244-8903F96BE65B}" type="pres">
      <dgm:prSet presAssocID="{90403A69-5AB1-481E-896A-F1C4BD72403F}" presName="childShp" presStyleLbl="bgAccFollowNode1" presStyleIdx="4" presStyleCnt="10" custScaleY="27806">
        <dgm:presLayoutVars>
          <dgm:bulletEnabled val="1"/>
        </dgm:presLayoutVars>
      </dgm:prSet>
      <dgm:spPr/>
    </dgm:pt>
    <dgm:pt modelId="{FDB36076-CBB9-40A9-8769-57B9F92ADD5C}" type="pres">
      <dgm:prSet presAssocID="{903AD566-FFC9-4C75-9106-93924E512424}" presName="spacing" presStyleCnt="0"/>
      <dgm:spPr/>
    </dgm:pt>
    <dgm:pt modelId="{E86B9448-FD90-42DF-B1E4-9E64C02EC848}" type="pres">
      <dgm:prSet presAssocID="{CAD3C37E-5964-4813-9871-2CDC3FEA161A}" presName="linNode" presStyleCnt="0"/>
      <dgm:spPr/>
    </dgm:pt>
    <dgm:pt modelId="{CF83A569-4C68-41AF-B565-EA3A15DBEC85}" type="pres">
      <dgm:prSet presAssocID="{CAD3C37E-5964-4813-9871-2CDC3FEA161A}" presName="parentShp" presStyleLbl="node1" presStyleIdx="5" presStyleCnt="10" custScaleY="18673">
        <dgm:presLayoutVars>
          <dgm:bulletEnabled val="1"/>
        </dgm:presLayoutVars>
      </dgm:prSet>
      <dgm:spPr/>
    </dgm:pt>
    <dgm:pt modelId="{387589F7-25BB-4DB9-872A-D1E27AC700C0}" type="pres">
      <dgm:prSet presAssocID="{CAD3C37E-5964-4813-9871-2CDC3FEA161A}" presName="childShp" presStyleLbl="bgAccFollowNode1" presStyleIdx="5" presStyleCnt="10" custScaleY="27806">
        <dgm:presLayoutVars>
          <dgm:bulletEnabled val="1"/>
        </dgm:presLayoutVars>
      </dgm:prSet>
      <dgm:spPr/>
    </dgm:pt>
    <dgm:pt modelId="{F0E123CE-71F0-4BAA-AE2E-72C0C1AC8DEF}" type="pres">
      <dgm:prSet presAssocID="{88326D94-3C22-446B-80B4-F586584730AF}" presName="spacing" presStyleCnt="0"/>
      <dgm:spPr/>
    </dgm:pt>
    <dgm:pt modelId="{261FE9AC-97FE-4F16-93FC-A71D7CBCEEDB}" type="pres">
      <dgm:prSet presAssocID="{A7ED4B26-73DC-45AE-9209-8F141B1157FD}" presName="linNode" presStyleCnt="0"/>
      <dgm:spPr/>
    </dgm:pt>
    <dgm:pt modelId="{54C1DF20-4F9E-4BAA-9B34-EBEFD1A2B741}" type="pres">
      <dgm:prSet presAssocID="{A7ED4B26-73DC-45AE-9209-8F141B1157FD}" presName="parentShp" presStyleLbl="node1" presStyleIdx="6" presStyleCnt="10" custScaleY="18673">
        <dgm:presLayoutVars>
          <dgm:bulletEnabled val="1"/>
        </dgm:presLayoutVars>
      </dgm:prSet>
      <dgm:spPr/>
    </dgm:pt>
    <dgm:pt modelId="{88EB78F9-D8D8-4D07-9EC5-C80C7AE4575D}" type="pres">
      <dgm:prSet presAssocID="{A7ED4B26-73DC-45AE-9209-8F141B1157FD}" presName="childShp" presStyleLbl="bgAccFollowNode1" presStyleIdx="6" presStyleCnt="10" custScaleY="27806">
        <dgm:presLayoutVars>
          <dgm:bulletEnabled val="1"/>
        </dgm:presLayoutVars>
      </dgm:prSet>
      <dgm:spPr/>
    </dgm:pt>
    <dgm:pt modelId="{91E57B50-1C4E-4DE5-88FA-D46D2468C251}" type="pres">
      <dgm:prSet presAssocID="{CC125F0F-DEE1-4883-974B-4DB1E6C1931D}" presName="spacing" presStyleCnt="0"/>
      <dgm:spPr/>
    </dgm:pt>
    <dgm:pt modelId="{B428694C-AA6A-481A-8840-E706C8CF380A}" type="pres">
      <dgm:prSet presAssocID="{1DBB5C5E-A644-470C-B049-23D4301C7C4B}" presName="linNode" presStyleCnt="0"/>
      <dgm:spPr/>
    </dgm:pt>
    <dgm:pt modelId="{0779068D-7148-4D7D-95FB-C392ABC986AA}" type="pres">
      <dgm:prSet presAssocID="{1DBB5C5E-A644-470C-B049-23D4301C7C4B}" presName="parentShp" presStyleLbl="node1" presStyleIdx="7" presStyleCnt="10" custScaleY="18673">
        <dgm:presLayoutVars>
          <dgm:bulletEnabled val="1"/>
        </dgm:presLayoutVars>
      </dgm:prSet>
      <dgm:spPr/>
    </dgm:pt>
    <dgm:pt modelId="{7539B098-A42C-4739-8FD5-E0DD6DA995C8}" type="pres">
      <dgm:prSet presAssocID="{1DBB5C5E-A644-470C-B049-23D4301C7C4B}" presName="childShp" presStyleLbl="bgAccFollowNode1" presStyleIdx="7" presStyleCnt="10" custScaleY="27806">
        <dgm:presLayoutVars>
          <dgm:bulletEnabled val="1"/>
        </dgm:presLayoutVars>
      </dgm:prSet>
      <dgm:spPr/>
    </dgm:pt>
    <dgm:pt modelId="{59087493-FB24-413D-B5A0-674410A3BA04}" type="pres">
      <dgm:prSet presAssocID="{1EE638F2-8A36-455E-9BCC-94DB3341BC66}" presName="spacing" presStyleCnt="0"/>
      <dgm:spPr/>
    </dgm:pt>
    <dgm:pt modelId="{A39C7FC0-7473-498F-8EA7-F3B6F60FD5B8}" type="pres">
      <dgm:prSet presAssocID="{A11769A8-BAD9-42A8-AE5E-D545DC780482}" presName="linNode" presStyleCnt="0"/>
      <dgm:spPr/>
    </dgm:pt>
    <dgm:pt modelId="{9A48EB59-EC27-4436-8B56-F1B866067E42}" type="pres">
      <dgm:prSet presAssocID="{A11769A8-BAD9-42A8-AE5E-D545DC780482}" presName="parentShp" presStyleLbl="node1" presStyleIdx="8" presStyleCnt="10" custScaleY="18673">
        <dgm:presLayoutVars>
          <dgm:bulletEnabled val="1"/>
        </dgm:presLayoutVars>
      </dgm:prSet>
      <dgm:spPr/>
    </dgm:pt>
    <dgm:pt modelId="{5BAFCFEF-D490-45D6-B34B-E5B8034865DA}" type="pres">
      <dgm:prSet presAssocID="{A11769A8-BAD9-42A8-AE5E-D545DC780482}" presName="childShp" presStyleLbl="bgAccFollowNode1" presStyleIdx="8" presStyleCnt="10" custScaleY="27806">
        <dgm:presLayoutVars>
          <dgm:bulletEnabled val="1"/>
        </dgm:presLayoutVars>
      </dgm:prSet>
      <dgm:spPr/>
    </dgm:pt>
    <dgm:pt modelId="{8E769D3A-246B-4843-A084-38A074B3F631}" type="pres">
      <dgm:prSet presAssocID="{84533F82-268E-4C30-B4DC-7063CBC8B910}" presName="spacing" presStyleCnt="0"/>
      <dgm:spPr/>
    </dgm:pt>
    <dgm:pt modelId="{14558577-8881-49CD-91AE-F9F495ACFAAD}" type="pres">
      <dgm:prSet presAssocID="{EB075927-D4B2-4F5D-AA7C-C33D5893FC8F}" presName="linNode" presStyleCnt="0"/>
      <dgm:spPr/>
    </dgm:pt>
    <dgm:pt modelId="{5CC04D51-4B60-4649-8BF3-DB0C95FA6245}" type="pres">
      <dgm:prSet presAssocID="{EB075927-D4B2-4F5D-AA7C-C33D5893FC8F}" presName="parentShp" presStyleLbl="node1" presStyleIdx="9" presStyleCnt="10" custScaleX="95122" custScaleY="18673">
        <dgm:presLayoutVars>
          <dgm:bulletEnabled val="1"/>
        </dgm:presLayoutVars>
      </dgm:prSet>
      <dgm:spPr/>
    </dgm:pt>
    <dgm:pt modelId="{D974374E-630C-4EEF-AFAE-37805867565B}" type="pres">
      <dgm:prSet presAssocID="{EB075927-D4B2-4F5D-AA7C-C33D5893FC8F}" presName="childShp" presStyleLbl="bgAccFollowNode1" presStyleIdx="9" presStyleCnt="10" custScaleY="27806">
        <dgm:presLayoutVars>
          <dgm:bulletEnabled val="1"/>
        </dgm:presLayoutVars>
      </dgm:prSet>
      <dgm:spPr/>
    </dgm:pt>
  </dgm:ptLst>
  <dgm:cxnLst>
    <dgm:cxn modelId="{C0435209-0134-4401-9279-BFF7F86B41B2}" srcId="{B08C9232-DCC7-4A30-AEC9-7B73A16B8F7C}" destId="{4D95896F-5658-4B31-9A12-81AA550EB615}" srcOrd="0" destOrd="0" parTransId="{6086C479-EA2D-4B4B-B401-D348D18CA4F4}" sibTransId="{F99EC265-EF3A-4F8F-8ADE-236A31BAF914}"/>
    <dgm:cxn modelId="{4BCE6C0B-AA9C-4E49-95DD-752615BC599B}" srcId="{A11769A8-BAD9-42A8-AE5E-D545DC780482}" destId="{A6C95D05-5986-4ADD-8EAB-A853E1B49569}" srcOrd="0" destOrd="0" parTransId="{E4E48BDF-5976-4CDF-A4C7-FE693F80FEF1}" sibTransId="{CA133564-F1C2-4395-B91D-BC62760D0D0D}"/>
    <dgm:cxn modelId="{8C8B4618-7BF2-4088-B84B-12270B2D98FA}" type="presOf" srcId="{B08C9232-DCC7-4A30-AEC9-7B73A16B8F7C}" destId="{4D40DF94-4926-409D-A104-9003DD6C9A8B}" srcOrd="0" destOrd="0" presId="urn:microsoft.com/office/officeart/2005/8/layout/vList6"/>
    <dgm:cxn modelId="{0A817F19-D913-4CD2-B246-53CBDD5C300A}" type="presOf" srcId="{5884E07E-AC00-40BF-81E1-4AAA94831A55}" destId="{D974374E-630C-4EEF-AFAE-37805867565B}" srcOrd="0" destOrd="0" presId="urn:microsoft.com/office/officeart/2005/8/layout/vList6"/>
    <dgm:cxn modelId="{63ECB81F-0858-4581-8BCF-715FBB2F1EC7}" srcId="{427401DA-8887-4AB8-A3E4-78901E19F979}" destId="{EB075927-D4B2-4F5D-AA7C-C33D5893FC8F}" srcOrd="9" destOrd="0" parTransId="{4A97485D-52C4-4F30-8170-09EC9A14FDCC}" sibTransId="{13A4DD80-BF14-4F07-8E04-2F4FED167876}"/>
    <dgm:cxn modelId="{36DFC923-4234-4881-88D5-84318C95CAAC}" type="presOf" srcId="{A11769A8-BAD9-42A8-AE5E-D545DC780482}" destId="{9A48EB59-EC27-4436-8B56-F1B866067E42}" srcOrd="0" destOrd="0" presId="urn:microsoft.com/office/officeart/2005/8/layout/vList6"/>
    <dgm:cxn modelId="{E1AC1C24-B832-44D8-BDA4-FE61F85CF1E5}" type="presOf" srcId="{90403A69-5AB1-481E-896A-F1C4BD72403F}" destId="{6125C158-0FA9-4E9C-9DF0-E8992CECA773}" srcOrd="0" destOrd="0" presId="urn:microsoft.com/office/officeart/2005/8/layout/vList6"/>
    <dgm:cxn modelId="{7DF7AC2A-79F3-426C-8488-7AE77FBA9782}" srcId="{427401DA-8887-4AB8-A3E4-78901E19F979}" destId="{B08C9232-DCC7-4A30-AEC9-7B73A16B8F7C}" srcOrd="1" destOrd="0" parTransId="{4DF3269F-ED8B-4A32-BCFA-BF85E68E319C}" sibTransId="{E36D676B-66E6-465B-8088-DE98DF7C360C}"/>
    <dgm:cxn modelId="{806AF52B-2DB0-4720-96C5-770A7E7CF078}" type="presOf" srcId="{CAD3C37E-5964-4813-9871-2CDC3FEA161A}" destId="{CF83A569-4C68-41AF-B565-EA3A15DBEC85}" srcOrd="0" destOrd="0" presId="urn:microsoft.com/office/officeart/2005/8/layout/vList6"/>
    <dgm:cxn modelId="{E923F32F-9462-4DD5-96DA-BC46F2F94EC0}" srcId="{2D70153D-1001-479C-B7A5-0A2F95FF9998}" destId="{33E7A1D8-D45B-433A-84EA-4492CECB6E38}" srcOrd="0" destOrd="0" parTransId="{D7B4A368-7B29-457E-A83D-8BC50D629F5E}" sibTransId="{255D8AA8-4BAB-4F74-8CD9-2B9F77828EF3}"/>
    <dgm:cxn modelId="{7BB6FC32-0F57-4101-A5A5-C995B7401934}" type="presOf" srcId="{65F8B14B-EFAE-41CE-A203-547D7879FFC8}" destId="{7539B098-A42C-4739-8FD5-E0DD6DA995C8}" srcOrd="0" destOrd="0" presId="urn:microsoft.com/office/officeart/2005/8/layout/vList6"/>
    <dgm:cxn modelId="{E697A23C-62D0-4540-B1A4-244F489D79B6}" type="presOf" srcId="{A7ED4B26-73DC-45AE-9209-8F141B1157FD}" destId="{54C1DF20-4F9E-4BAA-9B34-EBEFD1A2B741}" srcOrd="0" destOrd="0" presId="urn:microsoft.com/office/officeart/2005/8/layout/vList6"/>
    <dgm:cxn modelId="{A835A53D-FFA7-4850-9C14-F81824DB2D35}" type="presOf" srcId="{33E7A1D8-D45B-433A-84EA-4492CECB6E38}" destId="{9A8F8562-7916-49FC-A662-82B159F6967C}" srcOrd="0" destOrd="0" presId="urn:microsoft.com/office/officeart/2005/8/layout/vList6"/>
    <dgm:cxn modelId="{1B8FE544-5FF2-4C03-89C0-6E723A6A040E}" srcId="{427401DA-8887-4AB8-A3E4-78901E19F979}" destId="{90403A69-5AB1-481E-896A-F1C4BD72403F}" srcOrd="4" destOrd="0" parTransId="{7EA10684-5DFE-4327-83BE-6AA5FC5C1A19}" sibTransId="{903AD566-FFC9-4C75-9106-93924E512424}"/>
    <dgm:cxn modelId="{D7AA674B-F2F8-4504-8303-2508D531B733}" srcId="{427401DA-8887-4AB8-A3E4-78901E19F979}" destId="{A7ED4B26-73DC-45AE-9209-8F141B1157FD}" srcOrd="6" destOrd="0" parTransId="{C5F5E569-2CEA-478F-9CF6-82B307203732}" sibTransId="{CC125F0F-DEE1-4883-974B-4DB1E6C1931D}"/>
    <dgm:cxn modelId="{A7041853-6434-4CBA-A9BD-EA257CCE2A44}" srcId="{88DAF026-D669-4A5F-9EE6-1439B951012E}" destId="{398298AF-6208-4E14-832F-E10C7C1BE2FC}" srcOrd="0" destOrd="0" parTransId="{736FE75C-3A8A-483F-9237-2E5C3726FB11}" sibTransId="{ED7EAE0A-78FE-4E31-A727-BBB45D4BA1C4}"/>
    <dgm:cxn modelId="{E8380E54-C57B-4771-A2E7-717138AAE82F}" type="presOf" srcId="{2D70153D-1001-479C-B7A5-0A2F95FF9998}" destId="{5DBDBB0B-3769-4160-83D0-EB701ED83C97}" srcOrd="0" destOrd="0" presId="urn:microsoft.com/office/officeart/2005/8/layout/vList6"/>
    <dgm:cxn modelId="{DA6BE55B-3803-41C0-A9B7-6437E40B32F4}" type="presOf" srcId="{88DAF026-D669-4A5F-9EE6-1439B951012E}" destId="{3019E04E-A40E-4914-8606-125D6853BF07}" srcOrd="0" destOrd="0" presId="urn:microsoft.com/office/officeart/2005/8/layout/vList6"/>
    <dgm:cxn modelId="{C57F705E-0873-4B1C-A896-A9FE49465F10}" type="presOf" srcId="{1DBB5C5E-A644-470C-B049-23D4301C7C4B}" destId="{0779068D-7148-4D7D-95FB-C392ABC986AA}" srcOrd="0" destOrd="0" presId="urn:microsoft.com/office/officeart/2005/8/layout/vList6"/>
    <dgm:cxn modelId="{2703E465-C8CB-41D8-8400-01806D53363C}" srcId="{CAD3C37E-5964-4813-9871-2CDC3FEA161A}" destId="{9D2B10A3-996A-4EFE-B190-CD06E1DA8B6C}" srcOrd="0" destOrd="0" parTransId="{C25CEB19-0A7B-49B2-9534-544DFA45B4EA}" sibTransId="{7F0BF697-4317-43CD-935F-F2284EAC06DE}"/>
    <dgm:cxn modelId="{01E3F16F-58B0-40E1-A3E8-171AB5E37DED}" type="presOf" srcId="{398298AF-6208-4E14-832F-E10C7C1BE2FC}" destId="{BAB12834-7A33-45EA-9CEF-537460EB48F7}" srcOrd="0" destOrd="0" presId="urn:microsoft.com/office/officeart/2005/8/layout/vList6"/>
    <dgm:cxn modelId="{38158079-D413-4538-BC1F-3486B2E952AE}" srcId="{1DBB5C5E-A644-470C-B049-23D4301C7C4B}" destId="{65F8B14B-EFAE-41CE-A203-547D7879FFC8}" srcOrd="0" destOrd="0" parTransId="{0398061C-7B0E-46AC-8528-07C1C0A92774}" sibTransId="{A6A2665A-0A35-4680-A3F6-E92E58EBEAB5}"/>
    <dgm:cxn modelId="{BAB72F8A-A572-4E06-A455-DD65F0A2470C}" srcId="{A7ED4B26-73DC-45AE-9209-8F141B1157FD}" destId="{D8B6E655-ADA5-470A-88A7-F8181F88B6AB}" srcOrd="0" destOrd="0" parTransId="{F09062D5-CD05-476C-B206-D1289835936E}" sibTransId="{398FA93E-3766-458E-A528-6B7EC19231A3}"/>
    <dgm:cxn modelId="{BEB7308B-E896-423C-B271-089F53DF48E2}" type="presOf" srcId="{EDCDD13E-5511-4968-AFB2-AC652CFF7476}" destId="{EB1BAC44-1B62-447F-A244-8903F96BE65B}" srcOrd="0" destOrd="0" presId="urn:microsoft.com/office/officeart/2005/8/layout/vList6"/>
    <dgm:cxn modelId="{5CF7848F-C4F3-407B-BC66-A17D30C63A48}" srcId="{427401DA-8887-4AB8-A3E4-78901E19F979}" destId="{2D70153D-1001-479C-B7A5-0A2F95FF9998}" srcOrd="2" destOrd="0" parTransId="{809A06F9-4970-4433-8016-D1E43B8A3E43}" sibTransId="{AE8284FA-3B51-4D66-8F11-DD7834943267}"/>
    <dgm:cxn modelId="{21C55E91-4760-4F61-A752-AEE00F0826F2}" srcId="{427401DA-8887-4AB8-A3E4-78901E19F979}" destId="{A11769A8-BAD9-42A8-AE5E-D545DC780482}" srcOrd="8" destOrd="0" parTransId="{11732390-A15F-4F76-A3FD-0EF3A94B2A06}" sibTransId="{84533F82-268E-4C30-B4DC-7063CBC8B910}"/>
    <dgm:cxn modelId="{717078A8-21CB-4917-A498-891385AC834C}" srcId="{EB075927-D4B2-4F5D-AA7C-C33D5893FC8F}" destId="{5884E07E-AC00-40BF-81E1-4AAA94831A55}" srcOrd="0" destOrd="0" parTransId="{4EBA36BA-5074-4F0C-86B4-CDF429A03A67}" sibTransId="{93E0BF00-7EDC-40E0-9B36-235AA78D244A}"/>
    <dgm:cxn modelId="{DA2C5AAE-4673-4178-96BA-E363636916EA}" type="presOf" srcId="{4D95896F-5658-4B31-9A12-81AA550EB615}" destId="{5174F4EA-25E8-4ECC-B26A-9206A76949D8}" srcOrd="0" destOrd="0" presId="urn:microsoft.com/office/officeart/2005/8/layout/vList6"/>
    <dgm:cxn modelId="{D2D917B1-307D-4A1D-B696-82E13429B7A7}" type="presOf" srcId="{9D2B10A3-996A-4EFE-B190-CD06E1DA8B6C}" destId="{387589F7-25BB-4DB9-872A-D1E27AC700C0}" srcOrd="0" destOrd="0" presId="urn:microsoft.com/office/officeart/2005/8/layout/vList6"/>
    <dgm:cxn modelId="{959FB4B2-45A4-4004-9036-2DF4F1DB1C2C}" type="presOf" srcId="{EB075927-D4B2-4F5D-AA7C-C33D5893FC8F}" destId="{5CC04D51-4B60-4649-8BF3-DB0C95FA6245}" srcOrd="0" destOrd="0" presId="urn:microsoft.com/office/officeart/2005/8/layout/vList6"/>
    <dgm:cxn modelId="{17CBFEB3-0D90-461E-BF3C-1B152C6EEE86}" type="presOf" srcId="{427401DA-8887-4AB8-A3E4-78901E19F979}" destId="{A6122141-BCEB-4560-8EA4-9CD1CF995B67}" srcOrd="0" destOrd="0" presId="urn:microsoft.com/office/officeart/2005/8/layout/vList6"/>
    <dgm:cxn modelId="{28642CBA-685E-41E6-96C8-DBEFBD8BF2DA}" srcId="{F2B9132F-2C3B-476E-8DDB-9F6C85D773F8}" destId="{D977557D-40C7-43C3-8320-C4D45BE8F500}" srcOrd="0" destOrd="0" parTransId="{12FD37D6-98EE-41FD-BE17-B6E1CC349734}" sibTransId="{BB04650F-2F48-4B6D-8E43-62ED9D3426A6}"/>
    <dgm:cxn modelId="{90FC94BD-FBD4-4848-A485-B7B153A337D0}" srcId="{427401DA-8887-4AB8-A3E4-78901E19F979}" destId="{CAD3C37E-5964-4813-9871-2CDC3FEA161A}" srcOrd="5" destOrd="0" parTransId="{7401DC19-6A8F-4256-B4C5-ACB547DBE0B3}" sibTransId="{88326D94-3C22-446B-80B4-F586584730AF}"/>
    <dgm:cxn modelId="{58E85CCC-25CB-4A66-8A09-DC7B37931F85}" type="presOf" srcId="{F2B9132F-2C3B-476E-8DDB-9F6C85D773F8}" destId="{F8FDAFA3-0648-4660-A40A-A00E6A4BFE53}" srcOrd="0" destOrd="0" presId="urn:microsoft.com/office/officeart/2005/8/layout/vList6"/>
    <dgm:cxn modelId="{F2714BD5-E283-467E-9F6A-DD394C7BFAFE}" type="presOf" srcId="{D8B6E655-ADA5-470A-88A7-F8181F88B6AB}" destId="{88EB78F9-D8D8-4D07-9EC5-C80C7AE4575D}" srcOrd="0" destOrd="0" presId="urn:microsoft.com/office/officeart/2005/8/layout/vList6"/>
    <dgm:cxn modelId="{8B99CCE9-8236-4B18-8C10-AB6373F54115}" srcId="{427401DA-8887-4AB8-A3E4-78901E19F979}" destId="{F2B9132F-2C3B-476E-8DDB-9F6C85D773F8}" srcOrd="0" destOrd="0" parTransId="{BAD309B2-BEE9-4380-8200-9B1A44F3D4B2}" sibTransId="{3536CD22-5483-4156-A0E8-A40F27BDC87B}"/>
    <dgm:cxn modelId="{201955EA-C37D-4FDA-B4FE-805C6725A14A}" type="presOf" srcId="{D977557D-40C7-43C3-8320-C4D45BE8F500}" destId="{030460CA-E516-4DFD-A24A-3971A2914C08}" srcOrd="0" destOrd="0" presId="urn:microsoft.com/office/officeart/2005/8/layout/vList6"/>
    <dgm:cxn modelId="{927B97F2-68B9-4EB0-A7A6-DDE5A7E9237C}" type="presOf" srcId="{A6C95D05-5986-4ADD-8EAB-A853E1B49569}" destId="{5BAFCFEF-D490-45D6-B34B-E5B8034865DA}" srcOrd="0" destOrd="0" presId="urn:microsoft.com/office/officeart/2005/8/layout/vList6"/>
    <dgm:cxn modelId="{463435F3-DCED-4EAF-8704-88ED11881BF4}" srcId="{90403A69-5AB1-481E-896A-F1C4BD72403F}" destId="{EDCDD13E-5511-4968-AFB2-AC652CFF7476}" srcOrd="0" destOrd="0" parTransId="{FEAA727D-193D-4D9E-BC61-7F743228CE01}" sibTransId="{05EF74B7-6607-46D4-8FD7-699F4D634C7E}"/>
    <dgm:cxn modelId="{364A3FF5-A0F4-4337-A30B-B0D9BAFC498F}" srcId="{427401DA-8887-4AB8-A3E4-78901E19F979}" destId="{88DAF026-D669-4A5F-9EE6-1439B951012E}" srcOrd="3" destOrd="0" parTransId="{27CC77AB-D68C-49B5-B3DA-B902A695DBAA}" sibTransId="{458005CE-2D18-43A5-8D53-908AA6A8AF44}"/>
    <dgm:cxn modelId="{CDA793F9-AACB-4B77-B10D-326DBBB57641}" srcId="{427401DA-8887-4AB8-A3E4-78901E19F979}" destId="{1DBB5C5E-A644-470C-B049-23D4301C7C4B}" srcOrd="7" destOrd="0" parTransId="{490E0F68-04AD-47BD-B9D8-786A8E01590B}" sibTransId="{1EE638F2-8A36-455E-9BCC-94DB3341BC66}"/>
    <dgm:cxn modelId="{D342A123-AA29-42B7-B468-19490798D501}" type="presParOf" srcId="{A6122141-BCEB-4560-8EA4-9CD1CF995B67}" destId="{24F30C02-FE1D-4EBA-AEC3-A849EBD33AEB}" srcOrd="0" destOrd="0" presId="urn:microsoft.com/office/officeart/2005/8/layout/vList6"/>
    <dgm:cxn modelId="{5E864943-F05D-4B63-869A-B0A79EC69074}" type="presParOf" srcId="{24F30C02-FE1D-4EBA-AEC3-A849EBD33AEB}" destId="{F8FDAFA3-0648-4660-A40A-A00E6A4BFE53}" srcOrd="0" destOrd="0" presId="urn:microsoft.com/office/officeart/2005/8/layout/vList6"/>
    <dgm:cxn modelId="{8A11E0FF-5434-41B8-8C83-96CF683EF2B1}" type="presParOf" srcId="{24F30C02-FE1D-4EBA-AEC3-A849EBD33AEB}" destId="{030460CA-E516-4DFD-A24A-3971A2914C08}" srcOrd="1" destOrd="0" presId="urn:microsoft.com/office/officeart/2005/8/layout/vList6"/>
    <dgm:cxn modelId="{3A80B7C1-FFF4-489A-B1C1-078DF435D211}" type="presParOf" srcId="{A6122141-BCEB-4560-8EA4-9CD1CF995B67}" destId="{3F1F16A6-4C48-4F65-8CCA-3AA95691041B}" srcOrd="1" destOrd="0" presId="urn:microsoft.com/office/officeart/2005/8/layout/vList6"/>
    <dgm:cxn modelId="{9834DD23-502D-46F1-A4E8-94C6D740B2D6}" type="presParOf" srcId="{A6122141-BCEB-4560-8EA4-9CD1CF995B67}" destId="{B720136F-1F94-44DB-A96C-2F2E46CB4301}" srcOrd="2" destOrd="0" presId="urn:microsoft.com/office/officeart/2005/8/layout/vList6"/>
    <dgm:cxn modelId="{B379E493-44C6-46CC-B097-BB21972A71C4}" type="presParOf" srcId="{B720136F-1F94-44DB-A96C-2F2E46CB4301}" destId="{4D40DF94-4926-409D-A104-9003DD6C9A8B}" srcOrd="0" destOrd="0" presId="urn:microsoft.com/office/officeart/2005/8/layout/vList6"/>
    <dgm:cxn modelId="{BD90FFCA-E044-49B2-9628-4C00ABEE2212}" type="presParOf" srcId="{B720136F-1F94-44DB-A96C-2F2E46CB4301}" destId="{5174F4EA-25E8-4ECC-B26A-9206A76949D8}" srcOrd="1" destOrd="0" presId="urn:microsoft.com/office/officeart/2005/8/layout/vList6"/>
    <dgm:cxn modelId="{CC196B95-25F9-41DD-9671-765231B01047}" type="presParOf" srcId="{A6122141-BCEB-4560-8EA4-9CD1CF995B67}" destId="{C6E8F825-2963-45A9-A459-3A0F4E52EA0D}" srcOrd="3" destOrd="0" presId="urn:microsoft.com/office/officeart/2005/8/layout/vList6"/>
    <dgm:cxn modelId="{992FBCB9-7283-43F9-AF85-CF193FA8EE3B}" type="presParOf" srcId="{A6122141-BCEB-4560-8EA4-9CD1CF995B67}" destId="{51B48200-70B8-4F27-B31C-4AD7A1C6C1CC}" srcOrd="4" destOrd="0" presId="urn:microsoft.com/office/officeart/2005/8/layout/vList6"/>
    <dgm:cxn modelId="{93F91CD9-00D1-4B65-A902-459012A363C3}" type="presParOf" srcId="{51B48200-70B8-4F27-B31C-4AD7A1C6C1CC}" destId="{5DBDBB0B-3769-4160-83D0-EB701ED83C97}" srcOrd="0" destOrd="0" presId="urn:microsoft.com/office/officeart/2005/8/layout/vList6"/>
    <dgm:cxn modelId="{4B4444C7-67FD-47DF-B527-FFF25A354299}" type="presParOf" srcId="{51B48200-70B8-4F27-B31C-4AD7A1C6C1CC}" destId="{9A8F8562-7916-49FC-A662-82B159F6967C}" srcOrd="1" destOrd="0" presId="urn:microsoft.com/office/officeart/2005/8/layout/vList6"/>
    <dgm:cxn modelId="{E0AE56AB-A076-4B2F-9498-52FBD4AA7942}" type="presParOf" srcId="{A6122141-BCEB-4560-8EA4-9CD1CF995B67}" destId="{8C7DC288-C3B4-4539-9558-F4C33741B4E6}" srcOrd="5" destOrd="0" presId="urn:microsoft.com/office/officeart/2005/8/layout/vList6"/>
    <dgm:cxn modelId="{46B93952-D795-48FE-BFB9-45E37B2A674A}" type="presParOf" srcId="{A6122141-BCEB-4560-8EA4-9CD1CF995B67}" destId="{0F6B8039-2951-48D4-A4A0-91DA4541D3A7}" srcOrd="6" destOrd="0" presId="urn:microsoft.com/office/officeart/2005/8/layout/vList6"/>
    <dgm:cxn modelId="{654756CA-423C-4829-BD21-41901451EC24}" type="presParOf" srcId="{0F6B8039-2951-48D4-A4A0-91DA4541D3A7}" destId="{3019E04E-A40E-4914-8606-125D6853BF07}" srcOrd="0" destOrd="0" presId="urn:microsoft.com/office/officeart/2005/8/layout/vList6"/>
    <dgm:cxn modelId="{8F541952-007A-4671-B073-CD7B68B1788C}" type="presParOf" srcId="{0F6B8039-2951-48D4-A4A0-91DA4541D3A7}" destId="{BAB12834-7A33-45EA-9CEF-537460EB48F7}" srcOrd="1" destOrd="0" presId="urn:microsoft.com/office/officeart/2005/8/layout/vList6"/>
    <dgm:cxn modelId="{23EF6381-E24E-4669-82CB-FAEDC7AE66F1}" type="presParOf" srcId="{A6122141-BCEB-4560-8EA4-9CD1CF995B67}" destId="{1F9054C1-0183-457E-AE0A-692F923145DE}" srcOrd="7" destOrd="0" presId="urn:microsoft.com/office/officeart/2005/8/layout/vList6"/>
    <dgm:cxn modelId="{8CF50B5B-7A34-468D-96DE-134327391875}" type="presParOf" srcId="{A6122141-BCEB-4560-8EA4-9CD1CF995B67}" destId="{C71F3495-CF06-4E14-9EED-3D1512263396}" srcOrd="8" destOrd="0" presId="urn:microsoft.com/office/officeart/2005/8/layout/vList6"/>
    <dgm:cxn modelId="{E731A454-4BD6-4EE9-BE20-3B4394512FC8}" type="presParOf" srcId="{C71F3495-CF06-4E14-9EED-3D1512263396}" destId="{6125C158-0FA9-4E9C-9DF0-E8992CECA773}" srcOrd="0" destOrd="0" presId="urn:microsoft.com/office/officeart/2005/8/layout/vList6"/>
    <dgm:cxn modelId="{A27C6A71-A27B-4BB0-9CAA-2E6A4AC24836}" type="presParOf" srcId="{C71F3495-CF06-4E14-9EED-3D1512263396}" destId="{EB1BAC44-1B62-447F-A244-8903F96BE65B}" srcOrd="1" destOrd="0" presId="urn:microsoft.com/office/officeart/2005/8/layout/vList6"/>
    <dgm:cxn modelId="{A40F5280-6D1F-42FD-B96D-D3475C440DFA}" type="presParOf" srcId="{A6122141-BCEB-4560-8EA4-9CD1CF995B67}" destId="{FDB36076-CBB9-40A9-8769-57B9F92ADD5C}" srcOrd="9" destOrd="0" presId="urn:microsoft.com/office/officeart/2005/8/layout/vList6"/>
    <dgm:cxn modelId="{B275E418-0027-4E0C-9707-B661BAB2DF4C}" type="presParOf" srcId="{A6122141-BCEB-4560-8EA4-9CD1CF995B67}" destId="{E86B9448-FD90-42DF-B1E4-9E64C02EC848}" srcOrd="10" destOrd="0" presId="urn:microsoft.com/office/officeart/2005/8/layout/vList6"/>
    <dgm:cxn modelId="{966049E4-5484-4EC9-80AE-A1CF6DADF261}" type="presParOf" srcId="{E86B9448-FD90-42DF-B1E4-9E64C02EC848}" destId="{CF83A569-4C68-41AF-B565-EA3A15DBEC85}" srcOrd="0" destOrd="0" presId="urn:microsoft.com/office/officeart/2005/8/layout/vList6"/>
    <dgm:cxn modelId="{23DDF602-6183-4851-B56E-14F299D5F5C6}" type="presParOf" srcId="{E86B9448-FD90-42DF-B1E4-9E64C02EC848}" destId="{387589F7-25BB-4DB9-872A-D1E27AC700C0}" srcOrd="1" destOrd="0" presId="urn:microsoft.com/office/officeart/2005/8/layout/vList6"/>
    <dgm:cxn modelId="{26D4C643-AF34-45FF-B7FD-3170CA942368}" type="presParOf" srcId="{A6122141-BCEB-4560-8EA4-9CD1CF995B67}" destId="{F0E123CE-71F0-4BAA-AE2E-72C0C1AC8DEF}" srcOrd="11" destOrd="0" presId="urn:microsoft.com/office/officeart/2005/8/layout/vList6"/>
    <dgm:cxn modelId="{7303CB55-D034-40B0-AD0E-598C4383F39B}" type="presParOf" srcId="{A6122141-BCEB-4560-8EA4-9CD1CF995B67}" destId="{261FE9AC-97FE-4F16-93FC-A71D7CBCEEDB}" srcOrd="12" destOrd="0" presId="urn:microsoft.com/office/officeart/2005/8/layout/vList6"/>
    <dgm:cxn modelId="{CAAB8354-AE6D-41EE-9B30-01818B095CEA}" type="presParOf" srcId="{261FE9AC-97FE-4F16-93FC-A71D7CBCEEDB}" destId="{54C1DF20-4F9E-4BAA-9B34-EBEFD1A2B741}" srcOrd="0" destOrd="0" presId="urn:microsoft.com/office/officeart/2005/8/layout/vList6"/>
    <dgm:cxn modelId="{9506DCF3-C0E7-4A83-BA02-1AFA77A96985}" type="presParOf" srcId="{261FE9AC-97FE-4F16-93FC-A71D7CBCEEDB}" destId="{88EB78F9-D8D8-4D07-9EC5-C80C7AE4575D}" srcOrd="1" destOrd="0" presId="urn:microsoft.com/office/officeart/2005/8/layout/vList6"/>
    <dgm:cxn modelId="{8AFFE754-8810-4731-B788-7735652CF1F0}" type="presParOf" srcId="{A6122141-BCEB-4560-8EA4-9CD1CF995B67}" destId="{91E57B50-1C4E-4DE5-88FA-D46D2468C251}" srcOrd="13" destOrd="0" presId="urn:microsoft.com/office/officeart/2005/8/layout/vList6"/>
    <dgm:cxn modelId="{BFB88842-DD5D-4C34-8685-74E0ED115753}" type="presParOf" srcId="{A6122141-BCEB-4560-8EA4-9CD1CF995B67}" destId="{B428694C-AA6A-481A-8840-E706C8CF380A}" srcOrd="14" destOrd="0" presId="urn:microsoft.com/office/officeart/2005/8/layout/vList6"/>
    <dgm:cxn modelId="{72777716-A58B-42C1-AB24-862EA8E7518B}" type="presParOf" srcId="{B428694C-AA6A-481A-8840-E706C8CF380A}" destId="{0779068D-7148-4D7D-95FB-C392ABC986AA}" srcOrd="0" destOrd="0" presId="urn:microsoft.com/office/officeart/2005/8/layout/vList6"/>
    <dgm:cxn modelId="{A6820FE3-FE7D-4798-BD8E-1D40A84AE6F5}" type="presParOf" srcId="{B428694C-AA6A-481A-8840-E706C8CF380A}" destId="{7539B098-A42C-4739-8FD5-E0DD6DA995C8}" srcOrd="1" destOrd="0" presId="urn:microsoft.com/office/officeart/2005/8/layout/vList6"/>
    <dgm:cxn modelId="{EABCFB39-4165-4573-860A-B62A713D1392}" type="presParOf" srcId="{A6122141-BCEB-4560-8EA4-9CD1CF995B67}" destId="{59087493-FB24-413D-B5A0-674410A3BA04}" srcOrd="15" destOrd="0" presId="urn:microsoft.com/office/officeart/2005/8/layout/vList6"/>
    <dgm:cxn modelId="{A3362768-4A44-43F3-A0F0-58359BA7119C}" type="presParOf" srcId="{A6122141-BCEB-4560-8EA4-9CD1CF995B67}" destId="{A39C7FC0-7473-498F-8EA7-F3B6F60FD5B8}" srcOrd="16" destOrd="0" presId="urn:microsoft.com/office/officeart/2005/8/layout/vList6"/>
    <dgm:cxn modelId="{D6C1D1D7-6113-4952-B8F1-C5F91C78573E}" type="presParOf" srcId="{A39C7FC0-7473-498F-8EA7-F3B6F60FD5B8}" destId="{9A48EB59-EC27-4436-8B56-F1B866067E42}" srcOrd="0" destOrd="0" presId="urn:microsoft.com/office/officeart/2005/8/layout/vList6"/>
    <dgm:cxn modelId="{F2EF06A5-DB57-4E99-95CF-176340C19B43}" type="presParOf" srcId="{A39C7FC0-7473-498F-8EA7-F3B6F60FD5B8}" destId="{5BAFCFEF-D490-45D6-B34B-E5B8034865DA}" srcOrd="1" destOrd="0" presId="urn:microsoft.com/office/officeart/2005/8/layout/vList6"/>
    <dgm:cxn modelId="{A55A9A6B-13C1-49D4-B446-B86178699DEE}" type="presParOf" srcId="{A6122141-BCEB-4560-8EA4-9CD1CF995B67}" destId="{8E769D3A-246B-4843-A084-38A074B3F631}" srcOrd="17" destOrd="0" presId="urn:microsoft.com/office/officeart/2005/8/layout/vList6"/>
    <dgm:cxn modelId="{1F8FD69C-1D57-414F-9CA5-10B7326F818B}" type="presParOf" srcId="{A6122141-BCEB-4560-8EA4-9CD1CF995B67}" destId="{14558577-8881-49CD-91AE-F9F495ACFAAD}" srcOrd="18" destOrd="0" presId="urn:microsoft.com/office/officeart/2005/8/layout/vList6"/>
    <dgm:cxn modelId="{E6954119-0F94-4AD0-9CC8-B4178AF2A99D}" type="presParOf" srcId="{14558577-8881-49CD-91AE-F9F495ACFAAD}" destId="{5CC04D51-4B60-4649-8BF3-DB0C95FA6245}" srcOrd="0" destOrd="0" presId="urn:microsoft.com/office/officeart/2005/8/layout/vList6"/>
    <dgm:cxn modelId="{FEF8DBB9-EE66-4C83-8DD5-92B730707192}" type="presParOf" srcId="{14558577-8881-49CD-91AE-F9F495ACFAAD}" destId="{D974374E-630C-4EEF-AFAE-37805867565B}"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0460CA-E516-4DFD-A24A-3971A2914C08}">
      <dsp:nvSpPr>
        <dsp:cNvPr id="0" name=""/>
        <dsp:cNvSpPr/>
      </dsp:nvSpPr>
      <dsp:spPr>
        <a:xfrm>
          <a:off x="3542793" y="2565"/>
          <a:ext cx="5314190" cy="500094"/>
        </a:xfrm>
        <a:prstGeom prst="rightArrow">
          <a:avLst>
            <a:gd name="adj1" fmla="val 75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 tIns="5080" rIns="5080" bIns="5080" numCol="1" spcCol="1270" anchor="t" anchorCtr="0">
          <a:noAutofit/>
        </a:bodyPr>
        <a:lstStyle/>
        <a:p>
          <a:pPr marL="57150" lvl="1" indent="-57150" algn="l" defTabSz="355600">
            <a:lnSpc>
              <a:spcPct val="90000"/>
            </a:lnSpc>
            <a:spcBef>
              <a:spcPct val="0"/>
            </a:spcBef>
            <a:spcAft>
              <a:spcPct val="15000"/>
            </a:spcAft>
            <a:buNone/>
          </a:pPr>
          <a:r>
            <a:rPr lang="en-US" sz="800" kern="1200" dirty="0"/>
            <a:t> Injection flaws, such as SQL, OS, XXE, and LDAP injection occur when untrusted data is sent to an interpreter as part of a command or query. The attacker’s hostile data can trick the interpreter into executing unintended commands or accessing data without proper authorization. </a:t>
          </a:r>
        </a:p>
      </dsp:txBody>
      <dsp:txXfrm>
        <a:off x="3542793" y="65077"/>
        <a:ext cx="5126655" cy="375070"/>
      </dsp:txXfrm>
    </dsp:sp>
    <dsp:sp modelId="{F8FDAFA3-0648-4660-A40A-A00E6A4BFE53}">
      <dsp:nvSpPr>
        <dsp:cNvPr id="0" name=""/>
        <dsp:cNvSpPr/>
      </dsp:nvSpPr>
      <dsp:spPr>
        <a:xfrm>
          <a:off x="0" y="84694"/>
          <a:ext cx="3542793" cy="33583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dirty="0"/>
            <a:t>A1 – Injection</a:t>
          </a:r>
        </a:p>
      </dsp:txBody>
      <dsp:txXfrm>
        <a:off x="16394" y="101088"/>
        <a:ext cx="3510005" cy="303048"/>
      </dsp:txXfrm>
    </dsp:sp>
    <dsp:sp modelId="{5174F4EA-25E8-4ECC-B26A-9206A76949D8}">
      <dsp:nvSpPr>
        <dsp:cNvPr id="0" name=""/>
        <dsp:cNvSpPr/>
      </dsp:nvSpPr>
      <dsp:spPr>
        <a:xfrm>
          <a:off x="3542793" y="682511"/>
          <a:ext cx="5314190" cy="500094"/>
        </a:xfrm>
        <a:prstGeom prst="rightArrow">
          <a:avLst>
            <a:gd name="adj1" fmla="val 75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 tIns="5080" rIns="5080" bIns="5080" numCol="1" spcCol="1270" anchor="t" anchorCtr="0">
          <a:noAutofit/>
        </a:bodyPr>
        <a:lstStyle/>
        <a:p>
          <a:pPr marL="57150" lvl="1" indent="-57150" algn="l" defTabSz="355600">
            <a:lnSpc>
              <a:spcPct val="90000"/>
            </a:lnSpc>
            <a:spcBef>
              <a:spcPct val="0"/>
            </a:spcBef>
            <a:spcAft>
              <a:spcPct val="15000"/>
            </a:spcAft>
            <a:buNone/>
          </a:pPr>
          <a:r>
            <a:rPr lang="en-US" sz="800" kern="1200" dirty="0"/>
            <a:t> Application functions related to authentication and session management are often implemented incorrectly, allowing attackers to compromise passwords, keys, or session tokens, or to exploit other implementation flaws to assume other users’ identities (temporarily or permanently). </a:t>
          </a:r>
        </a:p>
      </dsp:txBody>
      <dsp:txXfrm>
        <a:off x="3542793" y="745023"/>
        <a:ext cx="5126655" cy="375070"/>
      </dsp:txXfrm>
    </dsp:sp>
    <dsp:sp modelId="{4D40DF94-4926-409D-A104-9003DD6C9A8B}">
      <dsp:nvSpPr>
        <dsp:cNvPr id="0" name=""/>
        <dsp:cNvSpPr/>
      </dsp:nvSpPr>
      <dsp:spPr>
        <a:xfrm>
          <a:off x="0" y="764640"/>
          <a:ext cx="3542793" cy="33583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dirty="0"/>
            <a:t>A2 – Broken Authentication and Session Management </a:t>
          </a:r>
        </a:p>
      </dsp:txBody>
      <dsp:txXfrm>
        <a:off x="16394" y="781034"/>
        <a:ext cx="3510005" cy="303048"/>
      </dsp:txXfrm>
    </dsp:sp>
    <dsp:sp modelId="{9A8F8562-7916-49FC-A662-82B159F6967C}">
      <dsp:nvSpPr>
        <dsp:cNvPr id="0" name=""/>
        <dsp:cNvSpPr/>
      </dsp:nvSpPr>
      <dsp:spPr>
        <a:xfrm>
          <a:off x="3542793" y="1362456"/>
          <a:ext cx="5314190" cy="500094"/>
        </a:xfrm>
        <a:prstGeom prst="rightArrow">
          <a:avLst>
            <a:gd name="adj1" fmla="val 75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 tIns="5080" rIns="5080" bIns="5080" numCol="1" spcCol="1270" anchor="t" anchorCtr="0">
          <a:noAutofit/>
        </a:bodyPr>
        <a:lstStyle/>
        <a:p>
          <a:pPr marL="57150" lvl="1" indent="-57150" algn="l" defTabSz="355600">
            <a:lnSpc>
              <a:spcPct val="90000"/>
            </a:lnSpc>
            <a:spcBef>
              <a:spcPct val="0"/>
            </a:spcBef>
            <a:spcAft>
              <a:spcPct val="15000"/>
            </a:spcAft>
            <a:buNone/>
          </a:pPr>
          <a:r>
            <a:rPr lang="en-US" sz="800" kern="1200" dirty="0"/>
            <a:t> XSS flaws occur whenever an application includes untrusted data in a new web page without proper validation or escaping, or updates an existing web page with user supplied data using a browser API that can create JavaScript. XSS allows attackers to execute scripts in the victim’s browser which can hijack user sessions, deface web sites, or redirect the user to malicious sites. </a:t>
          </a:r>
        </a:p>
      </dsp:txBody>
      <dsp:txXfrm>
        <a:off x="3542793" y="1424968"/>
        <a:ext cx="5126655" cy="375070"/>
      </dsp:txXfrm>
    </dsp:sp>
    <dsp:sp modelId="{5DBDBB0B-3769-4160-83D0-EB701ED83C97}">
      <dsp:nvSpPr>
        <dsp:cNvPr id="0" name=""/>
        <dsp:cNvSpPr/>
      </dsp:nvSpPr>
      <dsp:spPr>
        <a:xfrm>
          <a:off x="0" y="1444585"/>
          <a:ext cx="3542793" cy="33583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dirty="0"/>
            <a:t>A3 – Cross-Site Scripting (XSS) </a:t>
          </a:r>
        </a:p>
      </dsp:txBody>
      <dsp:txXfrm>
        <a:off x="16394" y="1460979"/>
        <a:ext cx="3510005" cy="303048"/>
      </dsp:txXfrm>
    </dsp:sp>
    <dsp:sp modelId="{BAB12834-7A33-45EA-9CEF-537460EB48F7}">
      <dsp:nvSpPr>
        <dsp:cNvPr id="0" name=""/>
        <dsp:cNvSpPr/>
      </dsp:nvSpPr>
      <dsp:spPr>
        <a:xfrm>
          <a:off x="3542793" y="2042402"/>
          <a:ext cx="5314190" cy="500094"/>
        </a:xfrm>
        <a:prstGeom prst="rightArrow">
          <a:avLst>
            <a:gd name="adj1" fmla="val 75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 tIns="5080" rIns="5080" bIns="5080" numCol="1" spcCol="1270" anchor="t" anchorCtr="0">
          <a:noAutofit/>
        </a:bodyPr>
        <a:lstStyle/>
        <a:p>
          <a:pPr marL="57150" lvl="1" indent="-57150" algn="l" defTabSz="355600">
            <a:lnSpc>
              <a:spcPct val="90000"/>
            </a:lnSpc>
            <a:spcBef>
              <a:spcPct val="0"/>
            </a:spcBef>
            <a:spcAft>
              <a:spcPct val="15000"/>
            </a:spcAft>
            <a:buNone/>
          </a:pPr>
          <a:r>
            <a:rPr lang="en-US" sz="800" kern="1200" dirty="0"/>
            <a:t> Restrictions on what authenticated users are allowed to do are not properly enforced. Attackers can exploit these flaws to access unauthorized functionality and/or data, such as access other users' accounts, view sensitive files, modify other users’ data, change access rights, etc. </a:t>
          </a:r>
        </a:p>
      </dsp:txBody>
      <dsp:txXfrm>
        <a:off x="3542793" y="2104914"/>
        <a:ext cx="5126655" cy="375070"/>
      </dsp:txXfrm>
    </dsp:sp>
    <dsp:sp modelId="{3019E04E-A40E-4914-8606-125D6853BF07}">
      <dsp:nvSpPr>
        <dsp:cNvPr id="0" name=""/>
        <dsp:cNvSpPr/>
      </dsp:nvSpPr>
      <dsp:spPr>
        <a:xfrm>
          <a:off x="0" y="2124531"/>
          <a:ext cx="3542793" cy="33583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dirty="0"/>
            <a:t>A4 – Broken Access Control </a:t>
          </a:r>
        </a:p>
      </dsp:txBody>
      <dsp:txXfrm>
        <a:off x="16394" y="2140925"/>
        <a:ext cx="3510005" cy="303048"/>
      </dsp:txXfrm>
    </dsp:sp>
    <dsp:sp modelId="{EB1BAC44-1B62-447F-A244-8903F96BE65B}">
      <dsp:nvSpPr>
        <dsp:cNvPr id="0" name=""/>
        <dsp:cNvSpPr/>
      </dsp:nvSpPr>
      <dsp:spPr>
        <a:xfrm>
          <a:off x="3542793" y="2722348"/>
          <a:ext cx="5314190" cy="500094"/>
        </a:xfrm>
        <a:prstGeom prst="rightArrow">
          <a:avLst>
            <a:gd name="adj1" fmla="val 75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 tIns="5080" rIns="5080" bIns="5080" numCol="1" spcCol="1270" anchor="t" anchorCtr="0">
          <a:noAutofit/>
        </a:bodyPr>
        <a:lstStyle/>
        <a:p>
          <a:pPr marL="57150" lvl="1" indent="-57150" algn="l" defTabSz="355600">
            <a:lnSpc>
              <a:spcPct val="90000"/>
            </a:lnSpc>
            <a:spcBef>
              <a:spcPct val="0"/>
            </a:spcBef>
            <a:spcAft>
              <a:spcPct val="15000"/>
            </a:spcAft>
            <a:buNone/>
          </a:pPr>
          <a:r>
            <a:rPr lang="en-US" sz="800" kern="1200" dirty="0"/>
            <a:t> Good security requires having a secure configuration defined and deployed for the application, frameworks, application server, web server, database server, platform, etc. Secure settings should be defined, implemented, and maintained, as defaults are often insecure. Additionally, software should be kept up to date. </a:t>
          </a:r>
        </a:p>
      </dsp:txBody>
      <dsp:txXfrm>
        <a:off x="3542793" y="2784860"/>
        <a:ext cx="5126655" cy="375070"/>
      </dsp:txXfrm>
    </dsp:sp>
    <dsp:sp modelId="{6125C158-0FA9-4E9C-9DF0-E8992CECA773}">
      <dsp:nvSpPr>
        <dsp:cNvPr id="0" name=""/>
        <dsp:cNvSpPr/>
      </dsp:nvSpPr>
      <dsp:spPr>
        <a:xfrm>
          <a:off x="0" y="2804477"/>
          <a:ext cx="3542793" cy="33583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dirty="0"/>
            <a:t>A5 – Security Misconfiguration</a:t>
          </a:r>
        </a:p>
      </dsp:txBody>
      <dsp:txXfrm>
        <a:off x="16394" y="2820871"/>
        <a:ext cx="3510005" cy="303048"/>
      </dsp:txXfrm>
    </dsp:sp>
    <dsp:sp modelId="{387589F7-25BB-4DB9-872A-D1E27AC700C0}">
      <dsp:nvSpPr>
        <dsp:cNvPr id="0" name=""/>
        <dsp:cNvSpPr/>
      </dsp:nvSpPr>
      <dsp:spPr>
        <a:xfrm>
          <a:off x="3542793" y="3402293"/>
          <a:ext cx="5314190" cy="500094"/>
        </a:xfrm>
        <a:prstGeom prst="rightArrow">
          <a:avLst>
            <a:gd name="adj1" fmla="val 75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 tIns="5080" rIns="5080" bIns="5080" numCol="1" spcCol="1270" anchor="t" anchorCtr="0">
          <a:noAutofit/>
        </a:bodyPr>
        <a:lstStyle/>
        <a:p>
          <a:pPr marL="57150" lvl="1" indent="-57150" algn="l" defTabSz="355600">
            <a:lnSpc>
              <a:spcPct val="90000"/>
            </a:lnSpc>
            <a:spcBef>
              <a:spcPct val="0"/>
            </a:spcBef>
            <a:spcAft>
              <a:spcPct val="15000"/>
            </a:spcAft>
            <a:buNone/>
          </a:pPr>
          <a:r>
            <a:rPr lang="en-US" sz="800" kern="1200" dirty="0"/>
            <a:t> Many web applications and APIs do not properly protect sensitive data, such as financial, healthcare, and PII. Attackers may steal or modify such weakly protected data to conduct credit card fraud, identity theft, or other crimes. Sensitive data deserves extra protection such as encryption at rest or in transit, as well as special precautions when exchanged with the browser. </a:t>
          </a:r>
        </a:p>
      </dsp:txBody>
      <dsp:txXfrm>
        <a:off x="3542793" y="3464805"/>
        <a:ext cx="5126655" cy="375070"/>
      </dsp:txXfrm>
    </dsp:sp>
    <dsp:sp modelId="{CF83A569-4C68-41AF-B565-EA3A15DBEC85}">
      <dsp:nvSpPr>
        <dsp:cNvPr id="0" name=""/>
        <dsp:cNvSpPr/>
      </dsp:nvSpPr>
      <dsp:spPr>
        <a:xfrm>
          <a:off x="0" y="3484422"/>
          <a:ext cx="3542793" cy="33583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dirty="0"/>
            <a:t>A6 – Sensitive Data Exposure</a:t>
          </a:r>
        </a:p>
      </dsp:txBody>
      <dsp:txXfrm>
        <a:off x="16394" y="3500816"/>
        <a:ext cx="3510005" cy="303048"/>
      </dsp:txXfrm>
    </dsp:sp>
    <dsp:sp modelId="{88EB78F9-D8D8-4D07-9EC5-C80C7AE4575D}">
      <dsp:nvSpPr>
        <dsp:cNvPr id="0" name=""/>
        <dsp:cNvSpPr/>
      </dsp:nvSpPr>
      <dsp:spPr>
        <a:xfrm>
          <a:off x="3542793" y="4082239"/>
          <a:ext cx="5314190" cy="500094"/>
        </a:xfrm>
        <a:prstGeom prst="rightArrow">
          <a:avLst>
            <a:gd name="adj1" fmla="val 75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 tIns="5080" rIns="5080" bIns="5080" numCol="1" spcCol="1270" anchor="t" anchorCtr="0">
          <a:noAutofit/>
        </a:bodyPr>
        <a:lstStyle/>
        <a:p>
          <a:pPr marL="57150" lvl="1" indent="-57150" algn="l" defTabSz="355600">
            <a:lnSpc>
              <a:spcPct val="90000"/>
            </a:lnSpc>
            <a:spcBef>
              <a:spcPct val="0"/>
            </a:spcBef>
            <a:spcAft>
              <a:spcPct val="15000"/>
            </a:spcAft>
            <a:buNone/>
          </a:pPr>
          <a:r>
            <a:rPr lang="en-US" sz="800" kern="1200" dirty="0"/>
            <a:t>The majority of applications and APIs lack the basic ability to detect, prevent, and respond to both manual and automated attacks. Attack protection goes far beyond basic input validation and involves automatically detecting, logging, responding, and even blocking exploit attempts. Application owners also need to be able to deploy patches quickly to protect against attacks. </a:t>
          </a:r>
        </a:p>
      </dsp:txBody>
      <dsp:txXfrm>
        <a:off x="3542793" y="4144751"/>
        <a:ext cx="5126655" cy="375070"/>
      </dsp:txXfrm>
    </dsp:sp>
    <dsp:sp modelId="{54C1DF20-4F9E-4BAA-9B34-EBEFD1A2B741}">
      <dsp:nvSpPr>
        <dsp:cNvPr id="0" name=""/>
        <dsp:cNvSpPr/>
      </dsp:nvSpPr>
      <dsp:spPr>
        <a:xfrm>
          <a:off x="0" y="4164368"/>
          <a:ext cx="3542793" cy="33583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dirty="0"/>
            <a:t>A7 – Insufficient Attack Protection</a:t>
          </a:r>
        </a:p>
      </dsp:txBody>
      <dsp:txXfrm>
        <a:off x="16394" y="4180762"/>
        <a:ext cx="3510005" cy="303048"/>
      </dsp:txXfrm>
    </dsp:sp>
    <dsp:sp modelId="{7539B098-A42C-4739-8FD5-E0DD6DA995C8}">
      <dsp:nvSpPr>
        <dsp:cNvPr id="0" name=""/>
        <dsp:cNvSpPr/>
      </dsp:nvSpPr>
      <dsp:spPr>
        <a:xfrm>
          <a:off x="3542793" y="4762184"/>
          <a:ext cx="5314190" cy="500094"/>
        </a:xfrm>
        <a:prstGeom prst="rightArrow">
          <a:avLst>
            <a:gd name="adj1" fmla="val 75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 tIns="5080" rIns="5080" bIns="5080" numCol="1" spcCol="1270" anchor="t" anchorCtr="0">
          <a:noAutofit/>
        </a:bodyPr>
        <a:lstStyle/>
        <a:p>
          <a:pPr marL="57150" lvl="1" indent="-57150" algn="l" defTabSz="355600">
            <a:lnSpc>
              <a:spcPct val="90000"/>
            </a:lnSpc>
            <a:spcBef>
              <a:spcPct val="0"/>
            </a:spcBef>
            <a:spcAft>
              <a:spcPct val="15000"/>
            </a:spcAft>
            <a:buNone/>
          </a:pPr>
          <a:r>
            <a:rPr lang="en-US" sz="800" kern="1200" dirty="0"/>
            <a:t>A CSRF attack forces a logged-on victim’s browser to send a forged HTTP request, including the victim’s session cookie and any other automatically included authentication information, to a vulnerable web application. Such an attack allows the attacker to force a victim’s browser to generate requests the vulnerable application thinks are legitimate requests from the victim. </a:t>
          </a:r>
        </a:p>
      </dsp:txBody>
      <dsp:txXfrm>
        <a:off x="3542793" y="4824696"/>
        <a:ext cx="5126655" cy="375070"/>
      </dsp:txXfrm>
    </dsp:sp>
    <dsp:sp modelId="{0779068D-7148-4D7D-95FB-C392ABC986AA}">
      <dsp:nvSpPr>
        <dsp:cNvPr id="0" name=""/>
        <dsp:cNvSpPr/>
      </dsp:nvSpPr>
      <dsp:spPr>
        <a:xfrm>
          <a:off x="0" y="4844313"/>
          <a:ext cx="3542793" cy="33583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dirty="0"/>
            <a:t>A8 – Cross-Site Request Forgery (CSRF) </a:t>
          </a:r>
        </a:p>
      </dsp:txBody>
      <dsp:txXfrm>
        <a:off x="16394" y="4860707"/>
        <a:ext cx="3510005" cy="303048"/>
      </dsp:txXfrm>
    </dsp:sp>
    <dsp:sp modelId="{5BAFCFEF-D490-45D6-B34B-E5B8034865DA}">
      <dsp:nvSpPr>
        <dsp:cNvPr id="0" name=""/>
        <dsp:cNvSpPr/>
      </dsp:nvSpPr>
      <dsp:spPr>
        <a:xfrm>
          <a:off x="3542793" y="5442130"/>
          <a:ext cx="5314190" cy="500094"/>
        </a:xfrm>
        <a:prstGeom prst="rightArrow">
          <a:avLst>
            <a:gd name="adj1" fmla="val 75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 tIns="5080" rIns="5080" bIns="5080" numCol="1" spcCol="1270" anchor="t" anchorCtr="0">
          <a:noAutofit/>
        </a:bodyPr>
        <a:lstStyle/>
        <a:p>
          <a:pPr marL="57150" lvl="1" indent="-57150" algn="l" defTabSz="355600">
            <a:lnSpc>
              <a:spcPct val="90000"/>
            </a:lnSpc>
            <a:spcBef>
              <a:spcPct val="0"/>
            </a:spcBef>
            <a:spcAft>
              <a:spcPct val="15000"/>
            </a:spcAft>
            <a:buNone/>
          </a:pPr>
          <a:r>
            <a:rPr lang="en-US" sz="800" kern="1200" dirty="0"/>
            <a:t>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 and impacts. </a:t>
          </a:r>
        </a:p>
      </dsp:txBody>
      <dsp:txXfrm>
        <a:off x="3542793" y="5504642"/>
        <a:ext cx="5126655" cy="375070"/>
      </dsp:txXfrm>
    </dsp:sp>
    <dsp:sp modelId="{9A48EB59-EC27-4436-8B56-F1B866067E42}">
      <dsp:nvSpPr>
        <dsp:cNvPr id="0" name=""/>
        <dsp:cNvSpPr/>
      </dsp:nvSpPr>
      <dsp:spPr>
        <a:xfrm>
          <a:off x="0" y="5524259"/>
          <a:ext cx="3542793" cy="33583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dirty="0"/>
            <a:t>A9 – Using Components with Known Vulnerabilities </a:t>
          </a:r>
        </a:p>
      </dsp:txBody>
      <dsp:txXfrm>
        <a:off x="16394" y="5540653"/>
        <a:ext cx="3510005" cy="303048"/>
      </dsp:txXfrm>
    </dsp:sp>
    <dsp:sp modelId="{D974374E-630C-4EEF-AFAE-37805867565B}">
      <dsp:nvSpPr>
        <dsp:cNvPr id="0" name=""/>
        <dsp:cNvSpPr/>
      </dsp:nvSpPr>
      <dsp:spPr>
        <a:xfrm>
          <a:off x="3456384" y="6122075"/>
          <a:ext cx="5314190" cy="500094"/>
        </a:xfrm>
        <a:prstGeom prst="rightArrow">
          <a:avLst>
            <a:gd name="adj1" fmla="val 75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 tIns="5080" rIns="5080" bIns="5080" numCol="1" spcCol="1270" anchor="t" anchorCtr="0">
          <a:noAutofit/>
        </a:bodyPr>
        <a:lstStyle/>
        <a:p>
          <a:pPr marL="57150" lvl="1" indent="-57150" algn="l" defTabSz="355600">
            <a:lnSpc>
              <a:spcPct val="90000"/>
            </a:lnSpc>
            <a:spcBef>
              <a:spcPct val="0"/>
            </a:spcBef>
            <a:spcAft>
              <a:spcPct val="15000"/>
            </a:spcAft>
            <a:buNone/>
          </a:pPr>
          <a:r>
            <a:rPr lang="en-US" sz="800" kern="1200" dirty="0"/>
            <a:t>  Modern applications often involve rich client applications and APIs, such as JavaScript in the browser and mobile apps, that connect to an API of some kind (SOAP/XML, REST/JSON, RPC, GWT, etc.). These APIs are often unprotected and contain numerous vulnerabilities. </a:t>
          </a:r>
        </a:p>
      </dsp:txBody>
      <dsp:txXfrm>
        <a:off x="3456384" y="6184587"/>
        <a:ext cx="5126655" cy="375070"/>
      </dsp:txXfrm>
    </dsp:sp>
    <dsp:sp modelId="{5CC04D51-4B60-4649-8BF3-DB0C95FA6245}">
      <dsp:nvSpPr>
        <dsp:cNvPr id="0" name=""/>
        <dsp:cNvSpPr/>
      </dsp:nvSpPr>
      <dsp:spPr>
        <a:xfrm>
          <a:off x="86408" y="6204204"/>
          <a:ext cx="3369976" cy="33583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dirty="0"/>
            <a:t>A10 – </a:t>
          </a:r>
          <a:r>
            <a:rPr lang="en-US" sz="1200" kern="1200" dirty="0" err="1"/>
            <a:t>Underprotected</a:t>
          </a:r>
          <a:r>
            <a:rPr lang="en-US" sz="1200" kern="1200" dirty="0"/>
            <a:t>  APIs </a:t>
          </a:r>
        </a:p>
      </dsp:txBody>
      <dsp:txXfrm>
        <a:off x="102802" y="6220598"/>
        <a:ext cx="3337188" cy="303048"/>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88481C17-2913-4829-8E44-1AD296E55BA6}" type="datetimeFigureOut">
              <a:rPr lang="en-IE" smtClean="0"/>
              <a:t>11/04/2019</a:t>
            </a:fld>
            <a:endParaRPr lang="en-IE"/>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IE"/>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152E3ED-E6A2-4737-AB30-09274285005E}" type="slidenum">
              <a:rPr lang="en-IE" smtClean="0"/>
              <a:t>‹#›</a:t>
            </a:fld>
            <a:endParaRPr lang="en-IE"/>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8481C17-2913-4829-8E44-1AD296E55BA6}" type="datetimeFigureOut">
              <a:rPr lang="en-IE" smtClean="0"/>
              <a:t>11/04/2019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152E3ED-E6A2-4737-AB30-09274285005E}" type="slidenum">
              <a:rPr lang="en-IE" smtClean="0"/>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88481C17-2913-4829-8E44-1AD296E55BA6}" type="datetimeFigureOut">
              <a:rPr lang="en-IE" smtClean="0"/>
              <a:t>11/04/2019</a:t>
            </a:fld>
            <a:endParaRPr lang="en-IE"/>
          </a:p>
        </p:txBody>
      </p:sp>
      <p:sp>
        <p:nvSpPr>
          <p:cNvPr id="5" name="Footer Placeholder 4"/>
          <p:cNvSpPr>
            <a:spLocks noGrp="1"/>
          </p:cNvSpPr>
          <p:nvPr>
            <p:ph type="ftr" sz="quarter" idx="11"/>
          </p:nvPr>
        </p:nvSpPr>
        <p:spPr>
          <a:xfrm>
            <a:off x="457201" y="6248207"/>
            <a:ext cx="5573483" cy="365125"/>
          </a:xfrm>
        </p:spPr>
        <p:txBody>
          <a:bodyPr/>
          <a:lstStyle/>
          <a:p>
            <a:endParaRPr lang="en-IE"/>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152E3ED-E6A2-4737-AB30-09274285005E}" type="slidenum">
              <a:rPr lang="en-IE" smtClean="0"/>
              <a:t>‹#›</a:t>
            </a:fld>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88481C17-2913-4829-8E44-1AD296E55BA6}" type="datetimeFigureOut">
              <a:rPr lang="en-IE" smtClean="0"/>
              <a:t>11/04/2019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152E3ED-E6A2-4737-AB30-09274285005E}" type="slidenum">
              <a:rPr lang="en-IE" smtClean="0"/>
              <a:t>‹#›</a:t>
            </a:fld>
            <a:endParaRPr lang="en-IE"/>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88481C17-2913-4829-8E44-1AD296E55BA6}" type="datetimeFigureOut">
              <a:rPr lang="en-IE" smtClean="0"/>
              <a:t>11/04/2019</a:t>
            </a:fld>
            <a:endParaRPr lang="en-IE"/>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7152E3ED-E6A2-4737-AB30-09274285005E}" type="slidenum">
              <a:rPr lang="en-IE" smtClean="0"/>
              <a:t>‹#›</a:t>
            </a:fld>
            <a:endParaRPr lang="en-IE"/>
          </a:p>
        </p:txBody>
      </p:sp>
      <p:sp>
        <p:nvSpPr>
          <p:cNvPr id="14" name="Footer Placeholder 13"/>
          <p:cNvSpPr>
            <a:spLocks noGrp="1"/>
          </p:cNvSpPr>
          <p:nvPr>
            <p:ph type="ftr" sz="quarter" idx="12"/>
          </p:nvPr>
        </p:nvSpPr>
        <p:spPr/>
        <p:txBody>
          <a:bodyPr/>
          <a:lstStyle/>
          <a:p>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88481C17-2913-4829-8E44-1AD296E55BA6}" type="datetimeFigureOut">
              <a:rPr lang="en-IE" smtClean="0"/>
              <a:t>11/04/2019</a:t>
            </a:fld>
            <a:endParaRPr lang="en-IE"/>
          </a:p>
        </p:txBody>
      </p:sp>
      <p:sp>
        <p:nvSpPr>
          <p:cNvPr id="10" name="Slide Number Placeholder 9"/>
          <p:cNvSpPr>
            <a:spLocks noGrp="1"/>
          </p:cNvSpPr>
          <p:nvPr>
            <p:ph type="sldNum" sz="quarter" idx="16"/>
          </p:nvPr>
        </p:nvSpPr>
        <p:spPr/>
        <p:txBody>
          <a:bodyPr rtlCol="0"/>
          <a:lstStyle/>
          <a:p>
            <a:fld id="{7152E3ED-E6A2-4737-AB30-09274285005E}" type="slidenum">
              <a:rPr lang="en-IE" smtClean="0"/>
              <a:t>‹#›</a:t>
            </a:fld>
            <a:endParaRPr lang="en-IE"/>
          </a:p>
        </p:txBody>
      </p:sp>
      <p:sp>
        <p:nvSpPr>
          <p:cNvPr id="12" name="Footer Placeholder 11"/>
          <p:cNvSpPr>
            <a:spLocks noGrp="1"/>
          </p:cNvSpPr>
          <p:nvPr>
            <p:ph type="ftr" sz="quarter" idx="17"/>
          </p:nvPr>
        </p:nvSpPr>
        <p:spPr/>
        <p:txBody>
          <a:bodyPr rtlCol="0"/>
          <a:lstStyle/>
          <a:p>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88481C17-2913-4829-8E44-1AD296E55BA6}" type="datetimeFigureOut">
              <a:rPr lang="en-IE" smtClean="0"/>
              <a:t>11/04/2019</a:t>
            </a:fld>
            <a:endParaRPr lang="en-IE"/>
          </a:p>
        </p:txBody>
      </p:sp>
      <p:sp>
        <p:nvSpPr>
          <p:cNvPr id="12" name="Slide Number Placeholder 11"/>
          <p:cNvSpPr>
            <a:spLocks noGrp="1"/>
          </p:cNvSpPr>
          <p:nvPr>
            <p:ph type="sldNum" sz="quarter" idx="16"/>
          </p:nvPr>
        </p:nvSpPr>
        <p:spPr/>
        <p:txBody>
          <a:bodyPr rtlCol="0"/>
          <a:lstStyle/>
          <a:p>
            <a:fld id="{7152E3ED-E6A2-4737-AB30-09274285005E}" type="slidenum">
              <a:rPr lang="en-IE" smtClean="0"/>
              <a:t>‹#›</a:t>
            </a:fld>
            <a:endParaRPr lang="en-IE"/>
          </a:p>
        </p:txBody>
      </p:sp>
      <p:sp>
        <p:nvSpPr>
          <p:cNvPr id="14" name="Footer Placeholder 13"/>
          <p:cNvSpPr>
            <a:spLocks noGrp="1"/>
          </p:cNvSpPr>
          <p:nvPr>
            <p:ph type="ftr" sz="quarter" idx="17"/>
          </p:nvPr>
        </p:nvSpPr>
        <p:spPr/>
        <p:txBody>
          <a:bodyPr rtlCol="0"/>
          <a:lstStyle/>
          <a:p>
            <a:endParaRPr lang="en-IE"/>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88481C17-2913-4829-8E44-1AD296E55BA6}" type="datetimeFigureOut">
              <a:rPr lang="en-IE" smtClean="0"/>
              <a:t>11/04/2019</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7152E3ED-E6A2-4737-AB30-09274285005E}" type="slidenum">
              <a:rPr lang="en-IE" smtClean="0"/>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481C17-2913-4829-8E44-1AD296E55BA6}" type="datetimeFigureOut">
              <a:rPr lang="en-IE" smtClean="0"/>
              <a:t>11/04/2019</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7152E3ED-E6A2-4737-AB30-09274285005E}" type="slidenum">
              <a:rPr lang="en-IE" smtClean="0"/>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88481C17-2913-4829-8E44-1AD296E55BA6}" type="datetimeFigureOut">
              <a:rPr lang="en-IE" smtClean="0"/>
              <a:t>11/04/2019</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7152E3ED-E6A2-4737-AB30-09274285005E}" type="slidenum">
              <a:rPr lang="en-IE" smtClean="0"/>
              <a:t>‹#›</a:t>
            </a:fld>
            <a:endParaRPr lang="en-IE"/>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88481C17-2913-4829-8E44-1AD296E55BA6}" type="datetimeFigureOut">
              <a:rPr lang="en-IE" smtClean="0"/>
              <a:t>11/04/2019</a:t>
            </a:fld>
            <a:endParaRPr lang="en-IE"/>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7152E3ED-E6A2-4737-AB30-09274285005E}" type="slidenum">
              <a:rPr lang="en-IE" smtClean="0"/>
              <a:t>‹#›</a:t>
            </a:fld>
            <a:endParaRPr lang="en-IE"/>
          </a:p>
        </p:txBody>
      </p:sp>
      <p:sp>
        <p:nvSpPr>
          <p:cNvPr id="14" name="Footer Placeholder 13"/>
          <p:cNvSpPr>
            <a:spLocks noGrp="1"/>
          </p:cNvSpPr>
          <p:nvPr>
            <p:ph type="ftr" sz="quarter" idx="12"/>
          </p:nvPr>
        </p:nvSpPr>
        <p:spPr>
          <a:xfrm>
            <a:off x="1600200" y="6248206"/>
            <a:ext cx="4572000" cy="365125"/>
          </a:xfrm>
        </p:spPr>
        <p:txBody>
          <a:bodyPr rtlCol="0"/>
          <a:lstStyle/>
          <a:p>
            <a:endParaRPr lang="en-IE"/>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88481C17-2913-4829-8E44-1AD296E55BA6}" type="datetimeFigureOut">
              <a:rPr lang="en-IE" smtClean="0"/>
              <a:t>11/04/2019</a:t>
            </a:fld>
            <a:endParaRPr lang="en-IE"/>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IE"/>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7152E3ED-E6A2-4737-AB30-09274285005E}" type="slidenum">
              <a:rPr lang="en-IE" smtClean="0"/>
              <a:t>‹#›</a:t>
            </a:fld>
            <a:endParaRPr lang="en-IE"/>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user/AppsecTutorialSeri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www.owasp.org/index.php/Testing_Guide" TargetMode="External"/><Relationship Id="rId3" Type="http://schemas.openxmlformats.org/officeDocument/2006/relationships/hyperlink" Target="https://www.owasp.org/index.php/Guide" TargetMode="External"/><Relationship Id="rId7" Type="http://schemas.openxmlformats.org/officeDocument/2006/relationships/hyperlink" Target="http://www.owasp.org/index.php/Code_Review_Guide" TargetMode="Externa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hyperlink" Target="http://www.owasp.org/index.php/ESAPI" TargetMode="External"/><Relationship Id="rId5" Type="http://schemas.openxmlformats.org/officeDocument/2006/relationships/hyperlink" Target="http://www.owasp.org/index.php/ASVS" TargetMode="External"/><Relationship Id="rId4" Type="http://schemas.openxmlformats.org/officeDocument/2006/relationships/hyperlink" Target="https://www.owasp.org/index.php/Cheat_Sheet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www.enisa.europa.eu/" TargetMode="External"/><Relationship Id="rId13" Type="http://schemas.openxmlformats.org/officeDocument/2006/relationships/hyperlink" Target="http://www.tisn.gov.au/" TargetMode="External"/><Relationship Id="rId3" Type="http://schemas.openxmlformats.org/officeDocument/2006/relationships/hyperlink" Target="https://www.bsi.bund.de/" TargetMode="External"/><Relationship Id="rId7" Type="http://schemas.openxmlformats.org/officeDocument/2006/relationships/hyperlink" Target="http://www.cloudsecurityalliance.org/" TargetMode="External"/><Relationship Id="rId12" Type="http://schemas.openxmlformats.org/officeDocument/2006/relationships/hyperlink" Target="https://www.pcisecuritystandards.org/" TargetMode="External"/><Relationship Id="rId2" Type="http://schemas.openxmlformats.org/officeDocument/2006/relationships/hyperlink" Target="http://www.ssi.gouv.fr/index.html" TargetMode="External"/><Relationship Id="rId1" Type="http://schemas.openxmlformats.org/officeDocument/2006/relationships/slideLayout" Target="../slideLayouts/slideLayout2.xml"/><Relationship Id="rId6" Type="http://schemas.openxmlformats.org/officeDocument/2006/relationships/hyperlink" Target="http://www.cpni.gov.uk/" TargetMode="External"/><Relationship Id="rId11" Type="http://schemas.openxmlformats.org/officeDocument/2006/relationships/hyperlink" Target="http://www.ieee.org/" TargetMode="External"/><Relationship Id="rId5" Type="http://schemas.openxmlformats.org/officeDocument/2006/relationships/hyperlink" Target="http://www.cisecurity.org/" TargetMode="External"/><Relationship Id="rId10" Type="http://schemas.openxmlformats.org/officeDocument/2006/relationships/hyperlink" Target="http://www.ipa.go.jp/" TargetMode="External"/><Relationship Id="rId4" Type="http://schemas.openxmlformats.org/officeDocument/2006/relationships/hyperlink" Target="http://www.publicsafety.gc.ca/prg/em/ccirc/index-eng.aspx" TargetMode="External"/><Relationship Id="rId9" Type="http://schemas.openxmlformats.org/officeDocument/2006/relationships/hyperlink" Target="http://new.eur-lex.europa.eu/oj/direct-access.html?locale=en" TargetMode="External"/><Relationship Id="rId14" Type="http://schemas.openxmlformats.org/officeDocument/2006/relationships/hyperlink" Target="http://www.w3.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a:t>Web application Security </a:t>
            </a:r>
          </a:p>
        </p:txBody>
      </p:sp>
      <p:sp>
        <p:nvSpPr>
          <p:cNvPr id="3" name="Subtitle 2"/>
          <p:cNvSpPr>
            <a:spLocks noGrp="1"/>
          </p:cNvSpPr>
          <p:nvPr>
            <p:ph type="subTitle" idx="1"/>
          </p:nvPr>
        </p:nvSpPr>
        <p:spPr/>
        <p:txBody>
          <a:bodyPr/>
          <a:lstStyle/>
          <a:p>
            <a:r>
              <a:rPr lang="en-IE" dirty="0"/>
              <a:t>Clodagh Power</a:t>
            </a:r>
          </a:p>
        </p:txBody>
      </p:sp>
    </p:spTree>
    <p:extLst>
      <p:ext uri="{BB962C8B-B14F-4D97-AF65-F5344CB8AC3E}">
        <p14:creationId xmlns:p14="http://schemas.microsoft.com/office/powerpoint/2010/main" val="2868954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For each risk it provides:</a:t>
            </a:r>
            <a:endParaRPr lang="en-GB" dirty="0"/>
          </a:p>
        </p:txBody>
      </p:sp>
      <p:sp>
        <p:nvSpPr>
          <p:cNvPr id="3" name="Content Placeholder 2"/>
          <p:cNvSpPr>
            <a:spLocks noGrp="1"/>
          </p:cNvSpPr>
          <p:nvPr>
            <p:ph sz="quarter" idx="1"/>
          </p:nvPr>
        </p:nvSpPr>
        <p:spPr/>
        <p:txBody>
          <a:bodyPr/>
          <a:lstStyle/>
          <a:p>
            <a:r>
              <a:rPr lang="en-US" dirty="0"/>
              <a:t>A description</a:t>
            </a:r>
          </a:p>
          <a:p>
            <a:r>
              <a:rPr lang="en-US" dirty="0"/>
              <a:t>Example vulnerabilities</a:t>
            </a:r>
          </a:p>
          <a:p>
            <a:r>
              <a:rPr lang="en-US" dirty="0"/>
              <a:t>Example attacks</a:t>
            </a:r>
          </a:p>
          <a:p>
            <a:r>
              <a:rPr lang="en-US" dirty="0"/>
              <a:t>Guidance on how to avoid</a:t>
            </a:r>
          </a:p>
          <a:p>
            <a:r>
              <a:rPr lang="en-US" dirty="0"/>
              <a:t>References to OWASP and other related resources</a:t>
            </a:r>
            <a:endParaRPr lang="en-GB" dirty="0"/>
          </a:p>
        </p:txBody>
      </p:sp>
    </p:spTree>
    <p:extLst>
      <p:ext uri="{BB962C8B-B14F-4D97-AF65-F5344CB8AC3E}">
        <p14:creationId xmlns:p14="http://schemas.microsoft.com/office/powerpoint/2010/main" val="1450725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592730887"/>
              </p:ext>
            </p:extLst>
          </p:nvPr>
        </p:nvGraphicFramePr>
        <p:xfrm>
          <a:off x="107504" y="116632"/>
          <a:ext cx="8856984" cy="6624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2962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Application Security Tutorial Series</a:t>
            </a:r>
          </a:p>
        </p:txBody>
      </p:sp>
      <p:sp>
        <p:nvSpPr>
          <p:cNvPr id="3" name="Content Placeholder 2"/>
          <p:cNvSpPr>
            <a:spLocks noGrp="1"/>
          </p:cNvSpPr>
          <p:nvPr>
            <p:ph sz="quarter" idx="1"/>
          </p:nvPr>
        </p:nvSpPr>
        <p:spPr/>
        <p:txBody>
          <a:bodyPr/>
          <a:lstStyle/>
          <a:p>
            <a:r>
              <a:rPr lang="en-US" sz="2800" dirty="0">
                <a:hlinkClick r:id="rId2"/>
              </a:rPr>
              <a:t>https://www.youtube.com/user/AppsecTutorialSeries</a:t>
            </a:r>
            <a:endParaRPr lang="en-US" sz="2800" dirty="0"/>
          </a:p>
          <a:p>
            <a:endParaRPr lang="en-US" dirty="0"/>
          </a:p>
          <a:p>
            <a:endParaRPr lang="en-US" dirty="0"/>
          </a:p>
          <a:p>
            <a:endParaRPr lang="en-GB" dirty="0"/>
          </a:p>
        </p:txBody>
      </p:sp>
    </p:spTree>
    <p:extLst>
      <p:ext uri="{BB962C8B-B14F-4D97-AF65-F5344CB8AC3E}">
        <p14:creationId xmlns:p14="http://schemas.microsoft.com/office/powerpoint/2010/main" val="1839301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A1 Injection</a:t>
            </a:r>
          </a:p>
        </p:txBody>
      </p:sp>
      <p:sp>
        <p:nvSpPr>
          <p:cNvPr id="3" name="Content Placeholder 2"/>
          <p:cNvSpPr>
            <a:spLocks noGrp="1"/>
          </p:cNvSpPr>
          <p:nvPr>
            <p:ph sz="quarter" idx="1"/>
          </p:nvPr>
        </p:nvSpPr>
        <p:spPr/>
        <p:txBody>
          <a:bodyPr/>
          <a:lstStyle/>
          <a:p>
            <a:r>
              <a:rPr lang="en-US" dirty="0"/>
              <a:t>Injection is #1 on OWASP Top 10 for 2010, 2013 and 2017 !!</a:t>
            </a:r>
          </a:p>
          <a:p>
            <a:r>
              <a:rPr lang="en-US" sz="2800" dirty="0"/>
              <a:t>Release Document Moodle</a:t>
            </a:r>
          </a:p>
          <a:p>
            <a:r>
              <a:rPr lang="en-US" sz="2800"/>
              <a:t>Cheat Sheets</a:t>
            </a:r>
            <a:endParaRPr lang="en-US" sz="2800" dirty="0"/>
          </a:p>
          <a:p>
            <a:endParaRPr lang="en-US" sz="2800" dirty="0"/>
          </a:p>
          <a:p>
            <a:endParaRPr lang="en-US" dirty="0"/>
          </a:p>
          <a:p>
            <a:endParaRPr lang="en-US" dirty="0"/>
          </a:p>
          <a:p>
            <a:endParaRPr lang="en-GB" dirty="0"/>
          </a:p>
        </p:txBody>
      </p:sp>
    </p:spTree>
    <p:extLst>
      <p:ext uri="{BB962C8B-B14F-4D97-AF65-F5344CB8AC3E}">
        <p14:creationId xmlns:p14="http://schemas.microsoft.com/office/powerpoint/2010/main" val="3779670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normAutofit fontScale="90000"/>
          </a:bodyPr>
          <a:lstStyle/>
          <a:p>
            <a:r>
              <a:rPr lang="en-US" dirty="0"/>
              <a:t>How do you address these problems?</a:t>
            </a:r>
          </a:p>
        </p:txBody>
      </p:sp>
      <p:sp>
        <p:nvSpPr>
          <p:cNvPr id="35843" name="Content Placeholder 3"/>
          <p:cNvSpPr>
            <a:spLocks noGrp="1"/>
          </p:cNvSpPr>
          <p:nvPr>
            <p:ph idx="1"/>
          </p:nvPr>
        </p:nvSpPr>
        <p:spPr>
          <a:xfrm>
            <a:off x="457200" y="1752600"/>
            <a:ext cx="8229600" cy="4830763"/>
          </a:xfrm>
        </p:spPr>
        <p:txBody>
          <a:bodyPr>
            <a:normAutofit fontScale="92500" lnSpcReduction="20000"/>
          </a:bodyPr>
          <a:lstStyle/>
          <a:p>
            <a:r>
              <a:rPr lang="en-US" sz="2000" b="1" dirty="0"/>
              <a:t>Develop Secure Code</a:t>
            </a:r>
          </a:p>
          <a:p>
            <a:pPr lvl="1"/>
            <a:r>
              <a:rPr lang="en-US" sz="1800" b="1" dirty="0"/>
              <a:t>Follow the best practices in OWASP’s Guide to Building Secure Web Applications</a:t>
            </a:r>
          </a:p>
          <a:p>
            <a:pPr lvl="2"/>
            <a:r>
              <a:rPr lang="en-US" sz="1600" b="1" dirty="0">
                <a:hlinkClick r:id="rId3"/>
              </a:rPr>
              <a:t>https://www.owasp.org/index.php/Guide</a:t>
            </a:r>
            <a:endParaRPr lang="en-US" sz="1600" b="1" dirty="0"/>
          </a:p>
          <a:p>
            <a:pPr lvl="2"/>
            <a:r>
              <a:rPr lang="en-US" sz="1600" b="1" dirty="0"/>
              <a:t>And the cheat sheets: </a:t>
            </a:r>
            <a:r>
              <a:rPr lang="en-US" sz="1600" b="1" dirty="0">
                <a:hlinkClick r:id="rId4"/>
              </a:rPr>
              <a:t>https://www.owasp.org/index.php/Cheat_Sheets</a:t>
            </a:r>
            <a:endParaRPr lang="en-US" sz="1600" b="1" dirty="0"/>
          </a:p>
          <a:p>
            <a:pPr lvl="1"/>
            <a:r>
              <a:rPr lang="en-US" sz="1800" b="1" dirty="0"/>
              <a:t>Use OWASP’s Application Security Verification Standard as a guide to what an application needs to be secure</a:t>
            </a:r>
          </a:p>
          <a:p>
            <a:pPr lvl="2"/>
            <a:r>
              <a:rPr lang="en-US" sz="1600" b="1" dirty="0">
                <a:hlinkClick r:id="rId5"/>
              </a:rPr>
              <a:t>https://www.owasp.org/index.php/ASVS</a:t>
            </a:r>
            <a:endParaRPr lang="en-US" sz="1600" b="1" dirty="0"/>
          </a:p>
          <a:p>
            <a:pPr lvl="1"/>
            <a:r>
              <a:rPr lang="en-US" sz="1800" b="1" dirty="0"/>
              <a:t>Use standard security components that are a fit for your organization</a:t>
            </a:r>
          </a:p>
          <a:p>
            <a:pPr lvl="2"/>
            <a:r>
              <a:rPr lang="en-US" sz="1600" b="1" dirty="0"/>
              <a:t>Use OWASP’s ESAPI as a basis for </a:t>
            </a:r>
            <a:r>
              <a:rPr lang="en-US" sz="1600" b="1" u="sng" dirty="0"/>
              <a:t>your</a:t>
            </a:r>
            <a:r>
              <a:rPr lang="en-US" sz="1600" b="1" dirty="0"/>
              <a:t> standard components</a:t>
            </a:r>
          </a:p>
          <a:p>
            <a:pPr lvl="2"/>
            <a:r>
              <a:rPr lang="en-US" sz="1600" b="1" dirty="0">
                <a:hlinkClick r:id="rId6"/>
              </a:rPr>
              <a:t>https://www.owasp.org/index.php/ESAPI</a:t>
            </a:r>
            <a:endParaRPr lang="en-US" sz="1600" b="1" dirty="0"/>
          </a:p>
          <a:p>
            <a:pPr lvl="2"/>
            <a:endParaRPr lang="en-US" sz="600" b="1" dirty="0"/>
          </a:p>
          <a:p>
            <a:r>
              <a:rPr lang="en-US" sz="2000" b="1" dirty="0"/>
              <a:t>Review Your Applications</a:t>
            </a:r>
          </a:p>
          <a:p>
            <a:pPr lvl="1"/>
            <a:r>
              <a:rPr lang="en-US" sz="1800" b="1" dirty="0"/>
              <a:t>Have an expert team review your applications</a:t>
            </a:r>
          </a:p>
          <a:p>
            <a:pPr lvl="1"/>
            <a:r>
              <a:rPr lang="en-US" sz="1800" b="1" dirty="0"/>
              <a:t>Review your applications yourselves following OWASP Guidelines</a:t>
            </a:r>
          </a:p>
          <a:p>
            <a:pPr lvl="2"/>
            <a:r>
              <a:rPr lang="en-US" sz="1600" b="1" dirty="0"/>
              <a:t>OWASP Code Review Guide: </a:t>
            </a:r>
            <a:br>
              <a:rPr lang="en-US" sz="1600" b="1" dirty="0"/>
            </a:br>
            <a:r>
              <a:rPr lang="en-US" sz="1600" b="1" dirty="0"/>
              <a:t>		</a:t>
            </a:r>
            <a:r>
              <a:rPr lang="en-US" sz="1600" b="1" dirty="0">
                <a:hlinkClick r:id="rId7"/>
              </a:rPr>
              <a:t>https://www.owasp.org/index.php/Code_Review_Guide</a:t>
            </a:r>
            <a:r>
              <a:rPr lang="en-US" sz="1600" b="1" dirty="0"/>
              <a:t> </a:t>
            </a:r>
          </a:p>
          <a:p>
            <a:pPr lvl="2"/>
            <a:r>
              <a:rPr lang="en-US" sz="1600" b="1" dirty="0"/>
              <a:t>OWASP Testing Guide: </a:t>
            </a:r>
            <a:br>
              <a:rPr lang="en-US" sz="1600" b="1" dirty="0"/>
            </a:br>
            <a:r>
              <a:rPr lang="en-US" sz="1600" b="1" dirty="0"/>
              <a:t>		</a:t>
            </a:r>
            <a:r>
              <a:rPr lang="en-US" sz="1600" b="1" dirty="0">
                <a:hlinkClick r:id="rId8"/>
              </a:rPr>
              <a:t>https://www.owasp.org/index.php/Testing_Guide</a:t>
            </a:r>
            <a:r>
              <a:rPr lang="en-US" sz="1600" b="1" dirty="0"/>
              <a:t> </a:t>
            </a:r>
          </a:p>
        </p:txBody>
      </p:sp>
      <p:sp>
        <p:nvSpPr>
          <p:cNvPr id="2" name="Rectangle 1"/>
          <p:cNvSpPr/>
          <p:nvPr/>
        </p:nvSpPr>
        <p:spPr>
          <a:xfrm>
            <a:off x="7236296" y="6398697"/>
            <a:ext cx="1695977" cy="369332"/>
          </a:xfrm>
          <a:prstGeom prst="rect">
            <a:avLst/>
          </a:prstGeom>
        </p:spPr>
        <p:txBody>
          <a:bodyPr wrap="none">
            <a:spAutoFit/>
          </a:bodyPr>
          <a:lstStyle/>
          <a:p>
            <a:r>
              <a:rPr lang="en-GB" dirty="0"/>
              <a:t>www.owasp.org</a:t>
            </a:r>
          </a:p>
        </p:txBody>
      </p:sp>
    </p:spTree>
    <p:custDataLst>
      <p:tags r:id="rId1"/>
    </p:custDataLst>
    <p:extLst>
      <p:ext uri="{BB962C8B-B14F-4D97-AF65-F5344CB8AC3E}">
        <p14:creationId xmlns:p14="http://schemas.microsoft.com/office/powerpoint/2010/main" val="117845573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Class exercise</a:t>
            </a:r>
          </a:p>
        </p:txBody>
      </p:sp>
      <p:sp>
        <p:nvSpPr>
          <p:cNvPr id="3" name="Content Placeholder 2"/>
          <p:cNvSpPr>
            <a:spLocks noGrp="1"/>
          </p:cNvSpPr>
          <p:nvPr>
            <p:ph sz="quarter" idx="1"/>
          </p:nvPr>
        </p:nvSpPr>
        <p:spPr/>
        <p:txBody>
          <a:bodyPr/>
          <a:lstStyle/>
          <a:p>
            <a:r>
              <a:rPr lang="en-GB" dirty="0"/>
              <a:t>Form groups of 3-4 students and assign each member a role (researcher, presenter, documenter etc.)</a:t>
            </a:r>
          </a:p>
          <a:p>
            <a:r>
              <a:rPr lang="en-GB" dirty="0"/>
              <a:t>Work through the OWASP Top 10 Application Security Risks. </a:t>
            </a:r>
          </a:p>
          <a:p>
            <a:r>
              <a:rPr lang="en-GB" dirty="0"/>
              <a:t>Find real world examples of incidents which can be attributed to each risk. </a:t>
            </a:r>
          </a:p>
          <a:p>
            <a:r>
              <a:rPr lang="en-GB" dirty="0"/>
              <a:t>Each group will be asked to justify their choices.</a:t>
            </a:r>
          </a:p>
        </p:txBody>
      </p:sp>
    </p:spTree>
    <p:extLst>
      <p:ext uri="{BB962C8B-B14F-4D97-AF65-F5344CB8AC3E}">
        <p14:creationId xmlns:p14="http://schemas.microsoft.com/office/powerpoint/2010/main" val="1824975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60A9A-8C5E-4729-84CC-A9FA87D86549}"/>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89A3A3F0-3CB8-4759-B0C3-35C89988E71C}"/>
              </a:ext>
            </a:extLst>
          </p:cNvPr>
          <p:cNvSpPr>
            <a:spLocks noGrp="1"/>
          </p:cNvSpPr>
          <p:nvPr>
            <p:ph sz="quarter" idx="1"/>
          </p:nvPr>
        </p:nvSpPr>
        <p:spPr/>
        <p:txBody>
          <a:bodyPr/>
          <a:lstStyle/>
          <a:p>
            <a:r>
              <a:rPr lang="en-GB" dirty="0"/>
              <a:t>Introduction</a:t>
            </a:r>
          </a:p>
          <a:p>
            <a:r>
              <a:rPr lang="en-GB" dirty="0"/>
              <a:t>Best Practice – OWASP</a:t>
            </a:r>
          </a:p>
          <a:p>
            <a:r>
              <a:rPr lang="en-GB" dirty="0"/>
              <a:t>OWASP Top 10 </a:t>
            </a:r>
            <a:r>
              <a:rPr lang="en-US" dirty="0"/>
              <a:t> Most Critical Web Application Security Risks</a:t>
            </a:r>
          </a:p>
          <a:p>
            <a:r>
              <a:rPr lang="en-US" dirty="0"/>
              <a:t>Class Exercise</a:t>
            </a:r>
          </a:p>
          <a:p>
            <a:endParaRPr lang="en-GB" dirty="0"/>
          </a:p>
        </p:txBody>
      </p:sp>
    </p:spTree>
    <p:extLst>
      <p:ext uri="{BB962C8B-B14F-4D97-AF65-F5344CB8AC3E}">
        <p14:creationId xmlns:p14="http://schemas.microsoft.com/office/powerpoint/2010/main" val="992331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60A9A-8C5E-4729-84CC-A9FA87D86549}"/>
              </a:ext>
            </a:extLst>
          </p:cNvPr>
          <p:cNvSpPr>
            <a:spLocks noGrp="1"/>
          </p:cNvSpPr>
          <p:nvPr>
            <p:ph type="title"/>
          </p:nvPr>
        </p:nvSpPr>
        <p:spPr/>
        <p:txBody>
          <a:bodyPr/>
          <a:lstStyle/>
          <a:p>
            <a:r>
              <a:rPr lang="en-GB" dirty="0"/>
              <a:t>Contents</a:t>
            </a:r>
          </a:p>
        </p:txBody>
      </p:sp>
      <p:sp>
        <p:nvSpPr>
          <p:cNvPr id="3" name="Content Placeholder 2">
            <a:extLst>
              <a:ext uri="{FF2B5EF4-FFF2-40B4-BE49-F238E27FC236}">
                <a16:creationId xmlns:a16="http://schemas.microsoft.com/office/drawing/2014/main" id="{89A3A3F0-3CB8-4759-B0C3-35C89988E71C}"/>
              </a:ext>
            </a:extLst>
          </p:cNvPr>
          <p:cNvSpPr>
            <a:spLocks noGrp="1"/>
          </p:cNvSpPr>
          <p:nvPr>
            <p:ph sz="quarter" idx="1"/>
          </p:nvPr>
        </p:nvSpPr>
        <p:spPr/>
        <p:txBody>
          <a:bodyPr/>
          <a:lstStyle/>
          <a:p>
            <a:r>
              <a:rPr lang="en-GB" dirty="0"/>
              <a:t>Introduction</a:t>
            </a:r>
          </a:p>
          <a:p>
            <a:r>
              <a:rPr lang="en-GB" dirty="0"/>
              <a:t>Best Practice – OWASP</a:t>
            </a:r>
          </a:p>
          <a:p>
            <a:r>
              <a:rPr lang="en-GB" dirty="0"/>
              <a:t>OWASP Top 10 </a:t>
            </a:r>
            <a:r>
              <a:rPr lang="en-US" dirty="0"/>
              <a:t> Most Critical Web Application Security Risks</a:t>
            </a:r>
          </a:p>
          <a:p>
            <a:r>
              <a:rPr lang="en-US" dirty="0"/>
              <a:t>Class Exercise</a:t>
            </a:r>
          </a:p>
          <a:p>
            <a:endParaRPr lang="en-GB" dirty="0"/>
          </a:p>
        </p:txBody>
      </p:sp>
    </p:spTree>
    <p:extLst>
      <p:ext uri="{BB962C8B-B14F-4D97-AF65-F5344CB8AC3E}">
        <p14:creationId xmlns:p14="http://schemas.microsoft.com/office/powerpoint/2010/main" val="1421235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sz="quarter" idx="1"/>
          </p:nvPr>
        </p:nvSpPr>
        <p:spPr/>
        <p:txBody>
          <a:bodyPr/>
          <a:lstStyle/>
          <a:p>
            <a:r>
              <a:rPr lang="en-GB" dirty="0"/>
              <a:t>Application Security - Securing Applications</a:t>
            </a:r>
          </a:p>
          <a:p>
            <a:pPr lvl="1"/>
            <a:r>
              <a:rPr lang="en-GB" dirty="0"/>
              <a:t>Web Applications</a:t>
            </a:r>
          </a:p>
          <a:p>
            <a:pPr lvl="1"/>
            <a:r>
              <a:rPr lang="en-GB" dirty="0"/>
              <a:t>Native Applications (mobile, desktop </a:t>
            </a:r>
            <a:r>
              <a:rPr lang="en-GB" dirty="0" err="1"/>
              <a:t>etc</a:t>
            </a:r>
            <a:r>
              <a:rPr lang="en-GB" dirty="0"/>
              <a:t>)</a:t>
            </a:r>
          </a:p>
        </p:txBody>
      </p:sp>
    </p:spTree>
    <p:extLst>
      <p:ext uri="{BB962C8B-B14F-4D97-AF65-F5344CB8AC3E}">
        <p14:creationId xmlns:p14="http://schemas.microsoft.com/office/powerpoint/2010/main" val="1855149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Best Practice</a:t>
            </a:r>
          </a:p>
        </p:txBody>
      </p:sp>
      <p:sp>
        <p:nvSpPr>
          <p:cNvPr id="3" name="Content Placeholder 2"/>
          <p:cNvSpPr>
            <a:spLocks noGrp="1"/>
          </p:cNvSpPr>
          <p:nvPr>
            <p:ph sz="quarter" idx="1"/>
          </p:nvPr>
        </p:nvSpPr>
        <p:spPr/>
        <p:txBody>
          <a:bodyPr>
            <a:normAutofit fontScale="70000" lnSpcReduction="20000"/>
          </a:bodyPr>
          <a:lstStyle/>
          <a:p>
            <a:endParaRPr lang="en-US" dirty="0"/>
          </a:p>
          <a:p>
            <a:r>
              <a:rPr lang="en-US" sz="5100" dirty="0"/>
              <a:t>www.owasp.org</a:t>
            </a:r>
            <a:endParaRPr lang="en-GB" sz="5100" dirty="0"/>
          </a:p>
          <a:p>
            <a:pPr marL="0" indent="0">
              <a:buNone/>
            </a:pPr>
            <a:r>
              <a:rPr lang="en-US" i="1" dirty="0"/>
              <a:t>“Every vibrant technology marketplace needs an unbiased source of information on best practices as well as an active body advocating open standards. In the Application Security space, one of those groups is the Open Web Application Security Project (or OWASP for short).</a:t>
            </a:r>
          </a:p>
          <a:p>
            <a:pPr marL="0" indent="0">
              <a:buNone/>
            </a:pPr>
            <a:r>
              <a:rPr lang="en-US" i="1" dirty="0"/>
              <a:t>The Open Web Application Security Project (OWASP) is a 501(c)(3) worldwide not-for-profit charitable organization focused on improving the security of software. Our mission is to make software security visible, so that individuals and organizations are able to make informed decisions. </a:t>
            </a:r>
          </a:p>
          <a:p>
            <a:pPr marL="0" indent="0">
              <a:buNone/>
            </a:pPr>
            <a:r>
              <a:rPr lang="en-US" i="1" dirty="0"/>
              <a:t>OWASP is in a unique position to provide impartial, practical information about </a:t>
            </a:r>
            <a:r>
              <a:rPr lang="en-US" i="1" dirty="0" err="1"/>
              <a:t>AppSec</a:t>
            </a:r>
            <a:r>
              <a:rPr lang="en-US" i="1" dirty="0"/>
              <a:t> to individuals, corporations, universities, government agencies and other organizations worldwide. Operating as a community of like-minded professionals, OWASP issues software tools and knowledge-based documentation on application security.”</a:t>
            </a:r>
          </a:p>
        </p:txBody>
      </p:sp>
    </p:spTree>
    <p:extLst>
      <p:ext uri="{BB962C8B-B14F-4D97-AF65-F5344CB8AC3E}">
        <p14:creationId xmlns:p14="http://schemas.microsoft.com/office/powerpoint/2010/main" val="3643578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0F532-4063-49C6-8908-D7F33067FE3C}"/>
              </a:ext>
            </a:extLst>
          </p:cNvPr>
          <p:cNvSpPr>
            <a:spLocks noGrp="1"/>
          </p:cNvSpPr>
          <p:nvPr>
            <p:ph type="title"/>
          </p:nvPr>
        </p:nvSpPr>
        <p:spPr/>
        <p:txBody>
          <a:bodyPr/>
          <a:lstStyle/>
          <a:p>
            <a:r>
              <a:rPr lang="en-GB" dirty="0"/>
              <a:t>OWASP</a:t>
            </a:r>
          </a:p>
        </p:txBody>
      </p:sp>
      <p:sp>
        <p:nvSpPr>
          <p:cNvPr id="3" name="Content Placeholder 2">
            <a:extLst>
              <a:ext uri="{FF2B5EF4-FFF2-40B4-BE49-F238E27FC236}">
                <a16:creationId xmlns:a16="http://schemas.microsoft.com/office/drawing/2014/main" id="{A86CC877-9839-41E2-BA3B-705019582440}"/>
              </a:ext>
            </a:extLst>
          </p:cNvPr>
          <p:cNvSpPr>
            <a:spLocks noGrp="1"/>
          </p:cNvSpPr>
          <p:nvPr>
            <p:ph sz="quarter" idx="1"/>
          </p:nvPr>
        </p:nvSpPr>
        <p:spPr/>
        <p:txBody>
          <a:bodyPr>
            <a:normAutofit fontScale="92500" lnSpcReduction="10000"/>
          </a:bodyPr>
          <a:lstStyle/>
          <a:p>
            <a:r>
              <a:rPr lang="en-GB" dirty="0"/>
              <a:t>Open Web Application Security Project</a:t>
            </a:r>
          </a:p>
          <a:p>
            <a:pPr lvl="1"/>
            <a:r>
              <a:rPr lang="en-GB" dirty="0"/>
              <a:t> https://www.owasp.org</a:t>
            </a:r>
          </a:p>
          <a:p>
            <a:r>
              <a:rPr lang="en-GB" dirty="0"/>
              <a:t>Global community of web app security professionals</a:t>
            </a:r>
          </a:p>
          <a:p>
            <a:r>
              <a:rPr lang="en-GB" dirty="0"/>
              <a:t>They produce:</a:t>
            </a:r>
          </a:p>
          <a:p>
            <a:pPr lvl="1"/>
            <a:r>
              <a:rPr lang="en-GB" dirty="0"/>
              <a:t>Best practice guides – detailed documents and "cheat sheets“</a:t>
            </a:r>
          </a:p>
          <a:p>
            <a:pPr lvl="1"/>
            <a:r>
              <a:rPr lang="en-GB" dirty="0"/>
              <a:t>A standard for application security verifications.</a:t>
            </a:r>
          </a:p>
          <a:p>
            <a:pPr lvl="1"/>
            <a:r>
              <a:rPr lang="en-GB" dirty="0"/>
              <a:t>Open-source software</a:t>
            </a:r>
          </a:p>
          <a:p>
            <a:pPr lvl="1"/>
            <a:r>
              <a:rPr lang="en-GB" dirty="0" err="1"/>
              <a:t>WebGoat</a:t>
            </a:r>
            <a:r>
              <a:rPr lang="en-GB" dirty="0"/>
              <a:t>: deliberately vulnerable web application</a:t>
            </a:r>
          </a:p>
          <a:p>
            <a:pPr lvl="1"/>
            <a:r>
              <a:rPr lang="en-GB" dirty="0"/>
              <a:t>ZAP (Zed Attack Proxy): penetration testing tool</a:t>
            </a:r>
          </a:p>
        </p:txBody>
      </p:sp>
    </p:spTree>
    <p:extLst>
      <p:ext uri="{BB962C8B-B14F-4D97-AF65-F5344CB8AC3E}">
        <p14:creationId xmlns:p14="http://schemas.microsoft.com/office/powerpoint/2010/main" val="2627726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Who trusts OWASP?</a:t>
            </a:r>
          </a:p>
        </p:txBody>
      </p:sp>
      <p:sp>
        <p:nvSpPr>
          <p:cNvPr id="3" name="Content Placeholder 2"/>
          <p:cNvSpPr>
            <a:spLocks noGrp="1"/>
          </p:cNvSpPr>
          <p:nvPr>
            <p:ph sz="quarter" idx="1"/>
          </p:nvPr>
        </p:nvSpPr>
        <p:spPr/>
        <p:txBody>
          <a:bodyPr>
            <a:normAutofit fontScale="62500" lnSpcReduction="20000"/>
          </a:bodyPr>
          <a:lstStyle/>
          <a:p>
            <a:r>
              <a:rPr lang="fr-FR" u="sng" dirty="0">
                <a:hlinkClick r:id="rId2"/>
              </a:rPr>
              <a:t>L'Agence Nationale de la Sécurité des Systèmes d’Information (ANSSI)</a:t>
            </a:r>
            <a:r>
              <a:rPr lang="fr-FR" u="sng" dirty="0"/>
              <a:t> France</a:t>
            </a:r>
          </a:p>
          <a:p>
            <a:r>
              <a:rPr lang="de-DE" u="sng" dirty="0">
                <a:hlinkClick r:id="rId3"/>
              </a:rPr>
              <a:t>Bundesamt für Sicherheit in der Informationstechnik (BSI) / Federal Office for Information Security</a:t>
            </a:r>
            <a:r>
              <a:rPr lang="de-DE" u="sng" dirty="0"/>
              <a:t> Germany</a:t>
            </a:r>
          </a:p>
          <a:p>
            <a:r>
              <a:rPr lang="fr-FR" u="sng" dirty="0">
                <a:hlinkClick r:id="rId4"/>
              </a:rPr>
              <a:t>Canadian Cyber Incident </a:t>
            </a:r>
            <a:r>
              <a:rPr lang="fr-FR" u="sng" dirty="0" err="1">
                <a:hlinkClick r:id="rId4"/>
              </a:rPr>
              <a:t>Response</a:t>
            </a:r>
            <a:r>
              <a:rPr lang="fr-FR" u="sng" dirty="0">
                <a:hlinkClick r:id="rId4"/>
              </a:rPr>
              <a:t> Centre</a:t>
            </a:r>
            <a:endParaRPr lang="fr-FR" u="sng" dirty="0"/>
          </a:p>
          <a:p>
            <a:r>
              <a:rPr lang="en-GB" u="sng" dirty="0" err="1">
                <a:hlinkClick r:id="rId5"/>
              </a:rPr>
              <a:t>Center</a:t>
            </a:r>
            <a:r>
              <a:rPr lang="en-GB" u="sng" dirty="0">
                <a:hlinkClick r:id="rId5"/>
              </a:rPr>
              <a:t> for Internet Security (CIS)</a:t>
            </a:r>
            <a:r>
              <a:rPr lang="en-GB" u="sng" dirty="0"/>
              <a:t> USA</a:t>
            </a:r>
          </a:p>
          <a:p>
            <a:r>
              <a:rPr lang="en-US" u="sng" dirty="0">
                <a:hlinkClick r:id="rId6"/>
              </a:rPr>
              <a:t>Centre for the Protection of National Infrastructure (CPNI)</a:t>
            </a:r>
            <a:r>
              <a:rPr lang="en-US" u="sng" dirty="0"/>
              <a:t> UK</a:t>
            </a:r>
          </a:p>
          <a:p>
            <a:r>
              <a:rPr lang="en-GB" u="sng" dirty="0">
                <a:hlinkClick r:id="rId7"/>
              </a:rPr>
              <a:t>Cloud Security Alliance (CSA)</a:t>
            </a:r>
            <a:r>
              <a:rPr lang="en-GB" u="sng" dirty="0"/>
              <a:t> Worldwide</a:t>
            </a:r>
          </a:p>
          <a:p>
            <a:r>
              <a:rPr lang="en-US" dirty="0">
                <a:hlinkClick r:id="rId8"/>
              </a:rPr>
              <a:t>European Network and Information Security Agency (ENISA)</a:t>
            </a:r>
            <a:r>
              <a:rPr lang="en-US" dirty="0"/>
              <a:t> EU</a:t>
            </a:r>
          </a:p>
          <a:p>
            <a:r>
              <a:rPr lang="en-GB" dirty="0">
                <a:hlinkClick r:id="rId9"/>
              </a:rPr>
              <a:t>European Union Regulations</a:t>
            </a:r>
            <a:r>
              <a:rPr lang="en-GB" dirty="0"/>
              <a:t> EU</a:t>
            </a:r>
          </a:p>
          <a:p>
            <a:r>
              <a:rPr lang="en-GB" u="sng" dirty="0">
                <a:hlinkClick r:id="rId10"/>
              </a:rPr>
              <a:t>Information-Technology Promotion Agency (IPA)</a:t>
            </a:r>
            <a:r>
              <a:rPr lang="en-GB" u="sng" dirty="0"/>
              <a:t> Japan</a:t>
            </a:r>
          </a:p>
          <a:p>
            <a:r>
              <a:rPr lang="en-US" u="sng" dirty="0">
                <a:hlinkClick r:id="rId11"/>
              </a:rPr>
              <a:t>Institute of Electrical and Electronics Engineers (IEEE)</a:t>
            </a:r>
            <a:r>
              <a:rPr lang="en-US" u="sng" dirty="0"/>
              <a:t> Worldwide</a:t>
            </a:r>
          </a:p>
          <a:p>
            <a:r>
              <a:rPr lang="en-US" u="sng" dirty="0">
                <a:hlinkClick r:id="rId12"/>
              </a:rPr>
              <a:t>Payment Card Industry Security Standards Council (PCI SSC)</a:t>
            </a:r>
            <a:r>
              <a:rPr lang="en-US" u="sng" dirty="0"/>
              <a:t> Worldwide</a:t>
            </a:r>
          </a:p>
          <a:p>
            <a:r>
              <a:rPr lang="en-US" u="sng" dirty="0">
                <a:hlinkClick r:id="rId13"/>
              </a:rPr>
              <a:t>Trusted Information Sharing Network for Critical Infrastructure Protection (TISN)</a:t>
            </a:r>
            <a:r>
              <a:rPr lang="en-US" u="sng" dirty="0"/>
              <a:t> Australia</a:t>
            </a:r>
          </a:p>
          <a:p>
            <a:r>
              <a:rPr lang="en-US" u="sng" dirty="0">
                <a:hlinkClick r:id="rId14"/>
              </a:rPr>
              <a:t>World Wide Web Consortium (W3C)</a:t>
            </a:r>
            <a:r>
              <a:rPr lang="en-US" u="sng" dirty="0"/>
              <a:t> Worldwide</a:t>
            </a:r>
          </a:p>
          <a:p>
            <a:endParaRPr lang="en-GB" dirty="0"/>
          </a:p>
        </p:txBody>
      </p:sp>
    </p:spTree>
    <p:extLst>
      <p:ext uri="{BB962C8B-B14F-4D97-AF65-F5344CB8AC3E}">
        <p14:creationId xmlns:p14="http://schemas.microsoft.com/office/powerpoint/2010/main" val="348387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OWASP Top 10 Projects</a:t>
            </a:r>
          </a:p>
        </p:txBody>
      </p:sp>
      <p:sp>
        <p:nvSpPr>
          <p:cNvPr id="3" name="Content Placeholder 2"/>
          <p:cNvSpPr>
            <a:spLocks noGrp="1"/>
          </p:cNvSpPr>
          <p:nvPr>
            <p:ph sz="quarter" idx="1"/>
          </p:nvPr>
        </p:nvSpPr>
        <p:spPr/>
        <p:txBody>
          <a:bodyPr/>
          <a:lstStyle/>
          <a:p>
            <a:r>
              <a:rPr lang="en-GB" dirty="0"/>
              <a:t>OWASP Top 10 </a:t>
            </a:r>
            <a:r>
              <a:rPr lang="en-US" dirty="0"/>
              <a:t> Most Critical Web Application Security Risks</a:t>
            </a:r>
          </a:p>
          <a:p>
            <a:r>
              <a:rPr lang="en-US" dirty="0"/>
              <a:t>OWASP Mobile Top 10 Risks</a:t>
            </a:r>
          </a:p>
          <a:p>
            <a:r>
              <a:rPr lang="en-US" dirty="0"/>
              <a:t>OWASP Top 10 Cheat Sheet</a:t>
            </a:r>
          </a:p>
          <a:p>
            <a:r>
              <a:rPr lang="en-US" dirty="0"/>
              <a:t>Top 10 Proactive Controls</a:t>
            </a:r>
          </a:p>
          <a:p>
            <a:r>
              <a:rPr lang="en-US" dirty="0"/>
              <a:t>OWASP Top 10 Mapped to the Web Hacking Incident Database</a:t>
            </a:r>
            <a:endParaRPr lang="en-GB" dirty="0"/>
          </a:p>
        </p:txBody>
      </p:sp>
    </p:spTree>
    <p:extLst>
      <p:ext uri="{BB962C8B-B14F-4D97-AF65-F5344CB8AC3E}">
        <p14:creationId xmlns:p14="http://schemas.microsoft.com/office/powerpoint/2010/main" val="504247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OWASP Top 10 </a:t>
            </a:r>
            <a:r>
              <a:rPr lang="en-US" dirty="0"/>
              <a:t> Most Critical Web Application Security Risks</a:t>
            </a:r>
            <a:endParaRPr lang="en-GB" dirty="0"/>
          </a:p>
        </p:txBody>
      </p:sp>
      <p:sp>
        <p:nvSpPr>
          <p:cNvPr id="3" name="Content Placeholder 2"/>
          <p:cNvSpPr>
            <a:spLocks noGrp="1"/>
          </p:cNvSpPr>
          <p:nvPr>
            <p:ph sz="quarter" idx="1"/>
          </p:nvPr>
        </p:nvSpPr>
        <p:spPr/>
        <p:txBody>
          <a:bodyPr>
            <a:normAutofit/>
          </a:bodyPr>
          <a:lstStyle/>
          <a:p>
            <a:r>
              <a:rPr lang="en-US" dirty="0"/>
              <a:t>Awareness document for web application security. </a:t>
            </a:r>
          </a:p>
          <a:p>
            <a:r>
              <a:rPr lang="en-US" dirty="0"/>
              <a:t>10 most critical security risks to web applications. </a:t>
            </a:r>
          </a:p>
          <a:p>
            <a:r>
              <a:rPr lang="en-US" dirty="0"/>
              <a:t>Variety of worldwide security experts expertise shared.</a:t>
            </a:r>
          </a:p>
          <a:p>
            <a:r>
              <a:rPr lang="en-US" dirty="0"/>
              <a:t>Companies urged to use list to ensure web applications minimize the risks. </a:t>
            </a:r>
          </a:p>
          <a:p>
            <a:r>
              <a:rPr lang="en-US" dirty="0"/>
              <a:t>Adopting the OWASP Top 10 first step towards changing the software development process into one that produces secure code.</a:t>
            </a:r>
          </a:p>
          <a:p>
            <a:endParaRPr lang="en-GB" dirty="0"/>
          </a:p>
        </p:txBody>
      </p:sp>
    </p:spTree>
    <p:extLst>
      <p:ext uri="{BB962C8B-B14F-4D97-AF65-F5344CB8AC3E}">
        <p14:creationId xmlns:p14="http://schemas.microsoft.com/office/powerpoint/2010/main" val="177308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20040" lvl="0" indent="-320040">
              <a:spcBef>
                <a:spcPts val="700"/>
              </a:spcBef>
            </a:pPr>
            <a:r>
              <a:rPr lang="en-US" sz="2400" dirty="0">
                <a:solidFill>
                  <a:prstClr val="black"/>
                </a:solidFill>
                <a:ea typeface="+mn-ea"/>
                <a:cs typeface="+mn-cs"/>
              </a:rPr>
              <a:t>For 2017, the OWASP Top 10 Most Critical Web Application Security Risks are:</a:t>
            </a:r>
            <a:endParaRPr lang="en-GB" sz="4800" dirty="0"/>
          </a:p>
        </p:txBody>
      </p:sp>
      <p:sp>
        <p:nvSpPr>
          <p:cNvPr id="3" name="Content Placeholder 2"/>
          <p:cNvSpPr>
            <a:spLocks noGrp="1"/>
          </p:cNvSpPr>
          <p:nvPr>
            <p:ph sz="quarter" idx="1"/>
          </p:nvPr>
        </p:nvSpPr>
        <p:spPr/>
        <p:txBody>
          <a:bodyPr>
            <a:normAutofit fontScale="92500" lnSpcReduction="20000"/>
          </a:bodyPr>
          <a:lstStyle/>
          <a:p>
            <a:r>
              <a:rPr lang="en-US" dirty="0"/>
              <a:t>A1 Injection</a:t>
            </a:r>
          </a:p>
          <a:p>
            <a:r>
              <a:rPr lang="en-US" dirty="0"/>
              <a:t>A2 Broken Authentication and Session Management</a:t>
            </a:r>
          </a:p>
          <a:p>
            <a:r>
              <a:rPr lang="en-US" dirty="0"/>
              <a:t>A3 Cross-Site Scripting (XSS)</a:t>
            </a:r>
          </a:p>
          <a:p>
            <a:r>
              <a:rPr lang="en-US" dirty="0"/>
              <a:t>A4 Broken Access Control (As it was in 2004)</a:t>
            </a:r>
          </a:p>
          <a:p>
            <a:r>
              <a:rPr lang="en-US" dirty="0"/>
              <a:t>A5 Security Misconfiguration</a:t>
            </a:r>
          </a:p>
          <a:p>
            <a:r>
              <a:rPr lang="en-US" dirty="0"/>
              <a:t>A6 Sensitive Data Exposure</a:t>
            </a:r>
          </a:p>
          <a:p>
            <a:r>
              <a:rPr lang="en-US" dirty="0"/>
              <a:t>A7 Insufficient Attack Protection (NEW)</a:t>
            </a:r>
          </a:p>
          <a:p>
            <a:r>
              <a:rPr lang="en-US" dirty="0"/>
              <a:t>A8 Cross-Site Request Forgery (CSRF)</a:t>
            </a:r>
          </a:p>
          <a:p>
            <a:r>
              <a:rPr lang="en-US" dirty="0"/>
              <a:t>A9 Using Components with Known Vulnerabilities</a:t>
            </a:r>
          </a:p>
          <a:p>
            <a:r>
              <a:rPr lang="en-US" dirty="0"/>
              <a:t>A10 Under-protected APIs (NEW)</a:t>
            </a:r>
          </a:p>
          <a:p>
            <a:endParaRPr lang="en-GB" dirty="0"/>
          </a:p>
        </p:txBody>
      </p:sp>
    </p:spTree>
    <p:extLst>
      <p:ext uri="{BB962C8B-B14F-4D97-AF65-F5344CB8AC3E}">
        <p14:creationId xmlns:p14="http://schemas.microsoft.com/office/powerpoint/2010/main" val="31173871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11/14/2008" val="LastModified"/>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549</TotalTime>
  <Words>1408</Words>
  <Application>Microsoft Macintosh PowerPoint</Application>
  <PresentationFormat>On-screen Show (4:3)</PresentationFormat>
  <Paragraphs>126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Tw Cen MT</vt:lpstr>
      <vt:lpstr>Wingdings</vt:lpstr>
      <vt:lpstr>Wingdings 2</vt:lpstr>
      <vt:lpstr>Median</vt:lpstr>
      <vt:lpstr>Web application Security </vt:lpstr>
      <vt:lpstr>Contents</vt:lpstr>
      <vt:lpstr>Introduction</vt:lpstr>
      <vt:lpstr>Best Practice</vt:lpstr>
      <vt:lpstr>OWASP</vt:lpstr>
      <vt:lpstr>Who trusts OWASP?</vt:lpstr>
      <vt:lpstr>OWASP Top 10 Projects</vt:lpstr>
      <vt:lpstr>OWASP Top 10  Most Critical Web Application Security Risks</vt:lpstr>
      <vt:lpstr>For 2017, the OWASP Top 10 Most Critical Web Application Security Risks are:</vt:lpstr>
      <vt:lpstr>For each risk it provides:</vt:lpstr>
      <vt:lpstr>PowerPoint Presentation</vt:lpstr>
      <vt:lpstr>Application Security Tutorial Series</vt:lpstr>
      <vt:lpstr>A1 Injection</vt:lpstr>
      <vt:lpstr>How do you address these problems?</vt:lpstr>
      <vt:lpstr>Class exercise</vt:lpstr>
      <vt:lpstr>Summary</vt:lpstr>
    </vt:vector>
  </TitlesOfParts>
  <Company>Waterford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clpower</dc:creator>
  <cp:lastModifiedBy>Clodagh Power</cp:lastModifiedBy>
  <cp:revision>58</cp:revision>
  <dcterms:created xsi:type="dcterms:W3CDTF">2013-11-08T09:52:47Z</dcterms:created>
  <dcterms:modified xsi:type="dcterms:W3CDTF">2019-04-11T14:08:31Z</dcterms:modified>
</cp:coreProperties>
</file>