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52"/>
  </p:notesMasterIdLst>
  <p:sldIdLst>
    <p:sldId id="327" r:id="rId2"/>
    <p:sldId id="398" r:id="rId3"/>
    <p:sldId id="367" r:id="rId4"/>
    <p:sldId id="377" r:id="rId5"/>
    <p:sldId id="370" r:id="rId6"/>
    <p:sldId id="373" r:id="rId7"/>
    <p:sldId id="375" r:id="rId8"/>
    <p:sldId id="374" r:id="rId9"/>
    <p:sldId id="376" r:id="rId10"/>
    <p:sldId id="400" r:id="rId11"/>
    <p:sldId id="380" r:id="rId12"/>
    <p:sldId id="381" r:id="rId13"/>
    <p:sldId id="378" r:id="rId14"/>
    <p:sldId id="379" r:id="rId15"/>
    <p:sldId id="382" r:id="rId16"/>
    <p:sldId id="383" r:id="rId17"/>
    <p:sldId id="371" r:id="rId18"/>
    <p:sldId id="372" r:id="rId19"/>
    <p:sldId id="395" r:id="rId20"/>
    <p:sldId id="396" r:id="rId21"/>
    <p:sldId id="397" r:id="rId22"/>
    <p:sldId id="401" r:id="rId23"/>
    <p:sldId id="402" r:id="rId24"/>
    <p:sldId id="403" r:id="rId25"/>
    <p:sldId id="404" r:id="rId26"/>
    <p:sldId id="405" r:id="rId27"/>
    <p:sldId id="406" r:id="rId28"/>
    <p:sldId id="407" r:id="rId29"/>
    <p:sldId id="408" r:id="rId30"/>
    <p:sldId id="409" r:id="rId31"/>
    <p:sldId id="412" r:id="rId32"/>
    <p:sldId id="413" r:id="rId33"/>
    <p:sldId id="414" r:id="rId34"/>
    <p:sldId id="415" r:id="rId35"/>
    <p:sldId id="416" r:id="rId36"/>
    <p:sldId id="411" r:id="rId37"/>
    <p:sldId id="410" r:id="rId38"/>
    <p:sldId id="361" r:id="rId39"/>
    <p:sldId id="384" r:id="rId40"/>
    <p:sldId id="385" r:id="rId41"/>
    <p:sldId id="386" r:id="rId42"/>
    <p:sldId id="387" r:id="rId43"/>
    <p:sldId id="388" r:id="rId44"/>
    <p:sldId id="389" r:id="rId45"/>
    <p:sldId id="390" r:id="rId46"/>
    <p:sldId id="391" r:id="rId47"/>
    <p:sldId id="392" r:id="rId48"/>
    <p:sldId id="393" r:id="rId49"/>
    <p:sldId id="359" r:id="rId50"/>
    <p:sldId id="360" r:id="rId5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995" autoAdjust="0"/>
  </p:normalViewPr>
  <p:slideViewPr>
    <p:cSldViewPr>
      <p:cViewPr varScale="1">
        <p:scale>
          <a:sx n="83" d="100"/>
          <a:sy n="83" d="100"/>
        </p:scale>
        <p:origin x="24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36"/>
    </p:cViewPr>
  </p:sorterViewPr>
  <p:notesViewPr>
    <p:cSldViewPr>
      <p:cViewPr varScale="1">
        <p:scale>
          <a:sx n="129" d="100"/>
          <a:sy n="129" d="100"/>
        </p:scale>
        <p:origin x="-11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5808CE95-6C75-CD4A-9F20-890F2F3F24EC}" type="slidenum">
              <a:rPr lang="en-AU"/>
              <a:pPr>
                <a:defRPr/>
              </a:pPr>
              <a:t>‹#›</a:t>
            </a:fld>
            <a:endParaRPr lang="en-AU" dirty="0"/>
          </a:p>
        </p:txBody>
      </p:sp>
    </p:spTree>
    <p:extLst>
      <p:ext uri="{BB962C8B-B14F-4D97-AF65-F5344CB8AC3E}">
        <p14:creationId xmlns:p14="http://schemas.microsoft.com/office/powerpoint/2010/main" val="12504198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1</a:t>
            </a:fld>
            <a:endParaRPr lang="en-AU" dirty="0">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A09B52E-059A-4ED2-8044-D17FE6F4C405}" type="slidenum">
              <a:rPr lang="en-AU" smtClean="0"/>
              <a:pPr/>
              <a:t>38</a:t>
            </a:fld>
            <a:endParaRPr lang="en-AU"/>
          </a:p>
        </p:txBody>
      </p:sp>
    </p:spTree>
    <p:extLst>
      <p:ext uri="{BB962C8B-B14F-4D97-AF65-F5344CB8AC3E}">
        <p14:creationId xmlns:p14="http://schemas.microsoft.com/office/powerpoint/2010/main" val="340274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dirty="0"/>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06E89803-1ED4-3A4F-BD32-2433A46CC5A6}" type="slidenum">
              <a:rPr lang="en-US" smtClean="0"/>
              <a:pPr>
                <a:defRPr/>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pPr>
                <a:defRPr/>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pPr>
                <a:def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dirty="0"/>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84664691-7625-BB4B-A163-F0128982852D}" type="slidenum">
              <a:rPr lang="en-US" smtClean="0"/>
              <a:pPr>
                <a:defRPr/>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pPr>
                <a:defRPr/>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pPr>
                <a:defRPr/>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pPr>
                <a:defRPr/>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pPr>
                <a:defRPr/>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F667723-249F-5F47-A024-0ED35B4B9075}"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F111A01-9689-A34E-8D64-3E8DCDB54F86}"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0C4943B0-A0A6-4441-8194-A417D7C5CF19}" type="slidenum">
              <a:rPr lang="en-US" smtClean="0"/>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com/en-us/sdl" TargetMode="External"/><Relationship Id="rId2" Type="http://schemas.openxmlformats.org/officeDocument/2006/relationships/hyperlink" Target="https://www.bsimm.com/" TargetMode="External"/><Relationship Id="rId1" Type="http://schemas.openxmlformats.org/officeDocument/2006/relationships/slideLayout" Target="../slideLayouts/slideLayout2.xml"/><Relationship Id="rId6" Type="http://schemas.openxmlformats.org/officeDocument/2006/relationships/hyperlink" Target="https://www.owasp.org/index.php/OWASP_SAMM_Project" TargetMode="External"/><Relationship Id="rId5" Type="http://schemas.openxmlformats.org/officeDocument/2006/relationships/hyperlink" Target="https://www.oracle.com/security/index.html" TargetMode="External"/><Relationship Id="rId4" Type="http://schemas.openxmlformats.org/officeDocument/2006/relationships/hyperlink" Target="https://www.safecod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hyperlink" Target="https://www.sans.org/top25-software-erro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www.owasp.org/index.php/OWASP_Project_Inventory#Flagship_Projec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pPr>
              <a:defRPr/>
            </a:pPr>
            <a:r>
              <a:rPr lang="en-US" dirty="0">
                <a:solidFill>
                  <a:schemeClr val="tx2">
                    <a:lumMod val="10000"/>
                  </a:schemeClr>
                </a:solidFill>
              </a:rPr>
              <a:t>Secure Software Development</a:t>
            </a:r>
            <a:br>
              <a:rPr lang="en-US" dirty="0">
                <a:solidFill>
                  <a:schemeClr val="tx2">
                    <a:lumMod val="10000"/>
                  </a:schemeClr>
                </a:solidFill>
              </a:rPr>
            </a:br>
            <a:endParaRPr lang="en-US" dirty="0"/>
          </a:p>
        </p:txBody>
      </p:sp>
      <p:sp>
        <p:nvSpPr>
          <p:cNvPr id="19459" name="Subtitle 13"/>
          <p:cNvSpPr>
            <a:spLocks noGrp="1"/>
          </p:cNvSpPr>
          <p:nvPr>
            <p:ph type="subTitle" idx="1"/>
          </p:nvPr>
        </p:nvSpPr>
        <p:spPr/>
        <p:txBody>
          <a:bodyPr>
            <a:normAutofit fontScale="92500" lnSpcReduction="20000"/>
          </a:bodyPr>
          <a:lstStyle/>
          <a:p>
            <a:endParaRPr lang="en-US" sz="3600" dirty="0">
              <a:solidFill>
                <a:schemeClr val="tx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C8C7-607C-466B-8983-AD2AC8173074}"/>
              </a:ext>
            </a:extLst>
          </p:cNvPr>
          <p:cNvSpPr>
            <a:spLocks noGrp="1"/>
          </p:cNvSpPr>
          <p:nvPr>
            <p:ph type="title"/>
          </p:nvPr>
        </p:nvSpPr>
        <p:spPr/>
        <p:txBody>
          <a:bodyPr/>
          <a:lstStyle/>
          <a:p>
            <a:r>
              <a:rPr lang="en-GB" dirty="0"/>
              <a:t>Building Secure Software	</a:t>
            </a:r>
          </a:p>
        </p:txBody>
      </p:sp>
      <p:sp>
        <p:nvSpPr>
          <p:cNvPr id="3" name="Content Placeholder 2">
            <a:extLst>
              <a:ext uri="{FF2B5EF4-FFF2-40B4-BE49-F238E27FC236}">
                <a16:creationId xmlns:a16="http://schemas.microsoft.com/office/drawing/2014/main" id="{41D08484-5807-4707-9B55-780E9B49CAC5}"/>
              </a:ext>
            </a:extLst>
          </p:cNvPr>
          <p:cNvSpPr>
            <a:spLocks noGrp="1"/>
          </p:cNvSpPr>
          <p:nvPr>
            <p:ph sz="quarter" idx="1"/>
          </p:nvPr>
        </p:nvSpPr>
        <p:spPr>
          <a:xfrm>
            <a:off x="457200" y="1219200"/>
            <a:ext cx="8507288" cy="4937760"/>
          </a:xfrm>
        </p:spPr>
        <p:txBody>
          <a:bodyPr/>
          <a:lstStyle/>
          <a:p>
            <a:r>
              <a:rPr lang="en-GB" dirty="0"/>
              <a:t>Building Security In Maturity Model </a:t>
            </a:r>
            <a:r>
              <a:rPr lang="en-GB" dirty="0">
                <a:hlinkClick r:id="rId2"/>
              </a:rPr>
              <a:t>https://www.bsimm.com/</a:t>
            </a:r>
            <a:endParaRPr lang="en-GB" dirty="0"/>
          </a:p>
          <a:p>
            <a:r>
              <a:rPr lang="en-GB" dirty="0"/>
              <a:t>Microsoft’s SDL Security Development Lifecycle </a:t>
            </a:r>
            <a:r>
              <a:rPr lang="en-GB" dirty="0">
                <a:hlinkClick r:id="rId3"/>
              </a:rPr>
              <a:t>https://www.microsoft.com/en-us/sdl</a:t>
            </a:r>
            <a:endParaRPr lang="en-GB" dirty="0"/>
          </a:p>
          <a:p>
            <a:r>
              <a:rPr lang="en-GB" dirty="0"/>
              <a:t>Software Assurance Forum for Excellence in Code </a:t>
            </a:r>
            <a:r>
              <a:rPr lang="en-GB" dirty="0" err="1"/>
              <a:t>SAFECode</a:t>
            </a:r>
            <a:r>
              <a:rPr lang="en-GB" dirty="0"/>
              <a:t> </a:t>
            </a:r>
            <a:r>
              <a:rPr lang="en-GB" dirty="0">
                <a:hlinkClick r:id="rId4"/>
              </a:rPr>
              <a:t>https://www.safecode.org/</a:t>
            </a:r>
            <a:endParaRPr lang="en-GB" dirty="0"/>
          </a:p>
          <a:p>
            <a:r>
              <a:rPr lang="en-GB" dirty="0"/>
              <a:t>Oracle Cyber Security initiatives and solutions </a:t>
            </a:r>
            <a:r>
              <a:rPr lang="en-GB" dirty="0">
                <a:hlinkClick r:id="rId5"/>
              </a:rPr>
              <a:t>https://www.oracle.com/security/index.html</a:t>
            </a:r>
            <a:endParaRPr lang="en-GB" dirty="0"/>
          </a:p>
          <a:p>
            <a:r>
              <a:rPr lang="en-GB" dirty="0"/>
              <a:t>OWASP Software Assurance Maturity Model SAMM </a:t>
            </a:r>
            <a:r>
              <a:rPr lang="en-GB" dirty="0">
                <a:hlinkClick r:id="rId6"/>
              </a:rPr>
              <a:t>https://www.owasp.org/index.php/OWASP_SAMM_Project</a:t>
            </a:r>
            <a:endParaRPr lang="en-GB" dirty="0"/>
          </a:p>
          <a:p>
            <a:endParaRPr lang="en-GB" dirty="0"/>
          </a:p>
          <a:p>
            <a:endParaRPr lang="en-GB" dirty="0"/>
          </a:p>
        </p:txBody>
      </p:sp>
    </p:spTree>
    <p:extLst>
      <p:ext uri="{BB962C8B-B14F-4D97-AF65-F5344CB8AC3E}">
        <p14:creationId xmlns:p14="http://schemas.microsoft.com/office/powerpoint/2010/main" val="104289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practice</a:t>
            </a:r>
          </a:p>
        </p:txBody>
      </p:sp>
      <p:sp>
        <p:nvSpPr>
          <p:cNvPr id="3" name="Content Placeholder 2"/>
          <p:cNvSpPr>
            <a:spLocks noGrp="1"/>
          </p:cNvSpPr>
          <p:nvPr>
            <p:ph sz="quarter" idx="1"/>
          </p:nvPr>
        </p:nvSpPr>
        <p:spPr/>
        <p:txBody>
          <a:bodyPr/>
          <a:lstStyle/>
          <a:p>
            <a:r>
              <a:rPr lang="en-GB" dirty="0"/>
              <a:t>SANS</a:t>
            </a:r>
          </a:p>
          <a:p>
            <a:pPr lvl="1"/>
            <a:r>
              <a:rPr lang="en-GB" dirty="0"/>
              <a:t>Secure Coding Standards</a:t>
            </a:r>
          </a:p>
          <a:p>
            <a:pPr lvl="1"/>
            <a:r>
              <a:rPr lang="en-GB" dirty="0"/>
              <a:t>Training</a:t>
            </a:r>
          </a:p>
          <a:p>
            <a:pPr lvl="1"/>
            <a:r>
              <a:rPr lang="en-GB" dirty="0"/>
              <a:t>Policy templates</a:t>
            </a:r>
          </a:p>
          <a:p>
            <a:r>
              <a:rPr lang="en-GB" dirty="0"/>
              <a:t>OWASP projects for :</a:t>
            </a:r>
          </a:p>
          <a:p>
            <a:pPr lvl="1"/>
            <a:r>
              <a:rPr lang="en-GB" dirty="0"/>
              <a:t>Tools</a:t>
            </a:r>
          </a:p>
          <a:p>
            <a:pPr lvl="1"/>
            <a:r>
              <a:rPr lang="en-GB" dirty="0"/>
              <a:t>Code</a:t>
            </a:r>
          </a:p>
          <a:p>
            <a:pPr lvl="1"/>
            <a:r>
              <a:rPr lang="en-GB" dirty="0"/>
              <a:t>Documentation </a:t>
            </a:r>
          </a:p>
          <a:p>
            <a:r>
              <a:rPr lang="en-GB" dirty="0"/>
              <a:t>CERT Secure Coding</a:t>
            </a:r>
          </a:p>
        </p:txBody>
      </p:sp>
    </p:spTree>
    <p:extLst>
      <p:ext uri="{BB962C8B-B14F-4D97-AF65-F5344CB8AC3E}">
        <p14:creationId xmlns:p14="http://schemas.microsoft.com/office/powerpoint/2010/main" val="235851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SANS Top 25</a:t>
            </a:r>
          </a:p>
        </p:txBody>
      </p:sp>
      <p:sp>
        <p:nvSpPr>
          <p:cNvPr id="3" name="Content Placeholder 2"/>
          <p:cNvSpPr>
            <a:spLocks noGrp="1"/>
          </p:cNvSpPr>
          <p:nvPr>
            <p:ph sz="quarter" idx="1"/>
          </p:nvPr>
        </p:nvSpPr>
        <p:spPr/>
        <p:txBody>
          <a:bodyPr/>
          <a:lstStyle/>
          <a:p>
            <a:r>
              <a:rPr lang="en-GB" dirty="0">
                <a:hlinkClick r:id="rId2"/>
              </a:rPr>
              <a:t>https://www.sans.org/top25-software-errors/</a:t>
            </a:r>
            <a:endParaRPr lang="en-GB" dirty="0"/>
          </a:p>
          <a:p>
            <a:endParaRPr lang="en-GB" dirty="0"/>
          </a:p>
        </p:txBody>
      </p:sp>
      <p:pic>
        <p:nvPicPr>
          <p:cNvPr id="4" name="Picture 3" descr="SANS Institute - Google Chrome"/>
          <p:cNvPicPr>
            <a:picLocks noChangeAspect="1"/>
          </p:cNvPicPr>
          <p:nvPr/>
        </p:nvPicPr>
        <p:blipFill>
          <a:blip r:embed="rId3"/>
          <a:stretch>
            <a:fillRect/>
          </a:stretch>
        </p:blipFill>
        <p:spPr>
          <a:xfrm>
            <a:off x="827584" y="1916832"/>
            <a:ext cx="7297469" cy="3955807"/>
          </a:xfrm>
          <a:prstGeom prst="rect">
            <a:avLst/>
          </a:prstGeom>
        </p:spPr>
      </p:pic>
    </p:spTree>
    <p:extLst>
      <p:ext uri="{BB962C8B-B14F-4D97-AF65-F5344CB8AC3E}">
        <p14:creationId xmlns:p14="http://schemas.microsoft.com/office/powerpoint/2010/main" val="346600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OWASP Flagship Projects</a:t>
            </a:r>
          </a:p>
        </p:txBody>
      </p:sp>
      <p:sp>
        <p:nvSpPr>
          <p:cNvPr id="3" name="Content Placeholder 2"/>
          <p:cNvSpPr>
            <a:spLocks noGrp="1"/>
          </p:cNvSpPr>
          <p:nvPr>
            <p:ph sz="quarter" idx="1"/>
          </p:nvPr>
        </p:nvSpPr>
        <p:spPr/>
        <p:txBody>
          <a:bodyPr>
            <a:normAutofit/>
          </a:bodyPr>
          <a:lstStyle/>
          <a:p>
            <a:r>
              <a:rPr lang="en-US" dirty="0">
                <a:hlinkClick r:id="rId2"/>
              </a:rPr>
              <a:t>https://www.owasp.org/index.php/OWASP_Project_Inventory#Flagship_Projects</a:t>
            </a:r>
            <a:endParaRPr lang="en-US" dirty="0"/>
          </a:p>
          <a:p>
            <a:endParaRPr lang="en-GB" dirty="0"/>
          </a:p>
        </p:txBody>
      </p:sp>
      <p:pic>
        <p:nvPicPr>
          <p:cNvPr id="4" name="Picture 3" descr="OWASP Project Inventory - OWASP - Google Chrome"/>
          <p:cNvPicPr>
            <a:picLocks noChangeAspect="1"/>
          </p:cNvPicPr>
          <p:nvPr/>
        </p:nvPicPr>
        <p:blipFill>
          <a:blip r:embed="rId3"/>
          <a:stretch>
            <a:fillRect/>
          </a:stretch>
        </p:blipFill>
        <p:spPr>
          <a:xfrm>
            <a:off x="971600" y="2204864"/>
            <a:ext cx="6156176" cy="3337135"/>
          </a:xfrm>
          <a:prstGeom prst="rect">
            <a:avLst/>
          </a:prstGeom>
        </p:spPr>
      </p:pic>
    </p:spTree>
    <p:extLst>
      <p:ext uri="{BB962C8B-B14F-4D97-AF65-F5344CB8AC3E}">
        <p14:creationId xmlns:p14="http://schemas.microsoft.com/office/powerpoint/2010/main" val="60176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OWASP</a:t>
            </a:r>
          </a:p>
        </p:txBody>
      </p:sp>
      <p:sp>
        <p:nvSpPr>
          <p:cNvPr id="3" name="Content Placeholder 2"/>
          <p:cNvSpPr>
            <a:spLocks noGrp="1"/>
          </p:cNvSpPr>
          <p:nvPr>
            <p:ph sz="quarter" idx="1"/>
          </p:nvPr>
        </p:nvSpPr>
        <p:spPr/>
        <p:txBody>
          <a:bodyPr>
            <a:normAutofit fontScale="92500" lnSpcReduction="20000"/>
          </a:bodyPr>
          <a:lstStyle/>
          <a:p>
            <a:r>
              <a:rPr lang="en-US" dirty="0"/>
              <a:t>OWASP Software Assurance Maturity Model</a:t>
            </a:r>
          </a:p>
          <a:p>
            <a:pPr lvl="1"/>
            <a:r>
              <a:rPr lang="en-US" i="1" dirty="0"/>
              <a:t>“The Software Assurance Maturity Model (SAMM) is an open framework to help organizations formulate and implement a strategy for software security that is tailored to the specific risks facing the organization. SAMM helps you:</a:t>
            </a:r>
          </a:p>
          <a:p>
            <a:pPr lvl="2"/>
            <a:r>
              <a:rPr lang="en-US" i="1" dirty="0"/>
              <a:t>Evaluate an organization’s existing software security practices</a:t>
            </a:r>
          </a:p>
          <a:p>
            <a:pPr lvl="2"/>
            <a:r>
              <a:rPr lang="en-US" i="1" dirty="0"/>
              <a:t>Build a balanced software security assurance program in well-defined iterations</a:t>
            </a:r>
          </a:p>
          <a:p>
            <a:pPr lvl="2"/>
            <a:r>
              <a:rPr lang="en-US" i="1" dirty="0"/>
              <a:t>Demonstrate concrete improvements to a security assurance program</a:t>
            </a:r>
          </a:p>
          <a:p>
            <a:pPr lvl="2"/>
            <a:r>
              <a:rPr lang="en-US" i="1" dirty="0"/>
              <a:t>Define and measure security-related activities throughout an organization”</a:t>
            </a:r>
          </a:p>
          <a:p>
            <a:endParaRPr lang="en-GB" dirty="0"/>
          </a:p>
          <a:p>
            <a:r>
              <a:rPr lang="en-GB" dirty="0"/>
              <a:t>OWASP Application Security Verification Standard Project</a:t>
            </a:r>
          </a:p>
          <a:p>
            <a:pPr lvl="1"/>
            <a:r>
              <a:rPr lang="en-US" i="1" dirty="0"/>
              <a:t>“The OWASP Application Security Verification Standard (ASVS) Project provides a basis for testing web application technical security controls and also provides developers with a list of requirements for secure development.”</a:t>
            </a:r>
            <a:endParaRPr lang="en-GB" i="1" dirty="0"/>
          </a:p>
          <a:p>
            <a:endParaRPr lang="en-GB" dirty="0"/>
          </a:p>
        </p:txBody>
      </p:sp>
    </p:spTree>
    <p:extLst>
      <p:ext uri="{BB962C8B-B14F-4D97-AF65-F5344CB8AC3E}">
        <p14:creationId xmlns:p14="http://schemas.microsoft.com/office/powerpoint/2010/main" val="230273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Development Process</a:t>
            </a:r>
          </a:p>
        </p:txBody>
      </p:sp>
      <p:sp>
        <p:nvSpPr>
          <p:cNvPr id="3" name="Content Placeholder 2"/>
          <p:cNvSpPr>
            <a:spLocks noGrp="1"/>
          </p:cNvSpPr>
          <p:nvPr>
            <p:ph sz="quarter" idx="1"/>
          </p:nvPr>
        </p:nvSpPr>
        <p:spPr/>
        <p:txBody>
          <a:bodyPr>
            <a:normAutofit/>
          </a:bodyPr>
          <a:lstStyle/>
          <a:p>
            <a:r>
              <a:rPr lang="en-GB" sz="3600" dirty="0"/>
              <a:t>How can security be designed in at all these stages ?</a:t>
            </a:r>
            <a:endParaRPr lang="en-GB" sz="3200" dirty="0"/>
          </a:p>
          <a:p>
            <a:pPr lvl="1"/>
            <a:r>
              <a:rPr lang="en-GB" sz="2800" dirty="0"/>
              <a:t>Specification (</a:t>
            </a:r>
            <a:r>
              <a:rPr lang="en-GB" sz="2800" b="1" dirty="0"/>
              <a:t>OWASP SAMM</a:t>
            </a:r>
            <a:r>
              <a:rPr lang="en-GB" sz="2800" dirty="0"/>
              <a:t>)</a:t>
            </a:r>
          </a:p>
          <a:p>
            <a:pPr lvl="1"/>
            <a:r>
              <a:rPr lang="en-GB" sz="2800" dirty="0"/>
              <a:t>Design (</a:t>
            </a:r>
            <a:r>
              <a:rPr lang="en-GB" sz="2800" b="1" dirty="0"/>
              <a:t>Secure UML</a:t>
            </a:r>
            <a:r>
              <a:rPr lang="en-GB" sz="2800" dirty="0"/>
              <a:t>) and Implementation (</a:t>
            </a:r>
            <a:r>
              <a:rPr lang="en-GB" sz="2800" b="1" dirty="0"/>
              <a:t>Secure Coding</a:t>
            </a:r>
            <a:r>
              <a:rPr lang="en-GB" sz="2800" dirty="0"/>
              <a:t>)</a:t>
            </a:r>
          </a:p>
          <a:p>
            <a:pPr lvl="1"/>
            <a:r>
              <a:rPr lang="en-GB" sz="2800" dirty="0"/>
              <a:t>Validation (</a:t>
            </a:r>
            <a:r>
              <a:rPr lang="en-GB" sz="2800" b="1" dirty="0"/>
              <a:t>OWASP ASVS</a:t>
            </a:r>
            <a:r>
              <a:rPr lang="en-GB" sz="2800" dirty="0"/>
              <a:t>)</a:t>
            </a:r>
          </a:p>
          <a:p>
            <a:pPr lvl="1"/>
            <a:r>
              <a:rPr lang="en-GB" sz="2800" dirty="0"/>
              <a:t>Evolution</a:t>
            </a:r>
          </a:p>
        </p:txBody>
      </p:sp>
    </p:spTree>
    <p:extLst>
      <p:ext uri="{BB962C8B-B14F-4D97-AF65-F5344CB8AC3E}">
        <p14:creationId xmlns:p14="http://schemas.microsoft.com/office/powerpoint/2010/main" val="52445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Secure UML</a:t>
            </a:r>
          </a:p>
        </p:txBody>
      </p:sp>
      <p:sp>
        <p:nvSpPr>
          <p:cNvPr id="3" name="Content Placeholder 2"/>
          <p:cNvSpPr>
            <a:spLocks noGrp="1"/>
          </p:cNvSpPr>
          <p:nvPr>
            <p:ph sz="quarter" idx="1"/>
          </p:nvPr>
        </p:nvSpPr>
        <p:spPr/>
        <p:txBody>
          <a:bodyPr/>
          <a:lstStyle/>
          <a:p>
            <a:r>
              <a:rPr lang="en-GB" dirty="0"/>
              <a:t>Use Case</a:t>
            </a:r>
          </a:p>
          <a:p>
            <a:r>
              <a:rPr lang="en-GB" dirty="0"/>
              <a:t>Misuse Case</a:t>
            </a:r>
          </a:p>
          <a:p>
            <a:r>
              <a:rPr lang="en-GB" dirty="0"/>
              <a:t>Abuse Case</a:t>
            </a:r>
          </a:p>
        </p:txBody>
      </p:sp>
    </p:spTree>
    <p:extLst>
      <p:ext uri="{BB962C8B-B14F-4D97-AF65-F5344CB8AC3E}">
        <p14:creationId xmlns:p14="http://schemas.microsoft.com/office/powerpoint/2010/main" val="221222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cases (</a:t>
            </a:r>
            <a:r>
              <a:rPr lang="en-US" dirty="0" err="1"/>
              <a:t>Sommerville</a:t>
            </a:r>
            <a:r>
              <a:rPr lang="en-US" dirty="0"/>
              <a:t>)</a:t>
            </a:r>
          </a:p>
        </p:txBody>
      </p:sp>
      <p:sp>
        <p:nvSpPr>
          <p:cNvPr id="3" name="Content Placeholder 2"/>
          <p:cNvSpPr>
            <a:spLocks noGrp="1"/>
          </p:cNvSpPr>
          <p:nvPr>
            <p:ph idx="1"/>
          </p:nvPr>
        </p:nvSpPr>
        <p:spPr/>
        <p:txBody>
          <a:bodyPr/>
          <a:lstStyle/>
          <a:p>
            <a:r>
              <a:rPr lang="en-US" dirty="0"/>
              <a:t>Misuse cases are instances of threats to a system</a:t>
            </a:r>
          </a:p>
          <a:p>
            <a:pPr lvl="1"/>
            <a:r>
              <a:rPr lang="en-US" dirty="0"/>
              <a:t>Interception threats</a:t>
            </a:r>
          </a:p>
          <a:p>
            <a:pPr lvl="2"/>
            <a:r>
              <a:rPr lang="en-US" dirty="0"/>
              <a:t>Attacker gains access to an asset</a:t>
            </a:r>
          </a:p>
          <a:p>
            <a:pPr lvl="1"/>
            <a:r>
              <a:rPr lang="en-US" dirty="0"/>
              <a:t>Interruption threats</a:t>
            </a:r>
          </a:p>
          <a:p>
            <a:pPr lvl="2"/>
            <a:r>
              <a:rPr lang="en-US" dirty="0"/>
              <a:t>Attacker makes part of a system unavailable</a:t>
            </a:r>
          </a:p>
          <a:p>
            <a:pPr lvl="1"/>
            <a:r>
              <a:rPr lang="en-US" dirty="0"/>
              <a:t>Modification threats</a:t>
            </a:r>
          </a:p>
          <a:p>
            <a:pPr lvl="2"/>
            <a:r>
              <a:rPr lang="en-US" dirty="0"/>
              <a:t>A system asset if tampered with</a:t>
            </a:r>
          </a:p>
          <a:p>
            <a:pPr lvl="1"/>
            <a:r>
              <a:rPr lang="en-US" dirty="0"/>
              <a:t>Fabrication threats</a:t>
            </a:r>
          </a:p>
          <a:p>
            <a:pPr lvl="2"/>
            <a:r>
              <a:rPr lang="en-US" dirty="0"/>
              <a:t>False information is added to a system</a:t>
            </a:r>
          </a:p>
        </p:txBody>
      </p:sp>
      <p:sp>
        <p:nvSpPr>
          <p:cNvPr id="4" name="Footer Placeholder 3"/>
          <p:cNvSpPr>
            <a:spLocks noGrp="1"/>
          </p:cNvSpPr>
          <p:nvPr>
            <p:ph type="ftr" sz="quarter" idx="11"/>
          </p:nvPr>
        </p:nvSpPr>
        <p:spPr/>
        <p:txBody>
          <a:bodyPr/>
          <a:lstStyle/>
          <a:p>
            <a:r>
              <a:rPr lang="en-US"/>
              <a:t>Chapter 13 Security Engineering</a:t>
            </a:r>
          </a:p>
        </p:txBody>
      </p:sp>
      <p:sp>
        <p:nvSpPr>
          <p:cNvPr id="5" name="Slide Number Placeholder 4"/>
          <p:cNvSpPr>
            <a:spLocks noGrp="1"/>
          </p:cNvSpPr>
          <p:nvPr>
            <p:ph type="sldNum" sz="quarter" idx="12"/>
          </p:nvPr>
        </p:nvSpPr>
        <p:spPr/>
        <p:txBody>
          <a:bodyPr/>
          <a:lstStyle/>
          <a:p>
            <a:fld id="{C0AF272E-47EF-6349-88BF-E15B24383BFC}" type="slidenum">
              <a:rPr lang="en-US" smtClean="0"/>
              <a:pPr/>
              <a:t>17</a:t>
            </a:fld>
            <a:endParaRPr lang="en-US"/>
          </a:p>
        </p:txBody>
      </p:sp>
      <p:sp>
        <p:nvSpPr>
          <p:cNvPr id="6" name="Date Placeholder 5"/>
          <p:cNvSpPr>
            <a:spLocks noGrp="1"/>
          </p:cNvSpPr>
          <p:nvPr>
            <p:ph type="dt" sz="half" idx="10"/>
          </p:nvPr>
        </p:nvSpPr>
        <p:spPr/>
        <p:txBody>
          <a:bodyPr/>
          <a:lstStyle/>
          <a:p>
            <a:r>
              <a:rPr lang="en-GB"/>
              <a:t>12/11/2014</a:t>
            </a:r>
            <a:endParaRPr lang="en-US"/>
          </a:p>
        </p:txBody>
      </p:sp>
    </p:spTree>
    <p:extLst>
      <p:ext uri="{BB962C8B-B14F-4D97-AF65-F5344CB8AC3E}">
        <p14:creationId xmlns:p14="http://schemas.microsoft.com/office/powerpoint/2010/main" val="2343682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cases (</a:t>
            </a:r>
            <a:r>
              <a:rPr lang="en-US" dirty="0" err="1"/>
              <a:t>Sommerville</a:t>
            </a:r>
            <a:r>
              <a:rPr lang="en-US" dirty="0"/>
              <a:t>)</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18</a:t>
            </a:fld>
            <a:endParaRPr lang="en-US"/>
          </a:p>
        </p:txBody>
      </p:sp>
      <p:pic>
        <p:nvPicPr>
          <p:cNvPr id="7" name="Picture 6" descr="13.8 Mi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15" y="1927839"/>
            <a:ext cx="6956194" cy="4048460"/>
          </a:xfrm>
          <a:prstGeom prst="rect">
            <a:avLst/>
          </a:prstGeom>
        </p:spPr>
      </p:pic>
    </p:spTree>
    <p:extLst>
      <p:ext uri="{BB962C8B-B14F-4D97-AF65-F5344CB8AC3E}">
        <p14:creationId xmlns:p14="http://schemas.microsoft.com/office/powerpoint/2010/main" val="315853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use case – Transfer data</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19</a:t>
            </a:fld>
            <a:endParaRPr lang="en-US"/>
          </a:p>
        </p:txBody>
      </p:sp>
      <p:graphicFrame>
        <p:nvGraphicFramePr>
          <p:cNvPr id="7" name="Table 6"/>
          <p:cNvGraphicFramePr>
            <a:graphicFrameLocks noGrp="1"/>
          </p:cNvGraphicFramePr>
          <p:nvPr>
            <p:extLst/>
          </p:nvPr>
        </p:nvGraphicFramePr>
        <p:xfrm>
          <a:off x="457200" y="1657826"/>
          <a:ext cx="8365038" cy="4841513"/>
        </p:xfrm>
        <a:graphic>
          <a:graphicData uri="http://schemas.openxmlformats.org/drawingml/2006/table">
            <a:tbl>
              <a:tblPr firstRow="1" bandRow="1">
                <a:tableStyleId>{5C22544A-7EE6-4342-B048-85BDC9FD1C3A}</a:tableStyleId>
              </a:tblPr>
              <a:tblGrid>
                <a:gridCol w="1721818">
                  <a:extLst>
                    <a:ext uri="{9D8B030D-6E8A-4147-A177-3AD203B41FA5}">
                      <a16:colId xmlns:a16="http://schemas.microsoft.com/office/drawing/2014/main" val="20000"/>
                    </a:ext>
                  </a:extLst>
                </a:gridCol>
                <a:gridCol w="6643220">
                  <a:extLst>
                    <a:ext uri="{9D8B030D-6E8A-4147-A177-3AD203B41FA5}">
                      <a16:colId xmlns:a16="http://schemas.microsoft.com/office/drawing/2014/main" val="20001"/>
                    </a:ext>
                  </a:extLst>
                </a:gridCol>
              </a:tblGrid>
              <a:tr h="35132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Transfer data</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19765">
                <a:tc>
                  <a:txBody>
                    <a:bodyPr/>
                    <a:lstStyle/>
                    <a:p>
                      <a:pPr algn="just">
                        <a:spcAft>
                          <a:spcPts val="0"/>
                        </a:spcAft>
                      </a:pPr>
                      <a:r>
                        <a:rPr lang="en-GB" sz="1800" dirty="0">
                          <a:solidFill>
                            <a:srgbClr val="000000"/>
                          </a:solidFill>
                          <a:effectLst/>
                          <a:latin typeface="Formata Regular"/>
                          <a:ea typeface="Times New Roman"/>
                          <a:cs typeface="Times New Roman"/>
                        </a:rPr>
                        <a:t>Actors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1336188">
                <a:tc>
                  <a:txBody>
                    <a:bodyPr/>
                    <a:lstStyle/>
                    <a:p>
                      <a:pPr algn="just">
                        <a:spcAft>
                          <a:spcPts val="0"/>
                        </a:spcAft>
                      </a:pPr>
                      <a:r>
                        <a:rPr lang="en-GB" sz="1800" dirty="0">
                          <a:solidFill>
                            <a:srgbClr val="000000"/>
                          </a:solidFill>
                          <a:effectLst/>
                          <a:latin typeface="Formata Regular"/>
                          <a:ea typeface="Times New Roman"/>
                          <a:cs typeface="Times New Roman"/>
                        </a:rPr>
                        <a:t>Description</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may transfer data from the Mentcare system to a general patient record database that is maintained by a health authority. The information transferred may either be updated personal information (address, phone number, etc.) or a summary of the patient’s diagnosis and treatment.</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519765">
                <a:tc>
                  <a:txBody>
                    <a:bodyPr/>
                    <a:lstStyle/>
                    <a:p>
                      <a:pPr algn="just">
                        <a:spcAft>
                          <a:spcPts val="0"/>
                        </a:spcAft>
                      </a:pPr>
                      <a:r>
                        <a:rPr lang="en-GB" sz="1800" dirty="0">
                          <a:solidFill>
                            <a:srgbClr val="000000"/>
                          </a:solidFill>
                          <a:effectLst/>
                          <a:latin typeface="Formata Regular"/>
                          <a:ea typeface="Times New Roman"/>
                          <a:cs typeface="Times New Roman"/>
                        </a:rPr>
                        <a:t>Data</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519765">
                <a:tc>
                  <a:txBody>
                    <a:bodyPr/>
                    <a:lstStyle/>
                    <a:p>
                      <a:pPr algn="just">
                        <a:spcAft>
                          <a:spcPts val="0"/>
                        </a:spcAft>
                      </a:pPr>
                      <a:r>
                        <a:rPr lang="en-GB" sz="1800">
                          <a:solidFill>
                            <a:srgbClr val="000000"/>
                          </a:solidFill>
                          <a:effectLst/>
                          <a:latin typeface="Formata Regular"/>
                          <a:ea typeface="Times New Roman"/>
                          <a:cs typeface="Times New Roman"/>
                        </a:rPr>
                        <a:t>Stimulus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User command issued by medical receptionist.</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519765">
                <a:tc>
                  <a:txBody>
                    <a:bodyPr/>
                    <a:lstStyle/>
                    <a:p>
                      <a:pPr algn="just">
                        <a:spcAft>
                          <a:spcPts val="0"/>
                        </a:spcAft>
                      </a:pPr>
                      <a:r>
                        <a:rPr lang="en-GB" sz="1800">
                          <a:solidFill>
                            <a:srgbClr val="000000"/>
                          </a:solidFill>
                          <a:effectLst/>
                          <a:latin typeface="Formata Regular"/>
                          <a:ea typeface="Times New Roman"/>
                          <a:cs typeface="Times New Roman"/>
                        </a:rPr>
                        <a:t>Response</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Confirmation that PRS has been updated.</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1039530">
                <a:tc>
                  <a:txBody>
                    <a:bodyPr/>
                    <a:lstStyle/>
                    <a:p>
                      <a:pPr algn="just">
                        <a:spcAft>
                          <a:spcPts val="0"/>
                        </a:spcAft>
                      </a:pPr>
                      <a:r>
                        <a:rPr lang="en-GB" sz="1800">
                          <a:solidFill>
                            <a:srgbClr val="000000"/>
                          </a:solidFill>
                          <a:effectLst/>
                          <a:latin typeface="Formata Regular"/>
                          <a:ea typeface="Times New Roman"/>
                          <a:cs typeface="Times New Roman"/>
                        </a:rPr>
                        <a:t>Comments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The receptionist must have appropriate security permissions to access the patient information and the PRS.</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320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8040-C2E4-48CB-B3A6-F5DB7E1B0610}"/>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83EAA23E-2904-4564-9C77-97453F4D1D8D}"/>
              </a:ext>
            </a:extLst>
          </p:cNvPr>
          <p:cNvSpPr>
            <a:spLocks noGrp="1"/>
          </p:cNvSpPr>
          <p:nvPr>
            <p:ph sz="quarter" idx="1"/>
          </p:nvPr>
        </p:nvSpPr>
        <p:spPr/>
        <p:txBody>
          <a:bodyPr/>
          <a:lstStyle/>
          <a:p>
            <a:r>
              <a:rPr lang="en-GB" dirty="0"/>
              <a:t>Introduction</a:t>
            </a:r>
          </a:p>
          <a:p>
            <a:r>
              <a:rPr lang="en-GB" dirty="0"/>
              <a:t>Infrastructure Security v’s Application Security</a:t>
            </a:r>
          </a:p>
          <a:p>
            <a:r>
              <a:rPr lang="en-GB" dirty="0"/>
              <a:t>Software Development Process</a:t>
            </a:r>
          </a:p>
          <a:p>
            <a:r>
              <a:rPr lang="en-GB" dirty="0"/>
              <a:t>Best practice</a:t>
            </a:r>
          </a:p>
          <a:p>
            <a:pPr lvl="1"/>
            <a:r>
              <a:rPr lang="en-GB" dirty="0"/>
              <a:t>OWASP, SANS</a:t>
            </a:r>
          </a:p>
          <a:p>
            <a:r>
              <a:rPr lang="en-GB" dirty="0"/>
              <a:t>Secure UML</a:t>
            </a:r>
          </a:p>
          <a:p>
            <a:pPr lvl="1"/>
            <a:r>
              <a:rPr lang="en-GB" dirty="0"/>
              <a:t>Use Case, </a:t>
            </a:r>
            <a:r>
              <a:rPr lang="en-GB" dirty="0" err="1"/>
              <a:t>Mis</a:t>
            </a:r>
            <a:r>
              <a:rPr lang="en-GB" dirty="0"/>
              <a:t> Use,  Abuse </a:t>
            </a:r>
          </a:p>
          <a:p>
            <a:r>
              <a:rPr lang="en-GB" dirty="0"/>
              <a:t>Security by Design Principles OWASP</a:t>
            </a:r>
          </a:p>
          <a:p>
            <a:r>
              <a:rPr lang="en-GB" dirty="0"/>
              <a:t>Secure Coding</a:t>
            </a:r>
          </a:p>
          <a:p>
            <a:pPr marL="274320" lvl="1" indent="0">
              <a:buNone/>
            </a:pPr>
            <a:endParaRPr lang="en-GB" dirty="0"/>
          </a:p>
          <a:p>
            <a:endParaRPr lang="en-GB" dirty="0"/>
          </a:p>
          <a:p>
            <a:endParaRPr lang="en-GB" dirty="0"/>
          </a:p>
        </p:txBody>
      </p:sp>
    </p:spTree>
    <p:extLst>
      <p:ext uri="{BB962C8B-B14F-4D97-AF65-F5344CB8AC3E}">
        <p14:creationId xmlns:p14="http://schemas.microsoft.com/office/powerpoint/2010/main" val="1397632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Mentcare misuse case: Intercept transfer</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45480383"/>
              </p:ext>
            </p:extLst>
          </p:nvPr>
        </p:nvGraphicFramePr>
        <p:xfrm>
          <a:off x="457200" y="1882477"/>
          <a:ext cx="8229600" cy="3210560"/>
        </p:xfrm>
        <a:graphic>
          <a:graphicData uri="http://schemas.openxmlformats.org/drawingml/2006/table">
            <a:tbl>
              <a:tblPr firstRow="1" bandRow="1">
                <a:tableStyleId>{5C22544A-7EE6-4342-B048-85BDC9FD1C3A}</a:tableStyleId>
              </a:tblPr>
              <a:tblGrid>
                <a:gridCol w="1481878">
                  <a:extLst>
                    <a:ext uri="{9D8B030D-6E8A-4147-A177-3AD203B41FA5}">
                      <a16:colId xmlns:a16="http://schemas.microsoft.com/office/drawing/2014/main" val="20000"/>
                    </a:ext>
                  </a:extLst>
                </a:gridCol>
                <a:gridCol w="6747722">
                  <a:extLst>
                    <a:ext uri="{9D8B030D-6E8A-4147-A177-3AD203B41FA5}">
                      <a16:colId xmlns:a16="http://schemas.microsoft.com/office/drawing/2014/main" val="20001"/>
                    </a:ext>
                  </a:extLst>
                </a:gridCol>
              </a:tblGrid>
              <a:tr h="8856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Actors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 Attacker</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Description</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transfers data from his or her PC to the Mentcare system on the server. An attacker intercepts the data transfer and takes a copy of that data.</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Data (assets)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291739">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Attacks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network monitor is added to the system and packets from the receptionist to the server are intercepted.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 spoof server is set up between the receptionist and the database server so that receptionist believes they are interacting with the real system.</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20</a:t>
            </a:fld>
            <a:endParaRPr lang="en-US"/>
          </a:p>
        </p:txBody>
      </p:sp>
    </p:spTree>
    <p:extLst>
      <p:ext uri="{BB962C8B-B14F-4D97-AF65-F5344CB8AC3E}">
        <p14:creationId xmlns:p14="http://schemas.microsoft.com/office/powerpoint/2010/main" val="415178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 Intercept transfer</a:t>
            </a:r>
          </a:p>
        </p:txBody>
      </p:sp>
      <p:sp>
        <p:nvSpPr>
          <p:cNvPr id="4" name="Date Placeholder 3"/>
          <p:cNvSpPr>
            <a:spLocks noGrp="1"/>
          </p:cNvSpPr>
          <p:nvPr>
            <p:ph type="dt" sz="half" idx="10"/>
          </p:nvPr>
        </p:nvSpPr>
        <p:spPr/>
        <p:txBody>
          <a:bodyPr/>
          <a:lstStyle/>
          <a:p>
            <a:r>
              <a:rPr lang="en-GB"/>
              <a:t>12/11/2014</a:t>
            </a:r>
            <a:endParaRPr lang="en-US"/>
          </a:p>
        </p:txBody>
      </p:sp>
      <p:sp>
        <p:nvSpPr>
          <p:cNvPr id="5" name="Footer Placeholder 4"/>
          <p:cNvSpPr>
            <a:spLocks noGrp="1"/>
          </p:cNvSpPr>
          <p:nvPr>
            <p:ph type="ftr" sz="quarter" idx="11"/>
          </p:nvPr>
        </p:nvSpPr>
        <p:spPr/>
        <p:txBody>
          <a:bodyPr/>
          <a:lstStyle/>
          <a:p>
            <a:r>
              <a:rPr lang="en-US"/>
              <a:t>Chapter 13 Security Engineering</a:t>
            </a:r>
          </a:p>
        </p:txBody>
      </p:sp>
      <p:sp>
        <p:nvSpPr>
          <p:cNvPr id="6" name="Slide Number Placeholder 5"/>
          <p:cNvSpPr>
            <a:spLocks noGrp="1"/>
          </p:cNvSpPr>
          <p:nvPr>
            <p:ph type="sldNum" sz="quarter" idx="12"/>
          </p:nvPr>
        </p:nvSpPr>
        <p:spPr/>
        <p:txBody>
          <a:bodyPr/>
          <a:lstStyle/>
          <a:p>
            <a:fld id="{C0AF272E-47EF-6349-88BF-E15B24383BFC}" type="slidenum">
              <a:rPr lang="en-US" smtClean="0"/>
              <a:pPr/>
              <a:t>21</a:t>
            </a:fld>
            <a:endParaRPr lang="en-US"/>
          </a:p>
        </p:txBody>
      </p:sp>
      <p:graphicFrame>
        <p:nvGraphicFramePr>
          <p:cNvPr id="8" name="Table 7"/>
          <p:cNvGraphicFramePr>
            <a:graphicFrameLocks noGrp="1"/>
          </p:cNvGraphicFramePr>
          <p:nvPr>
            <p:extLst/>
          </p:nvPr>
        </p:nvGraphicFramePr>
        <p:xfrm>
          <a:off x="457200" y="2086601"/>
          <a:ext cx="8229600" cy="2743200"/>
        </p:xfrm>
        <a:graphic>
          <a:graphicData uri="http://schemas.openxmlformats.org/drawingml/2006/table">
            <a:tbl>
              <a:tblPr firstRow="1" bandRow="1">
                <a:tableStyleId>{5C22544A-7EE6-4342-B048-85BDC9FD1C3A}</a:tableStyleId>
              </a:tblPr>
              <a:tblGrid>
                <a:gridCol w="2207615">
                  <a:extLst>
                    <a:ext uri="{9D8B030D-6E8A-4147-A177-3AD203B41FA5}">
                      <a16:colId xmlns:a16="http://schemas.microsoft.com/office/drawing/2014/main" val="20000"/>
                    </a:ext>
                  </a:extLst>
                </a:gridCol>
                <a:gridCol w="6021985">
                  <a:extLst>
                    <a:ext uri="{9D8B030D-6E8A-4147-A177-3AD203B41FA5}">
                      <a16:colId xmlns:a16="http://schemas.microsoft.com/office/drawing/2014/main" val="20001"/>
                    </a:ext>
                  </a:extLst>
                </a:gridCol>
              </a:tblGrid>
              <a:tr h="36839">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70840">
                <a:tc>
                  <a:txBody>
                    <a:bodyPr/>
                    <a:lstStyle/>
                    <a:p>
                      <a:pPr algn="just">
                        <a:spcAft>
                          <a:spcPts val="0"/>
                        </a:spcAft>
                        <a:tabLst>
                          <a:tab pos="990600" algn="l"/>
                        </a:tabLst>
                      </a:pPr>
                      <a:r>
                        <a:rPr lang="en-GB" sz="1800" dirty="0">
                          <a:solidFill>
                            <a:srgbClr val="000000"/>
                          </a:solidFill>
                          <a:effectLst/>
                          <a:latin typeface="Formata Regular"/>
                          <a:ea typeface="Times New Roman"/>
                          <a:cs typeface="Times New Roman"/>
                        </a:rPr>
                        <a:t>Mitigations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networking equipment must be maintained in a locked room. Engineers accessing the equipment must be accredited.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All data transfers between the client and server must be encrypted.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Certificate-based client-server communication must be used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 </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Requirements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communications between the client and the server must use the Secure Socket Layer (SSL). The https protocol uses certificate based authentication and encryption.</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4715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33B2-41FF-408C-BB81-32B5969D2761}"/>
              </a:ext>
            </a:extLst>
          </p:cNvPr>
          <p:cNvSpPr>
            <a:spLocks noGrp="1"/>
          </p:cNvSpPr>
          <p:nvPr>
            <p:ph type="title"/>
          </p:nvPr>
        </p:nvSpPr>
        <p:spPr/>
        <p:txBody>
          <a:bodyPr/>
          <a:lstStyle/>
          <a:p>
            <a:r>
              <a:rPr lang="en-GB" dirty="0"/>
              <a:t>Use Cases – key ideas</a:t>
            </a:r>
          </a:p>
        </p:txBody>
      </p:sp>
      <p:sp>
        <p:nvSpPr>
          <p:cNvPr id="3" name="Content Placeholder 2">
            <a:extLst>
              <a:ext uri="{FF2B5EF4-FFF2-40B4-BE49-F238E27FC236}">
                <a16:creationId xmlns:a16="http://schemas.microsoft.com/office/drawing/2014/main" id="{D228343A-56C9-4A25-BB48-8EDA601FF46E}"/>
              </a:ext>
            </a:extLst>
          </p:cNvPr>
          <p:cNvSpPr>
            <a:spLocks noGrp="1"/>
          </p:cNvSpPr>
          <p:nvPr>
            <p:ph sz="quarter" idx="1"/>
          </p:nvPr>
        </p:nvSpPr>
        <p:spPr/>
        <p:txBody>
          <a:bodyPr/>
          <a:lstStyle/>
          <a:p>
            <a:r>
              <a:rPr lang="en-US" dirty="0"/>
              <a:t>A use case illustrates the activities that are performed by users of a system.</a:t>
            </a:r>
          </a:p>
          <a:p>
            <a:r>
              <a:rPr lang="en-US" dirty="0"/>
              <a:t>It identifies the Actors involved in an interaction and names the type of interaction.</a:t>
            </a:r>
          </a:p>
          <a:p>
            <a:r>
              <a:rPr lang="en-US" dirty="0"/>
              <a:t>It illustrates the functionality of the system.</a:t>
            </a:r>
          </a:p>
          <a:p>
            <a:r>
              <a:rPr lang="en-US" dirty="0"/>
              <a:t>Use cases are logical models -- they describe the activities of a system without specifying how the activities are implemented.</a:t>
            </a:r>
            <a:endParaRPr lang="en-GB" dirty="0"/>
          </a:p>
        </p:txBody>
      </p:sp>
    </p:spTree>
    <p:extLst>
      <p:ext uri="{BB962C8B-B14F-4D97-AF65-F5344CB8AC3E}">
        <p14:creationId xmlns:p14="http://schemas.microsoft.com/office/powerpoint/2010/main" val="2406205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91C-86CF-424F-B115-2EEC44D5F148}"/>
              </a:ext>
            </a:extLst>
          </p:cNvPr>
          <p:cNvSpPr>
            <a:spLocks noGrp="1"/>
          </p:cNvSpPr>
          <p:nvPr>
            <p:ph type="title"/>
          </p:nvPr>
        </p:nvSpPr>
        <p:spPr/>
        <p:txBody>
          <a:bodyPr/>
          <a:lstStyle/>
          <a:p>
            <a:r>
              <a:rPr lang="en-US" dirty="0"/>
              <a:t>UML model of functional requirements</a:t>
            </a:r>
            <a:endParaRPr lang="en-GB" dirty="0"/>
          </a:p>
        </p:txBody>
      </p:sp>
      <p:sp>
        <p:nvSpPr>
          <p:cNvPr id="3" name="Content Placeholder 2">
            <a:extLst>
              <a:ext uri="{FF2B5EF4-FFF2-40B4-BE49-F238E27FC236}">
                <a16:creationId xmlns:a16="http://schemas.microsoft.com/office/drawing/2014/main" id="{361A5886-6F04-4157-A674-A7CDD36783BF}"/>
              </a:ext>
            </a:extLst>
          </p:cNvPr>
          <p:cNvSpPr>
            <a:spLocks noGrp="1"/>
          </p:cNvSpPr>
          <p:nvPr>
            <p:ph sz="quarter" idx="1"/>
          </p:nvPr>
        </p:nvSpPr>
        <p:spPr/>
        <p:txBody>
          <a:bodyPr/>
          <a:lstStyle/>
          <a:p>
            <a:endParaRPr lang="en-GB" dirty="0"/>
          </a:p>
        </p:txBody>
      </p:sp>
    </p:spTree>
    <p:extLst>
      <p:ext uri="{BB962C8B-B14F-4D97-AF65-F5344CB8AC3E}">
        <p14:creationId xmlns:p14="http://schemas.microsoft.com/office/powerpoint/2010/main" val="1512714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4657-BEF2-4785-B819-6660E21AD4E1}"/>
              </a:ext>
            </a:extLst>
          </p:cNvPr>
          <p:cNvSpPr>
            <a:spLocks noGrp="1"/>
          </p:cNvSpPr>
          <p:nvPr>
            <p:ph type="title"/>
          </p:nvPr>
        </p:nvSpPr>
        <p:spPr/>
        <p:txBody>
          <a:bodyPr/>
          <a:lstStyle/>
          <a:p>
            <a:r>
              <a:rPr lang="en-GB" dirty="0"/>
              <a:t>What are Use Case descriptions?</a:t>
            </a:r>
          </a:p>
        </p:txBody>
      </p:sp>
      <p:sp>
        <p:nvSpPr>
          <p:cNvPr id="3" name="Content Placeholder 2">
            <a:extLst>
              <a:ext uri="{FF2B5EF4-FFF2-40B4-BE49-F238E27FC236}">
                <a16:creationId xmlns:a16="http://schemas.microsoft.com/office/drawing/2014/main" id="{5ABB29D5-E90C-4B27-8A8F-83E98BE49261}"/>
              </a:ext>
            </a:extLst>
          </p:cNvPr>
          <p:cNvSpPr>
            <a:spLocks noGrp="1"/>
          </p:cNvSpPr>
          <p:nvPr>
            <p:ph sz="quarter" idx="1"/>
          </p:nvPr>
        </p:nvSpPr>
        <p:spPr/>
        <p:txBody>
          <a:bodyPr/>
          <a:lstStyle/>
          <a:p>
            <a:r>
              <a:rPr lang="en-US" dirty="0"/>
              <a:t>Describe basic functions of the system</a:t>
            </a:r>
          </a:p>
          <a:p>
            <a:pPr lvl="1"/>
            <a:r>
              <a:rPr lang="en-US" dirty="0"/>
              <a:t>What the user can do</a:t>
            </a:r>
          </a:p>
          <a:p>
            <a:pPr lvl="1"/>
            <a:r>
              <a:rPr lang="en-GB" dirty="0"/>
              <a:t>How the system responds</a:t>
            </a:r>
          </a:p>
          <a:p>
            <a:r>
              <a:rPr lang="en-US" dirty="0"/>
              <a:t>Use cases are building blocks for continued </a:t>
            </a:r>
            <a:r>
              <a:rPr lang="en-GB" dirty="0"/>
              <a:t>design activities.</a:t>
            </a:r>
          </a:p>
        </p:txBody>
      </p:sp>
    </p:spTree>
    <p:extLst>
      <p:ext uri="{BB962C8B-B14F-4D97-AF65-F5344CB8AC3E}">
        <p14:creationId xmlns:p14="http://schemas.microsoft.com/office/powerpoint/2010/main" val="212505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CF6B-45BC-4ABE-B872-0A445CD5C738}"/>
              </a:ext>
            </a:extLst>
          </p:cNvPr>
          <p:cNvSpPr>
            <a:spLocks noGrp="1"/>
          </p:cNvSpPr>
          <p:nvPr>
            <p:ph type="title"/>
          </p:nvPr>
        </p:nvSpPr>
        <p:spPr/>
        <p:txBody>
          <a:bodyPr/>
          <a:lstStyle/>
          <a:p>
            <a:r>
              <a:rPr lang="en-US" dirty="0"/>
              <a:t>How Are Use Cases Created?</a:t>
            </a:r>
            <a:endParaRPr lang="en-GB" dirty="0"/>
          </a:p>
        </p:txBody>
      </p:sp>
      <p:sp>
        <p:nvSpPr>
          <p:cNvPr id="3" name="Content Placeholder 2">
            <a:extLst>
              <a:ext uri="{FF2B5EF4-FFF2-40B4-BE49-F238E27FC236}">
                <a16:creationId xmlns:a16="http://schemas.microsoft.com/office/drawing/2014/main" id="{30551E4F-7CEC-488A-84C4-26CEA228FA50}"/>
              </a:ext>
            </a:extLst>
          </p:cNvPr>
          <p:cNvSpPr>
            <a:spLocks noGrp="1"/>
          </p:cNvSpPr>
          <p:nvPr>
            <p:ph sz="quarter" idx="1"/>
          </p:nvPr>
        </p:nvSpPr>
        <p:spPr/>
        <p:txBody>
          <a:bodyPr/>
          <a:lstStyle/>
          <a:p>
            <a:r>
              <a:rPr lang="en-US" dirty="0"/>
              <a:t>Two steps:</a:t>
            </a:r>
          </a:p>
          <a:p>
            <a:pPr lvl="1"/>
            <a:r>
              <a:rPr lang="en-US" dirty="0"/>
              <a:t>Write text-based case descriptions</a:t>
            </a:r>
          </a:p>
          <a:p>
            <a:pPr lvl="1"/>
            <a:r>
              <a:rPr lang="en-US" dirty="0"/>
              <a:t>Translate descriptions into diagrams</a:t>
            </a:r>
          </a:p>
          <a:p>
            <a:r>
              <a:rPr lang="en-US" dirty="0"/>
              <a:t>Describes one and only one function, but may have multiple paths.</a:t>
            </a:r>
          </a:p>
          <a:p>
            <a:r>
              <a:rPr lang="en-US" dirty="0"/>
              <a:t>Developed working with users for content.</a:t>
            </a:r>
            <a:endParaRPr lang="en-GB" dirty="0"/>
          </a:p>
        </p:txBody>
      </p:sp>
    </p:spTree>
    <p:extLst>
      <p:ext uri="{BB962C8B-B14F-4D97-AF65-F5344CB8AC3E}">
        <p14:creationId xmlns:p14="http://schemas.microsoft.com/office/powerpoint/2010/main" val="187810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37EE-57F7-45EA-B6BA-93CADF6AE699}"/>
              </a:ext>
            </a:extLst>
          </p:cNvPr>
          <p:cNvSpPr>
            <a:spLocks noGrp="1"/>
          </p:cNvSpPr>
          <p:nvPr>
            <p:ph type="title"/>
          </p:nvPr>
        </p:nvSpPr>
        <p:spPr/>
        <p:txBody>
          <a:bodyPr>
            <a:normAutofit/>
          </a:bodyPr>
          <a:lstStyle/>
          <a:p>
            <a:r>
              <a:rPr lang="en-GB" sz="3000" dirty="0"/>
              <a:t>UML Syntax</a:t>
            </a:r>
          </a:p>
        </p:txBody>
      </p:sp>
      <p:pic>
        <p:nvPicPr>
          <p:cNvPr id="4" name="Content Placeholder 3">
            <a:extLst>
              <a:ext uri="{FF2B5EF4-FFF2-40B4-BE49-F238E27FC236}">
                <a16:creationId xmlns:a16="http://schemas.microsoft.com/office/drawing/2014/main" id="{E45499D8-4810-47AE-AD65-350A215DFF73}"/>
              </a:ext>
            </a:extLst>
          </p:cNvPr>
          <p:cNvPicPr>
            <a:picLocks noGrp="1" noChangeAspect="1"/>
          </p:cNvPicPr>
          <p:nvPr>
            <p:ph sz="quarter" idx="1"/>
          </p:nvPr>
        </p:nvPicPr>
        <p:blipFill>
          <a:blip r:embed="rId2"/>
          <a:stretch>
            <a:fillRect/>
          </a:stretch>
        </p:blipFill>
        <p:spPr>
          <a:xfrm>
            <a:off x="399808" y="304800"/>
            <a:ext cx="5524983" cy="5715000"/>
          </a:xfrm>
          <a:prstGeom prst="rect">
            <a:avLst/>
          </a:prstGeom>
        </p:spPr>
      </p:pic>
    </p:spTree>
    <p:extLst>
      <p:ext uri="{BB962C8B-B14F-4D97-AF65-F5344CB8AC3E}">
        <p14:creationId xmlns:p14="http://schemas.microsoft.com/office/powerpoint/2010/main" val="2020970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DCEDD-356A-48F4-9C47-03F662C14184}"/>
              </a:ext>
            </a:extLst>
          </p:cNvPr>
          <p:cNvSpPr>
            <a:spLocks noGrp="1"/>
          </p:cNvSpPr>
          <p:nvPr>
            <p:ph type="title"/>
          </p:nvPr>
        </p:nvSpPr>
        <p:spPr/>
        <p:txBody>
          <a:bodyPr/>
          <a:lstStyle/>
          <a:p>
            <a:r>
              <a:rPr lang="en-GB" dirty="0"/>
              <a:t>Appointment System</a:t>
            </a:r>
          </a:p>
        </p:txBody>
      </p:sp>
      <p:pic>
        <p:nvPicPr>
          <p:cNvPr id="7" name="Content Placeholder 6">
            <a:extLst>
              <a:ext uri="{FF2B5EF4-FFF2-40B4-BE49-F238E27FC236}">
                <a16:creationId xmlns:a16="http://schemas.microsoft.com/office/drawing/2014/main" id="{ADFD9C7C-9EA3-4DD2-9B3C-082F8E3D7E48}"/>
              </a:ext>
            </a:extLst>
          </p:cNvPr>
          <p:cNvPicPr>
            <a:picLocks noGrp="1" noChangeAspect="1"/>
          </p:cNvPicPr>
          <p:nvPr>
            <p:ph sz="quarter" idx="1"/>
          </p:nvPr>
        </p:nvPicPr>
        <p:blipFill>
          <a:blip r:embed="rId2"/>
          <a:stretch>
            <a:fillRect/>
          </a:stretch>
        </p:blipFill>
        <p:spPr>
          <a:xfrm>
            <a:off x="825254" y="1219200"/>
            <a:ext cx="7493491" cy="4937125"/>
          </a:xfrm>
          <a:prstGeom prst="rect">
            <a:avLst/>
          </a:prstGeom>
        </p:spPr>
      </p:pic>
    </p:spTree>
    <p:extLst>
      <p:ext uri="{BB962C8B-B14F-4D97-AF65-F5344CB8AC3E}">
        <p14:creationId xmlns:p14="http://schemas.microsoft.com/office/powerpoint/2010/main" val="2749164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4FF390-4CFE-4EE7-8540-214C1B0624AC}"/>
              </a:ext>
            </a:extLst>
          </p:cNvPr>
          <p:cNvSpPr>
            <a:spLocks noGrp="1"/>
          </p:cNvSpPr>
          <p:nvPr>
            <p:ph type="title"/>
          </p:nvPr>
        </p:nvSpPr>
        <p:spPr/>
        <p:txBody>
          <a:bodyPr/>
          <a:lstStyle/>
          <a:p>
            <a:r>
              <a:rPr lang="en-GB" dirty="0"/>
              <a:t>Extends and Includes relationships</a:t>
            </a:r>
          </a:p>
        </p:txBody>
      </p:sp>
      <p:pic>
        <p:nvPicPr>
          <p:cNvPr id="5" name="Content Placeholder 4">
            <a:extLst>
              <a:ext uri="{FF2B5EF4-FFF2-40B4-BE49-F238E27FC236}">
                <a16:creationId xmlns:a16="http://schemas.microsoft.com/office/drawing/2014/main" id="{C2628EF4-16A1-4E16-BF10-349D5DF54C53}"/>
              </a:ext>
            </a:extLst>
          </p:cNvPr>
          <p:cNvPicPr>
            <a:picLocks noGrp="1" noChangeAspect="1"/>
          </p:cNvPicPr>
          <p:nvPr>
            <p:ph sz="quarter" idx="1"/>
          </p:nvPr>
        </p:nvPicPr>
        <p:blipFill>
          <a:blip r:embed="rId2"/>
          <a:stretch>
            <a:fillRect/>
          </a:stretch>
        </p:blipFill>
        <p:spPr>
          <a:xfrm>
            <a:off x="640692" y="1219200"/>
            <a:ext cx="7862616" cy="4937125"/>
          </a:xfrm>
          <a:prstGeom prst="rect">
            <a:avLst/>
          </a:prstGeom>
        </p:spPr>
      </p:pic>
    </p:spTree>
    <p:extLst>
      <p:ext uri="{BB962C8B-B14F-4D97-AF65-F5344CB8AC3E}">
        <p14:creationId xmlns:p14="http://schemas.microsoft.com/office/powerpoint/2010/main" val="76359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1FC79B-3F39-4C4A-9062-3D94103C4FBF}"/>
              </a:ext>
            </a:extLst>
          </p:cNvPr>
          <p:cNvSpPr>
            <a:spLocks noGrp="1"/>
          </p:cNvSpPr>
          <p:nvPr>
            <p:ph type="title"/>
          </p:nvPr>
        </p:nvSpPr>
        <p:spPr/>
        <p:txBody>
          <a:bodyPr/>
          <a:lstStyle/>
          <a:p>
            <a:r>
              <a:rPr lang="en-GB" dirty="0"/>
              <a:t>Use Cases do not cover</a:t>
            </a:r>
          </a:p>
        </p:txBody>
      </p:sp>
      <p:sp>
        <p:nvSpPr>
          <p:cNvPr id="6" name="Content Placeholder 5">
            <a:extLst>
              <a:ext uri="{FF2B5EF4-FFF2-40B4-BE49-F238E27FC236}">
                <a16:creationId xmlns:a16="http://schemas.microsoft.com/office/drawing/2014/main" id="{47A9996F-52CC-4101-AED0-85FB102AFDD0}"/>
              </a:ext>
            </a:extLst>
          </p:cNvPr>
          <p:cNvSpPr>
            <a:spLocks noGrp="1"/>
          </p:cNvSpPr>
          <p:nvPr>
            <p:ph sz="quarter" idx="1"/>
          </p:nvPr>
        </p:nvSpPr>
        <p:spPr/>
        <p:txBody>
          <a:bodyPr/>
          <a:lstStyle/>
          <a:p>
            <a:r>
              <a:rPr lang="en-US" dirty="0"/>
              <a:t>Implementation</a:t>
            </a:r>
          </a:p>
          <a:p>
            <a:pPr lvl="1"/>
            <a:r>
              <a:rPr lang="en-US" dirty="0"/>
              <a:t>How functions are implemented</a:t>
            </a:r>
          </a:p>
          <a:p>
            <a:r>
              <a:rPr lang="en-US" dirty="0"/>
              <a:t>Non-functional requirements</a:t>
            </a:r>
          </a:p>
          <a:p>
            <a:pPr lvl="1"/>
            <a:r>
              <a:rPr lang="en-US" dirty="0"/>
              <a:t>Performance</a:t>
            </a:r>
          </a:p>
          <a:p>
            <a:pPr lvl="1"/>
            <a:r>
              <a:rPr lang="en-US" dirty="0"/>
              <a:t>Scalability</a:t>
            </a:r>
          </a:p>
          <a:p>
            <a:pPr lvl="1"/>
            <a:r>
              <a:rPr lang="en-US" dirty="0"/>
              <a:t>Security</a:t>
            </a:r>
          </a:p>
          <a:p>
            <a:pPr lvl="1"/>
            <a:r>
              <a:rPr lang="en-US" dirty="0"/>
              <a:t>Price</a:t>
            </a:r>
          </a:p>
          <a:p>
            <a:r>
              <a:rPr lang="en-US" dirty="0"/>
              <a:t>Sequencing</a:t>
            </a:r>
          </a:p>
          <a:p>
            <a:r>
              <a:rPr lang="en-US" dirty="0"/>
              <a:t>State modelling</a:t>
            </a:r>
            <a:endParaRPr lang="en-GB" dirty="0"/>
          </a:p>
        </p:txBody>
      </p:sp>
    </p:spTree>
    <p:extLst>
      <p:ext uri="{BB962C8B-B14F-4D97-AF65-F5344CB8AC3E}">
        <p14:creationId xmlns:p14="http://schemas.microsoft.com/office/powerpoint/2010/main" val="357015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sz="quarter" idx="1"/>
          </p:nvPr>
        </p:nvSpPr>
        <p:spPr/>
        <p:txBody>
          <a:bodyPr>
            <a:normAutofit/>
          </a:bodyPr>
          <a:lstStyle/>
          <a:p>
            <a:r>
              <a:rPr lang="en-US" dirty="0"/>
              <a:t>Software processes are inter-leaved sequences of:</a:t>
            </a:r>
          </a:p>
          <a:p>
            <a:pPr lvl="1"/>
            <a:r>
              <a:rPr lang="en-US" dirty="0"/>
              <a:t>technical, </a:t>
            </a:r>
          </a:p>
          <a:p>
            <a:pPr lvl="1"/>
            <a:r>
              <a:rPr lang="en-US" dirty="0"/>
              <a:t>collaborative and </a:t>
            </a:r>
          </a:p>
          <a:p>
            <a:pPr lvl="1"/>
            <a:r>
              <a:rPr lang="en-US" dirty="0"/>
              <a:t>managerial activities </a:t>
            </a:r>
          </a:p>
          <a:p>
            <a:r>
              <a:rPr lang="en-US" dirty="0"/>
              <a:t>with the overall goal of </a:t>
            </a:r>
          </a:p>
          <a:p>
            <a:pPr lvl="1"/>
            <a:r>
              <a:rPr lang="en-US" dirty="0"/>
              <a:t>specifying, </a:t>
            </a:r>
          </a:p>
          <a:p>
            <a:pPr lvl="1"/>
            <a:r>
              <a:rPr lang="en-US" dirty="0"/>
              <a:t>designing, </a:t>
            </a:r>
          </a:p>
          <a:p>
            <a:pPr lvl="1"/>
            <a:r>
              <a:rPr lang="en-US" dirty="0"/>
              <a:t>implementing and </a:t>
            </a:r>
          </a:p>
          <a:p>
            <a:pPr lvl="1"/>
            <a:r>
              <a:rPr lang="en-US" dirty="0"/>
              <a:t>testing </a:t>
            </a:r>
          </a:p>
          <a:p>
            <a:r>
              <a:rPr lang="en-US" dirty="0"/>
              <a:t>a software system. </a:t>
            </a:r>
          </a:p>
        </p:txBody>
      </p:sp>
    </p:spTree>
    <p:extLst>
      <p:ext uri="{BB962C8B-B14F-4D97-AF65-F5344CB8AC3E}">
        <p14:creationId xmlns:p14="http://schemas.microsoft.com/office/powerpoint/2010/main" val="84170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7714-AFD8-485E-ABA3-E975EF9ACCBD}"/>
              </a:ext>
            </a:extLst>
          </p:cNvPr>
          <p:cNvSpPr>
            <a:spLocks noGrp="1"/>
          </p:cNvSpPr>
          <p:nvPr>
            <p:ph type="title"/>
          </p:nvPr>
        </p:nvSpPr>
        <p:spPr/>
        <p:txBody>
          <a:bodyPr/>
          <a:lstStyle/>
          <a:p>
            <a:r>
              <a:rPr lang="en-GB" dirty="0"/>
              <a:t>Misuse Cases</a:t>
            </a:r>
          </a:p>
        </p:txBody>
      </p:sp>
      <p:sp>
        <p:nvSpPr>
          <p:cNvPr id="3" name="Content Placeholder 2">
            <a:extLst>
              <a:ext uri="{FF2B5EF4-FFF2-40B4-BE49-F238E27FC236}">
                <a16:creationId xmlns:a16="http://schemas.microsoft.com/office/drawing/2014/main" id="{B91474D9-6BFB-4A04-BB15-162C8D67DF9F}"/>
              </a:ext>
            </a:extLst>
          </p:cNvPr>
          <p:cNvSpPr>
            <a:spLocks noGrp="1"/>
          </p:cNvSpPr>
          <p:nvPr>
            <p:ph sz="quarter" idx="1"/>
          </p:nvPr>
        </p:nvSpPr>
        <p:spPr/>
        <p:txBody>
          <a:bodyPr/>
          <a:lstStyle/>
          <a:p>
            <a:r>
              <a:rPr lang="en-US" dirty="0"/>
              <a:t>UML does not cater specifically for misuse/abuse cases</a:t>
            </a:r>
          </a:p>
          <a:p>
            <a:r>
              <a:rPr lang="en-US" dirty="0"/>
              <a:t>Extending use cases to include misuse cases can be very useful for threat modelling</a:t>
            </a:r>
          </a:p>
          <a:p>
            <a:r>
              <a:rPr lang="en-US" dirty="0"/>
              <a:t>A number of different styles are used for misuse cases</a:t>
            </a:r>
          </a:p>
          <a:p>
            <a:r>
              <a:rPr lang="en-US" dirty="0"/>
              <a:t>New keywords introduced e.g.</a:t>
            </a:r>
          </a:p>
          <a:p>
            <a:pPr marL="0" indent="0">
              <a:buNone/>
            </a:pPr>
            <a:r>
              <a:rPr lang="en-US" dirty="0"/>
              <a:t>	&lt;&lt;threaten&gt;&gt; and &lt;&lt;mitigate&gt;</a:t>
            </a:r>
            <a:endParaRPr lang="en-GB" dirty="0"/>
          </a:p>
        </p:txBody>
      </p:sp>
    </p:spTree>
    <p:extLst>
      <p:ext uri="{BB962C8B-B14F-4D97-AF65-F5344CB8AC3E}">
        <p14:creationId xmlns:p14="http://schemas.microsoft.com/office/powerpoint/2010/main" val="327395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4FA-C35F-4370-9BA6-F4DD0268A6AD}"/>
              </a:ext>
            </a:extLst>
          </p:cNvPr>
          <p:cNvSpPr>
            <a:spLocks noGrp="1"/>
          </p:cNvSpPr>
          <p:nvPr>
            <p:ph type="title"/>
          </p:nvPr>
        </p:nvSpPr>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4" name="Content Placeholder 3">
            <a:extLst>
              <a:ext uri="{FF2B5EF4-FFF2-40B4-BE49-F238E27FC236}">
                <a16:creationId xmlns:a16="http://schemas.microsoft.com/office/drawing/2014/main" id="{3F804F99-E0D8-484E-9998-6C86C0D9CD7B}"/>
              </a:ext>
            </a:extLst>
          </p:cNvPr>
          <p:cNvPicPr>
            <a:picLocks noGrp="1" noChangeAspect="1"/>
          </p:cNvPicPr>
          <p:nvPr>
            <p:ph sz="quarter" idx="1"/>
          </p:nvPr>
        </p:nvPicPr>
        <p:blipFill>
          <a:blip r:embed="rId2"/>
          <a:stretch>
            <a:fillRect/>
          </a:stretch>
        </p:blipFill>
        <p:spPr>
          <a:xfrm>
            <a:off x="3064625" y="1219200"/>
            <a:ext cx="3014750" cy="4937125"/>
          </a:xfrm>
          <a:prstGeom prst="rect">
            <a:avLst/>
          </a:prstGeom>
        </p:spPr>
      </p:pic>
    </p:spTree>
    <p:extLst>
      <p:ext uri="{BB962C8B-B14F-4D97-AF65-F5344CB8AC3E}">
        <p14:creationId xmlns:p14="http://schemas.microsoft.com/office/powerpoint/2010/main" val="411556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4FA-C35F-4370-9BA6-F4DD0268A6AD}"/>
              </a:ext>
            </a:extLst>
          </p:cNvPr>
          <p:cNvSpPr>
            <a:spLocks noGrp="1"/>
          </p:cNvSpPr>
          <p:nvPr>
            <p:ph type="title"/>
          </p:nvPr>
        </p:nvSpPr>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4" name="Content Placeholder 3">
            <a:extLst>
              <a:ext uri="{FF2B5EF4-FFF2-40B4-BE49-F238E27FC236}">
                <a16:creationId xmlns:a16="http://schemas.microsoft.com/office/drawing/2014/main" id="{4AE3C003-E638-4DDF-8CCC-36C5316C3518}"/>
              </a:ext>
            </a:extLst>
          </p:cNvPr>
          <p:cNvPicPr>
            <a:picLocks noGrp="1" noChangeAspect="1"/>
          </p:cNvPicPr>
          <p:nvPr>
            <p:ph sz="quarter" idx="1"/>
          </p:nvPr>
        </p:nvPicPr>
        <p:blipFill>
          <a:blip r:embed="rId2"/>
          <a:stretch>
            <a:fillRect/>
          </a:stretch>
        </p:blipFill>
        <p:spPr>
          <a:xfrm>
            <a:off x="457200" y="1563815"/>
            <a:ext cx="8229600" cy="4247895"/>
          </a:xfrm>
          <a:prstGeom prst="rect">
            <a:avLst/>
          </a:prstGeom>
        </p:spPr>
      </p:pic>
    </p:spTree>
    <p:extLst>
      <p:ext uri="{BB962C8B-B14F-4D97-AF65-F5344CB8AC3E}">
        <p14:creationId xmlns:p14="http://schemas.microsoft.com/office/powerpoint/2010/main" val="3479140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4FA-C35F-4370-9BA6-F4DD0268A6AD}"/>
              </a:ext>
            </a:extLst>
          </p:cNvPr>
          <p:cNvSpPr>
            <a:spLocks noGrp="1"/>
          </p:cNvSpPr>
          <p:nvPr>
            <p:ph type="title"/>
          </p:nvPr>
        </p:nvSpPr>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4" name="Content Placeholder 3">
            <a:extLst>
              <a:ext uri="{FF2B5EF4-FFF2-40B4-BE49-F238E27FC236}">
                <a16:creationId xmlns:a16="http://schemas.microsoft.com/office/drawing/2014/main" id="{C2DC0EAD-C352-4BE8-8B5E-C7BFE80E127F}"/>
              </a:ext>
            </a:extLst>
          </p:cNvPr>
          <p:cNvPicPr>
            <a:picLocks noGrp="1" noChangeAspect="1"/>
          </p:cNvPicPr>
          <p:nvPr>
            <p:ph sz="quarter" idx="1"/>
          </p:nvPr>
        </p:nvPicPr>
        <p:blipFill>
          <a:blip r:embed="rId2"/>
          <a:stretch>
            <a:fillRect/>
          </a:stretch>
        </p:blipFill>
        <p:spPr>
          <a:xfrm>
            <a:off x="457200" y="1563815"/>
            <a:ext cx="8229600" cy="4247895"/>
          </a:xfrm>
          <a:prstGeom prst="rect">
            <a:avLst/>
          </a:prstGeom>
        </p:spPr>
      </p:pic>
    </p:spTree>
    <p:extLst>
      <p:ext uri="{BB962C8B-B14F-4D97-AF65-F5344CB8AC3E}">
        <p14:creationId xmlns:p14="http://schemas.microsoft.com/office/powerpoint/2010/main" val="98755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4FA-C35F-4370-9BA6-F4DD0268A6AD}"/>
              </a:ext>
            </a:extLst>
          </p:cNvPr>
          <p:cNvSpPr>
            <a:spLocks noGrp="1"/>
          </p:cNvSpPr>
          <p:nvPr>
            <p:ph type="title"/>
          </p:nvPr>
        </p:nvSpPr>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4" name="Content Placeholder 3">
            <a:extLst>
              <a:ext uri="{FF2B5EF4-FFF2-40B4-BE49-F238E27FC236}">
                <a16:creationId xmlns:a16="http://schemas.microsoft.com/office/drawing/2014/main" id="{E8EAA650-64E7-46D0-8946-F206D74C3FF0}"/>
              </a:ext>
            </a:extLst>
          </p:cNvPr>
          <p:cNvPicPr>
            <a:picLocks noGrp="1" noChangeAspect="1"/>
          </p:cNvPicPr>
          <p:nvPr>
            <p:ph sz="quarter" idx="1"/>
          </p:nvPr>
        </p:nvPicPr>
        <p:blipFill>
          <a:blip r:embed="rId2"/>
          <a:stretch>
            <a:fillRect/>
          </a:stretch>
        </p:blipFill>
        <p:spPr>
          <a:xfrm>
            <a:off x="457200" y="1417894"/>
            <a:ext cx="8229600" cy="4539736"/>
          </a:xfrm>
          <a:prstGeom prst="rect">
            <a:avLst/>
          </a:prstGeom>
        </p:spPr>
      </p:pic>
    </p:spTree>
    <p:extLst>
      <p:ext uri="{BB962C8B-B14F-4D97-AF65-F5344CB8AC3E}">
        <p14:creationId xmlns:p14="http://schemas.microsoft.com/office/powerpoint/2010/main" val="1487285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4FA-C35F-4370-9BA6-F4DD0268A6AD}"/>
              </a:ext>
            </a:extLst>
          </p:cNvPr>
          <p:cNvSpPr>
            <a:spLocks noGrp="1"/>
          </p:cNvSpPr>
          <p:nvPr>
            <p:ph type="title"/>
          </p:nvPr>
        </p:nvSpPr>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7" name="Content Placeholder 6">
            <a:extLst>
              <a:ext uri="{FF2B5EF4-FFF2-40B4-BE49-F238E27FC236}">
                <a16:creationId xmlns:a16="http://schemas.microsoft.com/office/drawing/2014/main" id="{20176A12-0ABC-47F3-988F-1B55727C5551}"/>
              </a:ext>
            </a:extLst>
          </p:cNvPr>
          <p:cNvPicPr>
            <a:picLocks noGrp="1" noChangeAspect="1"/>
          </p:cNvPicPr>
          <p:nvPr>
            <p:ph sz="quarter" idx="1"/>
          </p:nvPr>
        </p:nvPicPr>
        <p:blipFill>
          <a:blip r:embed="rId2"/>
          <a:stretch>
            <a:fillRect/>
          </a:stretch>
        </p:blipFill>
        <p:spPr>
          <a:xfrm>
            <a:off x="457200" y="1417894"/>
            <a:ext cx="8229600" cy="4539736"/>
          </a:xfrm>
          <a:prstGeom prst="rect">
            <a:avLst/>
          </a:prstGeom>
        </p:spPr>
      </p:pic>
    </p:spTree>
    <p:extLst>
      <p:ext uri="{BB962C8B-B14F-4D97-AF65-F5344CB8AC3E}">
        <p14:creationId xmlns:p14="http://schemas.microsoft.com/office/powerpoint/2010/main" val="3698205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9AC6-CD5E-4F2E-AD6B-D5856068F51D}"/>
              </a:ext>
            </a:extLst>
          </p:cNvPr>
          <p:cNvSpPr>
            <a:spLocks noGrp="1"/>
          </p:cNvSpPr>
          <p:nvPr>
            <p:ph type="title"/>
          </p:nvPr>
        </p:nvSpPr>
        <p:spPr>
          <a:xfrm>
            <a:off x="457200" y="152400"/>
            <a:ext cx="8229600" cy="1116360"/>
          </a:xfrm>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4" name="Content Placeholder 3">
            <a:extLst>
              <a:ext uri="{FF2B5EF4-FFF2-40B4-BE49-F238E27FC236}">
                <a16:creationId xmlns:a16="http://schemas.microsoft.com/office/drawing/2014/main" id="{009CAC33-5013-49B3-ADB1-FA7994C79E18}"/>
              </a:ext>
            </a:extLst>
          </p:cNvPr>
          <p:cNvPicPr>
            <a:picLocks noGrp="1" noChangeAspect="1"/>
          </p:cNvPicPr>
          <p:nvPr>
            <p:ph sz="quarter" idx="1"/>
          </p:nvPr>
        </p:nvPicPr>
        <p:blipFill>
          <a:blip r:embed="rId2"/>
          <a:stretch>
            <a:fillRect/>
          </a:stretch>
        </p:blipFill>
        <p:spPr>
          <a:xfrm>
            <a:off x="457200" y="1417894"/>
            <a:ext cx="8229600" cy="4539736"/>
          </a:xfrm>
          <a:prstGeom prst="rect">
            <a:avLst/>
          </a:prstGeom>
        </p:spPr>
      </p:pic>
    </p:spTree>
    <p:extLst>
      <p:ext uri="{BB962C8B-B14F-4D97-AF65-F5344CB8AC3E}">
        <p14:creationId xmlns:p14="http://schemas.microsoft.com/office/powerpoint/2010/main" val="246815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C847-4951-4916-8ADE-9A6B56FE9750}"/>
              </a:ext>
            </a:extLst>
          </p:cNvPr>
          <p:cNvSpPr>
            <a:spLocks noGrp="1"/>
          </p:cNvSpPr>
          <p:nvPr>
            <p:ph type="title"/>
          </p:nvPr>
        </p:nvSpPr>
        <p:spPr/>
        <p:txBody>
          <a:bodyPr>
            <a:noAutofit/>
          </a:bodyPr>
          <a:lstStyle/>
          <a:p>
            <a:r>
              <a:rPr lang="en-US" sz="2800" dirty="0"/>
              <a:t>Adapted from: Eliciting security requirements with misuse cases, </a:t>
            </a:r>
            <a:r>
              <a:rPr lang="en-US" sz="2800" dirty="0" err="1"/>
              <a:t>Sindre</a:t>
            </a:r>
            <a:r>
              <a:rPr lang="en-US" sz="2800" dirty="0"/>
              <a:t> &amp; </a:t>
            </a:r>
            <a:r>
              <a:rPr lang="en-US" sz="2800" dirty="0" err="1"/>
              <a:t>Opdahl</a:t>
            </a:r>
            <a:endParaRPr lang="en-GB" sz="2800" dirty="0"/>
          </a:p>
        </p:txBody>
      </p:sp>
      <p:pic>
        <p:nvPicPr>
          <p:cNvPr id="4" name="Content Placeholder 3">
            <a:extLst>
              <a:ext uri="{FF2B5EF4-FFF2-40B4-BE49-F238E27FC236}">
                <a16:creationId xmlns:a16="http://schemas.microsoft.com/office/drawing/2014/main" id="{C350056C-6865-4518-9C06-8232777F661E}"/>
              </a:ext>
            </a:extLst>
          </p:cNvPr>
          <p:cNvPicPr>
            <a:picLocks noGrp="1" noChangeAspect="1"/>
          </p:cNvPicPr>
          <p:nvPr>
            <p:ph sz="quarter" idx="1"/>
          </p:nvPr>
        </p:nvPicPr>
        <p:blipFill>
          <a:blip r:embed="rId2"/>
          <a:stretch>
            <a:fillRect/>
          </a:stretch>
        </p:blipFill>
        <p:spPr>
          <a:xfrm>
            <a:off x="873659" y="1219200"/>
            <a:ext cx="7396681" cy="4937125"/>
          </a:xfrm>
          <a:prstGeom prst="rect">
            <a:avLst/>
          </a:prstGeom>
        </p:spPr>
      </p:pic>
    </p:spTree>
    <p:extLst>
      <p:ext uri="{BB962C8B-B14F-4D97-AF65-F5344CB8AC3E}">
        <p14:creationId xmlns:p14="http://schemas.microsoft.com/office/powerpoint/2010/main" val="2163316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OWASP Security by Design Principles </a:t>
            </a:r>
          </a:p>
        </p:txBody>
      </p:sp>
      <p:sp>
        <p:nvSpPr>
          <p:cNvPr id="3" name="Content Placeholder 2"/>
          <p:cNvSpPr>
            <a:spLocks noGrp="1"/>
          </p:cNvSpPr>
          <p:nvPr>
            <p:ph idx="1"/>
          </p:nvPr>
        </p:nvSpPr>
        <p:spPr/>
        <p:txBody>
          <a:bodyPr>
            <a:normAutofit/>
          </a:bodyPr>
          <a:lstStyle/>
          <a:p>
            <a:pPr marL="868680" lvl="1" indent="-457200">
              <a:buFont typeface="+mj-lt"/>
              <a:buAutoNum type="arabicPeriod"/>
            </a:pPr>
            <a:r>
              <a:rPr lang="en-US" b="1" i="1" dirty="0"/>
              <a:t>Minimize attack surface area</a:t>
            </a:r>
          </a:p>
          <a:p>
            <a:pPr marL="868680" lvl="1" indent="-457200">
              <a:buFont typeface="+mj-lt"/>
              <a:buAutoNum type="arabicPeriod"/>
            </a:pPr>
            <a:r>
              <a:rPr lang="en-US" b="1" i="1" dirty="0"/>
              <a:t>Establish secure defaults</a:t>
            </a:r>
          </a:p>
          <a:p>
            <a:pPr marL="868680" lvl="1" indent="-457200">
              <a:buFont typeface="+mj-lt"/>
              <a:buAutoNum type="arabicPeriod"/>
            </a:pPr>
            <a:r>
              <a:rPr lang="en-US" b="1" i="1" dirty="0"/>
              <a:t>Principle of Least privilege</a:t>
            </a:r>
          </a:p>
          <a:p>
            <a:pPr marL="868680" lvl="1" indent="-457200">
              <a:buFont typeface="+mj-lt"/>
              <a:buAutoNum type="arabicPeriod"/>
            </a:pPr>
            <a:r>
              <a:rPr lang="en-US" b="1" i="1" dirty="0"/>
              <a:t>Principle of Defense in depth</a:t>
            </a:r>
          </a:p>
          <a:p>
            <a:pPr marL="868680" lvl="1" indent="-457200">
              <a:buFont typeface="+mj-lt"/>
              <a:buAutoNum type="arabicPeriod"/>
            </a:pPr>
            <a:r>
              <a:rPr lang="en-US" b="1" i="1" dirty="0"/>
              <a:t>Fail securely</a:t>
            </a:r>
          </a:p>
          <a:p>
            <a:pPr marL="868680" lvl="1" indent="-457200">
              <a:buFont typeface="+mj-lt"/>
              <a:buAutoNum type="arabicPeriod"/>
            </a:pPr>
            <a:r>
              <a:rPr lang="en-US" b="1" i="1" dirty="0"/>
              <a:t>Don’t trust services</a:t>
            </a:r>
          </a:p>
          <a:p>
            <a:pPr marL="868680" lvl="1" indent="-457200">
              <a:buFont typeface="+mj-lt"/>
              <a:buAutoNum type="arabicPeriod"/>
            </a:pPr>
            <a:r>
              <a:rPr lang="en-US" b="1" i="1" dirty="0"/>
              <a:t>Separation of duties</a:t>
            </a:r>
          </a:p>
          <a:p>
            <a:pPr marL="868680" lvl="1" indent="-457200">
              <a:buFont typeface="+mj-lt"/>
              <a:buAutoNum type="arabicPeriod"/>
            </a:pPr>
            <a:r>
              <a:rPr lang="en-US" b="1" i="1" dirty="0"/>
              <a:t>Avoid security by obscurity</a:t>
            </a:r>
          </a:p>
          <a:p>
            <a:pPr marL="868680" lvl="1" indent="-457200">
              <a:buFont typeface="+mj-lt"/>
              <a:buAutoNum type="arabicPeriod"/>
            </a:pPr>
            <a:r>
              <a:rPr lang="en-US" b="1" i="1" dirty="0"/>
              <a:t>Keep security simple</a:t>
            </a:r>
          </a:p>
          <a:p>
            <a:pPr marL="868680" lvl="1" indent="-457200">
              <a:buFont typeface="+mj-lt"/>
              <a:buAutoNum type="arabicPeriod"/>
            </a:pPr>
            <a:r>
              <a:rPr lang="en-US" b="1" i="1" dirty="0"/>
              <a:t>Fix security issues correctly</a:t>
            </a:r>
            <a:endParaRPr lang="en-IE" b="1" i="1"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38</a:t>
            </a:fld>
            <a:endParaRPr lang="en-US"/>
          </a:p>
        </p:txBody>
      </p:sp>
    </p:spTree>
    <p:extLst>
      <p:ext uri="{BB962C8B-B14F-4D97-AF65-F5344CB8AC3E}">
        <p14:creationId xmlns:p14="http://schemas.microsoft.com/office/powerpoint/2010/main" val="3293784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i="1" dirty="0"/>
              <a:t>1. Minimize attack surface area</a:t>
            </a:r>
            <a:endParaRPr lang="en-GB" dirty="0"/>
          </a:p>
        </p:txBody>
      </p:sp>
      <p:sp>
        <p:nvSpPr>
          <p:cNvPr id="8" name="Content Placeholder 7"/>
          <p:cNvSpPr>
            <a:spLocks noGrp="1"/>
          </p:cNvSpPr>
          <p:nvPr>
            <p:ph sz="quarter" idx="1"/>
          </p:nvPr>
        </p:nvSpPr>
        <p:spPr/>
        <p:txBody>
          <a:bodyPr>
            <a:normAutofit/>
          </a:bodyPr>
          <a:lstStyle/>
          <a:p>
            <a:r>
              <a:rPr lang="en-US" dirty="0"/>
              <a:t>The aim for secure development is to reduce the overall risk by reducing the attack surface area.</a:t>
            </a:r>
          </a:p>
          <a:p>
            <a:r>
              <a:rPr lang="en-US" dirty="0"/>
              <a:t>For example, a web application implements online help with a search function. The search function may be vulnerable to SQL injection attacks. </a:t>
            </a:r>
          </a:p>
          <a:p>
            <a:pPr lvl="1"/>
            <a:r>
              <a:rPr lang="en-US" dirty="0"/>
              <a:t>If the help feature was limited to authorized users, the attack likelihood is reduced. </a:t>
            </a:r>
          </a:p>
          <a:p>
            <a:pPr lvl="1"/>
            <a:r>
              <a:rPr lang="en-US" dirty="0"/>
              <a:t>If the help feature’s search function was gated through centralized data validation routines, the ability to perform SQL injection is dramatically reduced. </a:t>
            </a:r>
          </a:p>
          <a:p>
            <a:pPr lvl="1"/>
            <a:r>
              <a:rPr lang="en-US" dirty="0"/>
              <a:t>However, if the help feature was re-written to eliminate the search function this almost eliminates the attack surface area.</a:t>
            </a:r>
            <a:endParaRPr lang="en-GB" dirty="0"/>
          </a:p>
        </p:txBody>
      </p:sp>
    </p:spTree>
    <p:extLst>
      <p:ext uri="{BB962C8B-B14F-4D97-AF65-F5344CB8AC3E}">
        <p14:creationId xmlns:p14="http://schemas.microsoft.com/office/powerpoint/2010/main" val="119439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sz="quarter" idx="1"/>
          </p:nvPr>
        </p:nvSpPr>
        <p:spPr/>
        <p:txBody>
          <a:bodyPr/>
          <a:lstStyle/>
          <a:p>
            <a:r>
              <a:rPr lang="en-GB" dirty="0"/>
              <a:t>What are the </a:t>
            </a:r>
          </a:p>
          <a:p>
            <a:pPr lvl="1"/>
            <a:r>
              <a:rPr lang="en-GB" dirty="0"/>
              <a:t>tools, </a:t>
            </a:r>
          </a:p>
          <a:p>
            <a:pPr lvl="1"/>
            <a:r>
              <a:rPr lang="en-GB" dirty="0"/>
              <a:t>techniques and </a:t>
            </a:r>
          </a:p>
          <a:p>
            <a:pPr lvl="1"/>
            <a:r>
              <a:rPr lang="en-GB" dirty="0"/>
              <a:t>methods </a:t>
            </a:r>
          </a:p>
          <a:p>
            <a:r>
              <a:rPr lang="en-GB" dirty="0"/>
              <a:t>to support the </a:t>
            </a:r>
          </a:p>
          <a:p>
            <a:pPr lvl="1"/>
            <a:r>
              <a:rPr lang="en-GB" dirty="0"/>
              <a:t>development and </a:t>
            </a:r>
          </a:p>
          <a:p>
            <a:pPr lvl="1"/>
            <a:r>
              <a:rPr lang="en-GB" dirty="0"/>
              <a:t>maintenance </a:t>
            </a:r>
          </a:p>
          <a:p>
            <a:r>
              <a:rPr lang="en-GB" dirty="0"/>
              <a:t>of systems that can resist malicious attacks ?</a:t>
            </a:r>
          </a:p>
          <a:p>
            <a:endParaRPr lang="en-GB" dirty="0"/>
          </a:p>
        </p:txBody>
      </p:sp>
    </p:spTree>
    <p:extLst>
      <p:ext uri="{BB962C8B-B14F-4D97-AF65-F5344CB8AC3E}">
        <p14:creationId xmlns:p14="http://schemas.microsoft.com/office/powerpoint/2010/main" val="1923065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marL="411480" lvl="1"/>
            <a:r>
              <a:rPr lang="en-US" sz="3200" b="1" i="1" dirty="0">
                <a:solidFill>
                  <a:schemeClr val="tx2"/>
                </a:solidFill>
                <a:latin typeface="+mj-lt"/>
              </a:rPr>
              <a:t>2. Establish secure defaults</a:t>
            </a:r>
            <a:br>
              <a:rPr lang="en-US" b="1" i="1" dirty="0"/>
            </a:br>
            <a:endParaRPr lang="en-GB" dirty="0"/>
          </a:p>
        </p:txBody>
      </p:sp>
      <p:sp>
        <p:nvSpPr>
          <p:cNvPr id="8" name="Content Placeholder 7"/>
          <p:cNvSpPr>
            <a:spLocks noGrp="1"/>
          </p:cNvSpPr>
          <p:nvPr>
            <p:ph sz="quarter" idx="1"/>
          </p:nvPr>
        </p:nvSpPr>
        <p:spPr/>
        <p:txBody>
          <a:bodyPr/>
          <a:lstStyle/>
          <a:p>
            <a:r>
              <a:rPr lang="en-US" dirty="0"/>
              <a:t>Security mechanisms and policies should be ON by default.</a:t>
            </a:r>
          </a:p>
          <a:p>
            <a:r>
              <a:rPr lang="en-US" dirty="0"/>
              <a:t>If allowed it should be use to the user to turn these mechanisms and policies OFF.</a:t>
            </a:r>
          </a:p>
          <a:p>
            <a:r>
              <a:rPr lang="en-US" dirty="0"/>
              <a:t>For example, by default, password aging and complexity should be enabled. </a:t>
            </a:r>
          </a:p>
          <a:p>
            <a:pPr lvl="1"/>
            <a:r>
              <a:rPr lang="en-US" dirty="0"/>
              <a:t>Users might be allowed to turn these two features off to simplify their use of the application and increase their risk.</a:t>
            </a:r>
            <a:endParaRPr lang="en-GB" dirty="0"/>
          </a:p>
        </p:txBody>
      </p:sp>
    </p:spTree>
    <p:extLst>
      <p:ext uri="{BB962C8B-B14F-4D97-AF65-F5344CB8AC3E}">
        <p14:creationId xmlns:p14="http://schemas.microsoft.com/office/powerpoint/2010/main" val="4206268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i="1" dirty="0"/>
              <a:t>3. Principle of Least privilege</a:t>
            </a:r>
            <a:endParaRPr lang="en-GB" dirty="0"/>
          </a:p>
        </p:txBody>
      </p:sp>
      <p:sp>
        <p:nvSpPr>
          <p:cNvPr id="8" name="Content Placeholder 7"/>
          <p:cNvSpPr>
            <a:spLocks noGrp="1"/>
          </p:cNvSpPr>
          <p:nvPr>
            <p:ph sz="quarter" idx="1"/>
          </p:nvPr>
        </p:nvSpPr>
        <p:spPr/>
        <p:txBody>
          <a:bodyPr/>
          <a:lstStyle/>
          <a:p>
            <a:r>
              <a:rPr lang="en-US" dirty="0"/>
              <a:t>Accounts should have the least amount of privilege required to perform their business processes. </a:t>
            </a:r>
          </a:p>
          <a:p>
            <a:pPr lvl="1"/>
            <a:r>
              <a:rPr lang="en-US" dirty="0"/>
              <a:t>user rights, resource permissions such as CPU limits, memory, network, and file system permissions.</a:t>
            </a:r>
          </a:p>
          <a:p>
            <a:endParaRPr lang="en-US" dirty="0"/>
          </a:p>
          <a:p>
            <a:r>
              <a:rPr lang="en-US" dirty="0"/>
              <a:t>For example, if a middleware server only requires access to the network, read access to a database table, and the ability to write to a log, this is the only privilege it should have.</a:t>
            </a:r>
          </a:p>
          <a:p>
            <a:pPr lvl="1"/>
            <a:r>
              <a:rPr lang="en-US" dirty="0"/>
              <a:t>Under no circumstances should the middleware be granted administrative privileges</a:t>
            </a:r>
            <a:endParaRPr lang="en-GB" dirty="0"/>
          </a:p>
        </p:txBody>
      </p:sp>
    </p:spTree>
    <p:extLst>
      <p:ext uri="{BB962C8B-B14F-4D97-AF65-F5344CB8AC3E}">
        <p14:creationId xmlns:p14="http://schemas.microsoft.com/office/powerpoint/2010/main" val="2548802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4. </a:t>
            </a:r>
            <a:r>
              <a:rPr lang="en-US" b="1" i="1" dirty="0"/>
              <a:t>Principle of Defense in depth</a:t>
            </a:r>
            <a:endParaRPr lang="en-GB" b="1" i="1" dirty="0"/>
          </a:p>
        </p:txBody>
      </p:sp>
      <p:sp>
        <p:nvSpPr>
          <p:cNvPr id="3" name="Content Placeholder 2"/>
          <p:cNvSpPr>
            <a:spLocks noGrp="1"/>
          </p:cNvSpPr>
          <p:nvPr>
            <p:ph sz="quarter" idx="1"/>
          </p:nvPr>
        </p:nvSpPr>
        <p:spPr/>
        <p:txBody>
          <a:bodyPr>
            <a:normAutofit/>
          </a:bodyPr>
          <a:lstStyle/>
          <a:p>
            <a:r>
              <a:rPr lang="en-US" dirty="0"/>
              <a:t>If one control is reasonable, more controls that approach risks in different ways is better. </a:t>
            </a:r>
          </a:p>
          <a:p>
            <a:r>
              <a:rPr lang="en-US" dirty="0"/>
              <a:t>With secure coding, this may take the form of tier-based validation, centralized auditing controls, and requiring users to be logged on all pages.</a:t>
            </a:r>
          </a:p>
          <a:p>
            <a:pPr lvl="1"/>
            <a:r>
              <a:rPr lang="en-US" dirty="0"/>
              <a:t>For example, a flawed admin interface is unlikely to be vulnerable to attack if it correctly gates access to internal networks, checks user authorization, and logs all access.</a:t>
            </a:r>
            <a:endParaRPr lang="en-GB" dirty="0"/>
          </a:p>
        </p:txBody>
      </p:sp>
    </p:spTree>
    <p:extLst>
      <p:ext uri="{BB962C8B-B14F-4D97-AF65-F5344CB8AC3E}">
        <p14:creationId xmlns:p14="http://schemas.microsoft.com/office/powerpoint/2010/main" val="400260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5. Fail Securely</a:t>
            </a:r>
          </a:p>
        </p:txBody>
      </p:sp>
      <p:sp>
        <p:nvSpPr>
          <p:cNvPr id="3" name="Content Placeholder 2"/>
          <p:cNvSpPr>
            <a:spLocks noGrp="1"/>
          </p:cNvSpPr>
          <p:nvPr>
            <p:ph sz="quarter" idx="1"/>
          </p:nvPr>
        </p:nvSpPr>
        <p:spPr/>
        <p:txBody>
          <a:bodyPr>
            <a:normAutofit fontScale="92500" lnSpcReduction="10000"/>
          </a:bodyPr>
          <a:lstStyle/>
          <a:p>
            <a:r>
              <a:rPr lang="en-US" dirty="0"/>
              <a:t>Applications regularly fail to process transactions for many reasons. How they fail can determine if an application is secure or not.</a:t>
            </a:r>
          </a:p>
          <a:p>
            <a:endParaRPr lang="en-US" dirty="0"/>
          </a:p>
          <a:p>
            <a:r>
              <a:rPr lang="en-US" dirty="0"/>
              <a:t>For example:</a:t>
            </a:r>
          </a:p>
          <a:p>
            <a:pPr marL="274320" lvl="1" indent="0">
              <a:buNone/>
            </a:pPr>
            <a:r>
              <a:rPr lang="en-GB" sz="1400" dirty="0" err="1"/>
              <a:t>isAdmin</a:t>
            </a:r>
            <a:r>
              <a:rPr lang="en-GB" sz="1400" dirty="0"/>
              <a:t> = true;</a:t>
            </a:r>
          </a:p>
          <a:p>
            <a:pPr marL="274320" lvl="1" indent="0">
              <a:buNone/>
            </a:pPr>
            <a:r>
              <a:rPr lang="en-GB" sz="1400" dirty="0"/>
              <a:t>try {</a:t>
            </a:r>
          </a:p>
          <a:p>
            <a:pPr marL="274320" lvl="1" indent="0">
              <a:buNone/>
            </a:pPr>
            <a:r>
              <a:rPr lang="en-GB" sz="1400" dirty="0"/>
              <a:t>  </a:t>
            </a:r>
            <a:r>
              <a:rPr lang="en-GB" sz="1400" dirty="0" err="1"/>
              <a:t>codeWhichMayFail</a:t>
            </a:r>
            <a:r>
              <a:rPr lang="en-GB" sz="1400" dirty="0"/>
              <a:t>();</a:t>
            </a:r>
          </a:p>
          <a:p>
            <a:pPr marL="274320" lvl="1" indent="0">
              <a:buNone/>
            </a:pPr>
            <a:r>
              <a:rPr lang="en-GB" sz="1400" dirty="0"/>
              <a:t>  </a:t>
            </a:r>
            <a:r>
              <a:rPr lang="en-GB" sz="1400" dirty="0" err="1"/>
              <a:t>isAdmin</a:t>
            </a:r>
            <a:r>
              <a:rPr lang="en-GB" sz="1400" dirty="0"/>
              <a:t> = </a:t>
            </a:r>
            <a:r>
              <a:rPr lang="en-GB" sz="1400" dirty="0" err="1"/>
              <a:t>isUserInRole</a:t>
            </a:r>
            <a:r>
              <a:rPr lang="en-GB" sz="1400" dirty="0"/>
              <a:t>( “Administrator” );</a:t>
            </a:r>
          </a:p>
          <a:p>
            <a:pPr marL="274320" lvl="1" indent="0">
              <a:buNone/>
            </a:pPr>
            <a:r>
              <a:rPr lang="en-GB" sz="1400" dirty="0"/>
              <a:t>}</a:t>
            </a:r>
          </a:p>
          <a:p>
            <a:pPr marL="274320" lvl="1" indent="0">
              <a:buNone/>
            </a:pPr>
            <a:r>
              <a:rPr lang="en-GB" sz="1400" dirty="0"/>
              <a:t>catch (Exception ex) {</a:t>
            </a:r>
          </a:p>
          <a:p>
            <a:pPr marL="274320" lvl="1" indent="0">
              <a:buNone/>
            </a:pPr>
            <a:r>
              <a:rPr lang="en-GB" sz="1400" dirty="0"/>
              <a:t>  </a:t>
            </a:r>
            <a:r>
              <a:rPr lang="en-GB" sz="1400" dirty="0" err="1"/>
              <a:t>log.write</a:t>
            </a:r>
            <a:r>
              <a:rPr lang="en-GB" sz="1400" dirty="0"/>
              <a:t>(</a:t>
            </a:r>
            <a:r>
              <a:rPr lang="en-GB" sz="1400" dirty="0" err="1"/>
              <a:t>ex.toString</a:t>
            </a:r>
            <a:r>
              <a:rPr lang="en-GB" sz="1400" dirty="0"/>
              <a:t>());</a:t>
            </a:r>
          </a:p>
          <a:p>
            <a:pPr marL="274320" lvl="1" indent="0">
              <a:buNone/>
            </a:pPr>
            <a:r>
              <a:rPr lang="en-GB" sz="1400" dirty="0"/>
              <a:t>}</a:t>
            </a:r>
          </a:p>
          <a:p>
            <a:r>
              <a:rPr lang="en-US" sz="2900" dirty="0">
                <a:solidFill>
                  <a:prstClr val="black"/>
                </a:solidFill>
              </a:rPr>
              <a:t>If either </a:t>
            </a:r>
            <a:r>
              <a:rPr lang="en-US" sz="2200" dirty="0" err="1">
                <a:solidFill>
                  <a:prstClr val="black"/>
                </a:solidFill>
              </a:rPr>
              <a:t>codeWhichMayFail</a:t>
            </a:r>
            <a:r>
              <a:rPr lang="en-US" sz="2200" dirty="0">
                <a:solidFill>
                  <a:prstClr val="black"/>
                </a:solidFill>
              </a:rPr>
              <a:t>() </a:t>
            </a:r>
            <a:r>
              <a:rPr lang="en-US" sz="2900" dirty="0">
                <a:solidFill>
                  <a:prstClr val="black"/>
                </a:solidFill>
              </a:rPr>
              <a:t>or </a:t>
            </a:r>
            <a:r>
              <a:rPr lang="en-US" sz="1900" dirty="0" err="1">
                <a:solidFill>
                  <a:prstClr val="black"/>
                </a:solidFill>
              </a:rPr>
              <a:t>isUserInRole</a:t>
            </a:r>
            <a:r>
              <a:rPr lang="en-US" sz="1900" dirty="0">
                <a:solidFill>
                  <a:prstClr val="black"/>
                </a:solidFill>
              </a:rPr>
              <a:t>() </a:t>
            </a:r>
            <a:r>
              <a:rPr lang="en-US" sz="2900" dirty="0">
                <a:solidFill>
                  <a:prstClr val="black"/>
                </a:solidFill>
              </a:rPr>
              <a:t>fails or throws an exception, the user is an admin by default. </a:t>
            </a:r>
            <a:endParaRPr lang="en-GB" sz="1700" dirty="0"/>
          </a:p>
        </p:txBody>
      </p:sp>
    </p:spTree>
    <p:extLst>
      <p:ext uri="{BB962C8B-B14F-4D97-AF65-F5344CB8AC3E}">
        <p14:creationId xmlns:p14="http://schemas.microsoft.com/office/powerpoint/2010/main" val="1565465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6. Don’t trust services</a:t>
            </a:r>
          </a:p>
        </p:txBody>
      </p:sp>
      <p:sp>
        <p:nvSpPr>
          <p:cNvPr id="3" name="Content Placeholder 2"/>
          <p:cNvSpPr>
            <a:spLocks noGrp="1"/>
          </p:cNvSpPr>
          <p:nvPr>
            <p:ph sz="quarter" idx="1"/>
          </p:nvPr>
        </p:nvSpPr>
        <p:spPr/>
        <p:txBody>
          <a:bodyPr>
            <a:normAutofit/>
          </a:bodyPr>
          <a:lstStyle/>
          <a:p>
            <a:r>
              <a:rPr lang="en-US" dirty="0" err="1"/>
              <a:t>Organisations</a:t>
            </a:r>
            <a:r>
              <a:rPr lang="en-US" dirty="0"/>
              <a:t> use the processing capabilities of third party partners, who more than likely have differing security policies than them. </a:t>
            </a:r>
          </a:p>
          <a:p>
            <a:r>
              <a:rPr lang="en-US" dirty="0"/>
              <a:t>Implicit trust of externally run systems is not warranted. </a:t>
            </a:r>
          </a:p>
          <a:p>
            <a:pPr lvl="1"/>
            <a:r>
              <a:rPr lang="en-US" dirty="0"/>
              <a:t>For example, a loyalty program provider provides data that is used by Internet Banking, providing the number of reward points and a small list of potential redemption items. However, the data should be checked to ensure that it is safe to display to end users, and that the reward points are a positive number, and not improbably large.</a:t>
            </a:r>
            <a:endParaRPr lang="en-GB" dirty="0"/>
          </a:p>
        </p:txBody>
      </p:sp>
    </p:spTree>
    <p:extLst>
      <p:ext uri="{BB962C8B-B14F-4D97-AF65-F5344CB8AC3E}">
        <p14:creationId xmlns:p14="http://schemas.microsoft.com/office/powerpoint/2010/main" val="2912311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7. Separation of duties</a:t>
            </a:r>
          </a:p>
        </p:txBody>
      </p:sp>
      <p:sp>
        <p:nvSpPr>
          <p:cNvPr id="3" name="Content Placeholder 2"/>
          <p:cNvSpPr>
            <a:spLocks noGrp="1"/>
          </p:cNvSpPr>
          <p:nvPr>
            <p:ph sz="quarter" idx="1"/>
          </p:nvPr>
        </p:nvSpPr>
        <p:spPr/>
        <p:txBody>
          <a:bodyPr>
            <a:normAutofit fontScale="92500"/>
          </a:bodyPr>
          <a:lstStyle/>
          <a:p>
            <a:r>
              <a:rPr lang="en-US" dirty="0"/>
              <a:t>A key fraud control is separation of duties. </a:t>
            </a:r>
          </a:p>
          <a:p>
            <a:pPr lvl="1"/>
            <a:r>
              <a:rPr lang="en-US" dirty="0"/>
              <a:t>For example, someone who requests a computer cannot also sign for it, nor should they directly receive the computer. This prevents the user from requesting many computers, and claiming they never arrived.</a:t>
            </a:r>
          </a:p>
          <a:p>
            <a:endParaRPr lang="en-US" dirty="0"/>
          </a:p>
          <a:p>
            <a:r>
              <a:rPr lang="en-US" dirty="0"/>
              <a:t>Certain roles have different levels of trust than normal users. In particular, administrators are different to normal users. In general, administrators should not be users of the application.</a:t>
            </a:r>
          </a:p>
          <a:p>
            <a:pPr lvl="1"/>
            <a:r>
              <a:rPr lang="en-US" dirty="0"/>
              <a:t>For example, an administrator should be able to turn the system on or off, set password policy but shouldn’t be able to log on to the storefront as a super privileged user, such as being able to “buy” goods on behalf of other users.</a:t>
            </a:r>
            <a:endParaRPr lang="en-GB" dirty="0"/>
          </a:p>
        </p:txBody>
      </p:sp>
    </p:spTree>
    <p:extLst>
      <p:ext uri="{BB962C8B-B14F-4D97-AF65-F5344CB8AC3E}">
        <p14:creationId xmlns:p14="http://schemas.microsoft.com/office/powerpoint/2010/main" val="1008794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8. </a:t>
            </a:r>
            <a:r>
              <a:rPr lang="en-US" b="1" i="1" dirty="0"/>
              <a:t>Avoid security by obscurity</a:t>
            </a:r>
            <a:endParaRPr lang="en-GB" b="1" i="1" dirty="0"/>
          </a:p>
        </p:txBody>
      </p:sp>
      <p:sp>
        <p:nvSpPr>
          <p:cNvPr id="3" name="Content Placeholder 2"/>
          <p:cNvSpPr>
            <a:spLocks noGrp="1"/>
          </p:cNvSpPr>
          <p:nvPr>
            <p:ph sz="quarter" idx="1"/>
          </p:nvPr>
        </p:nvSpPr>
        <p:spPr/>
        <p:txBody>
          <a:bodyPr>
            <a:normAutofit fontScale="92500" lnSpcReduction="20000"/>
          </a:bodyPr>
          <a:lstStyle/>
          <a:p>
            <a:r>
              <a:rPr lang="en-US" dirty="0"/>
              <a:t>Security through obscurity is a weak security control, and nearly always fails when it is the only control. </a:t>
            </a:r>
          </a:p>
          <a:p>
            <a:pPr lvl="1"/>
            <a:r>
              <a:rPr lang="en-US" dirty="0"/>
              <a:t>This is not to say that keeping secrets is a bad idea, it simply means that the security of key systems should not be reliant upon keeping details hidden.</a:t>
            </a:r>
          </a:p>
          <a:p>
            <a:endParaRPr lang="en-US" dirty="0"/>
          </a:p>
          <a:p>
            <a:r>
              <a:rPr lang="en-US" dirty="0"/>
              <a:t>For example, the security of an application should not rely upon knowledge of the source code being kept secret. </a:t>
            </a:r>
          </a:p>
          <a:p>
            <a:pPr lvl="1"/>
            <a:r>
              <a:rPr lang="en-US" dirty="0"/>
              <a:t>The security should rely upon many other factors, including reasonable password policies, defense in depth, business transaction limits, solid network architecture, and fraud and audit controls.</a:t>
            </a:r>
          </a:p>
          <a:p>
            <a:endParaRPr lang="en-US" dirty="0"/>
          </a:p>
          <a:p>
            <a:r>
              <a:rPr lang="en-US" dirty="0"/>
              <a:t>A practical example is Linux. </a:t>
            </a:r>
          </a:p>
          <a:p>
            <a:pPr lvl="1"/>
            <a:r>
              <a:rPr lang="en-US" dirty="0"/>
              <a:t>Linux’s source code is widely available, and yet when properly secured, Linux is a hardy, secure and robust operating system.</a:t>
            </a:r>
            <a:endParaRPr lang="en-GB" dirty="0"/>
          </a:p>
        </p:txBody>
      </p:sp>
    </p:spTree>
    <p:extLst>
      <p:ext uri="{BB962C8B-B14F-4D97-AF65-F5344CB8AC3E}">
        <p14:creationId xmlns:p14="http://schemas.microsoft.com/office/powerpoint/2010/main" val="769714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9. Keep security simple</a:t>
            </a:r>
          </a:p>
        </p:txBody>
      </p:sp>
      <p:sp>
        <p:nvSpPr>
          <p:cNvPr id="3" name="Content Placeholder 2"/>
          <p:cNvSpPr>
            <a:spLocks noGrp="1"/>
          </p:cNvSpPr>
          <p:nvPr>
            <p:ph sz="quarter" idx="1"/>
          </p:nvPr>
        </p:nvSpPr>
        <p:spPr/>
        <p:txBody>
          <a:bodyPr>
            <a:normAutofit/>
          </a:bodyPr>
          <a:lstStyle/>
          <a:p>
            <a:r>
              <a:rPr lang="en-US" dirty="0"/>
              <a:t>Attack surface area and simplicity go hand in hand.</a:t>
            </a:r>
          </a:p>
          <a:p>
            <a:pPr lvl="1"/>
            <a:r>
              <a:rPr lang="en-US" dirty="0"/>
              <a:t>Certain software engineering fads prefer overly complex approaches to what would otherwise be relatively straightforward and simple code.</a:t>
            </a:r>
          </a:p>
          <a:p>
            <a:endParaRPr lang="en-US" dirty="0"/>
          </a:p>
          <a:p>
            <a:r>
              <a:rPr lang="en-US" dirty="0"/>
              <a:t>Developers should avoid the use of complex architectures when a simpler approach would be faster and simpler.</a:t>
            </a:r>
          </a:p>
          <a:p>
            <a:endParaRPr lang="en-US" dirty="0"/>
          </a:p>
          <a:p>
            <a:endParaRPr lang="en-GB" dirty="0"/>
          </a:p>
        </p:txBody>
      </p:sp>
    </p:spTree>
    <p:extLst>
      <p:ext uri="{BB962C8B-B14F-4D97-AF65-F5344CB8AC3E}">
        <p14:creationId xmlns:p14="http://schemas.microsoft.com/office/powerpoint/2010/main" val="2903821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10. Fix security issues correctly</a:t>
            </a:r>
          </a:p>
        </p:txBody>
      </p:sp>
      <p:sp>
        <p:nvSpPr>
          <p:cNvPr id="3" name="Content Placeholder 2"/>
          <p:cNvSpPr>
            <a:spLocks noGrp="1"/>
          </p:cNvSpPr>
          <p:nvPr>
            <p:ph sz="quarter" idx="1"/>
          </p:nvPr>
        </p:nvSpPr>
        <p:spPr/>
        <p:txBody>
          <a:bodyPr>
            <a:normAutofit/>
          </a:bodyPr>
          <a:lstStyle/>
          <a:p>
            <a:r>
              <a:rPr lang="en-US" dirty="0"/>
              <a:t>Once a security issue has been identified, it is important to develop a test for it, and to understand the root cause of the issue. </a:t>
            </a:r>
          </a:p>
          <a:p>
            <a:pPr lvl="1"/>
            <a:r>
              <a:rPr lang="en-US" dirty="0"/>
              <a:t>For example, a user has found that they can see another user’s balance by adjusting their cookie. The fix seems to be relatively straightforward, but as the cookie handling code is shared among all applications, a change to just one application will trickle through to all other applications. The fix must therefore be tested on all affected applications.</a:t>
            </a:r>
            <a:endParaRPr lang="en-GB" dirty="0"/>
          </a:p>
        </p:txBody>
      </p:sp>
    </p:spTree>
    <p:extLst>
      <p:ext uri="{BB962C8B-B14F-4D97-AF65-F5344CB8AC3E}">
        <p14:creationId xmlns:p14="http://schemas.microsoft.com/office/powerpoint/2010/main" val="757779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Secure coding</a:t>
            </a:r>
          </a:p>
        </p:txBody>
      </p:sp>
      <p:sp>
        <p:nvSpPr>
          <p:cNvPr id="3" name="Content Placeholder 2"/>
          <p:cNvSpPr>
            <a:spLocks noGrp="1"/>
          </p:cNvSpPr>
          <p:nvPr>
            <p:ph idx="1"/>
          </p:nvPr>
        </p:nvSpPr>
        <p:spPr/>
        <p:txBody>
          <a:bodyPr/>
          <a:lstStyle/>
          <a:p>
            <a:r>
              <a:rPr lang="en-US" dirty="0"/>
              <a:t>Easily avoided software defects </a:t>
            </a:r>
          </a:p>
          <a:p>
            <a:pPr lvl="1"/>
            <a:r>
              <a:rPr lang="en-US" dirty="0"/>
              <a:t>primary cause of commonly exploited software vulnerabilities.</a:t>
            </a:r>
          </a:p>
          <a:p>
            <a:r>
              <a:rPr lang="en-US" dirty="0"/>
              <a:t>By identifying insecure coding practices and developing secure alternatives,</a:t>
            </a:r>
          </a:p>
          <a:p>
            <a:pPr lvl="1"/>
            <a:r>
              <a:rPr lang="en-US" dirty="0"/>
              <a:t>software developers can take practical steps to reduce or eliminate vulnerabilities before deployment</a:t>
            </a:r>
          </a:p>
        </p:txBody>
      </p:sp>
      <p:sp>
        <p:nvSpPr>
          <p:cNvPr id="4" name="Slide Number Placeholder 3"/>
          <p:cNvSpPr>
            <a:spLocks noGrp="1"/>
          </p:cNvSpPr>
          <p:nvPr>
            <p:ph type="sldNum" sz="quarter" idx="12"/>
          </p:nvPr>
        </p:nvSpPr>
        <p:spPr/>
        <p:txBody>
          <a:bodyPr/>
          <a:lstStyle/>
          <a:p>
            <a:fld id="{C70F1712-E117-444B-A595-087AED5003E8}" type="slidenum">
              <a:rPr lang="en-US" smtClean="0"/>
              <a:pPr/>
              <a:t>49</a:t>
            </a:fld>
            <a:endParaRPr lang="en-US"/>
          </a:p>
        </p:txBody>
      </p:sp>
    </p:spTree>
    <p:extLst>
      <p:ext uri="{BB962C8B-B14F-4D97-AF65-F5344CB8AC3E}">
        <p14:creationId xmlns:p14="http://schemas.microsoft.com/office/powerpoint/2010/main" val="78105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Infrastructure Security</a:t>
            </a:r>
          </a:p>
        </p:txBody>
      </p:sp>
      <p:sp>
        <p:nvSpPr>
          <p:cNvPr id="3" name="Content Placeholder 2"/>
          <p:cNvSpPr>
            <a:spLocks noGrp="1"/>
          </p:cNvSpPr>
          <p:nvPr>
            <p:ph sz="quarter" idx="1"/>
          </p:nvPr>
        </p:nvSpPr>
        <p:spPr/>
        <p:txBody>
          <a:bodyPr>
            <a:normAutofit/>
          </a:bodyPr>
          <a:lstStyle/>
          <a:p>
            <a:r>
              <a:rPr lang="en-US" sz="3200" dirty="0"/>
              <a:t>Infrastructure security, which is concerned with maintaining the security of all systems and networks that provide an infrastructure and a set of shared services to the organization. </a:t>
            </a:r>
          </a:p>
          <a:p>
            <a:pPr lvl="1"/>
            <a:r>
              <a:rPr lang="en-US" sz="2800" dirty="0"/>
              <a:t>Infrastructure security is a systems management problem where the infrastructure is </a:t>
            </a:r>
            <a:r>
              <a:rPr lang="en-US" sz="2800" u="dbl" dirty="0"/>
              <a:t>configured</a:t>
            </a:r>
            <a:r>
              <a:rPr lang="en-US" sz="2800" dirty="0">
                <a:solidFill>
                  <a:srgbClr val="FF0000"/>
                </a:solidFill>
              </a:rPr>
              <a:t> </a:t>
            </a:r>
            <a:r>
              <a:rPr lang="en-US" sz="2800" dirty="0"/>
              <a:t>to resist attacks.</a:t>
            </a:r>
          </a:p>
          <a:p>
            <a:endParaRPr lang="en-GB" dirty="0"/>
          </a:p>
          <a:p>
            <a:endParaRPr lang="en-GB" dirty="0"/>
          </a:p>
        </p:txBody>
      </p:sp>
    </p:spTree>
    <p:extLst>
      <p:ext uri="{BB962C8B-B14F-4D97-AF65-F5344CB8AC3E}">
        <p14:creationId xmlns:p14="http://schemas.microsoft.com/office/powerpoint/2010/main" val="620504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Cert secure coding initiative</a:t>
            </a:r>
          </a:p>
        </p:txBody>
      </p:sp>
      <p:sp>
        <p:nvSpPr>
          <p:cNvPr id="3" name="Content Placeholder 2"/>
          <p:cNvSpPr>
            <a:spLocks noGrp="1"/>
          </p:cNvSpPr>
          <p:nvPr>
            <p:ph idx="1"/>
          </p:nvPr>
        </p:nvSpPr>
        <p:spPr/>
        <p:txBody>
          <a:bodyPr/>
          <a:lstStyle/>
          <a:p>
            <a:r>
              <a:rPr lang="en-IE" dirty="0"/>
              <a:t>Secure Coding standards</a:t>
            </a:r>
          </a:p>
          <a:p>
            <a:pPr lvl="1"/>
            <a:r>
              <a:rPr lang="en-IE" dirty="0"/>
              <a:t>CERT Program working with software developers to develop standards for commonly used programming languages.</a:t>
            </a:r>
          </a:p>
          <a:p>
            <a:r>
              <a:rPr lang="en-US" dirty="0"/>
              <a:t>Development Tools and Libraries</a:t>
            </a:r>
          </a:p>
          <a:p>
            <a:pPr lvl="1"/>
            <a:r>
              <a:rPr lang="en-US" dirty="0"/>
              <a:t>The CERT Program has developed tools and libraries that help software developers reduce the number of vulnerabilities in their code.</a:t>
            </a:r>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50</a:t>
            </a:fld>
            <a:endParaRPr lang="en-US"/>
          </a:p>
        </p:txBody>
      </p:sp>
    </p:spTree>
    <p:extLst>
      <p:ext uri="{BB962C8B-B14F-4D97-AF65-F5344CB8AC3E}">
        <p14:creationId xmlns:p14="http://schemas.microsoft.com/office/powerpoint/2010/main" val="53748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Security</a:t>
            </a:r>
          </a:p>
        </p:txBody>
      </p:sp>
      <p:sp>
        <p:nvSpPr>
          <p:cNvPr id="3" name="Content Placeholder 2"/>
          <p:cNvSpPr>
            <a:spLocks noGrp="1"/>
          </p:cNvSpPr>
          <p:nvPr>
            <p:ph sz="quarter" idx="1"/>
          </p:nvPr>
        </p:nvSpPr>
        <p:spPr/>
        <p:txBody>
          <a:bodyPr>
            <a:normAutofit/>
          </a:bodyPr>
          <a:lstStyle/>
          <a:p>
            <a:r>
              <a:rPr lang="en-US" sz="3200" dirty="0"/>
              <a:t>Application security, which is concerned with the security of individual application systems or related groups of systems.</a:t>
            </a:r>
          </a:p>
          <a:p>
            <a:pPr lvl="1"/>
            <a:r>
              <a:rPr lang="en-US" sz="2800" dirty="0"/>
              <a:t>Application security is a software engineering problem where the system is </a:t>
            </a:r>
            <a:r>
              <a:rPr lang="en-US" sz="2800" u="dbl" dirty="0"/>
              <a:t>designed</a:t>
            </a:r>
            <a:r>
              <a:rPr lang="en-US" sz="2800" dirty="0">
                <a:solidFill>
                  <a:srgbClr val="FF0000"/>
                </a:solidFill>
              </a:rPr>
              <a:t> </a:t>
            </a:r>
            <a:r>
              <a:rPr lang="en-US" sz="2800" dirty="0"/>
              <a:t>to resist attacks.</a:t>
            </a:r>
            <a:endParaRPr lang="en-GB" sz="2800" dirty="0"/>
          </a:p>
          <a:p>
            <a:r>
              <a:rPr lang="en-GB" sz="3200" dirty="0"/>
              <a:t>Design security in…..</a:t>
            </a:r>
          </a:p>
        </p:txBody>
      </p:sp>
    </p:spTree>
    <p:extLst>
      <p:ext uri="{BB962C8B-B14F-4D97-AF65-F5344CB8AC3E}">
        <p14:creationId xmlns:p14="http://schemas.microsoft.com/office/powerpoint/2010/main" val="49360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process activities (</a:t>
            </a:r>
            <a:r>
              <a:rPr lang="en-US" dirty="0" err="1"/>
              <a:t>Sommerville</a:t>
            </a:r>
            <a:r>
              <a:rPr lang="en-US" dirty="0"/>
              <a:t>)</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422608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Development Process</a:t>
            </a:r>
          </a:p>
        </p:txBody>
      </p:sp>
      <p:sp>
        <p:nvSpPr>
          <p:cNvPr id="3" name="Content Placeholder 2"/>
          <p:cNvSpPr>
            <a:spLocks noGrp="1"/>
          </p:cNvSpPr>
          <p:nvPr>
            <p:ph sz="quarter" idx="1"/>
          </p:nvPr>
        </p:nvSpPr>
        <p:spPr/>
        <p:txBody>
          <a:bodyPr>
            <a:normAutofit/>
          </a:bodyPr>
          <a:lstStyle/>
          <a:p>
            <a:r>
              <a:rPr lang="en-GB" sz="3200" dirty="0"/>
              <a:t>Many different software processes but all involve:</a:t>
            </a:r>
          </a:p>
          <a:p>
            <a:pPr lvl="1"/>
            <a:r>
              <a:rPr lang="en-GB" sz="2800" dirty="0"/>
              <a:t>Specification – defining what the system should do;</a:t>
            </a:r>
          </a:p>
          <a:p>
            <a:pPr lvl="1"/>
            <a:r>
              <a:rPr lang="en-GB" sz="2800" dirty="0"/>
              <a:t>Design and implementation – defining the organization of the system and implementing the system;</a:t>
            </a:r>
          </a:p>
          <a:p>
            <a:pPr lvl="1"/>
            <a:r>
              <a:rPr lang="en-GB" sz="2800" dirty="0"/>
              <a:t>Validation – checking that it does what the customer wants;</a:t>
            </a:r>
          </a:p>
          <a:p>
            <a:pPr lvl="1"/>
            <a:r>
              <a:rPr lang="en-GB" sz="2800" dirty="0"/>
              <a:t>Evolution – changing the system in response to changing customer needs.</a:t>
            </a:r>
          </a:p>
        </p:txBody>
      </p:sp>
    </p:spTree>
    <p:extLst>
      <p:ext uri="{BB962C8B-B14F-4D97-AF65-F5344CB8AC3E}">
        <p14:creationId xmlns:p14="http://schemas.microsoft.com/office/powerpoint/2010/main" val="308717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Development Process</a:t>
            </a:r>
          </a:p>
        </p:txBody>
      </p:sp>
      <p:sp>
        <p:nvSpPr>
          <p:cNvPr id="3" name="Content Placeholder 2"/>
          <p:cNvSpPr>
            <a:spLocks noGrp="1"/>
          </p:cNvSpPr>
          <p:nvPr>
            <p:ph sz="quarter" idx="1"/>
          </p:nvPr>
        </p:nvSpPr>
        <p:spPr/>
        <p:txBody>
          <a:bodyPr>
            <a:normAutofit/>
          </a:bodyPr>
          <a:lstStyle/>
          <a:p>
            <a:r>
              <a:rPr lang="en-GB" sz="3600" dirty="0"/>
              <a:t>How can security be designed in at all these stages ?</a:t>
            </a:r>
            <a:endParaRPr lang="en-GB" sz="3200" dirty="0"/>
          </a:p>
          <a:p>
            <a:pPr lvl="1"/>
            <a:r>
              <a:rPr lang="en-GB" sz="2800" dirty="0"/>
              <a:t>Specification</a:t>
            </a:r>
          </a:p>
          <a:p>
            <a:pPr lvl="1"/>
            <a:r>
              <a:rPr lang="en-GB" sz="2800" dirty="0"/>
              <a:t>Design and Implementation</a:t>
            </a:r>
          </a:p>
          <a:p>
            <a:pPr lvl="1"/>
            <a:r>
              <a:rPr lang="en-GB" sz="2800" dirty="0"/>
              <a:t>Validation</a:t>
            </a:r>
          </a:p>
          <a:p>
            <a:pPr lvl="1"/>
            <a:r>
              <a:rPr lang="en-GB" sz="2800" dirty="0"/>
              <a:t>Evolution</a:t>
            </a:r>
          </a:p>
        </p:txBody>
      </p:sp>
    </p:spTree>
    <p:extLst>
      <p:ext uri="{BB962C8B-B14F-4D97-AF65-F5344CB8AC3E}">
        <p14:creationId xmlns:p14="http://schemas.microsoft.com/office/powerpoint/2010/main" val="3294562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5085</TotalTime>
  <Words>2417</Words>
  <Application>Microsoft Macintosh PowerPoint</Application>
  <PresentationFormat>On-screen Show (4:3)</PresentationFormat>
  <Paragraphs>289</Paragraphs>
  <Slides>50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Bookman Old Style</vt:lpstr>
      <vt:lpstr>Formata Regular</vt:lpstr>
      <vt:lpstr>Gill Sans MT</vt:lpstr>
      <vt:lpstr>Wingdings</vt:lpstr>
      <vt:lpstr>Wingdings 3</vt:lpstr>
      <vt:lpstr>Origin</vt:lpstr>
      <vt:lpstr>Secure Software Development </vt:lpstr>
      <vt:lpstr>Contents</vt:lpstr>
      <vt:lpstr>Introduction</vt:lpstr>
      <vt:lpstr>Introduction</vt:lpstr>
      <vt:lpstr>Infrastructure Security</vt:lpstr>
      <vt:lpstr>Application Security</vt:lpstr>
      <vt:lpstr>Software process activities (Sommerville)</vt:lpstr>
      <vt:lpstr>Software Development Process</vt:lpstr>
      <vt:lpstr>Software Development Process</vt:lpstr>
      <vt:lpstr>Building Secure Software </vt:lpstr>
      <vt:lpstr>Best practice</vt:lpstr>
      <vt:lpstr>SANS Top 25</vt:lpstr>
      <vt:lpstr>OWASP Flagship Projects</vt:lpstr>
      <vt:lpstr>OWASP</vt:lpstr>
      <vt:lpstr>Software Development Process</vt:lpstr>
      <vt:lpstr>Secure UML</vt:lpstr>
      <vt:lpstr>Misuse cases (Sommerville)</vt:lpstr>
      <vt:lpstr>Misuse cases (Sommerville)</vt:lpstr>
      <vt:lpstr>Mentcare use case – Transfer data</vt:lpstr>
      <vt:lpstr>Mentcare misuse case: Intercept transfer</vt:lpstr>
      <vt:lpstr>Misuse case: Intercept transfer</vt:lpstr>
      <vt:lpstr>Use Cases – key ideas</vt:lpstr>
      <vt:lpstr>UML model of functional requirements</vt:lpstr>
      <vt:lpstr>What are Use Case descriptions?</vt:lpstr>
      <vt:lpstr>How Are Use Cases Created?</vt:lpstr>
      <vt:lpstr>UML Syntax</vt:lpstr>
      <vt:lpstr>Appointment System</vt:lpstr>
      <vt:lpstr>Extends and Includes relationships</vt:lpstr>
      <vt:lpstr>Use Cases do not cover</vt:lpstr>
      <vt:lpstr>Misuse Cases</vt:lpstr>
      <vt:lpstr>Adapted from: Eliciting security requirements with misuse cases, Sindre &amp; Opdahl</vt:lpstr>
      <vt:lpstr>Adapted from: Eliciting security requirements with misuse cases, Sindre &amp; Opdahl</vt:lpstr>
      <vt:lpstr>Adapted from: Eliciting security requirements with misuse cases, Sindre &amp; Opdahl</vt:lpstr>
      <vt:lpstr>Adapted from: Eliciting security requirements with misuse cases, Sindre &amp; Opdahl</vt:lpstr>
      <vt:lpstr>Adapted from: Eliciting security requirements with misuse cases, Sindre &amp; Opdahl</vt:lpstr>
      <vt:lpstr>Adapted from: Eliciting security requirements with misuse cases, Sindre &amp; Opdahl</vt:lpstr>
      <vt:lpstr>Adapted from: Eliciting security requirements with misuse cases, Sindre &amp; Opdahl</vt:lpstr>
      <vt:lpstr>OWASP Security by Design Principles </vt:lpstr>
      <vt:lpstr>1. Minimize attack surface area</vt:lpstr>
      <vt:lpstr>2. Establish secure defaults </vt:lpstr>
      <vt:lpstr>3. Principle of Least privilege</vt:lpstr>
      <vt:lpstr>4. Principle of Defense in depth</vt:lpstr>
      <vt:lpstr>5. Fail Securely</vt:lpstr>
      <vt:lpstr>6. Don’t trust services</vt:lpstr>
      <vt:lpstr>7. Separation of duties</vt:lpstr>
      <vt:lpstr>8. Avoid security by obscurity</vt:lpstr>
      <vt:lpstr>9. Keep security simple</vt:lpstr>
      <vt:lpstr>10. Fix security issues correctly</vt:lpstr>
      <vt:lpstr>Secure coding</vt:lpstr>
      <vt:lpstr>Cert secure coding initiative</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21</dc:subject>
  <dc:creator>Dr Lawrie Brown</dc:creator>
  <cp:lastModifiedBy>Clodagh Power</cp:lastModifiedBy>
  <cp:revision>130</cp:revision>
  <dcterms:created xsi:type="dcterms:W3CDTF">2013-04-25T04:26:31Z</dcterms:created>
  <dcterms:modified xsi:type="dcterms:W3CDTF">2019-04-11T14:11:39Z</dcterms:modified>
</cp:coreProperties>
</file>