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1" d="100"/>
          <a:sy n="41" d="100"/>
        </p:scale>
        <p:origin x="41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7B18C-1A0D-4F70-BE04-342E20BAD938}" type="datetimeFigureOut">
              <a:rPr lang="en-IE" smtClean="0"/>
              <a:t>28/04/2020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4A22E-447B-48E9-9F59-83185E43B7D3}" type="slidenum">
              <a:rPr lang="en-IE" smtClean="0"/>
              <a:t>‹#›</a:t>
            </a:fld>
            <a:endParaRPr lang="en-IE"/>
          </a:p>
        </p:txBody>
      </p:sp>
    </p:spTree>
    <p:extLst>
      <p:ext uri="{BB962C8B-B14F-4D97-AF65-F5344CB8AC3E}">
        <p14:creationId xmlns:p14="http://schemas.microsoft.com/office/powerpoint/2010/main" val="206789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F1E3E99-68C7-4AFF-AC7F-5BF752FD35D5}" type="datetimeFigureOut">
              <a:rPr lang="en-IE" smtClean="0"/>
              <a:t>28/04/2020</a:t>
            </a:fld>
            <a:endParaRPr lang="en-I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219064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1E3E99-68C7-4AFF-AC7F-5BF752FD35D5}" type="datetimeFigureOut">
              <a:rPr lang="en-IE" smtClean="0"/>
              <a:t>28/04/2020</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2777366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1E3E99-68C7-4AFF-AC7F-5BF752FD35D5}" type="datetimeFigureOut">
              <a:rPr lang="en-IE" smtClean="0"/>
              <a:t>28/04/2020</a:t>
            </a:fld>
            <a:endParaRPr lang="en-IE"/>
          </a:p>
        </p:txBody>
      </p:sp>
      <p:sp>
        <p:nvSpPr>
          <p:cNvPr id="5" name="Footer Placeholder 4"/>
          <p:cNvSpPr>
            <a:spLocks noGrp="1"/>
          </p:cNvSpPr>
          <p:nvPr>
            <p:ph type="ftr" sz="quarter" idx="11"/>
          </p:nvPr>
        </p:nvSpPr>
        <p:spPr/>
        <p:txBody>
          <a:bodyPr/>
          <a:lstStyle/>
          <a:p>
            <a:endParaRPr lang="en-I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1832206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1E3E99-68C7-4AFF-AC7F-5BF752FD35D5}" type="datetimeFigureOut">
              <a:rPr lang="en-IE" smtClean="0"/>
              <a:t>28/04/2020</a:t>
            </a:fld>
            <a:endParaRPr lang="en-IE"/>
          </a:p>
        </p:txBody>
      </p:sp>
      <p:sp>
        <p:nvSpPr>
          <p:cNvPr id="5" name="Footer Placeholder 4"/>
          <p:cNvSpPr>
            <a:spLocks noGrp="1"/>
          </p:cNvSpPr>
          <p:nvPr>
            <p:ph type="ftr" sz="quarter" idx="11"/>
          </p:nvPr>
        </p:nvSpPr>
        <p:spPr/>
        <p:txBody>
          <a:bodyPr/>
          <a:lstStyle/>
          <a:p>
            <a:endParaRPr lang="en-I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1408664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1E3E99-68C7-4AFF-AC7F-5BF752FD35D5}" type="datetimeFigureOut">
              <a:rPr lang="en-IE" smtClean="0"/>
              <a:t>28/04/2020</a:t>
            </a:fld>
            <a:endParaRPr lang="en-IE"/>
          </a:p>
        </p:txBody>
      </p:sp>
      <p:sp>
        <p:nvSpPr>
          <p:cNvPr id="5" name="Footer Placeholder 4"/>
          <p:cNvSpPr>
            <a:spLocks noGrp="1"/>
          </p:cNvSpPr>
          <p:nvPr>
            <p:ph type="ftr" sz="quarter" idx="11"/>
          </p:nvPr>
        </p:nvSpPr>
        <p:spPr/>
        <p:txBody>
          <a:bodyPr/>
          <a:lstStyle/>
          <a:p>
            <a:endParaRPr lang="en-I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1571711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1E3E99-68C7-4AFF-AC7F-5BF752FD35D5}" type="datetimeFigureOut">
              <a:rPr lang="en-IE" smtClean="0"/>
              <a:t>28/04/2020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1000712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1E3E99-68C7-4AFF-AC7F-5BF752FD35D5}" type="datetimeFigureOut">
              <a:rPr lang="en-IE" smtClean="0"/>
              <a:t>28/04/2020</a:t>
            </a:fld>
            <a:endParaRPr lang="en-IE"/>
          </a:p>
        </p:txBody>
      </p:sp>
      <p:sp>
        <p:nvSpPr>
          <p:cNvPr id="8" name="Footer Placeholder 7"/>
          <p:cNvSpPr>
            <a:spLocks noGrp="1"/>
          </p:cNvSpPr>
          <p:nvPr>
            <p:ph type="ftr" sz="quarter" idx="11"/>
          </p:nvPr>
        </p:nvSpPr>
        <p:spPr>
          <a:xfrm>
            <a:off x="561111" y="6391838"/>
            <a:ext cx="3644282" cy="304801"/>
          </a:xfrm>
        </p:spPr>
        <p:txBody>
          <a:bodyPr/>
          <a:lstStyle/>
          <a:p>
            <a:endParaRPr lang="en-IE"/>
          </a:p>
        </p:txBody>
      </p:sp>
      <p:sp>
        <p:nvSpPr>
          <p:cNvPr id="9" name="Slide Number Placeholder 8"/>
          <p:cNvSpPr>
            <a:spLocks noGrp="1"/>
          </p:cNvSpPr>
          <p:nvPr>
            <p:ph type="sldNum" sz="quarter" idx="12"/>
          </p:nvPr>
        </p:nvSpPr>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2113584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F1E3E99-68C7-4AFF-AC7F-5BF752FD35D5}" type="datetimeFigureOut">
              <a:rPr lang="en-IE" smtClean="0"/>
              <a:t>28/04/2020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3380769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F1E3E99-68C7-4AFF-AC7F-5BF752FD35D5}" type="datetimeFigureOut">
              <a:rPr lang="en-IE" smtClean="0"/>
              <a:t>28/04/2020</a:t>
            </a:fld>
            <a:endParaRPr lang="en-IE"/>
          </a:p>
        </p:txBody>
      </p:sp>
      <p:sp>
        <p:nvSpPr>
          <p:cNvPr id="5" name="Footer Placeholder 4"/>
          <p:cNvSpPr>
            <a:spLocks noGrp="1"/>
          </p:cNvSpPr>
          <p:nvPr>
            <p:ph type="ftr" sz="quarter" idx="11"/>
          </p:nvPr>
        </p:nvSpPr>
        <p:spPr/>
        <p:txBody>
          <a:bodyPr/>
          <a:lstStyle/>
          <a:p>
            <a:endParaRPr lang="en-I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222561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E3E99-68C7-4AFF-AC7F-5BF752FD35D5}" type="datetimeFigureOut">
              <a:rPr lang="en-IE" smtClean="0"/>
              <a:t>28/04/2020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345176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1E3E99-68C7-4AFF-AC7F-5BF752FD35D5}" type="datetimeFigureOut">
              <a:rPr lang="en-IE" smtClean="0"/>
              <a:t>28/04/2020</a:t>
            </a:fld>
            <a:endParaRPr lang="en-IE"/>
          </a:p>
        </p:txBody>
      </p:sp>
      <p:sp>
        <p:nvSpPr>
          <p:cNvPr id="5" name="Footer Placeholder 4"/>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38597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1E3E99-68C7-4AFF-AC7F-5BF752FD35D5}" type="datetimeFigureOut">
              <a:rPr lang="en-IE" smtClean="0"/>
              <a:t>28/04/2020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66626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1E3E99-68C7-4AFF-AC7F-5BF752FD35D5}" type="datetimeFigureOut">
              <a:rPr lang="en-IE" smtClean="0"/>
              <a:t>28/04/2020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334122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1E3E99-68C7-4AFF-AC7F-5BF752FD35D5}" type="datetimeFigureOut">
              <a:rPr lang="en-IE" smtClean="0"/>
              <a:t>28/04/2020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255556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E3E99-68C7-4AFF-AC7F-5BF752FD35D5}" type="datetimeFigureOut">
              <a:rPr lang="en-IE" smtClean="0"/>
              <a:t>28/04/2020</a:t>
            </a:fld>
            <a:endParaRPr lang="en-IE"/>
          </a:p>
        </p:txBody>
      </p:sp>
      <p:sp>
        <p:nvSpPr>
          <p:cNvPr id="3" name="Footer Placeholder 2"/>
          <p:cNvSpPr>
            <a:spLocks noGrp="1"/>
          </p:cNvSpPr>
          <p:nvPr>
            <p:ph type="ftr" sz="quarter" idx="11"/>
          </p:nvPr>
        </p:nvSpPr>
        <p:spPr/>
        <p:txBody>
          <a:bodyPr/>
          <a:lstStyle/>
          <a:p>
            <a:endParaRPr lang="en-I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390362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1E3E99-68C7-4AFF-AC7F-5BF752FD35D5}" type="datetimeFigureOut">
              <a:rPr lang="en-IE" smtClean="0"/>
              <a:t>28/04/2020</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279555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1E3E99-68C7-4AFF-AC7F-5BF752FD35D5}" type="datetimeFigureOut">
              <a:rPr lang="en-IE" smtClean="0"/>
              <a:t>28/04/2020</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6ADEFB-AB7D-4D31-B912-FC860F91DE13}" type="slidenum">
              <a:rPr lang="en-IE" smtClean="0"/>
              <a:t>‹#›</a:t>
            </a:fld>
            <a:endParaRPr lang="en-IE"/>
          </a:p>
        </p:txBody>
      </p:sp>
    </p:spTree>
    <p:extLst>
      <p:ext uri="{BB962C8B-B14F-4D97-AF65-F5344CB8AC3E}">
        <p14:creationId xmlns:p14="http://schemas.microsoft.com/office/powerpoint/2010/main" val="297527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F1E3E99-68C7-4AFF-AC7F-5BF752FD35D5}" type="datetimeFigureOut">
              <a:rPr lang="en-IE" smtClean="0"/>
              <a:t>28/04/2020</a:t>
            </a:fld>
            <a:endParaRPr lang="en-I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6ADEFB-AB7D-4D31-B912-FC860F91DE13}" type="slidenum">
              <a:rPr lang="en-IE" smtClean="0"/>
              <a:t>‹#›</a:t>
            </a:fld>
            <a:endParaRPr lang="en-IE"/>
          </a:p>
        </p:txBody>
      </p:sp>
    </p:spTree>
    <p:extLst>
      <p:ext uri="{BB962C8B-B14F-4D97-AF65-F5344CB8AC3E}">
        <p14:creationId xmlns:p14="http://schemas.microsoft.com/office/powerpoint/2010/main" val="381953548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4A1C2-EA08-44D3-B4EB-29BBDBE2E537}"/>
              </a:ext>
            </a:extLst>
          </p:cNvPr>
          <p:cNvSpPr>
            <a:spLocks noGrp="1"/>
          </p:cNvSpPr>
          <p:nvPr>
            <p:ph type="ctrTitle"/>
          </p:nvPr>
        </p:nvSpPr>
        <p:spPr/>
        <p:txBody>
          <a:bodyPr/>
          <a:lstStyle/>
          <a:p>
            <a:r>
              <a:rPr lang="en-IE" dirty="0"/>
              <a:t>Fusion Paranoia</a:t>
            </a:r>
          </a:p>
        </p:txBody>
      </p:sp>
      <p:sp>
        <p:nvSpPr>
          <p:cNvPr id="3" name="Subtitle 2">
            <a:extLst>
              <a:ext uri="{FF2B5EF4-FFF2-40B4-BE49-F238E27FC236}">
                <a16:creationId xmlns:a16="http://schemas.microsoft.com/office/drawing/2014/main" id="{0EBE8667-98E2-4C21-BC50-6E906B3C563A}"/>
              </a:ext>
            </a:extLst>
          </p:cNvPr>
          <p:cNvSpPr>
            <a:spLocks noGrp="1"/>
          </p:cNvSpPr>
          <p:nvPr>
            <p:ph type="subTitle" idx="1"/>
          </p:nvPr>
        </p:nvSpPr>
        <p:spPr/>
        <p:txBody>
          <a:bodyPr/>
          <a:lstStyle/>
          <a:p>
            <a:r>
              <a:rPr lang="en-IE" dirty="0"/>
              <a:t>Conspiracy podcast – presentation</a:t>
            </a:r>
          </a:p>
          <a:p>
            <a:r>
              <a:rPr lang="en-IE" dirty="0"/>
              <a:t>20075914, 20076649, 20075687 &amp; 20071864</a:t>
            </a:r>
          </a:p>
        </p:txBody>
      </p:sp>
    </p:spTree>
    <p:extLst>
      <p:ext uri="{BB962C8B-B14F-4D97-AF65-F5344CB8AC3E}">
        <p14:creationId xmlns:p14="http://schemas.microsoft.com/office/powerpoint/2010/main" val="2623007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F22E-6B99-412D-9D62-73A60932E23D}"/>
              </a:ext>
            </a:extLst>
          </p:cNvPr>
          <p:cNvSpPr>
            <a:spLocks noGrp="1"/>
          </p:cNvSpPr>
          <p:nvPr>
            <p:ph type="title"/>
          </p:nvPr>
        </p:nvSpPr>
        <p:spPr/>
        <p:txBody>
          <a:bodyPr/>
          <a:lstStyle/>
          <a:p>
            <a:r>
              <a:rPr lang="en-IE" dirty="0"/>
              <a:t>Search Engine Optimisation</a:t>
            </a:r>
          </a:p>
        </p:txBody>
      </p:sp>
      <p:sp>
        <p:nvSpPr>
          <p:cNvPr id="3" name="Content Placeholder 2">
            <a:extLst>
              <a:ext uri="{FF2B5EF4-FFF2-40B4-BE49-F238E27FC236}">
                <a16:creationId xmlns:a16="http://schemas.microsoft.com/office/drawing/2014/main" id="{7844C42E-DC58-4B07-ADCB-36624A92DF4E}"/>
              </a:ext>
            </a:extLst>
          </p:cNvPr>
          <p:cNvSpPr>
            <a:spLocks noGrp="1"/>
          </p:cNvSpPr>
          <p:nvPr>
            <p:ph idx="1"/>
          </p:nvPr>
        </p:nvSpPr>
        <p:spPr>
          <a:xfrm>
            <a:off x="1154954" y="2603500"/>
            <a:ext cx="8825659" cy="3998778"/>
          </a:xfrm>
        </p:spPr>
        <p:txBody>
          <a:bodyPr>
            <a:normAutofit/>
          </a:bodyPr>
          <a:lstStyle/>
          <a:p>
            <a:r>
              <a:rPr lang="en-IE" dirty="0"/>
              <a:t>Search Engine Optimisation is an evolving equation that grows more complex.</a:t>
            </a:r>
          </a:p>
          <a:p>
            <a:r>
              <a:rPr lang="en-IE" dirty="0"/>
              <a:t>Use of key words used in Website and Social Media such as “Conspiracy”, “Truth”, “Happened”, “Hacking”, and “Believe”.</a:t>
            </a:r>
          </a:p>
          <a:p>
            <a:r>
              <a:rPr lang="en-IE" dirty="0"/>
              <a:t>Avoid words such as “Government” to not be involved in upsetting political parties while setting up business.</a:t>
            </a:r>
          </a:p>
          <a:p>
            <a:r>
              <a:rPr lang="en-IE" dirty="0"/>
              <a:t>Plan on using string of key words and other generated words in text boxes and headers.</a:t>
            </a:r>
          </a:p>
          <a:p>
            <a:r>
              <a:rPr lang="en-IE" dirty="0"/>
              <a:t>Incorporate links to other popular websites to boost google search results.</a:t>
            </a:r>
          </a:p>
          <a:p>
            <a:r>
              <a:rPr lang="en-IE" dirty="0"/>
              <a:t>Last option is to invite as many people as possible to generate traffic.</a:t>
            </a:r>
          </a:p>
        </p:txBody>
      </p:sp>
    </p:spTree>
    <p:extLst>
      <p:ext uri="{BB962C8B-B14F-4D97-AF65-F5344CB8AC3E}">
        <p14:creationId xmlns:p14="http://schemas.microsoft.com/office/powerpoint/2010/main" val="112007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B508-8045-44DC-83C3-7B16B364B65D}"/>
              </a:ext>
            </a:extLst>
          </p:cNvPr>
          <p:cNvSpPr>
            <a:spLocks noGrp="1"/>
          </p:cNvSpPr>
          <p:nvPr>
            <p:ph type="title"/>
          </p:nvPr>
        </p:nvSpPr>
        <p:spPr>
          <a:xfrm>
            <a:off x="1154954" y="617206"/>
            <a:ext cx="8761413" cy="1335579"/>
          </a:xfrm>
        </p:spPr>
        <p:txBody>
          <a:bodyPr/>
          <a:lstStyle/>
          <a:p>
            <a:pPr algn="ctr"/>
            <a:r>
              <a:rPr lang="en-IE" dirty="0"/>
              <a:t>Analysing the responses to the Marketing Campaign</a:t>
            </a:r>
          </a:p>
        </p:txBody>
      </p:sp>
      <p:sp>
        <p:nvSpPr>
          <p:cNvPr id="3" name="Content Placeholder 2">
            <a:extLst>
              <a:ext uri="{FF2B5EF4-FFF2-40B4-BE49-F238E27FC236}">
                <a16:creationId xmlns:a16="http://schemas.microsoft.com/office/drawing/2014/main" id="{10147808-9DEB-4044-97F2-73FE5EC272F2}"/>
              </a:ext>
            </a:extLst>
          </p:cNvPr>
          <p:cNvSpPr>
            <a:spLocks noGrp="1"/>
          </p:cNvSpPr>
          <p:nvPr>
            <p:ph idx="1"/>
          </p:nvPr>
        </p:nvSpPr>
        <p:spPr>
          <a:xfrm>
            <a:off x="1154954" y="2603499"/>
            <a:ext cx="8825659" cy="3967781"/>
          </a:xfrm>
        </p:spPr>
        <p:txBody>
          <a:bodyPr>
            <a:normAutofit/>
          </a:bodyPr>
          <a:lstStyle/>
          <a:p>
            <a:r>
              <a:rPr lang="en-IE" dirty="0"/>
              <a:t>Response analysis is the process of analysing response data to determine how well a direct marketing campaign actually performed.</a:t>
            </a:r>
          </a:p>
          <a:p>
            <a:r>
              <a:rPr lang="en-IE" dirty="0"/>
              <a:t>Five platforms of online marketing used:</a:t>
            </a:r>
          </a:p>
          <a:p>
            <a:pPr>
              <a:buFont typeface="+mj-lt"/>
              <a:buAutoNum type="arabicPeriod"/>
            </a:pPr>
            <a:r>
              <a:rPr lang="en-IE" dirty="0"/>
              <a:t>Facebook</a:t>
            </a:r>
          </a:p>
          <a:p>
            <a:pPr>
              <a:buFont typeface="+mj-lt"/>
              <a:buAutoNum type="arabicPeriod"/>
            </a:pPr>
            <a:r>
              <a:rPr lang="en-IE" dirty="0"/>
              <a:t>Twitter</a:t>
            </a:r>
          </a:p>
          <a:p>
            <a:pPr>
              <a:buFont typeface="+mj-lt"/>
              <a:buAutoNum type="arabicPeriod"/>
            </a:pPr>
            <a:r>
              <a:rPr lang="en-IE" dirty="0"/>
              <a:t>Instagram</a:t>
            </a:r>
          </a:p>
          <a:p>
            <a:pPr>
              <a:buFont typeface="+mj-lt"/>
              <a:buAutoNum type="arabicPeriod"/>
            </a:pPr>
            <a:r>
              <a:rPr lang="en-IE" dirty="0"/>
              <a:t>YouTube</a:t>
            </a:r>
          </a:p>
          <a:p>
            <a:pPr>
              <a:buFont typeface="+mj-lt"/>
              <a:buAutoNum type="arabicPeriod"/>
            </a:pPr>
            <a:r>
              <a:rPr lang="en-IE" dirty="0"/>
              <a:t>Company website (</a:t>
            </a:r>
            <a:r>
              <a:rPr lang="en-IE" dirty="0" err="1"/>
              <a:t>Wix</a:t>
            </a:r>
            <a:r>
              <a:rPr lang="en-IE" dirty="0"/>
              <a:t>)</a:t>
            </a:r>
          </a:p>
          <a:p>
            <a:r>
              <a:rPr lang="en-IE" dirty="0"/>
              <a:t>General responses given on platforms are either add more content, more merchandize setup and continuation of certain speaking topics.</a:t>
            </a:r>
          </a:p>
        </p:txBody>
      </p:sp>
    </p:spTree>
    <p:extLst>
      <p:ext uri="{BB962C8B-B14F-4D97-AF65-F5344CB8AC3E}">
        <p14:creationId xmlns:p14="http://schemas.microsoft.com/office/powerpoint/2010/main" val="119863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6C73-6699-43D8-AA24-6A6469F894D9}"/>
              </a:ext>
            </a:extLst>
          </p:cNvPr>
          <p:cNvSpPr>
            <a:spLocks noGrp="1"/>
          </p:cNvSpPr>
          <p:nvPr>
            <p:ph type="title"/>
          </p:nvPr>
        </p:nvSpPr>
        <p:spPr/>
        <p:txBody>
          <a:bodyPr>
            <a:normAutofit fontScale="90000"/>
          </a:bodyPr>
          <a:lstStyle/>
          <a:p>
            <a:r>
              <a:rPr lang="en-IE" dirty="0"/>
              <a:t>Measuring the effectiveness of the Campaign.</a:t>
            </a:r>
          </a:p>
        </p:txBody>
      </p:sp>
      <p:sp>
        <p:nvSpPr>
          <p:cNvPr id="4" name="Text Placeholder 3">
            <a:extLst>
              <a:ext uri="{FF2B5EF4-FFF2-40B4-BE49-F238E27FC236}">
                <a16:creationId xmlns:a16="http://schemas.microsoft.com/office/drawing/2014/main" id="{A6784E94-BD73-45BF-90DA-B6414E64C0CD}"/>
              </a:ext>
            </a:extLst>
          </p:cNvPr>
          <p:cNvSpPr>
            <a:spLocks noGrp="1"/>
          </p:cNvSpPr>
          <p:nvPr>
            <p:ph type="body" sz="half" idx="2"/>
          </p:nvPr>
        </p:nvSpPr>
        <p:spPr>
          <a:xfrm>
            <a:off x="1154954" y="3657599"/>
            <a:ext cx="3859212" cy="1859797"/>
          </a:xfrm>
        </p:spPr>
        <p:txBody>
          <a:bodyPr>
            <a:normAutofit/>
          </a:bodyPr>
          <a:lstStyle/>
          <a:p>
            <a:r>
              <a:rPr lang="en-IE" dirty="0"/>
              <a:t>Topics of measuring growth of a business</a:t>
            </a:r>
          </a:p>
          <a:p>
            <a:pPr marL="285750" indent="-285750">
              <a:buFont typeface="Arial" panose="020B0604020202020204" pitchFamily="34" charset="0"/>
              <a:buChar char="•"/>
            </a:pPr>
            <a:r>
              <a:rPr lang="en-IE" dirty="0"/>
              <a:t>Cost per head</a:t>
            </a:r>
          </a:p>
          <a:p>
            <a:pPr marL="285750" indent="-285750">
              <a:buFont typeface="Arial" panose="020B0604020202020204" pitchFamily="34" charset="0"/>
              <a:buChar char="•"/>
            </a:pPr>
            <a:r>
              <a:rPr lang="en-IE" dirty="0"/>
              <a:t>Incremental sales</a:t>
            </a:r>
          </a:p>
          <a:p>
            <a:pPr marL="285750" indent="-285750">
              <a:buFont typeface="Arial" panose="020B0604020202020204" pitchFamily="34" charset="0"/>
              <a:buChar char="•"/>
            </a:pPr>
            <a:r>
              <a:rPr lang="en-IE" dirty="0"/>
              <a:t>Google Analytics</a:t>
            </a:r>
          </a:p>
          <a:p>
            <a:pPr marL="285750" indent="-285750">
              <a:buFont typeface="Arial" panose="020B0604020202020204" pitchFamily="34" charset="0"/>
              <a:buChar char="•"/>
            </a:pPr>
            <a:r>
              <a:rPr lang="en-IE" dirty="0"/>
              <a:t>Multi-Channel Funnels</a:t>
            </a:r>
          </a:p>
        </p:txBody>
      </p:sp>
      <p:sp>
        <p:nvSpPr>
          <p:cNvPr id="5" name="TextBox 4">
            <a:extLst>
              <a:ext uri="{FF2B5EF4-FFF2-40B4-BE49-F238E27FC236}">
                <a16:creationId xmlns:a16="http://schemas.microsoft.com/office/drawing/2014/main" id="{06DFD077-6829-4930-8566-A4FEBA45D378}"/>
              </a:ext>
            </a:extLst>
          </p:cNvPr>
          <p:cNvSpPr txBox="1"/>
          <p:nvPr/>
        </p:nvSpPr>
        <p:spPr>
          <a:xfrm>
            <a:off x="6199322" y="433952"/>
            <a:ext cx="3394129" cy="4801314"/>
          </a:xfrm>
          <a:prstGeom prst="rect">
            <a:avLst/>
          </a:prstGeom>
          <a:noFill/>
        </p:spPr>
        <p:txBody>
          <a:bodyPr wrap="square" rtlCol="0">
            <a:spAutoFit/>
          </a:bodyPr>
          <a:lstStyle/>
          <a:p>
            <a:pPr marL="285750" indent="-285750">
              <a:buFont typeface="Arial" panose="020B0604020202020204" pitchFamily="34" charset="0"/>
              <a:buChar char="•"/>
            </a:pPr>
            <a:r>
              <a:rPr lang="en-IE" dirty="0"/>
              <a:t>Cost per head (cost-effectiveness factor of marketing campaigns).</a:t>
            </a:r>
          </a:p>
          <a:p>
            <a:endParaRPr lang="en-IE" dirty="0"/>
          </a:p>
          <a:p>
            <a:pPr marL="285750" indent="-285750">
              <a:buFont typeface="Arial" panose="020B0604020202020204" pitchFamily="34" charset="0"/>
              <a:buChar char="•"/>
            </a:pPr>
            <a:r>
              <a:rPr lang="en-IE" dirty="0"/>
              <a:t>Measuring incremental sales of merchandize sold.</a:t>
            </a:r>
          </a:p>
          <a:p>
            <a:endParaRPr lang="en-IE" dirty="0"/>
          </a:p>
          <a:p>
            <a:pPr marL="285750" indent="-285750">
              <a:buFont typeface="Arial" panose="020B0604020202020204" pitchFamily="34" charset="0"/>
              <a:buChar char="•"/>
            </a:pPr>
            <a:r>
              <a:rPr lang="en-IE" dirty="0"/>
              <a:t>Google Analytics for measuring and analysing the traffic of both social media and website.</a:t>
            </a:r>
          </a:p>
          <a:p>
            <a:endParaRPr lang="en-IE" dirty="0"/>
          </a:p>
          <a:p>
            <a:pPr marL="285750" indent="-285750">
              <a:buFont typeface="Arial" panose="020B0604020202020204" pitchFamily="34" charset="0"/>
              <a:buChar char="•"/>
            </a:pPr>
            <a:r>
              <a:rPr lang="en-IE" dirty="0"/>
              <a:t>Multi-Channel Funnels which allow channels of traffic to the main website to social media and vice-versa.</a:t>
            </a:r>
          </a:p>
        </p:txBody>
      </p:sp>
    </p:spTree>
    <p:extLst>
      <p:ext uri="{BB962C8B-B14F-4D97-AF65-F5344CB8AC3E}">
        <p14:creationId xmlns:p14="http://schemas.microsoft.com/office/powerpoint/2010/main" val="129909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6E0D-BA65-47C4-B578-5B0F63CD077E}"/>
              </a:ext>
            </a:extLst>
          </p:cNvPr>
          <p:cNvSpPr>
            <a:spLocks noGrp="1"/>
          </p:cNvSpPr>
          <p:nvPr>
            <p:ph type="title"/>
          </p:nvPr>
        </p:nvSpPr>
        <p:spPr/>
        <p:txBody>
          <a:bodyPr/>
          <a:lstStyle/>
          <a:p>
            <a:r>
              <a:rPr lang="en-IE" dirty="0"/>
              <a:t>Recommendations to further the company online</a:t>
            </a:r>
          </a:p>
        </p:txBody>
      </p:sp>
      <p:sp>
        <p:nvSpPr>
          <p:cNvPr id="3" name="Text Placeholder 2">
            <a:extLst>
              <a:ext uri="{FF2B5EF4-FFF2-40B4-BE49-F238E27FC236}">
                <a16:creationId xmlns:a16="http://schemas.microsoft.com/office/drawing/2014/main" id="{644EF990-73AF-4BEB-A191-C220627F3F98}"/>
              </a:ext>
            </a:extLst>
          </p:cNvPr>
          <p:cNvSpPr>
            <a:spLocks noGrp="1"/>
          </p:cNvSpPr>
          <p:nvPr>
            <p:ph type="body" idx="1"/>
          </p:nvPr>
        </p:nvSpPr>
        <p:spPr/>
        <p:txBody>
          <a:bodyPr/>
          <a:lstStyle/>
          <a:p>
            <a:r>
              <a:rPr lang="en-IE" dirty="0"/>
              <a:t>Google Ads</a:t>
            </a:r>
          </a:p>
        </p:txBody>
      </p:sp>
      <p:sp>
        <p:nvSpPr>
          <p:cNvPr id="4" name="Content Placeholder 3">
            <a:extLst>
              <a:ext uri="{FF2B5EF4-FFF2-40B4-BE49-F238E27FC236}">
                <a16:creationId xmlns:a16="http://schemas.microsoft.com/office/drawing/2014/main" id="{049AA161-9DC7-403C-9409-6F29D6F93021}"/>
              </a:ext>
            </a:extLst>
          </p:cNvPr>
          <p:cNvSpPr>
            <a:spLocks noGrp="1"/>
          </p:cNvSpPr>
          <p:nvPr>
            <p:ph sz="half" idx="2"/>
          </p:nvPr>
        </p:nvSpPr>
        <p:spPr>
          <a:xfrm>
            <a:off x="1154954" y="3179762"/>
            <a:ext cx="4825158" cy="2074163"/>
          </a:xfrm>
        </p:spPr>
        <p:txBody>
          <a:bodyPr/>
          <a:lstStyle/>
          <a:p>
            <a:r>
              <a:rPr lang="en-IE" dirty="0"/>
              <a:t>Incorporate Google Ad Sense on company website for passive income.</a:t>
            </a:r>
          </a:p>
          <a:p>
            <a:r>
              <a:rPr lang="en-IE" dirty="0"/>
              <a:t>Placing Google Ads for merchandize for front page searches of Google that come up as related searches.</a:t>
            </a:r>
          </a:p>
        </p:txBody>
      </p:sp>
      <p:sp>
        <p:nvSpPr>
          <p:cNvPr id="5" name="Text Placeholder 4">
            <a:extLst>
              <a:ext uri="{FF2B5EF4-FFF2-40B4-BE49-F238E27FC236}">
                <a16:creationId xmlns:a16="http://schemas.microsoft.com/office/drawing/2014/main" id="{2D982B3B-6713-4BF6-9DD4-F2BAEDE71217}"/>
              </a:ext>
            </a:extLst>
          </p:cNvPr>
          <p:cNvSpPr>
            <a:spLocks noGrp="1"/>
          </p:cNvSpPr>
          <p:nvPr>
            <p:ph type="body" sz="quarter" idx="3"/>
          </p:nvPr>
        </p:nvSpPr>
        <p:spPr/>
        <p:txBody>
          <a:bodyPr/>
          <a:lstStyle/>
          <a:p>
            <a:r>
              <a:rPr lang="en-IE" dirty="0"/>
              <a:t>Advertisement Congruence</a:t>
            </a:r>
          </a:p>
        </p:txBody>
      </p:sp>
      <p:sp>
        <p:nvSpPr>
          <p:cNvPr id="6" name="Content Placeholder 5">
            <a:extLst>
              <a:ext uri="{FF2B5EF4-FFF2-40B4-BE49-F238E27FC236}">
                <a16:creationId xmlns:a16="http://schemas.microsoft.com/office/drawing/2014/main" id="{23CD5248-2673-43D2-A525-5AC017A6110D}"/>
              </a:ext>
            </a:extLst>
          </p:cNvPr>
          <p:cNvSpPr>
            <a:spLocks noGrp="1"/>
          </p:cNvSpPr>
          <p:nvPr>
            <p:ph sz="quarter" idx="4"/>
          </p:nvPr>
        </p:nvSpPr>
        <p:spPr/>
        <p:txBody>
          <a:bodyPr/>
          <a:lstStyle/>
          <a:p>
            <a:r>
              <a:rPr lang="en-IE" dirty="0"/>
              <a:t>Ad congruence is when your ads and the landing (website) look the same and have the same message.</a:t>
            </a:r>
          </a:p>
          <a:p>
            <a:r>
              <a:rPr lang="en-IE" dirty="0"/>
              <a:t>Having a consistent theme and message when advertising our merchandize.</a:t>
            </a:r>
          </a:p>
          <a:p>
            <a:r>
              <a:rPr lang="en-IE" dirty="0"/>
              <a:t>If platforms are vastly different, gives a bad impression.</a:t>
            </a:r>
          </a:p>
        </p:txBody>
      </p:sp>
    </p:spTree>
    <p:extLst>
      <p:ext uri="{BB962C8B-B14F-4D97-AF65-F5344CB8AC3E}">
        <p14:creationId xmlns:p14="http://schemas.microsoft.com/office/powerpoint/2010/main" val="3971813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2AB0-A8EF-40BE-BA8B-C11321D89416}"/>
              </a:ext>
            </a:extLst>
          </p:cNvPr>
          <p:cNvSpPr>
            <a:spLocks noGrp="1"/>
          </p:cNvSpPr>
          <p:nvPr>
            <p:ph type="title"/>
          </p:nvPr>
        </p:nvSpPr>
        <p:spPr/>
        <p:txBody>
          <a:bodyPr/>
          <a:lstStyle/>
          <a:p>
            <a:r>
              <a:rPr lang="en-IE" dirty="0"/>
              <a:t>Recommendations to further the company online</a:t>
            </a:r>
          </a:p>
        </p:txBody>
      </p:sp>
      <p:sp>
        <p:nvSpPr>
          <p:cNvPr id="3" name="Text Placeholder 2">
            <a:extLst>
              <a:ext uri="{FF2B5EF4-FFF2-40B4-BE49-F238E27FC236}">
                <a16:creationId xmlns:a16="http://schemas.microsoft.com/office/drawing/2014/main" id="{6706A3DE-0662-4C13-94E4-4E66DE8F994B}"/>
              </a:ext>
            </a:extLst>
          </p:cNvPr>
          <p:cNvSpPr>
            <a:spLocks noGrp="1"/>
          </p:cNvSpPr>
          <p:nvPr>
            <p:ph type="body" idx="1"/>
          </p:nvPr>
        </p:nvSpPr>
        <p:spPr/>
        <p:txBody>
          <a:bodyPr/>
          <a:lstStyle/>
          <a:p>
            <a:r>
              <a:rPr lang="en-IE" dirty="0"/>
              <a:t>Utilize website pop-ups</a:t>
            </a:r>
          </a:p>
        </p:txBody>
      </p:sp>
      <p:sp>
        <p:nvSpPr>
          <p:cNvPr id="4" name="Content Placeholder 3">
            <a:extLst>
              <a:ext uri="{FF2B5EF4-FFF2-40B4-BE49-F238E27FC236}">
                <a16:creationId xmlns:a16="http://schemas.microsoft.com/office/drawing/2014/main" id="{20B23938-2709-4777-A891-6FFDC807D50F}"/>
              </a:ext>
            </a:extLst>
          </p:cNvPr>
          <p:cNvSpPr>
            <a:spLocks noGrp="1"/>
          </p:cNvSpPr>
          <p:nvPr>
            <p:ph sz="half" idx="2"/>
          </p:nvPr>
        </p:nvSpPr>
        <p:spPr/>
        <p:txBody>
          <a:bodyPr/>
          <a:lstStyle/>
          <a:p>
            <a:r>
              <a:rPr lang="en-IE" dirty="0"/>
              <a:t>Not needed in high numbers.</a:t>
            </a:r>
          </a:p>
          <a:p>
            <a:r>
              <a:rPr lang="en-IE" dirty="0"/>
              <a:t>Allows collection of data such as email addresses.</a:t>
            </a:r>
          </a:p>
          <a:p>
            <a:r>
              <a:rPr lang="en-IE" dirty="0"/>
              <a:t>Good way to entice is offer free trails, coupons or special offers on services/merchandize.</a:t>
            </a:r>
          </a:p>
        </p:txBody>
      </p:sp>
      <p:sp>
        <p:nvSpPr>
          <p:cNvPr id="5" name="Text Placeholder 4">
            <a:extLst>
              <a:ext uri="{FF2B5EF4-FFF2-40B4-BE49-F238E27FC236}">
                <a16:creationId xmlns:a16="http://schemas.microsoft.com/office/drawing/2014/main" id="{4DDF0052-4E93-4DE0-81D5-EEA029E32976}"/>
              </a:ext>
            </a:extLst>
          </p:cNvPr>
          <p:cNvSpPr>
            <a:spLocks noGrp="1"/>
          </p:cNvSpPr>
          <p:nvPr>
            <p:ph type="body" sz="quarter" idx="3"/>
          </p:nvPr>
        </p:nvSpPr>
        <p:spPr/>
        <p:txBody>
          <a:bodyPr/>
          <a:lstStyle/>
          <a:p>
            <a:r>
              <a:rPr lang="en-IE" dirty="0"/>
              <a:t>Boost Posts</a:t>
            </a:r>
          </a:p>
        </p:txBody>
      </p:sp>
      <p:sp>
        <p:nvSpPr>
          <p:cNvPr id="6" name="Content Placeholder 5">
            <a:extLst>
              <a:ext uri="{FF2B5EF4-FFF2-40B4-BE49-F238E27FC236}">
                <a16:creationId xmlns:a16="http://schemas.microsoft.com/office/drawing/2014/main" id="{461F87F9-F093-4ACF-8D07-2DC433340B37}"/>
              </a:ext>
            </a:extLst>
          </p:cNvPr>
          <p:cNvSpPr>
            <a:spLocks noGrp="1"/>
          </p:cNvSpPr>
          <p:nvPr>
            <p:ph sz="quarter" idx="4"/>
          </p:nvPr>
        </p:nvSpPr>
        <p:spPr/>
        <p:txBody>
          <a:bodyPr/>
          <a:lstStyle/>
          <a:p>
            <a:r>
              <a:rPr lang="en-IE" dirty="0"/>
              <a:t>Platforms such as Facebook allow a service called boosting posts.</a:t>
            </a:r>
          </a:p>
          <a:p>
            <a:r>
              <a:rPr lang="en-IE" dirty="0"/>
              <a:t>Allows company and merchandize to be shown more often to bigger audience.</a:t>
            </a:r>
          </a:p>
          <a:p>
            <a:r>
              <a:rPr lang="en-IE" dirty="0"/>
              <a:t>Increases engagement and further promotes business.</a:t>
            </a:r>
          </a:p>
        </p:txBody>
      </p:sp>
    </p:spTree>
    <p:extLst>
      <p:ext uri="{BB962C8B-B14F-4D97-AF65-F5344CB8AC3E}">
        <p14:creationId xmlns:p14="http://schemas.microsoft.com/office/powerpoint/2010/main" val="843640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30DE-9A3D-4E66-9842-8E98FCC19012}"/>
              </a:ext>
            </a:extLst>
          </p:cNvPr>
          <p:cNvSpPr>
            <a:spLocks noGrp="1"/>
          </p:cNvSpPr>
          <p:nvPr>
            <p:ph type="title"/>
          </p:nvPr>
        </p:nvSpPr>
        <p:spPr/>
        <p:txBody>
          <a:bodyPr/>
          <a:lstStyle/>
          <a:p>
            <a:r>
              <a:rPr lang="en-IE" dirty="0"/>
              <a:t>Conclusion</a:t>
            </a:r>
          </a:p>
        </p:txBody>
      </p:sp>
      <p:sp>
        <p:nvSpPr>
          <p:cNvPr id="3" name="Text Placeholder 2">
            <a:extLst>
              <a:ext uri="{FF2B5EF4-FFF2-40B4-BE49-F238E27FC236}">
                <a16:creationId xmlns:a16="http://schemas.microsoft.com/office/drawing/2014/main" id="{8C6B3ECE-B26D-4A7F-AA3F-A7E6E0A7750A}"/>
              </a:ext>
            </a:extLst>
          </p:cNvPr>
          <p:cNvSpPr>
            <a:spLocks noGrp="1"/>
          </p:cNvSpPr>
          <p:nvPr>
            <p:ph type="body" idx="1"/>
          </p:nvPr>
        </p:nvSpPr>
        <p:spPr/>
        <p:txBody>
          <a:bodyPr/>
          <a:lstStyle/>
          <a:p>
            <a:r>
              <a:rPr lang="en-IE" dirty="0"/>
              <a:t>Thank you for watching</a:t>
            </a:r>
          </a:p>
        </p:txBody>
      </p:sp>
    </p:spTree>
    <p:extLst>
      <p:ext uri="{BB962C8B-B14F-4D97-AF65-F5344CB8AC3E}">
        <p14:creationId xmlns:p14="http://schemas.microsoft.com/office/powerpoint/2010/main" val="228567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591A-4470-46AD-9D32-24F9FF9E7007}"/>
              </a:ext>
            </a:extLst>
          </p:cNvPr>
          <p:cNvSpPr>
            <a:spLocks noGrp="1"/>
          </p:cNvSpPr>
          <p:nvPr>
            <p:ph type="title"/>
          </p:nvPr>
        </p:nvSpPr>
        <p:spPr/>
        <p:txBody>
          <a:bodyPr/>
          <a:lstStyle/>
          <a:p>
            <a:r>
              <a:rPr lang="en-IE" dirty="0"/>
              <a:t>Overview of the Business</a:t>
            </a:r>
          </a:p>
        </p:txBody>
      </p:sp>
      <p:sp>
        <p:nvSpPr>
          <p:cNvPr id="3" name="Content Placeholder 2">
            <a:extLst>
              <a:ext uri="{FF2B5EF4-FFF2-40B4-BE49-F238E27FC236}">
                <a16:creationId xmlns:a16="http://schemas.microsoft.com/office/drawing/2014/main" id="{7DF96BFB-8C84-4940-92B4-4AA470F59A81}"/>
              </a:ext>
            </a:extLst>
          </p:cNvPr>
          <p:cNvSpPr>
            <a:spLocks noGrp="1"/>
          </p:cNvSpPr>
          <p:nvPr>
            <p:ph idx="1"/>
          </p:nvPr>
        </p:nvSpPr>
        <p:spPr>
          <a:xfrm>
            <a:off x="1154954" y="2743200"/>
            <a:ext cx="8825659" cy="3859077"/>
          </a:xfrm>
        </p:spPr>
        <p:txBody>
          <a:bodyPr/>
          <a:lstStyle/>
          <a:p>
            <a:r>
              <a:rPr lang="en-IE" dirty="0"/>
              <a:t>Irish based conspiracy podcast based in Co. Waterford, Ireland.</a:t>
            </a:r>
          </a:p>
          <a:p>
            <a:r>
              <a:rPr lang="en-IE" dirty="0"/>
              <a:t>Company consists of four people taking turns with segments and information collection.</a:t>
            </a:r>
          </a:p>
          <a:p>
            <a:r>
              <a:rPr lang="en-IE" dirty="0"/>
              <a:t>Members of business have background that delve into tech support, web building and database building.</a:t>
            </a:r>
          </a:p>
          <a:p>
            <a:r>
              <a:rPr lang="en-IE" dirty="0"/>
              <a:t>Company is based in 280 East Thorne Street, Waterford, Ireland. Recording studio to be used for podcast costing around 200 euro.</a:t>
            </a:r>
          </a:p>
          <a:p>
            <a:r>
              <a:rPr lang="en-IE" dirty="0"/>
              <a:t>The name Fusion Paranoia came from a group of members back in 1964 trying to figure out the JFK shooting.</a:t>
            </a:r>
          </a:p>
        </p:txBody>
      </p:sp>
    </p:spTree>
    <p:extLst>
      <p:ext uri="{BB962C8B-B14F-4D97-AF65-F5344CB8AC3E}">
        <p14:creationId xmlns:p14="http://schemas.microsoft.com/office/powerpoint/2010/main" val="328855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A6F0-4D58-4873-89E8-B93B4C7CBFBA}"/>
              </a:ext>
            </a:extLst>
          </p:cNvPr>
          <p:cNvSpPr>
            <a:spLocks noGrp="1"/>
          </p:cNvSpPr>
          <p:nvPr>
            <p:ph type="title"/>
          </p:nvPr>
        </p:nvSpPr>
        <p:spPr/>
        <p:txBody>
          <a:bodyPr/>
          <a:lstStyle/>
          <a:p>
            <a:r>
              <a:rPr lang="en-IE" dirty="0"/>
              <a:t>Products and Services</a:t>
            </a:r>
          </a:p>
        </p:txBody>
      </p:sp>
      <p:sp>
        <p:nvSpPr>
          <p:cNvPr id="3" name="Content Placeholder 2">
            <a:extLst>
              <a:ext uri="{FF2B5EF4-FFF2-40B4-BE49-F238E27FC236}">
                <a16:creationId xmlns:a16="http://schemas.microsoft.com/office/drawing/2014/main" id="{E4078CF4-0978-4BAC-A364-498A71B9072D}"/>
              </a:ext>
            </a:extLst>
          </p:cNvPr>
          <p:cNvSpPr>
            <a:spLocks noGrp="1"/>
          </p:cNvSpPr>
          <p:nvPr>
            <p:ph idx="1"/>
          </p:nvPr>
        </p:nvSpPr>
        <p:spPr>
          <a:xfrm>
            <a:off x="1154954" y="2603500"/>
            <a:ext cx="8825659" cy="3890290"/>
          </a:xfrm>
        </p:spPr>
        <p:txBody>
          <a:bodyPr/>
          <a:lstStyle/>
          <a:p>
            <a:r>
              <a:rPr lang="en-IE" dirty="0"/>
              <a:t>Merchandise to be setup such as T-shirts, Mugs, Badges, and Other accessories.</a:t>
            </a:r>
          </a:p>
          <a:p>
            <a:r>
              <a:rPr lang="en-IE" dirty="0"/>
              <a:t>From survey results, majority of people prefer Apparel over others.</a:t>
            </a:r>
          </a:p>
        </p:txBody>
      </p:sp>
      <p:pic>
        <p:nvPicPr>
          <p:cNvPr id="5" name="Picture 4" descr="A screenshot of a cell phone&#10;&#10;Description automatically generated">
            <a:extLst>
              <a:ext uri="{FF2B5EF4-FFF2-40B4-BE49-F238E27FC236}">
                <a16:creationId xmlns:a16="http://schemas.microsoft.com/office/drawing/2014/main" id="{9F37CFCF-8E19-456B-B09A-D563A96935F9}"/>
              </a:ext>
            </a:extLst>
          </p:cNvPr>
          <p:cNvPicPr>
            <a:picLocks noChangeAspect="1"/>
          </p:cNvPicPr>
          <p:nvPr/>
        </p:nvPicPr>
        <p:blipFill rotWithShape="1">
          <a:blip r:embed="rId2">
            <a:extLst>
              <a:ext uri="{28A0092B-C50C-407E-A947-70E740481C1C}">
                <a14:useLocalDpi xmlns:a14="http://schemas.microsoft.com/office/drawing/2010/main" val="0"/>
              </a:ext>
            </a:extLst>
          </a:blip>
          <a:srcRect l="25313" t="50972" r="29297" b="18333"/>
          <a:stretch/>
        </p:blipFill>
        <p:spPr>
          <a:xfrm>
            <a:off x="1585832" y="3788390"/>
            <a:ext cx="6767755" cy="2574311"/>
          </a:xfrm>
          <a:prstGeom prst="rect">
            <a:avLst/>
          </a:prstGeom>
        </p:spPr>
      </p:pic>
    </p:spTree>
    <p:extLst>
      <p:ext uri="{BB962C8B-B14F-4D97-AF65-F5344CB8AC3E}">
        <p14:creationId xmlns:p14="http://schemas.microsoft.com/office/powerpoint/2010/main" val="271623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512C-D474-47F6-945C-C8269A46C777}"/>
              </a:ext>
            </a:extLst>
          </p:cNvPr>
          <p:cNvSpPr>
            <a:spLocks noGrp="1"/>
          </p:cNvSpPr>
          <p:nvPr>
            <p:ph type="title"/>
          </p:nvPr>
        </p:nvSpPr>
        <p:spPr/>
        <p:txBody>
          <a:bodyPr/>
          <a:lstStyle/>
          <a:p>
            <a:r>
              <a:rPr lang="en-IE" dirty="0"/>
              <a:t>Competitors</a:t>
            </a:r>
          </a:p>
        </p:txBody>
      </p:sp>
      <p:sp>
        <p:nvSpPr>
          <p:cNvPr id="3" name="Text Placeholder 2">
            <a:extLst>
              <a:ext uri="{FF2B5EF4-FFF2-40B4-BE49-F238E27FC236}">
                <a16:creationId xmlns:a16="http://schemas.microsoft.com/office/drawing/2014/main" id="{529F248A-7B2E-4FE6-81D3-E3AA94EE788D}"/>
              </a:ext>
            </a:extLst>
          </p:cNvPr>
          <p:cNvSpPr>
            <a:spLocks noGrp="1"/>
          </p:cNvSpPr>
          <p:nvPr>
            <p:ph type="body" idx="1"/>
          </p:nvPr>
        </p:nvSpPr>
        <p:spPr/>
        <p:txBody>
          <a:bodyPr/>
          <a:lstStyle/>
          <a:p>
            <a:r>
              <a:rPr lang="en-IE" dirty="0"/>
              <a:t>Those Conspiracy Guys</a:t>
            </a:r>
          </a:p>
        </p:txBody>
      </p:sp>
      <p:sp>
        <p:nvSpPr>
          <p:cNvPr id="4" name="Text Placeholder 3">
            <a:extLst>
              <a:ext uri="{FF2B5EF4-FFF2-40B4-BE49-F238E27FC236}">
                <a16:creationId xmlns:a16="http://schemas.microsoft.com/office/drawing/2014/main" id="{6CF1C70F-A38A-46F6-A705-E608B05B1A20}"/>
              </a:ext>
            </a:extLst>
          </p:cNvPr>
          <p:cNvSpPr>
            <a:spLocks noGrp="1"/>
          </p:cNvSpPr>
          <p:nvPr>
            <p:ph type="body" sz="half" idx="15"/>
          </p:nvPr>
        </p:nvSpPr>
        <p:spPr/>
        <p:txBody>
          <a:bodyPr/>
          <a:lstStyle/>
          <a:p>
            <a:pPr marL="285750" indent="-285750">
              <a:buFont typeface="Arial" panose="020B0604020202020204" pitchFamily="34" charset="0"/>
              <a:buChar char="•"/>
            </a:pPr>
            <a:r>
              <a:rPr lang="en-IE" dirty="0"/>
              <a:t>Irish podcast from Wicklow.</a:t>
            </a:r>
          </a:p>
          <a:p>
            <a:pPr marL="285750" indent="-285750">
              <a:buFont typeface="Arial" panose="020B0604020202020204" pitchFamily="34" charset="0"/>
              <a:buChar char="•"/>
            </a:pPr>
            <a:r>
              <a:rPr lang="en-IE" dirty="0"/>
              <a:t>Produce related content and have 15,649 followers.</a:t>
            </a:r>
          </a:p>
          <a:p>
            <a:pPr marL="285750" indent="-285750">
              <a:buFont typeface="Arial" panose="020B0604020202020204" pitchFamily="34" charset="0"/>
              <a:buChar char="•"/>
            </a:pPr>
            <a:r>
              <a:rPr lang="en-IE" dirty="0"/>
              <a:t>Discussed topics include political intrigue, extra-terrestrials, rogue governments etc.</a:t>
            </a:r>
          </a:p>
          <a:p>
            <a:pPr marL="285750" indent="-285750">
              <a:buFont typeface="Arial" panose="020B0604020202020204" pitchFamily="34" charset="0"/>
              <a:buChar char="•"/>
            </a:pPr>
            <a:r>
              <a:rPr lang="en-IE" dirty="0"/>
              <a:t>They explain that “our aim is to cast a light into the dark corners of corruption, conspiracy and suppression.</a:t>
            </a:r>
          </a:p>
        </p:txBody>
      </p:sp>
      <p:sp>
        <p:nvSpPr>
          <p:cNvPr id="5" name="Text Placeholder 4">
            <a:extLst>
              <a:ext uri="{FF2B5EF4-FFF2-40B4-BE49-F238E27FC236}">
                <a16:creationId xmlns:a16="http://schemas.microsoft.com/office/drawing/2014/main" id="{DB0FF678-E573-4EB8-B460-365E5AE2D211}"/>
              </a:ext>
            </a:extLst>
          </p:cNvPr>
          <p:cNvSpPr>
            <a:spLocks noGrp="1"/>
          </p:cNvSpPr>
          <p:nvPr>
            <p:ph type="body" sz="quarter" idx="3"/>
          </p:nvPr>
        </p:nvSpPr>
        <p:spPr/>
        <p:txBody>
          <a:bodyPr/>
          <a:lstStyle/>
          <a:p>
            <a:r>
              <a:rPr lang="en-IE" dirty="0"/>
              <a:t>The Truth is somewhere</a:t>
            </a:r>
          </a:p>
        </p:txBody>
      </p:sp>
      <p:sp>
        <p:nvSpPr>
          <p:cNvPr id="6" name="Text Placeholder 5">
            <a:extLst>
              <a:ext uri="{FF2B5EF4-FFF2-40B4-BE49-F238E27FC236}">
                <a16:creationId xmlns:a16="http://schemas.microsoft.com/office/drawing/2014/main" id="{F498BF6C-E6FE-435C-9923-B37D1C868E2C}"/>
              </a:ext>
            </a:extLst>
          </p:cNvPr>
          <p:cNvSpPr>
            <a:spLocks noGrp="1"/>
          </p:cNvSpPr>
          <p:nvPr>
            <p:ph type="body" sz="half" idx="16"/>
          </p:nvPr>
        </p:nvSpPr>
        <p:spPr>
          <a:xfrm>
            <a:off x="4512721" y="3179763"/>
            <a:ext cx="3147009" cy="2847293"/>
          </a:xfrm>
        </p:spPr>
        <p:txBody>
          <a:bodyPr/>
          <a:lstStyle/>
          <a:p>
            <a:pPr marL="285750" indent="-285750">
              <a:buFont typeface="Arial" panose="020B0604020202020204" pitchFamily="34" charset="0"/>
              <a:buChar char="•"/>
            </a:pPr>
            <a:r>
              <a:rPr lang="en-IE" dirty="0"/>
              <a:t>Small podcast channel on YouTube with 9 followers but 48,385 downloads on </a:t>
            </a:r>
            <a:r>
              <a:rPr lang="en-IE" dirty="0" err="1"/>
              <a:t>PodBean</a:t>
            </a:r>
            <a:r>
              <a:rPr lang="en-IE" dirty="0"/>
              <a:t>.</a:t>
            </a:r>
          </a:p>
          <a:p>
            <a:pPr marL="285750" indent="-285750">
              <a:buFont typeface="Arial" panose="020B0604020202020204" pitchFamily="34" charset="0"/>
              <a:buChar char="•"/>
            </a:pPr>
            <a:r>
              <a:rPr lang="en-IE" dirty="0"/>
              <a:t>Is a conspiracy theory and mystery discussion podcast run by two members.</a:t>
            </a:r>
          </a:p>
          <a:p>
            <a:pPr marL="285750" indent="-285750">
              <a:buFont typeface="Arial" panose="020B0604020202020204" pitchFamily="34" charset="0"/>
              <a:buChar char="•"/>
            </a:pPr>
            <a:r>
              <a:rPr lang="en-IE" dirty="0"/>
              <a:t>Consists of dark humour, junk science, real science etc.</a:t>
            </a:r>
          </a:p>
          <a:p>
            <a:endParaRPr lang="en-IE" dirty="0"/>
          </a:p>
        </p:txBody>
      </p:sp>
      <p:sp>
        <p:nvSpPr>
          <p:cNvPr id="7" name="Text Placeholder 6">
            <a:extLst>
              <a:ext uri="{FF2B5EF4-FFF2-40B4-BE49-F238E27FC236}">
                <a16:creationId xmlns:a16="http://schemas.microsoft.com/office/drawing/2014/main" id="{086C0BF5-F5D7-415F-A8F1-572C7D19F7CD}"/>
              </a:ext>
            </a:extLst>
          </p:cNvPr>
          <p:cNvSpPr>
            <a:spLocks noGrp="1"/>
          </p:cNvSpPr>
          <p:nvPr>
            <p:ph type="body" sz="quarter" idx="13"/>
          </p:nvPr>
        </p:nvSpPr>
        <p:spPr/>
        <p:txBody>
          <a:bodyPr/>
          <a:lstStyle/>
          <a:p>
            <a:r>
              <a:rPr lang="en-IE" dirty="0"/>
              <a:t>Conspiracy Theories podcast</a:t>
            </a:r>
          </a:p>
        </p:txBody>
      </p:sp>
      <p:sp>
        <p:nvSpPr>
          <p:cNvPr id="8" name="Text Placeholder 7">
            <a:extLst>
              <a:ext uri="{FF2B5EF4-FFF2-40B4-BE49-F238E27FC236}">
                <a16:creationId xmlns:a16="http://schemas.microsoft.com/office/drawing/2014/main" id="{B529DF95-CB83-4D27-860C-76E34F8DE097}"/>
              </a:ext>
            </a:extLst>
          </p:cNvPr>
          <p:cNvSpPr>
            <a:spLocks noGrp="1"/>
          </p:cNvSpPr>
          <p:nvPr>
            <p:ph type="body" sz="half" idx="17"/>
          </p:nvPr>
        </p:nvSpPr>
        <p:spPr/>
        <p:txBody>
          <a:bodyPr/>
          <a:lstStyle/>
          <a:p>
            <a:pPr marL="285750" indent="-285750">
              <a:buFont typeface="Arial" panose="020B0604020202020204" pitchFamily="34" charset="0"/>
              <a:buChar char="•"/>
            </a:pPr>
            <a:r>
              <a:rPr lang="en-IE" dirty="0"/>
              <a:t>A related podcast channel with 6k followers and 27 episodes on </a:t>
            </a:r>
            <a:r>
              <a:rPr lang="en-IE" dirty="0" err="1"/>
              <a:t>Podbean</a:t>
            </a:r>
            <a:r>
              <a:rPr lang="en-IE" dirty="0"/>
              <a:t>.</a:t>
            </a:r>
          </a:p>
          <a:p>
            <a:pPr marL="285750" indent="-285750">
              <a:buFont typeface="Arial" panose="020B0604020202020204" pitchFamily="34" charset="0"/>
              <a:buChar char="•"/>
            </a:pPr>
            <a:r>
              <a:rPr lang="en-IE" dirty="0"/>
              <a:t>Discuss controversial stories and events as well as possible cover up stories.</a:t>
            </a:r>
          </a:p>
          <a:p>
            <a:pPr marL="285750" indent="-285750">
              <a:buFont typeface="Arial" panose="020B0604020202020204" pitchFamily="34" charset="0"/>
              <a:buChar char="•"/>
            </a:pPr>
            <a:r>
              <a:rPr lang="en-IE" dirty="0"/>
              <a:t>Podcast is part of the </a:t>
            </a:r>
            <a:r>
              <a:rPr lang="en-IE" dirty="0" err="1"/>
              <a:t>Parcast</a:t>
            </a:r>
            <a:r>
              <a:rPr lang="en-IE" dirty="0"/>
              <a:t> Network and a Cutler Media Production.</a:t>
            </a:r>
          </a:p>
        </p:txBody>
      </p:sp>
    </p:spTree>
    <p:extLst>
      <p:ext uri="{BB962C8B-B14F-4D97-AF65-F5344CB8AC3E}">
        <p14:creationId xmlns:p14="http://schemas.microsoft.com/office/powerpoint/2010/main" val="163541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B3D6-08EB-4CF7-A67E-EE22A490CBFA}"/>
              </a:ext>
            </a:extLst>
          </p:cNvPr>
          <p:cNvSpPr>
            <a:spLocks noGrp="1"/>
          </p:cNvSpPr>
          <p:nvPr>
            <p:ph type="title"/>
          </p:nvPr>
        </p:nvSpPr>
        <p:spPr/>
        <p:txBody>
          <a:bodyPr/>
          <a:lstStyle/>
          <a:p>
            <a:r>
              <a:rPr lang="en-IE" dirty="0"/>
              <a:t>Projected Growth Plan</a:t>
            </a:r>
          </a:p>
        </p:txBody>
      </p:sp>
      <p:sp>
        <p:nvSpPr>
          <p:cNvPr id="3" name="Content Placeholder 2">
            <a:extLst>
              <a:ext uri="{FF2B5EF4-FFF2-40B4-BE49-F238E27FC236}">
                <a16:creationId xmlns:a16="http://schemas.microsoft.com/office/drawing/2014/main" id="{627EC966-6786-4C64-BBDB-5937C22A8E9F}"/>
              </a:ext>
            </a:extLst>
          </p:cNvPr>
          <p:cNvSpPr>
            <a:spLocks noGrp="1"/>
          </p:cNvSpPr>
          <p:nvPr>
            <p:ph idx="1"/>
          </p:nvPr>
        </p:nvSpPr>
        <p:spPr/>
        <p:txBody>
          <a:bodyPr/>
          <a:lstStyle/>
          <a:p>
            <a:r>
              <a:rPr lang="en-IE" dirty="0"/>
              <a:t>Move out of current facility into larger area with more space for recording podcasts.</a:t>
            </a:r>
          </a:p>
          <a:p>
            <a:r>
              <a:rPr lang="en-IE" dirty="0"/>
              <a:t>Aim to get better recording equipment and video equipment to allow for a more personal experience.</a:t>
            </a:r>
          </a:p>
          <a:p>
            <a:r>
              <a:rPr lang="en-IE" dirty="0"/>
              <a:t>Hire additional staff members to aid in maintenance, camera switching, social media, reddit pages and looking through web for articles.</a:t>
            </a:r>
          </a:p>
          <a:p>
            <a:r>
              <a:rPr lang="en-IE" dirty="0"/>
              <a:t>Additional time and resources put into promoting the podcast channel via online and real world.</a:t>
            </a:r>
          </a:p>
        </p:txBody>
      </p:sp>
    </p:spTree>
    <p:extLst>
      <p:ext uri="{BB962C8B-B14F-4D97-AF65-F5344CB8AC3E}">
        <p14:creationId xmlns:p14="http://schemas.microsoft.com/office/powerpoint/2010/main" val="405733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0B47-9EF2-4842-9D42-1175F7820776}"/>
              </a:ext>
            </a:extLst>
          </p:cNvPr>
          <p:cNvSpPr>
            <a:spLocks noGrp="1"/>
          </p:cNvSpPr>
          <p:nvPr>
            <p:ph type="title"/>
          </p:nvPr>
        </p:nvSpPr>
        <p:spPr/>
        <p:txBody>
          <a:bodyPr/>
          <a:lstStyle/>
          <a:p>
            <a:r>
              <a:rPr lang="en-IE" dirty="0"/>
              <a:t>Marketing Campaign</a:t>
            </a:r>
          </a:p>
        </p:txBody>
      </p:sp>
      <p:sp>
        <p:nvSpPr>
          <p:cNvPr id="3" name="Content Placeholder 2">
            <a:extLst>
              <a:ext uri="{FF2B5EF4-FFF2-40B4-BE49-F238E27FC236}">
                <a16:creationId xmlns:a16="http://schemas.microsoft.com/office/drawing/2014/main" id="{DE9878D1-3B17-4158-BEA7-5FE1F6C2506E}"/>
              </a:ext>
            </a:extLst>
          </p:cNvPr>
          <p:cNvSpPr>
            <a:spLocks noGrp="1"/>
          </p:cNvSpPr>
          <p:nvPr>
            <p:ph idx="1"/>
          </p:nvPr>
        </p:nvSpPr>
        <p:spPr>
          <a:xfrm>
            <a:off x="1154954" y="2293749"/>
            <a:ext cx="8825659" cy="2402237"/>
          </a:xfrm>
        </p:spPr>
        <p:txBody>
          <a:bodyPr/>
          <a:lstStyle/>
          <a:p>
            <a:r>
              <a:rPr lang="en-IE" dirty="0"/>
              <a:t>Marketing Campaign for this business is being planned and designed in order to spread the word of the business but without divulging any actual content from the show in order to draw in more attention.</a:t>
            </a:r>
          </a:p>
          <a:p>
            <a:r>
              <a:rPr lang="en-IE" dirty="0"/>
              <a:t>Focus on running an AD campaign to make appearance and show spotlight when against other competitors.</a:t>
            </a:r>
          </a:p>
          <a:p>
            <a:r>
              <a:rPr lang="en-IE" dirty="0"/>
              <a:t>Hope to appeal to best nature of customers and adapt to their learning to gain trust and loyalty from the customer base.</a:t>
            </a:r>
          </a:p>
        </p:txBody>
      </p:sp>
      <p:pic>
        <p:nvPicPr>
          <p:cNvPr id="5" name="Picture 4" descr="A screenshot of a cell phone&#10;&#10;Description automatically generated">
            <a:extLst>
              <a:ext uri="{FF2B5EF4-FFF2-40B4-BE49-F238E27FC236}">
                <a16:creationId xmlns:a16="http://schemas.microsoft.com/office/drawing/2014/main" id="{4EF628CB-2BB1-4C28-A902-D291B6C48F72}"/>
              </a:ext>
            </a:extLst>
          </p:cNvPr>
          <p:cNvPicPr>
            <a:picLocks noChangeAspect="1"/>
          </p:cNvPicPr>
          <p:nvPr/>
        </p:nvPicPr>
        <p:blipFill rotWithShape="1">
          <a:blip r:embed="rId2">
            <a:extLst>
              <a:ext uri="{28A0092B-C50C-407E-A947-70E740481C1C}">
                <a14:useLocalDpi xmlns:a14="http://schemas.microsoft.com/office/drawing/2010/main" val="0"/>
              </a:ext>
            </a:extLst>
          </a:blip>
          <a:srcRect l="25750" t="46815" r="27250" b="18157"/>
          <a:stretch/>
        </p:blipFill>
        <p:spPr>
          <a:xfrm>
            <a:off x="3230880" y="4695986"/>
            <a:ext cx="5730240" cy="1985130"/>
          </a:xfrm>
          <a:prstGeom prst="rect">
            <a:avLst/>
          </a:prstGeom>
        </p:spPr>
      </p:pic>
    </p:spTree>
    <p:extLst>
      <p:ext uri="{BB962C8B-B14F-4D97-AF65-F5344CB8AC3E}">
        <p14:creationId xmlns:p14="http://schemas.microsoft.com/office/powerpoint/2010/main" val="423159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1809-7CB4-466C-98D5-4F926027DADB}"/>
              </a:ext>
            </a:extLst>
          </p:cNvPr>
          <p:cNvSpPr>
            <a:spLocks noGrp="1"/>
          </p:cNvSpPr>
          <p:nvPr>
            <p:ph type="title"/>
          </p:nvPr>
        </p:nvSpPr>
        <p:spPr/>
        <p:txBody>
          <a:bodyPr/>
          <a:lstStyle/>
          <a:p>
            <a:r>
              <a:rPr lang="en-IE" dirty="0"/>
              <a:t>Digital/Online Marketing Campaign</a:t>
            </a:r>
          </a:p>
        </p:txBody>
      </p:sp>
      <p:sp>
        <p:nvSpPr>
          <p:cNvPr id="3" name="Content Placeholder 2">
            <a:extLst>
              <a:ext uri="{FF2B5EF4-FFF2-40B4-BE49-F238E27FC236}">
                <a16:creationId xmlns:a16="http://schemas.microsoft.com/office/drawing/2014/main" id="{D463A2ED-59DF-4E86-9750-942337099B7E}"/>
              </a:ext>
            </a:extLst>
          </p:cNvPr>
          <p:cNvSpPr>
            <a:spLocks noGrp="1"/>
          </p:cNvSpPr>
          <p:nvPr>
            <p:ph sz="half" idx="1"/>
          </p:nvPr>
        </p:nvSpPr>
        <p:spPr>
          <a:xfrm>
            <a:off x="1154954" y="2305050"/>
            <a:ext cx="4825158" cy="3119357"/>
          </a:xfrm>
        </p:spPr>
        <p:txBody>
          <a:bodyPr>
            <a:normAutofit fontScale="92500"/>
          </a:bodyPr>
          <a:lstStyle/>
          <a:p>
            <a:pPr marL="0" indent="0">
              <a:buNone/>
            </a:pPr>
            <a:r>
              <a:rPr lang="en-IE" sz="2000" b="1" dirty="0"/>
              <a:t>Goals and Objectives</a:t>
            </a:r>
          </a:p>
          <a:p>
            <a:r>
              <a:rPr lang="en-IE" dirty="0"/>
              <a:t>Spread word of business without providing information about what’s discussed to draw in attention.</a:t>
            </a:r>
          </a:p>
          <a:p>
            <a:r>
              <a:rPr lang="en-IE" dirty="0"/>
              <a:t>Get potential viewers that show curious to the podcast to quickly attract a loyal fan-base.</a:t>
            </a:r>
          </a:p>
        </p:txBody>
      </p:sp>
      <p:sp>
        <p:nvSpPr>
          <p:cNvPr id="4" name="Content Placeholder 3">
            <a:extLst>
              <a:ext uri="{FF2B5EF4-FFF2-40B4-BE49-F238E27FC236}">
                <a16:creationId xmlns:a16="http://schemas.microsoft.com/office/drawing/2014/main" id="{E4CC9C2A-85DB-426B-9232-2EC799FC9B6A}"/>
              </a:ext>
            </a:extLst>
          </p:cNvPr>
          <p:cNvSpPr>
            <a:spLocks noGrp="1"/>
          </p:cNvSpPr>
          <p:nvPr>
            <p:ph sz="half" idx="2"/>
          </p:nvPr>
        </p:nvSpPr>
        <p:spPr>
          <a:xfrm>
            <a:off x="6208712" y="2305050"/>
            <a:ext cx="4825159" cy="2466974"/>
          </a:xfrm>
        </p:spPr>
        <p:txBody>
          <a:bodyPr>
            <a:normAutofit fontScale="92500"/>
          </a:bodyPr>
          <a:lstStyle/>
          <a:p>
            <a:pPr marL="0" indent="0">
              <a:buNone/>
            </a:pPr>
            <a:r>
              <a:rPr lang="en-IE" sz="2000" b="1" dirty="0"/>
              <a:t>Developing our Image &amp; Brand</a:t>
            </a:r>
          </a:p>
          <a:p>
            <a:r>
              <a:rPr lang="en-IE" dirty="0"/>
              <a:t>Printing posters.</a:t>
            </a:r>
          </a:p>
          <a:p>
            <a:r>
              <a:rPr lang="en-IE" dirty="0"/>
              <a:t>Go door2door to distribute leaflets throughout the county.</a:t>
            </a:r>
          </a:p>
          <a:p>
            <a:r>
              <a:rPr lang="en-IE" dirty="0"/>
              <a:t>Poster displays on shops and public areas.</a:t>
            </a:r>
          </a:p>
          <a:p>
            <a:r>
              <a:rPr lang="en-IE" dirty="0"/>
              <a:t>Producing merchandise such as T-shirts.</a:t>
            </a:r>
          </a:p>
        </p:txBody>
      </p:sp>
      <p:pic>
        <p:nvPicPr>
          <p:cNvPr id="6" name="Picture 5" descr="A screenshot of a computer&#10;&#10;Description automatically generated">
            <a:extLst>
              <a:ext uri="{FF2B5EF4-FFF2-40B4-BE49-F238E27FC236}">
                <a16:creationId xmlns:a16="http://schemas.microsoft.com/office/drawing/2014/main" id="{4D6E1440-FD27-42B6-B748-0EA345383450}"/>
              </a:ext>
            </a:extLst>
          </p:cNvPr>
          <p:cNvPicPr>
            <a:picLocks noChangeAspect="1"/>
          </p:cNvPicPr>
          <p:nvPr/>
        </p:nvPicPr>
        <p:blipFill rotWithShape="1">
          <a:blip r:embed="rId2">
            <a:extLst>
              <a:ext uri="{28A0092B-C50C-407E-A947-70E740481C1C}">
                <a14:useLocalDpi xmlns:a14="http://schemas.microsoft.com/office/drawing/2010/main" val="0"/>
              </a:ext>
            </a:extLst>
          </a:blip>
          <a:srcRect l="25859" t="53472" r="27031" b="12917"/>
          <a:stretch/>
        </p:blipFill>
        <p:spPr>
          <a:xfrm>
            <a:off x="6208712" y="4974694"/>
            <a:ext cx="4225085" cy="1819276"/>
          </a:xfrm>
          <a:prstGeom prst="rect">
            <a:avLst/>
          </a:prstGeom>
        </p:spPr>
      </p:pic>
    </p:spTree>
    <p:extLst>
      <p:ext uri="{BB962C8B-B14F-4D97-AF65-F5344CB8AC3E}">
        <p14:creationId xmlns:p14="http://schemas.microsoft.com/office/powerpoint/2010/main" val="163752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6B75-A893-4DE5-AFAB-0FE044D9C5A4}"/>
              </a:ext>
            </a:extLst>
          </p:cNvPr>
          <p:cNvSpPr>
            <a:spLocks noGrp="1"/>
          </p:cNvSpPr>
          <p:nvPr>
            <p:ph type="title"/>
          </p:nvPr>
        </p:nvSpPr>
        <p:spPr/>
        <p:txBody>
          <a:bodyPr/>
          <a:lstStyle/>
          <a:p>
            <a:r>
              <a:rPr lang="en-IE" dirty="0"/>
              <a:t>Website &amp; Content</a:t>
            </a:r>
          </a:p>
        </p:txBody>
      </p:sp>
      <p:sp>
        <p:nvSpPr>
          <p:cNvPr id="3" name="Content Placeholder 2">
            <a:extLst>
              <a:ext uri="{FF2B5EF4-FFF2-40B4-BE49-F238E27FC236}">
                <a16:creationId xmlns:a16="http://schemas.microsoft.com/office/drawing/2014/main" id="{111C0061-5432-4FF7-9AE0-16E51C9CFB8D}"/>
              </a:ext>
            </a:extLst>
          </p:cNvPr>
          <p:cNvSpPr>
            <a:spLocks noGrp="1"/>
          </p:cNvSpPr>
          <p:nvPr>
            <p:ph sz="half" idx="1"/>
          </p:nvPr>
        </p:nvSpPr>
        <p:spPr>
          <a:xfrm>
            <a:off x="1154954" y="2603501"/>
            <a:ext cx="4825158" cy="1875510"/>
          </a:xfrm>
        </p:spPr>
        <p:txBody>
          <a:bodyPr>
            <a:normAutofit/>
          </a:bodyPr>
          <a:lstStyle/>
          <a:p>
            <a:pPr marL="0" indent="0">
              <a:buNone/>
            </a:pPr>
            <a:r>
              <a:rPr lang="en-IE" sz="2000" b="1" dirty="0"/>
              <a:t>Improvements on Website</a:t>
            </a:r>
          </a:p>
          <a:p>
            <a:r>
              <a:rPr lang="en-IE" dirty="0"/>
              <a:t>Adding information pages about company (first time visitors).</a:t>
            </a:r>
          </a:p>
          <a:p>
            <a:r>
              <a:rPr lang="en-IE" dirty="0"/>
              <a:t>Sections to link sample images of best products.</a:t>
            </a:r>
          </a:p>
        </p:txBody>
      </p:sp>
      <p:sp>
        <p:nvSpPr>
          <p:cNvPr id="4" name="Content Placeholder 3">
            <a:extLst>
              <a:ext uri="{FF2B5EF4-FFF2-40B4-BE49-F238E27FC236}">
                <a16:creationId xmlns:a16="http://schemas.microsoft.com/office/drawing/2014/main" id="{A80526A2-4AC1-4DEF-88B2-AB73539B04F4}"/>
              </a:ext>
            </a:extLst>
          </p:cNvPr>
          <p:cNvSpPr>
            <a:spLocks noGrp="1"/>
          </p:cNvSpPr>
          <p:nvPr>
            <p:ph sz="half" idx="2"/>
          </p:nvPr>
        </p:nvSpPr>
        <p:spPr>
          <a:xfrm>
            <a:off x="6208712" y="2603500"/>
            <a:ext cx="4825159" cy="1875510"/>
          </a:xfrm>
        </p:spPr>
        <p:txBody>
          <a:bodyPr>
            <a:normAutofit/>
          </a:bodyPr>
          <a:lstStyle/>
          <a:p>
            <a:pPr marL="0" indent="0">
              <a:buNone/>
            </a:pPr>
            <a:r>
              <a:rPr lang="en-IE" sz="2000" b="1" dirty="0"/>
              <a:t>Content</a:t>
            </a:r>
          </a:p>
          <a:p>
            <a:r>
              <a:rPr lang="en-IE" dirty="0"/>
              <a:t>Shows section (what’s upcoming).</a:t>
            </a:r>
          </a:p>
          <a:p>
            <a:r>
              <a:rPr lang="en-IE" dirty="0"/>
              <a:t>Monthly popular section.</a:t>
            </a:r>
          </a:p>
          <a:p>
            <a:r>
              <a:rPr lang="en-IE" dirty="0"/>
              <a:t>Merchandize and Trending page.</a:t>
            </a:r>
          </a:p>
        </p:txBody>
      </p:sp>
      <p:pic>
        <p:nvPicPr>
          <p:cNvPr id="6" name="Picture 5" descr="A screenshot of a computer&#10;&#10;Description automatically generated">
            <a:extLst>
              <a:ext uri="{FF2B5EF4-FFF2-40B4-BE49-F238E27FC236}">
                <a16:creationId xmlns:a16="http://schemas.microsoft.com/office/drawing/2014/main" id="{C81408F7-4496-416A-A9A7-CB6A83796AB1}"/>
              </a:ext>
            </a:extLst>
          </p:cNvPr>
          <p:cNvPicPr>
            <a:picLocks noChangeAspect="1"/>
          </p:cNvPicPr>
          <p:nvPr/>
        </p:nvPicPr>
        <p:blipFill rotWithShape="1">
          <a:blip r:embed="rId2">
            <a:extLst>
              <a:ext uri="{28A0092B-C50C-407E-A947-70E740481C1C}">
                <a14:useLocalDpi xmlns:a14="http://schemas.microsoft.com/office/drawing/2010/main" val="0"/>
              </a:ext>
            </a:extLst>
          </a:blip>
          <a:srcRect l="25469" t="48472" r="27344" b="29583"/>
          <a:stretch/>
        </p:blipFill>
        <p:spPr>
          <a:xfrm>
            <a:off x="1154954" y="4598457"/>
            <a:ext cx="4505325" cy="1285875"/>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31A897CA-95D2-4B59-BCB3-3ECB6C7FA779}"/>
              </a:ext>
            </a:extLst>
          </p:cNvPr>
          <p:cNvPicPr>
            <a:picLocks noChangeAspect="1"/>
          </p:cNvPicPr>
          <p:nvPr/>
        </p:nvPicPr>
        <p:blipFill rotWithShape="1">
          <a:blip r:embed="rId3">
            <a:extLst>
              <a:ext uri="{28A0092B-C50C-407E-A947-70E740481C1C}">
                <a14:useLocalDpi xmlns:a14="http://schemas.microsoft.com/office/drawing/2010/main" val="0"/>
              </a:ext>
            </a:extLst>
          </a:blip>
          <a:srcRect l="25625" t="32639" r="36406" b="35972"/>
          <a:stretch/>
        </p:blipFill>
        <p:spPr>
          <a:xfrm>
            <a:off x="6208712" y="4598457"/>
            <a:ext cx="4825159" cy="2019301"/>
          </a:xfrm>
          <a:prstGeom prst="rect">
            <a:avLst/>
          </a:prstGeom>
        </p:spPr>
      </p:pic>
    </p:spTree>
    <p:extLst>
      <p:ext uri="{BB962C8B-B14F-4D97-AF65-F5344CB8AC3E}">
        <p14:creationId xmlns:p14="http://schemas.microsoft.com/office/powerpoint/2010/main" val="296996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2802-5EF3-481F-9487-0D5E47D2915D}"/>
              </a:ext>
            </a:extLst>
          </p:cNvPr>
          <p:cNvSpPr>
            <a:spLocks noGrp="1"/>
          </p:cNvSpPr>
          <p:nvPr>
            <p:ph type="title"/>
          </p:nvPr>
        </p:nvSpPr>
        <p:spPr/>
        <p:txBody>
          <a:bodyPr/>
          <a:lstStyle/>
          <a:p>
            <a:r>
              <a:rPr lang="en-IE" dirty="0"/>
              <a:t>Email marketing strategy</a:t>
            </a:r>
          </a:p>
        </p:txBody>
      </p:sp>
      <p:sp>
        <p:nvSpPr>
          <p:cNvPr id="3" name="Content Placeholder 2">
            <a:extLst>
              <a:ext uri="{FF2B5EF4-FFF2-40B4-BE49-F238E27FC236}">
                <a16:creationId xmlns:a16="http://schemas.microsoft.com/office/drawing/2014/main" id="{13450397-E34A-4FE8-AA90-B823B556F548}"/>
              </a:ext>
            </a:extLst>
          </p:cNvPr>
          <p:cNvSpPr>
            <a:spLocks noGrp="1"/>
          </p:cNvSpPr>
          <p:nvPr>
            <p:ph idx="1"/>
          </p:nvPr>
        </p:nvSpPr>
        <p:spPr>
          <a:xfrm>
            <a:off x="1154954" y="2603500"/>
            <a:ext cx="8825659" cy="1581042"/>
          </a:xfrm>
        </p:spPr>
        <p:txBody>
          <a:bodyPr/>
          <a:lstStyle/>
          <a:p>
            <a:r>
              <a:rPr lang="en-IE" dirty="0"/>
              <a:t>Conducted a survey and a phone in segment of the podcast show.</a:t>
            </a:r>
          </a:p>
          <a:p>
            <a:r>
              <a:rPr lang="en-IE" dirty="0"/>
              <a:t>From conducting marketing campaign, have collected emails with suggestions to show.</a:t>
            </a:r>
          </a:p>
          <a:p>
            <a:r>
              <a:rPr lang="en-IE" dirty="0"/>
              <a:t>Due to GDPR, information to be kept between staff members.</a:t>
            </a:r>
          </a:p>
          <a:p>
            <a:pPr marL="0" indent="0">
              <a:buNone/>
            </a:pPr>
            <a:endParaRPr lang="en-IE" dirty="0"/>
          </a:p>
        </p:txBody>
      </p:sp>
      <p:sp>
        <p:nvSpPr>
          <p:cNvPr id="4" name="TextBox 3">
            <a:extLst>
              <a:ext uri="{FF2B5EF4-FFF2-40B4-BE49-F238E27FC236}">
                <a16:creationId xmlns:a16="http://schemas.microsoft.com/office/drawing/2014/main" id="{C53DCB71-0F2A-4BF1-9D64-925E930D9BB9}"/>
              </a:ext>
            </a:extLst>
          </p:cNvPr>
          <p:cNvSpPr txBox="1"/>
          <p:nvPr/>
        </p:nvSpPr>
        <p:spPr>
          <a:xfrm>
            <a:off x="1154954" y="4419600"/>
            <a:ext cx="8825659" cy="2031325"/>
          </a:xfrm>
          <a:prstGeom prst="rect">
            <a:avLst/>
          </a:prstGeom>
          <a:noFill/>
        </p:spPr>
        <p:txBody>
          <a:bodyPr wrap="square" rtlCol="0">
            <a:spAutoFit/>
          </a:bodyPr>
          <a:lstStyle/>
          <a:p>
            <a:r>
              <a:rPr lang="en-IE" b="1" dirty="0"/>
              <a:t>From conducted research of a successful e-mail marketing campaign.</a:t>
            </a:r>
          </a:p>
          <a:p>
            <a:endParaRPr lang="en-IE" b="1" dirty="0"/>
          </a:p>
          <a:p>
            <a:pPr marL="285750" indent="-285750">
              <a:buFont typeface="Arial" panose="020B0604020202020204" pitchFamily="34" charset="0"/>
              <a:buChar char="•"/>
            </a:pPr>
            <a:r>
              <a:rPr lang="en-IE" dirty="0"/>
              <a:t>Need to focus on those who’s search history matches the demographic.</a:t>
            </a:r>
          </a:p>
          <a:p>
            <a:pPr marL="285750" indent="-285750">
              <a:buFont typeface="Arial" panose="020B0604020202020204" pitchFamily="34" charset="0"/>
              <a:buChar char="•"/>
            </a:pPr>
            <a:r>
              <a:rPr lang="en-IE" dirty="0"/>
              <a:t>Using a reply optional email which comes across as approachable.</a:t>
            </a:r>
          </a:p>
          <a:p>
            <a:pPr marL="285750" indent="-285750">
              <a:buFont typeface="Arial" panose="020B0604020202020204" pitchFamily="34" charset="0"/>
              <a:buChar char="•"/>
            </a:pPr>
            <a:r>
              <a:rPr lang="en-IE" dirty="0"/>
              <a:t>Break down email responses into different categories once gathered in the database.</a:t>
            </a:r>
          </a:p>
          <a:p>
            <a:pPr marL="285750" indent="-285750">
              <a:buFont typeface="Arial" panose="020B0604020202020204" pitchFamily="34" charset="0"/>
              <a:buChar char="•"/>
            </a:pPr>
            <a:endParaRPr lang="en-IE" dirty="0"/>
          </a:p>
        </p:txBody>
      </p:sp>
    </p:spTree>
    <p:extLst>
      <p:ext uri="{BB962C8B-B14F-4D97-AF65-F5344CB8AC3E}">
        <p14:creationId xmlns:p14="http://schemas.microsoft.com/office/powerpoint/2010/main" val="3778121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182</TotalTime>
  <Words>1027</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 Boardroom</vt:lpstr>
      <vt:lpstr>Fusion Paranoia</vt:lpstr>
      <vt:lpstr>Overview of the Business</vt:lpstr>
      <vt:lpstr>Products and Services</vt:lpstr>
      <vt:lpstr>Competitors</vt:lpstr>
      <vt:lpstr>Projected Growth Plan</vt:lpstr>
      <vt:lpstr>Marketing Campaign</vt:lpstr>
      <vt:lpstr>Digital/Online Marketing Campaign</vt:lpstr>
      <vt:lpstr>Website &amp; Content</vt:lpstr>
      <vt:lpstr>Email marketing strategy</vt:lpstr>
      <vt:lpstr>Search Engine Optimisation</vt:lpstr>
      <vt:lpstr>Analysing the responses to the Marketing Campaign</vt:lpstr>
      <vt:lpstr>Measuring the effectiveness of the Campaign.</vt:lpstr>
      <vt:lpstr>Recommendations to further the company online</vt:lpstr>
      <vt:lpstr>Recommendations to further the company online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Fusion Paranoia</dc:title>
  <dc:creator>Mark Carley</dc:creator>
  <cp:lastModifiedBy>Mark Carley</cp:lastModifiedBy>
  <cp:revision>19</cp:revision>
  <dcterms:created xsi:type="dcterms:W3CDTF">2020-04-28T10:17:10Z</dcterms:created>
  <dcterms:modified xsi:type="dcterms:W3CDTF">2020-04-28T13:19:13Z</dcterms:modified>
</cp:coreProperties>
</file>