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1" r:id="rId5"/>
    <p:sldId id="266" r:id="rId6"/>
    <p:sldId id="261" r:id="rId7"/>
    <p:sldId id="268" r:id="rId8"/>
    <p:sldId id="269" r:id="rId9"/>
    <p:sldId id="270" r:id="rId10"/>
    <p:sldId id="262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861B0-32E5-EADF-907A-69283A198790}" v="28" dt="2020-03-08T20:03:02.347"/>
    <p1510:client id="{0A1A4FF5-C5B6-1586-E487-2AB4929C7F6A}" v="14" dt="2020-03-08T18:21:24.900"/>
    <p1510:client id="{42C42A6D-6231-7E14-1CAC-735F496457BF}" v="43" dt="2020-03-08T19:43:26.484"/>
    <p1510:client id="{50162C30-0439-9791-B6AA-B13818B1867D}" v="106" dt="2020-03-09T11:54:38.732"/>
    <p1510:client id="{6DFE4B1C-B07D-D921-5C3C-4C6651849A8A}" v="10" dt="2020-03-09T12:36:50.547"/>
    <p1510:client id="{7C94A77D-955B-45A5-9CC4-514CFB748395}" v="456" dt="2020-03-08T23:09:12.448"/>
    <p1510:client id="{876A0DBF-8E9D-78E3-0C38-E02B9F268507}" v="9" dt="2020-03-08T23:11:56.229"/>
    <p1510:client id="{89DD6A85-63FC-E6D1-C41D-E6F16BAEC909}" v="75" dt="2020-03-08T14:51:18.988"/>
    <p1510:client id="{93900877-8F7E-94CA-B76C-D432FD50CBBF}" v="1537" dt="2020-03-08T22:48:58.950"/>
    <p1510:client id="{B4D2335F-C9FD-9D23-4FC4-091F5D5072C2}" v="237" dt="2020-03-08T22:55:40.034"/>
    <p1510:client id="{BC9BDD25-E4F3-F4B0-B985-0E685AAC8772}" v="885" dt="2020-03-08T20:05:21.111"/>
    <p1510:client id="{D6326EA8-CAD6-5914-EC57-C05B092BBCCB}" v="78" dt="2020-03-08T14:07:45.214"/>
    <p1510:client id="{DB5328A2-09CD-C82E-DB3D-B6A50F4642A6}" v="8" dt="2020-03-08T12:52:06.825"/>
    <p1510:client id="{E618D164-B796-27A4-5876-00462E697AE6}" v="1669" dt="2020-03-08T23:46:27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EBC1A-ED35-4F65-A08A-46E1293BB2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654CFB-0E32-48D7-A1C5-F5F87404B85B}">
      <dgm:prSet/>
      <dgm:spPr/>
      <dgm:t>
        <a:bodyPr/>
        <a:lstStyle/>
        <a:p>
          <a:r>
            <a:rPr lang="en-US"/>
            <a:t>Product: Conspiracy Podcast with Merchandising &amp; accessories</a:t>
          </a:r>
        </a:p>
      </dgm:t>
    </dgm:pt>
    <dgm:pt modelId="{D80EFCCC-D086-41DC-B72C-E682FDC4C7F8}" type="parTrans" cxnId="{86B4469B-3373-48D5-8945-370E04263F3D}">
      <dgm:prSet/>
      <dgm:spPr/>
      <dgm:t>
        <a:bodyPr/>
        <a:lstStyle/>
        <a:p>
          <a:endParaRPr lang="en-US"/>
        </a:p>
      </dgm:t>
    </dgm:pt>
    <dgm:pt modelId="{6CC4E60C-A379-43A0-9F9A-C7B410C87026}" type="sibTrans" cxnId="{86B4469B-3373-48D5-8945-370E04263F3D}">
      <dgm:prSet/>
      <dgm:spPr/>
      <dgm:t>
        <a:bodyPr/>
        <a:lstStyle/>
        <a:p>
          <a:endParaRPr lang="en-US"/>
        </a:p>
      </dgm:t>
    </dgm:pt>
    <dgm:pt modelId="{C5C915F8-B805-48EE-9FD8-456CDA9D7B9C}">
      <dgm:prSet/>
      <dgm:spPr/>
      <dgm:t>
        <a:bodyPr/>
        <a:lstStyle/>
        <a:p>
          <a:r>
            <a:rPr lang="en-US"/>
            <a:t>Price: Exclusive to merchandise with free shipping within Ireland</a:t>
          </a:r>
        </a:p>
      </dgm:t>
    </dgm:pt>
    <dgm:pt modelId="{571A7162-7AD1-4058-8240-0A92FDB06AED}" type="parTrans" cxnId="{947DC23E-53B7-411E-BDD1-71800B0E284B}">
      <dgm:prSet/>
      <dgm:spPr/>
      <dgm:t>
        <a:bodyPr/>
        <a:lstStyle/>
        <a:p>
          <a:endParaRPr lang="en-US"/>
        </a:p>
      </dgm:t>
    </dgm:pt>
    <dgm:pt modelId="{13F0B81A-0B9C-46C7-BD03-AFF4DC0C5E01}" type="sibTrans" cxnId="{947DC23E-53B7-411E-BDD1-71800B0E284B}">
      <dgm:prSet/>
      <dgm:spPr/>
      <dgm:t>
        <a:bodyPr/>
        <a:lstStyle/>
        <a:p>
          <a:endParaRPr lang="en-US"/>
        </a:p>
      </dgm:t>
    </dgm:pt>
    <dgm:pt modelId="{302E1191-3B10-44EF-BB01-0F93F44D665E}">
      <dgm:prSet/>
      <dgm:spPr/>
      <dgm:t>
        <a:bodyPr/>
        <a:lstStyle/>
        <a:p>
          <a:r>
            <a:rPr lang="en-US"/>
            <a:t>Place: Dedicated within Ireland but broadcasting in GMT worldwide</a:t>
          </a:r>
        </a:p>
      </dgm:t>
    </dgm:pt>
    <dgm:pt modelId="{DB426B1D-D364-4D94-A441-5D0582C60601}" type="parTrans" cxnId="{4149CC23-0202-4C4F-B638-9F4FECA22C02}">
      <dgm:prSet/>
      <dgm:spPr/>
      <dgm:t>
        <a:bodyPr/>
        <a:lstStyle/>
        <a:p>
          <a:endParaRPr lang="en-US"/>
        </a:p>
      </dgm:t>
    </dgm:pt>
    <dgm:pt modelId="{50BD5B3F-1F23-4F52-B8B0-20F18FE525E3}" type="sibTrans" cxnId="{4149CC23-0202-4C4F-B638-9F4FECA22C02}">
      <dgm:prSet/>
      <dgm:spPr/>
      <dgm:t>
        <a:bodyPr/>
        <a:lstStyle/>
        <a:p>
          <a:endParaRPr lang="en-US"/>
        </a:p>
      </dgm:t>
    </dgm:pt>
    <dgm:pt modelId="{0E799A03-8D2C-4505-8DA7-E8259565EB43}">
      <dgm:prSet/>
      <dgm:spPr/>
      <dgm:t>
        <a:bodyPr/>
        <a:lstStyle/>
        <a:p>
          <a:r>
            <a:rPr lang="en-US"/>
            <a:t>Promotion: Social Media, Youtube, Flyers, Stickers</a:t>
          </a:r>
        </a:p>
      </dgm:t>
    </dgm:pt>
    <dgm:pt modelId="{DE122937-7747-4698-A877-BB949ECA0135}" type="parTrans" cxnId="{A22C189D-CBF4-4B33-8F43-9F74F1AD4D29}">
      <dgm:prSet/>
      <dgm:spPr/>
      <dgm:t>
        <a:bodyPr/>
        <a:lstStyle/>
        <a:p>
          <a:endParaRPr lang="en-US"/>
        </a:p>
      </dgm:t>
    </dgm:pt>
    <dgm:pt modelId="{70A72516-A41C-4256-8D4B-78B1828AECB1}" type="sibTrans" cxnId="{A22C189D-CBF4-4B33-8F43-9F74F1AD4D29}">
      <dgm:prSet/>
      <dgm:spPr/>
      <dgm:t>
        <a:bodyPr/>
        <a:lstStyle/>
        <a:p>
          <a:endParaRPr lang="en-US"/>
        </a:p>
      </dgm:t>
    </dgm:pt>
    <dgm:pt modelId="{D345E8A4-00AD-4431-89D3-5FFA78639DDB}" type="pres">
      <dgm:prSet presAssocID="{263EBC1A-ED35-4F65-A08A-46E1293BB2CB}" presName="root" presStyleCnt="0">
        <dgm:presLayoutVars>
          <dgm:dir/>
          <dgm:resizeHandles val="exact"/>
        </dgm:presLayoutVars>
      </dgm:prSet>
      <dgm:spPr/>
    </dgm:pt>
    <dgm:pt modelId="{2C8316D8-1E51-4AF7-8CC3-5847D415EE05}" type="pres">
      <dgm:prSet presAssocID="{41654CFB-0E32-48D7-A1C5-F5F87404B85B}" presName="compNode" presStyleCnt="0"/>
      <dgm:spPr/>
    </dgm:pt>
    <dgm:pt modelId="{58402B04-3697-4A40-AC95-D2D48FDC1B8F}" type="pres">
      <dgm:prSet presAssocID="{41654CFB-0E32-48D7-A1C5-F5F87404B8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13B20AC6-1224-46C9-A8BA-39D1FCC6BF00}" type="pres">
      <dgm:prSet presAssocID="{41654CFB-0E32-48D7-A1C5-F5F87404B85B}" presName="spaceRect" presStyleCnt="0"/>
      <dgm:spPr/>
    </dgm:pt>
    <dgm:pt modelId="{00626649-9263-48C7-BB7F-7F78D4F60F98}" type="pres">
      <dgm:prSet presAssocID="{41654CFB-0E32-48D7-A1C5-F5F87404B85B}" presName="textRect" presStyleLbl="revTx" presStyleIdx="0" presStyleCnt="4">
        <dgm:presLayoutVars>
          <dgm:chMax val="1"/>
          <dgm:chPref val="1"/>
        </dgm:presLayoutVars>
      </dgm:prSet>
      <dgm:spPr/>
    </dgm:pt>
    <dgm:pt modelId="{3B016B90-ACA7-4CA1-8BE1-2FDB2C2D0280}" type="pres">
      <dgm:prSet presAssocID="{6CC4E60C-A379-43A0-9F9A-C7B410C87026}" presName="sibTrans" presStyleCnt="0"/>
      <dgm:spPr/>
    </dgm:pt>
    <dgm:pt modelId="{722B05AC-86AE-47C3-B98B-716F0D77E987}" type="pres">
      <dgm:prSet presAssocID="{C5C915F8-B805-48EE-9FD8-456CDA9D7B9C}" presName="compNode" presStyleCnt="0"/>
      <dgm:spPr/>
    </dgm:pt>
    <dgm:pt modelId="{828AF91E-4ADB-4859-B36F-BE8FC41FE879}" type="pres">
      <dgm:prSet presAssocID="{C5C915F8-B805-48EE-9FD8-456CDA9D7B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3EC75EFD-7FD3-41A4-A289-7FF7FCB9EE66}" type="pres">
      <dgm:prSet presAssocID="{C5C915F8-B805-48EE-9FD8-456CDA9D7B9C}" presName="spaceRect" presStyleCnt="0"/>
      <dgm:spPr/>
    </dgm:pt>
    <dgm:pt modelId="{57EF5A44-E3A9-4300-8A07-8C9D9A0375E6}" type="pres">
      <dgm:prSet presAssocID="{C5C915F8-B805-48EE-9FD8-456CDA9D7B9C}" presName="textRect" presStyleLbl="revTx" presStyleIdx="1" presStyleCnt="4">
        <dgm:presLayoutVars>
          <dgm:chMax val="1"/>
          <dgm:chPref val="1"/>
        </dgm:presLayoutVars>
      </dgm:prSet>
      <dgm:spPr/>
    </dgm:pt>
    <dgm:pt modelId="{860CA3D6-FFB0-47D6-AD67-0A58B039729E}" type="pres">
      <dgm:prSet presAssocID="{13F0B81A-0B9C-46C7-BD03-AFF4DC0C5E01}" presName="sibTrans" presStyleCnt="0"/>
      <dgm:spPr/>
    </dgm:pt>
    <dgm:pt modelId="{79002F40-0A71-4308-A648-6E7D7044E6DC}" type="pres">
      <dgm:prSet presAssocID="{302E1191-3B10-44EF-BB01-0F93F44D665E}" presName="compNode" presStyleCnt="0"/>
      <dgm:spPr/>
    </dgm:pt>
    <dgm:pt modelId="{BD066FB2-3B75-4D6C-AD2D-C82E9405F282}" type="pres">
      <dgm:prSet presAssocID="{302E1191-3B10-44EF-BB01-0F93F44D66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2CA4B13-E26C-417C-BE03-BF889E9221E7}" type="pres">
      <dgm:prSet presAssocID="{302E1191-3B10-44EF-BB01-0F93F44D665E}" presName="spaceRect" presStyleCnt="0"/>
      <dgm:spPr/>
    </dgm:pt>
    <dgm:pt modelId="{C42E2D97-C21B-4678-8BEE-D9300DF4C017}" type="pres">
      <dgm:prSet presAssocID="{302E1191-3B10-44EF-BB01-0F93F44D665E}" presName="textRect" presStyleLbl="revTx" presStyleIdx="2" presStyleCnt="4">
        <dgm:presLayoutVars>
          <dgm:chMax val="1"/>
          <dgm:chPref val="1"/>
        </dgm:presLayoutVars>
      </dgm:prSet>
      <dgm:spPr/>
    </dgm:pt>
    <dgm:pt modelId="{31CE6752-B47C-4908-9450-1A34DF888F5A}" type="pres">
      <dgm:prSet presAssocID="{50BD5B3F-1F23-4F52-B8B0-20F18FE525E3}" presName="sibTrans" presStyleCnt="0"/>
      <dgm:spPr/>
    </dgm:pt>
    <dgm:pt modelId="{48CD7237-9F10-4948-9178-D7138FB59B3A}" type="pres">
      <dgm:prSet presAssocID="{0E799A03-8D2C-4505-8DA7-E8259565EB43}" presName="compNode" presStyleCnt="0"/>
      <dgm:spPr/>
    </dgm:pt>
    <dgm:pt modelId="{F48D052B-2801-40A9-9AFA-73D5255ED026}" type="pres">
      <dgm:prSet presAssocID="{0E799A03-8D2C-4505-8DA7-E8259565EB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8680A25-E369-4EA2-91B5-8C75690BCDF8}" type="pres">
      <dgm:prSet presAssocID="{0E799A03-8D2C-4505-8DA7-E8259565EB43}" presName="spaceRect" presStyleCnt="0"/>
      <dgm:spPr/>
    </dgm:pt>
    <dgm:pt modelId="{B3FF9BA0-2CA4-43C4-A139-9CFB71EF5A12}" type="pres">
      <dgm:prSet presAssocID="{0E799A03-8D2C-4505-8DA7-E8259565EB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49CC23-0202-4C4F-B638-9F4FECA22C02}" srcId="{263EBC1A-ED35-4F65-A08A-46E1293BB2CB}" destId="{302E1191-3B10-44EF-BB01-0F93F44D665E}" srcOrd="2" destOrd="0" parTransId="{DB426B1D-D364-4D94-A441-5D0582C60601}" sibTransId="{50BD5B3F-1F23-4F52-B8B0-20F18FE525E3}"/>
    <dgm:cxn modelId="{947DC23E-53B7-411E-BDD1-71800B0E284B}" srcId="{263EBC1A-ED35-4F65-A08A-46E1293BB2CB}" destId="{C5C915F8-B805-48EE-9FD8-456CDA9D7B9C}" srcOrd="1" destOrd="0" parTransId="{571A7162-7AD1-4058-8240-0A92FDB06AED}" sibTransId="{13F0B81A-0B9C-46C7-BD03-AFF4DC0C5E01}"/>
    <dgm:cxn modelId="{D9CDD642-2D27-401D-80AF-FA7781DD4F92}" type="presOf" srcId="{C5C915F8-B805-48EE-9FD8-456CDA9D7B9C}" destId="{57EF5A44-E3A9-4300-8A07-8C9D9A0375E6}" srcOrd="0" destOrd="0" presId="urn:microsoft.com/office/officeart/2018/2/layout/IconLabelList"/>
    <dgm:cxn modelId="{9504C34C-E016-4A1B-A18F-B47E652C9262}" type="presOf" srcId="{302E1191-3B10-44EF-BB01-0F93F44D665E}" destId="{C42E2D97-C21B-4678-8BEE-D9300DF4C017}" srcOrd="0" destOrd="0" presId="urn:microsoft.com/office/officeart/2018/2/layout/IconLabelList"/>
    <dgm:cxn modelId="{D7698295-1F25-420C-B99B-6391F965A8D3}" type="presOf" srcId="{0E799A03-8D2C-4505-8DA7-E8259565EB43}" destId="{B3FF9BA0-2CA4-43C4-A139-9CFB71EF5A12}" srcOrd="0" destOrd="0" presId="urn:microsoft.com/office/officeart/2018/2/layout/IconLabelList"/>
    <dgm:cxn modelId="{86B4469B-3373-48D5-8945-370E04263F3D}" srcId="{263EBC1A-ED35-4F65-A08A-46E1293BB2CB}" destId="{41654CFB-0E32-48D7-A1C5-F5F87404B85B}" srcOrd="0" destOrd="0" parTransId="{D80EFCCC-D086-41DC-B72C-E682FDC4C7F8}" sibTransId="{6CC4E60C-A379-43A0-9F9A-C7B410C87026}"/>
    <dgm:cxn modelId="{A22C189D-CBF4-4B33-8F43-9F74F1AD4D29}" srcId="{263EBC1A-ED35-4F65-A08A-46E1293BB2CB}" destId="{0E799A03-8D2C-4505-8DA7-E8259565EB43}" srcOrd="3" destOrd="0" parTransId="{DE122937-7747-4698-A877-BB949ECA0135}" sibTransId="{70A72516-A41C-4256-8D4B-78B1828AECB1}"/>
    <dgm:cxn modelId="{6D5809E9-B53D-4BD9-8899-44DA389EEFC5}" type="presOf" srcId="{41654CFB-0E32-48D7-A1C5-F5F87404B85B}" destId="{00626649-9263-48C7-BB7F-7F78D4F60F98}" srcOrd="0" destOrd="0" presId="urn:microsoft.com/office/officeart/2018/2/layout/IconLabelList"/>
    <dgm:cxn modelId="{0D442DFC-5048-4272-A66D-E597B6A9D215}" type="presOf" srcId="{263EBC1A-ED35-4F65-A08A-46E1293BB2CB}" destId="{D345E8A4-00AD-4431-89D3-5FFA78639DDB}" srcOrd="0" destOrd="0" presId="urn:microsoft.com/office/officeart/2018/2/layout/IconLabelList"/>
    <dgm:cxn modelId="{D586C176-CBA4-4454-BEBB-A501A841B874}" type="presParOf" srcId="{D345E8A4-00AD-4431-89D3-5FFA78639DDB}" destId="{2C8316D8-1E51-4AF7-8CC3-5847D415EE05}" srcOrd="0" destOrd="0" presId="urn:microsoft.com/office/officeart/2018/2/layout/IconLabelList"/>
    <dgm:cxn modelId="{075D0610-89A7-44B7-82E9-B062B3206173}" type="presParOf" srcId="{2C8316D8-1E51-4AF7-8CC3-5847D415EE05}" destId="{58402B04-3697-4A40-AC95-D2D48FDC1B8F}" srcOrd="0" destOrd="0" presId="urn:microsoft.com/office/officeart/2018/2/layout/IconLabelList"/>
    <dgm:cxn modelId="{EE2C1B92-5726-4FFA-9E35-94B54D7A22E1}" type="presParOf" srcId="{2C8316D8-1E51-4AF7-8CC3-5847D415EE05}" destId="{13B20AC6-1224-46C9-A8BA-39D1FCC6BF00}" srcOrd="1" destOrd="0" presId="urn:microsoft.com/office/officeart/2018/2/layout/IconLabelList"/>
    <dgm:cxn modelId="{AA92BCD3-D697-40A2-87C2-D6ABEC9D1DE9}" type="presParOf" srcId="{2C8316D8-1E51-4AF7-8CC3-5847D415EE05}" destId="{00626649-9263-48C7-BB7F-7F78D4F60F98}" srcOrd="2" destOrd="0" presId="urn:microsoft.com/office/officeart/2018/2/layout/IconLabelList"/>
    <dgm:cxn modelId="{7045AE98-CF3B-4415-9BCC-225D24366E6B}" type="presParOf" srcId="{D345E8A4-00AD-4431-89D3-5FFA78639DDB}" destId="{3B016B90-ACA7-4CA1-8BE1-2FDB2C2D0280}" srcOrd="1" destOrd="0" presId="urn:microsoft.com/office/officeart/2018/2/layout/IconLabelList"/>
    <dgm:cxn modelId="{2C7775A0-16EC-4463-93CE-88B29ACE3EE1}" type="presParOf" srcId="{D345E8A4-00AD-4431-89D3-5FFA78639DDB}" destId="{722B05AC-86AE-47C3-B98B-716F0D77E987}" srcOrd="2" destOrd="0" presId="urn:microsoft.com/office/officeart/2018/2/layout/IconLabelList"/>
    <dgm:cxn modelId="{6D3B8EE3-3275-4D3D-A0AA-22252EDE7E20}" type="presParOf" srcId="{722B05AC-86AE-47C3-B98B-716F0D77E987}" destId="{828AF91E-4ADB-4859-B36F-BE8FC41FE879}" srcOrd="0" destOrd="0" presId="urn:microsoft.com/office/officeart/2018/2/layout/IconLabelList"/>
    <dgm:cxn modelId="{E65F6CA0-E449-4B01-912B-5EC8860B443B}" type="presParOf" srcId="{722B05AC-86AE-47C3-B98B-716F0D77E987}" destId="{3EC75EFD-7FD3-41A4-A289-7FF7FCB9EE66}" srcOrd="1" destOrd="0" presId="urn:microsoft.com/office/officeart/2018/2/layout/IconLabelList"/>
    <dgm:cxn modelId="{3B581CAD-3BB0-4E20-BBCD-EB99661B2209}" type="presParOf" srcId="{722B05AC-86AE-47C3-B98B-716F0D77E987}" destId="{57EF5A44-E3A9-4300-8A07-8C9D9A0375E6}" srcOrd="2" destOrd="0" presId="urn:microsoft.com/office/officeart/2018/2/layout/IconLabelList"/>
    <dgm:cxn modelId="{DB27BF5B-CBF5-4740-BDE1-6C3CE5E54EE2}" type="presParOf" srcId="{D345E8A4-00AD-4431-89D3-5FFA78639DDB}" destId="{860CA3D6-FFB0-47D6-AD67-0A58B039729E}" srcOrd="3" destOrd="0" presId="urn:microsoft.com/office/officeart/2018/2/layout/IconLabelList"/>
    <dgm:cxn modelId="{46AE24ED-CD49-40F5-8EB4-0C1977637D4D}" type="presParOf" srcId="{D345E8A4-00AD-4431-89D3-5FFA78639DDB}" destId="{79002F40-0A71-4308-A648-6E7D7044E6DC}" srcOrd="4" destOrd="0" presId="urn:microsoft.com/office/officeart/2018/2/layout/IconLabelList"/>
    <dgm:cxn modelId="{B8670A59-1288-411C-8507-447966EE65C0}" type="presParOf" srcId="{79002F40-0A71-4308-A648-6E7D7044E6DC}" destId="{BD066FB2-3B75-4D6C-AD2D-C82E9405F282}" srcOrd="0" destOrd="0" presId="urn:microsoft.com/office/officeart/2018/2/layout/IconLabelList"/>
    <dgm:cxn modelId="{07425600-4C38-4961-81CE-75C90D08D480}" type="presParOf" srcId="{79002F40-0A71-4308-A648-6E7D7044E6DC}" destId="{12CA4B13-E26C-417C-BE03-BF889E9221E7}" srcOrd="1" destOrd="0" presId="urn:microsoft.com/office/officeart/2018/2/layout/IconLabelList"/>
    <dgm:cxn modelId="{5870935C-C4FC-4C54-9621-8C06B440AD2D}" type="presParOf" srcId="{79002F40-0A71-4308-A648-6E7D7044E6DC}" destId="{C42E2D97-C21B-4678-8BEE-D9300DF4C017}" srcOrd="2" destOrd="0" presId="urn:microsoft.com/office/officeart/2018/2/layout/IconLabelList"/>
    <dgm:cxn modelId="{91D9A96A-F4C0-47CD-B34B-C9B6A6D49221}" type="presParOf" srcId="{D345E8A4-00AD-4431-89D3-5FFA78639DDB}" destId="{31CE6752-B47C-4908-9450-1A34DF888F5A}" srcOrd="5" destOrd="0" presId="urn:microsoft.com/office/officeart/2018/2/layout/IconLabelList"/>
    <dgm:cxn modelId="{5722DBBA-1902-4249-977F-E7351D5E3962}" type="presParOf" srcId="{D345E8A4-00AD-4431-89D3-5FFA78639DDB}" destId="{48CD7237-9F10-4948-9178-D7138FB59B3A}" srcOrd="6" destOrd="0" presId="urn:microsoft.com/office/officeart/2018/2/layout/IconLabelList"/>
    <dgm:cxn modelId="{3998F93D-3F52-413C-AA1D-97F390CA8474}" type="presParOf" srcId="{48CD7237-9F10-4948-9178-D7138FB59B3A}" destId="{F48D052B-2801-40A9-9AFA-73D5255ED026}" srcOrd="0" destOrd="0" presId="urn:microsoft.com/office/officeart/2018/2/layout/IconLabelList"/>
    <dgm:cxn modelId="{2475A67A-B1F4-42D1-8477-C22F1257E293}" type="presParOf" srcId="{48CD7237-9F10-4948-9178-D7138FB59B3A}" destId="{D8680A25-E369-4EA2-91B5-8C75690BCDF8}" srcOrd="1" destOrd="0" presId="urn:microsoft.com/office/officeart/2018/2/layout/IconLabelList"/>
    <dgm:cxn modelId="{28621FAC-BF9B-4F76-8C9A-705E3E9E8CCD}" type="presParOf" srcId="{48CD7237-9F10-4948-9178-D7138FB59B3A}" destId="{B3FF9BA0-2CA4-43C4-A139-9CFB71EF5A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02B04-3697-4A40-AC95-D2D48FDC1B8F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26649-9263-48C7-BB7F-7F78D4F60F98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Product: Conspiracy Podcast with Merchandising &amp; accessories</a:t>
          </a:r>
        </a:p>
      </dsp:txBody>
      <dsp:txXfrm>
        <a:off x="272684" y="2514742"/>
        <a:ext cx="2400467" cy="720000"/>
      </dsp:txXfrm>
    </dsp:sp>
    <dsp:sp modelId="{828AF91E-4ADB-4859-B36F-BE8FC41FE879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F5A44-E3A9-4300-8A07-8C9D9A0375E6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Price: Exclusive to merchandise with free shipping within Ireland</a:t>
          </a:r>
        </a:p>
      </dsp:txBody>
      <dsp:txXfrm>
        <a:off x="3093234" y="2514742"/>
        <a:ext cx="2400467" cy="720000"/>
      </dsp:txXfrm>
    </dsp:sp>
    <dsp:sp modelId="{BD066FB2-3B75-4D6C-AD2D-C82E9405F282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E2D97-C21B-4678-8BEE-D9300DF4C017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Place: Dedicated within Ireland but broadcasting in GMT worldwide</a:t>
          </a:r>
        </a:p>
      </dsp:txBody>
      <dsp:txXfrm>
        <a:off x="5913784" y="2514742"/>
        <a:ext cx="2400467" cy="720000"/>
      </dsp:txXfrm>
    </dsp:sp>
    <dsp:sp modelId="{F48D052B-2801-40A9-9AFA-73D5255ED026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F9BA0-2CA4-43C4-A139-9CFB71EF5A12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Promotion: Social Media, Youtube, Flyers, Stickers</a:t>
          </a:r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3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1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7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5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6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Marketing CA1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Fusion Paranoia – Conspiracy Podcast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4A8FB7-023D-4E49-99FA-8E0A4EC57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" t="2072" r="-449" b="107"/>
          <a:stretch/>
        </p:blipFill>
        <p:spPr>
          <a:xfrm>
            <a:off x="8506522" y="861660"/>
            <a:ext cx="2709004" cy="17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AD86-76B3-4B22-852D-4BF2FA7E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3BC7-CFE5-4441-8EB5-3C27CF31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Direct Policy </a:t>
            </a:r>
            <a:endParaRPr lang="en-US"/>
          </a:p>
          <a:p>
            <a:r>
              <a:rPr lang="en-US" sz="2000" dirty="0"/>
              <a:t>Sell products to the customer directly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Works in line with Direct Exclusive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Single sales channel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Single location efficiency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Small overhead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Will provide the largest profit margin</a:t>
            </a:r>
            <a:endParaRPr lang="en-US" sz="2000" dirty="0">
              <a:cs typeface="Calibri"/>
            </a:endParaRPr>
          </a:p>
          <a:p>
            <a:endParaRPr lang="en-US" sz="2000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F62094-11D8-4DB1-AEFF-BB946C3AE6D5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Agents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Sales Representatives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Partners 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Wholesalers &amp; Distributers – If Expanded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2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835F8-4394-4D90-AB96-25781919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Promotion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CC9A-6174-49CC-B3D1-CA973CBC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How to get the word out about the podcast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Posters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Ads 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Mysterious stickers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Waterford walls incorporation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Flyers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Business cards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Social Media's</a:t>
            </a:r>
          </a:p>
        </p:txBody>
      </p:sp>
    </p:spTree>
    <p:extLst>
      <p:ext uri="{BB962C8B-B14F-4D97-AF65-F5344CB8AC3E}">
        <p14:creationId xmlns:p14="http://schemas.microsoft.com/office/powerpoint/2010/main" val="131234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DC097-8EDB-4951-B2DE-9A42B3A4A93B}"/>
              </a:ext>
            </a:extLst>
          </p:cNvPr>
          <p:cNvSpPr/>
          <p:nvPr/>
        </p:nvSpPr>
        <p:spPr>
          <a:xfrm>
            <a:off x="-1557866" y="-998125"/>
            <a:ext cx="6782739" cy="6952073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EA98D-F69F-4B7C-8D05-A181A1E14BB8}"/>
              </a:ext>
            </a:extLst>
          </p:cNvPr>
          <p:cNvSpPr/>
          <p:nvPr/>
        </p:nvSpPr>
        <p:spPr>
          <a:xfrm>
            <a:off x="9497601" y="4497564"/>
            <a:ext cx="3584221" cy="370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BD764-5A7C-441F-8476-B4372801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Promotion &amp; Social Media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B130-5A23-4D88-AFA3-FD1504D8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68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Advertising/ Publicity</a:t>
            </a:r>
          </a:p>
          <a:p>
            <a:pPr marL="571500" indent="-571500"/>
            <a:r>
              <a:rPr lang="en-IE" sz="1800">
                <a:ea typeface="+mn-lt"/>
                <a:cs typeface="+mn-lt"/>
              </a:rPr>
              <a:t>Mission </a:t>
            </a:r>
            <a:endParaRPr lang="en-US" sz="1800">
              <a:ea typeface="+mn-lt"/>
              <a:cs typeface="+mn-lt"/>
            </a:endParaRPr>
          </a:p>
          <a:p>
            <a:pPr marL="571500" indent="-571500"/>
            <a:r>
              <a:rPr lang="en-IE" sz="1800">
                <a:ea typeface="+mn-lt"/>
                <a:cs typeface="+mn-lt"/>
              </a:rPr>
              <a:t>Money </a:t>
            </a:r>
          </a:p>
          <a:p>
            <a:pPr marL="571500" indent="-571500"/>
            <a:r>
              <a:rPr lang="en-IE" sz="1800">
                <a:ea typeface="+mn-lt"/>
                <a:cs typeface="+mn-lt"/>
              </a:rPr>
              <a:t>Messages </a:t>
            </a:r>
          </a:p>
          <a:p>
            <a:pPr marL="571500" indent="-571500"/>
            <a:r>
              <a:rPr lang="en-IE" sz="1800">
                <a:ea typeface="+mn-lt"/>
                <a:cs typeface="+mn-lt"/>
              </a:rPr>
              <a:t>Media </a:t>
            </a:r>
          </a:p>
          <a:p>
            <a:pPr marL="571500" indent="-571500"/>
            <a:r>
              <a:rPr lang="en-IE" sz="1800">
                <a:ea typeface="+mn-lt"/>
                <a:cs typeface="+mn-lt"/>
              </a:rPr>
              <a:t>Measurement </a:t>
            </a:r>
            <a:endParaRPr lang="en-IE" sz="2000" b="1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181D7-3456-4E5B-868E-94B2F9620FA8}"/>
              </a:ext>
            </a:extLst>
          </p:cNvPr>
          <p:cNvSpPr txBox="1"/>
          <p:nvPr/>
        </p:nvSpPr>
        <p:spPr>
          <a:xfrm>
            <a:off x="4604944" y="1782544"/>
            <a:ext cx="2987792" cy="5278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Sales Promotion</a:t>
            </a:r>
            <a:endParaRPr lang="en-US" sz="2000" b="1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Trade Incentive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Social Encouragement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Sales promotion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r>
              <a:rPr lang="en-IE" sz="2000" b="1">
                <a:ea typeface="+mn-lt"/>
                <a:cs typeface="+mn-lt"/>
              </a:rPr>
              <a:t>Public Relations</a:t>
            </a:r>
            <a:endParaRPr lang="en-US" sz="20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IE">
                <a:cs typeface="Calibri"/>
              </a:rPr>
              <a:t>Press release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IE">
                <a:cs typeface="Calibri"/>
              </a:rPr>
              <a:t>Business Image</a:t>
            </a:r>
          </a:p>
          <a:p>
            <a:pPr marL="285750" indent="-285750">
              <a:buFont typeface="Arial"/>
              <a:buChar char="•"/>
            </a:pPr>
            <a:endParaRPr lang="en-IE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22D2-15A9-45E8-9DB9-9EBF3564D278}"/>
              </a:ext>
            </a:extLst>
          </p:cNvPr>
          <p:cNvSpPr txBox="1"/>
          <p:nvPr/>
        </p:nvSpPr>
        <p:spPr>
          <a:xfrm>
            <a:off x="7794942" y="1829581"/>
            <a:ext cx="2743200" cy="2300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Direct Marketing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Direct Channels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Social Media's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b="1">
                <a:cs typeface="Calibri"/>
              </a:rPr>
              <a:t>YouTube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b="1">
                <a:cs typeface="Calibri"/>
              </a:rPr>
              <a:t>Twitter 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b="1">
                <a:cs typeface="Calibri"/>
              </a:rPr>
              <a:t>Instagram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3E820-35EF-4234-813A-CD51986F4A17}"/>
              </a:ext>
            </a:extLst>
          </p:cNvPr>
          <p:cNvSpPr/>
          <p:nvPr/>
        </p:nvSpPr>
        <p:spPr>
          <a:xfrm>
            <a:off x="8850254" y="4471106"/>
            <a:ext cx="912518" cy="912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9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4B42B-A473-42FA-8159-D368154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Results of survey – Sample Persona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37E0-82D4-4DD0-9501-4F5E26DF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19-Year-Old Student. </a:t>
            </a:r>
          </a:p>
          <a:p>
            <a:r>
              <a:rPr lang="en-US" sz="2400">
                <a:ea typeface="+mn-lt"/>
                <a:cs typeface="+mn-lt"/>
              </a:rPr>
              <a:t>Watches Shane Dawson conspiracy videos on YouTube.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Wants to branch out into conspiracy specific streaming services.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Study nine to five, Monday to Friday.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Engage with conspiracy streaming services on a Friday at 6pm.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Has a specific interest in unsolved murders. 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68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7F30A-CDAB-4223-8AF2-4FC2C1AA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  <a:cs typeface="Calibri Light"/>
              </a:rPr>
              <a:t>Micro-Economics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A560-FBCE-4FED-8063-680DC0FE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Demographic: Between ages of 18 and 28, from the survey it was found 48.6% were male and 37.1% Female, leaving 14.3 in Other.</a:t>
            </a: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Economic: Products not necessary to survive and are mostly online.</a:t>
            </a: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Natural: No raw material, outsourced merchandise and local printing</a:t>
            </a:r>
          </a:p>
          <a:p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F586-8455-47FD-A45E-2987E189F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Technological: Podcast, internet connection &amp; smart device to access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Legal, Regulatory &amp; Political: Discussion of Pre-existing conspiracy's not creating allegations. Not explicitly aimed at politics.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Social &amp; Cultural: Irish based &amp; English speaking (translations/captions)</a:t>
            </a:r>
            <a:endParaRPr lang="en-US" sz="1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36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B9B2-BDB3-465E-9581-0A0A9D44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Macro-Economics</a:t>
            </a:r>
          </a:p>
        </p:txBody>
      </p:sp>
      <p:sp>
        <p:nvSpPr>
          <p:cNvPr id="538" name="Content Placeholder 537">
            <a:extLst>
              <a:ext uri="{FF2B5EF4-FFF2-40B4-BE49-F238E27FC236}">
                <a16:creationId xmlns:a16="http://schemas.microsoft.com/office/drawing/2014/main" id="{0F56BA43-0EA6-4ED2-A11C-EE88700D8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1700"/>
              <a:t>The Company </a:t>
            </a:r>
          </a:p>
          <a:p>
            <a:pPr>
              <a:spcBef>
                <a:spcPts val="0"/>
              </a:spcBef>
            </a:pPr>
            <a:r>
              <a:rPr lang="en-US" sz="1700"/>
              <a:t>Cost Drivers </a:t>
            </a:r>
          </a:p>
          <a:p>
            <a:pPr marL="742950" lvl="1">
              <a:spcBef>
                <a:spcPts val="0"/>
              </a:spcBef>
            </a:pPr>
            <a:r>
              <a:rPr lang="en-US" sz="1700"/>
              <a:t>Electricity &amp; Web Hosting</a:t>
            </a:r>
          </a:p>
          <a:p>
            <a:pPr marL="0">
              <a:spcBef>
                <a:spcPts val="0"/>
              </a:spcBef>
            </a:pPr>
            <a:endParaRPr lang="en-US" sz="1700"/>
          </a:p>
          <a:p>
            <a:pPr marL="0">
              <a:spcBef>
                <a:spcPts val="0"/>
              </a:spcBef>
            </a:pPr>
            <a:r>
              <a:rPr lang="en-US" sz="1700"/>
              <a:t>Competitive cost advantage</a:t>
            </a:r>
          </a:p>
          <a:p>
            <a:pPr lvl="1">
              <a:spcBef>
                <a:spcPts val="0"/>
              </a:spcBef>
            </a:pPr>
            <a:r>
              <a:rPr lang="en-US" sz="1700"/>
              <a:t>Undercutting &amp; price fluctuation</a:t>
            </a:r>
          </a:p>
          <a:p>
            <a:pPr lvl="1">
              <a:spcBef>
                <a:spcPts val="0"/>
              </a:spcBef>
            </a:pPr>
            <a:endParaRPr lang="en-US" sz="1700"/>
          </a:p>
          <a:p>
            <a:pPr marL="0">
              <a:spcBef>
                <a:spcPts val="0"/>
              </a:spcBef>
            </a:pPr>
            <a:r>
              <a:rPr lang="en-US" sz="1700"/>
              <a:t>Source of competitive differentiation</a:t>
            </a:r>
          </a:p>
          <a:p>
            <a:pPr lvl="1">
              <a:spcBef>
                <a:spcPts val="0"/>
              </a:spcBef>
            </a:pPr>
            <a:r>
              <a:rPr lang="en-US" sz="1700"/>
              <a:t>Age Range</a:t>
            </a:r>
          </a:p>
          <a:p>
            <a:pPr lvl="1">
              <a:spcBef>
                <a:spcPts val="0"/>
              </a:spcBef>
            </a:pPr>
            <a:r>
              <a:rPr lang="en-US" sz="1700"/>
              <a:t>Heritage</a:t>
            </a:r>
          </a:p>
          <a:p>
            <a:pPr lvl="1">
              <a:spcBef>
                <a:spcPts val="0"/>
              </a:spcBef>
            </a:pPr>
            <a:r>
              <a:rPr lang="en-US" sz="1700"/>
              <a:t>Topics of choice</a:t>
            </a:r>
          </a:p>
          <a:p>
            <a:pPr>
              <a:spcBef>
                <a:spcPts val="0"/>
              </a:spcBef>
            </a:pPr>
            <a:endParaRPr lang="en-US" sz="1700"/>
          </a:p>
          <a:p>
            <a:pPr marL="0">
              <a:spcBef>
                <a:spcPts val="0"/>
              </a:spcBef>
            </a:pPr>
            <a:r>
              <a:rPr lang="en-US" sz="1700"/>
              <a:t>Suppliers: </a:t>
            </a:r>
          </a:p>
          <a:p>
            <a:pPr>
              <a:spcBef>
                <a:spcPts val="0"/>
              </a:spcBef>
            </a:pPr>
            <a:r>
              <a:rPr lang="en-US" sz="1700"/>
              <a:t>Eastern vs Western</a:t>
            </a:r>
          </a:p>
          <a:p>
            <a:pPr>
              <a:spcBef>
                <a:spcPts val="0"/>
              </a:spcBef>
            </a:pPr>
            <a:endParaRPr lang="en-US" sz="1700"/>
          </a:p>
          <a:p>
            <a:pPr marL="0">
              <a:spcBef>
                <a:spcPts val="0"/>
              </a:spcBef>
            </a:pPr>
            <a:r>
              <a:rPr lang="en-US" sz="1700"/>
              <a:t>Marketing Intermediaries: </a:t>
            </a:r>
          </a:p>
          <a:p>
            <a:pPr>
              <a:spcBef>
                <a:spcPts val="0"/>
              </a:spcBef>
            </a:pPr>
            <a:r>
              <a:rPr lang="en-US" sz="1700"/>
              <a:t>Sales Team + Printing stores</a:t>
            </a:r>
          </a:p>
          <a:p>
            <a:pPr>
              <a:spcBef>
                <a:spcPts val="0"/>
              </a:spcBef>
            </a:pPr>
            <a:endParaRPr lang="en-US" sz="1700"/>
          </a:p>
          <a:p>
            <a:pPr>
              <a:spcBef>
                <a:spcPts val="0"/>
              </a:spcBef>
            </a:pPr>
            <a:endParaRPr lang="en-US" sz="1700"/>
          </a:p>
          <a:p>
            <a:pPr marL="0">
              <a:spcBef>
                <a:spcPts val="0"/>
              </a:spcBef>
            </a:pPr>
            <a:endParaRPr lang="en-US" sz="1700"/>
          </a:p>
          <a:p>
            <a:pPr>
              <a:spcBef>
                <a:spcPts val="0"/>
              </a:spcBef>
            </a:pPr>
            <a:endParaRPr lang="en-US" sz="1700"/>
          </a:p>
          <a:p>
            <a:pPr>
              <a:spcBef>
                <a:spcPts val="0"/>
              </a:spcBef>
            </a:pPr>
            <a:endParaRPr lang="en-US" sz="1700"/>
          </a:p>
          <a:p>
            <a:endParaRPr lang="en-US" sz="1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AF250-94FA-4652-ADBA-5EA104AB360B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Customers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Personal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Psychological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Social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Competitors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- Those Conspiracy Guys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- The truth is out there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- Conspiracy Podcasts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Publics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Family friendly appearance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9634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B42B-A473-42FA-8159-D368154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Segmentation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F296F-F9B3-4E44-A506-866838EAB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72" y="1925888"/>
            <a:ext cx="22555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Geographics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sz="1800">
                <a:cs typeface="Calibri"/>
              </a:rPr>
              <a:t>Waterford IRE</a:t>
            </a:r>
          </a:p>
          <a:p>
            <a:r>
              <a:rPr lang="en-US" sz="1800">
                <a:cs typeface="Calibri"/>
              </a:rPr>
              <a:t>Single Language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C50B4D7-599D-4E9B-9B95-33E3763D19B3}"/>
              </a:ext>
            </a:extLst>
          </p:cNvPr>
          <p:cNvSpPr txBox="1">
            <a:spLocks/>
          </p:cNvSpPr>
          <p:nvPr/>
        </p:nvSpPr>
        <p:spPr>
          <a:xfrm>
            <a:off x="3199824" y="1917867"/>
            <a:ext cx="249619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Demographics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sz="1800">
                <a:cs typeface="Calibri"/>
              </a:rPr>
              <a:t>18 – 24</a:t>
            </a:r>
          </a:p>
          <a:p>
            <a:r>
              <a:rPr lang="en-US" sz="1800">
                <a:cs typeface="Calibri"/>
              </a:rPr>
              <a:t>Students</a:t>
            </a:r>
          </a:p>
          <a:p>
            <a:r>
              <a:rPr lang="en-US" sz="1800">
                <a:cs typeface="Calibri"/>
              </a:rPr>
              <a:t>Full – Time Education</a:t>
            </a:r>
          </a:p>
          <a:p>
            <a:r>
              <a:rPr lang="en-US" sz="1800">
                <a:cs typeface="Calibri"/>
              </a:rPr>
              <a:t>All Gender Suitability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1F78612-D3C9-49ED-B20B-0F71C2B0B569}"/>
              </a:ext>
            </a:extLst>
          </p:cNvPr>
          <p:cNvSpPr txBox="1">
            <a:spLocks/>
          </p:cNvSpPr>
          <p:nvPr/>
        </p:nvSpPr>
        <p:spPr>
          <a:xfrm>
            <a:off x="6089409" y="1919873"/>
            <a:ext cx="249619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Psychographics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sz="1800" dirty="0">
                <a:cs typeface="Calibri"/>
              </a:rPr>
              <a:t>Enjoys Conspiracy Theories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 - Enjoys questioning events &amp; Individuals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 - analyzing situations &amp; occurrences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25E0FAB-6453-4DA8-BBCA-04E52A4EA0B6}"/>
              </a:ext>
            </a:extLst>
          </p:cNvPr>
          <p:cNvSpPr txBox="1">
            <a:spLocks/>
          </p:cNvSpPr>
          <p:nvPr/>
        </p:nvSpPr>
        <p:spPr>
          <a:xfrm>
            <a:off x="8978992" y="1921878"/>
            <a:ext cx="236585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Behavioral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sz="1800" dirty="0">
                <a:cs typeface="Calibri"/>
              </a:rPr>
              <a:t>Engages with online streaming services frequently</a:t>
            </a:r>
          </a:p>
          <a:p>
            <a:r>
              <a:rPr lang="en-US" sz="1800" dirty="0">
                <a:cs typeface="Calibri"/>
              </a:rPr>
              <a:t>Enjoys listening to podcasts specifically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89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5BBBB-DEF0-4C28-992A-2212CD5C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Our Mix</a:t>
            </a:r>
            <a:endParaRPr lang="en-US" sz="54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E454A7-D4EA-46FD-946B-31FDF19BE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16139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69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30D34-6895-4A87-A06B-C5246923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Pricing Decisions</a:t>
            </a:r>
            <a:endParaRPr lang="en-US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FE8F-C0A7-4A5F-A3B6-154FED5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The factors</a:t>
            </a:r>
            <a:endParaRPr lang="en-US" sz="2000"/>
          </a:p>
          <a:p>
            <a:pPr marL="0" indent="0">
              <a:buNone/>
            </a:pPr>
            <a:r>
              <a:rPr lang="en-US" sz="2000">
                <a:cs typeface="Calibri"/>
              </a:rPr>
              <a:t>Deciding the price for product/service.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ame&#10;&#10;Description generated with very high confidence">
            <a:extLst>
              <a:ext uri="{FF2B5EF4-FFF2-40B4-BE49-F238E27FC236}">
                <a16:creationId xmlns:a16="http://schemas.microsoft.com/office/drawing/2014/main" id="{78760F7F-DAF4-4F3C-AE90-01F5AAD6A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6" b="2064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0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9D19-4180-4E01-8119-0F252896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Company Factors</a:t>
            </a:r>
            <a:endParaRPr lang="en-US" sz="2200">
              <a:cs typeface="Calibri" panose="020F0502020204030204"/>
            </a:endParaRPr>
          </a:p>
          <a:p>
            <a:pPr lvl="1"/>
            <a:r>
              <a:rPr lang="en-US" sz="2200">
                <a:ea typeface="+mn-lt"/>
                <a:cs typeface="+mn-lt"/>
              </a:rPr>
              <a:t>Marketing &amp; Pricing Objective</a:t>
            </a:r>
          </a:p>
          <a:p>
            <a:pPr lvl="1"/>
            <a:r>
              <a:rPr lang="en-US" sz="2200">
                <a:ea typeface="+mn-lt"/>
                <a:cs typeface="+mn-lt"/>
              </a:rPr>
              <a:t>Product/Branding Strategy &amp; Positioning</a:t>
            </a:r>
          </a:p>
          <a:p>
            <a:pPr lvl="1"/>
            <a:r>
              <a:rPr lang="en-US" sz="2200">
                <a:ea typeface="+mn-lt"/>
                <a:cs typeface="+mn-lt"/>
              </a:rPr>
              <a:t>Marketing Communications</a:t>
            </a:r>
          </a:p>
          <a:p>
            <a:pPr lvl="1"/>
            <a:r>
              <a:rPr lang="en-US" sz="2200">
                <a:ea typeface="+mn-lt"/>
                <a:cs typeface="+mn-lt"/>
              </a:rPr>
              <a:t>Costs</a:t>
            </a:r>
          </a:p>
          <a:p>
            <a:pPr lvl="1"/>
            <a:r>
              <a:rPr lang="en-US" sz="2200">
                <a:ea typeface="+mn-lt"/>
                <a:cs typeface="+mn-lt"/>
              </a:rPr>
              <a:t>Capacity of the Organization</a:t>
            </a:r>
          </a:p>
          <a:p>
            <a:pPr lvl="1"/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 b="1">
                <a:cs typeface="Calibri"/>
              </a:rPr>
              <a:t>Market Factors</a:t>
            </a:r>
            <a:endParaRPr lang="en-US" sz="2200" b="1">
              <a:ea typeface="+mn-lt"/>
              <a:cs typeface="+mn-lt"/>
            </a:endParaRPr>
          </a:p>
          <a:p>
            <a:pPr lvl="1"/>
            <a:r>
              <a:rPr lang="en-US" sz="2200">
                <a:ea typeface="+mn-lt"/>
                <a:cs typeface="+mn-lt"/>
              </a:rPr>
              <a:t>Competitors' prices and responses</a:t>
            </a:r>
          </a:p>
          <a:p>
            <a:pPr lvl="1"/>
            <a:r>
              <a:rPr lang="en-US" sz="2200">
                <a:ea typeface="+mn-lt"/>
                <a:cs typeface="+mn-lt"/>
              </a:rPr>
              <a:t>Market segmentation</a:t>
            </a:r>
          </a:p>
          <a:p>
            <a:pPr lvl="1"/>
            <a:r>
              <a:rPr lang="en-US" sz="2200">
                <a:ea typeface="+mn-lt"/>
                <a:cs typeface="+mn-lt"/>
              </a:rPr>
              <a:t>Channel member’s expectations</a:t>
            </a:r>
          </a:p>
          <a:p>
            <a:pPr marL="971550" lvl="1" indent="-285750">
              <a:buFont typeface="Arial"/>
              <a:buChar char="•"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97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D26D-B29F-4E4E-8309-F4F4722A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Environmental Factors</a:t>
            </a:r>
            <a:endParaRPr lang="en-US" sz="2400" b="1">
              <a:ea typeface="+mn-lt"/>
              <a:cs typeface="+mn-lt"/>
            </a:endParaRPr>
          </a:p>
          <a:p>
            <a:r>
              <a:rPr lang="en-US" sz="2400">
                <a:cs typeface="Calibri"/>
              </a:rPr>
              <a:t>Legislation and Regulations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Exchange Rates</a:t>
            </a:r>
          </a:p>
          <a:p>
            <a:pPr lvl="1">
              <a:buFont typeface="Arial"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Pricing Policies</a:t>
            </a:r>
          </a:p>
          <a:p>
            <a:r>
              <a:rPr lang="en-US" sz="2400">
                <a:cs typeface="Calibri"/>
              </a:rPr>
              <a:t>Price Skimming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cs typeface="Calibri"/>
              </a:rPr>
              <a:t>Price Penetration</a:t>
            </a:r>
          </a:p>
          <a:p>
            <a:r>
              <a:rPr lang="en-US" sz="2400">
                <a:cs typeface="Calibri"/>
              </a:rPr>
              <a:t>Psychological Pricing</a:t>
            </a:r>
          </a:p>
          <a:p>
            <a:r>
              <a:rPr lang="en-US" sz="2400">
                <a:cs typeface="Calibri"/>
              </a:rPr>
              <a:t>Professional Pricing</a:t>
            </a:r>
          </a:p>
        </p:txBody>
      </p:sp>
    </p:spTree>
    <p:extLst>
      <p:ext uri="{BB962C8B-B14F-4D97-AF65-F5344CB8AC3E}">
        <p14:creationId xmlns:p14="http://schemas.microsoft.com/office/powerpoint/2010/main" val="323345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70B66-9F3A-495A-B45B-5A909482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Price Estimations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0CE7-6785-47C8-9EFF-146A99FC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Basics</a:t>
            </a:r>
          </a:p>
          <a:p>
            <a:pPr lvl="1"/>
            <a:r>
              <a:rPr lang="en-US">
                <a:cs typeface="Calibri"/>
              </a:rPr>
              <a:t>Website Hosting</a:t>
            </a:r>
            <a:endParaRPr lang="en-US"/>
          </a:p>
          <a:p>
            <a:pPr lvl="1"/>
            <a:r>
              <a:rPr lang="en-US">
                <a:cs typeface="Calibri"/>
              </a:rPr>
              <a:t>Recording Equipment</a:t>
            </a:r>
          </a:p>
          <a:p>
            <a:pPr lvl="1"/>
            <a:r>
              <a:rPr lang="en-US">
                <a:cs typeface="Calibri"/>
              </a:rPr>
              <a:t>Electricity</a:t>
            </a:r>
          </a:p>
          <a:p>
            <a:pPr marL="0" indent="0">
              <a:buNone/>
            </a:pPr>
            <a:r>
              <a:rPr lang="en-US" sz="2400" b="1">
                <a:cs typeface="Calibri"/>
              </a:rPr>
              <a:t>Merchandise</a:t>
            </a:r>
          </a:p>
          <a:p>
            <a:pPr lvl="1"/>
            <a:r>
              <a:rPr lang="en-US">
                <a:cs typeface="Calibri"/>
              </a:rPr>
              <a:t>T-shirt</a:t>
            </a:r>
          </a:p>
          <a:p>
            <a:pPr lvl="1"/>
            <a:r>
              <a:rPr lang="en-US">
                <a:cs typeface="Calibri"/>
              </a:rPr>
              <a:t>Sticker</a:t>
            </a:r>
          </a:p>
          <a:p>
            <a:pPr marL="0" indent="0">
              <a:buNone/>
            </a:pPr>
            <a:r>
              <a:rPr lang="en-US" sz="2400" b="1">
                <a:cs typeface="Calibri"/>
              </a:rPr>
              <a:t>Promotions</a:t>
            </a:r>
          </a:p>
          <a:p>
            <a:pPr lvl="1"/>
            <a:r>
              <a:rPr lang="en-US">
                <a:cs typeface="Calibri"/>
              </a:rPr>
              <a:t>Leaflets</a:t>
            </a:r>
          </a:p>
          <a:p>
            <a:pPr lvl="1"/>
            <a:r>
              <a:rPr lang="en-US">
                <a:cs typeface="Calibri"/>
              </a:rPr>
              <a:t>Posters</a:t>
            </a:r>
          </a:p>
        </p:txBody>
      </p:sp>
    </p:spTree>
    <p:extLst>
      <p:ext uri="{BB962C8B-B14F-4D97-AF65-F5344CB8AC3E}">
        <p14:creationId xmlns:p14="http://schemas.microsoft.com/office/powerpoint/2010/main" val="309653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Marketing CA1</vt:lpstr>
      <vt:lpstr>Micro-Economics</vt:lpstr>
      <vt:lpstr>Macro-Economics</vt:lpstr>
      <vt:lpstr>Segmentation</vt:lpstr>
      <vt:lpstr>Our Mix</vt:lpstr>
      <vt:lpstr>Pricing Decisions</vt:lpstr>
      <vt:lpstr>PowerPoint Presentation</vt:lpstr>
      <vt:lpstr>PowerPoint Presentation</vt:lpstr>
      <vt:lpstr>Price Estimations</vt:lpstr>
      <vt:lpstr>Distribution Policy</vt:lpstr>
      <vt:lpstr>Promotion</vt:lpstr>
      <vt:lpstr>Promotion &amp; Social Media</vt:lpstr>
      <vt:lpstr>Results of survey – Sample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CA1</dc:title>
  <dc:creator>20075914</dc:creator>
  <cp:revision>42</cp:revision>
  <dcterms:created xsi:type="dcterms:W3CDTF">2020-03-08T22:59:46Z</dcterms:created>
  <dcterms:modified xsi:type="dcterms:W3CDTF">2020-04-29T10:57:55Z</dcterms:modified>
</cp:coreProperties>
</file>