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Alisha Gurule"/>
  <p:cmAuthor clrIdx="1" id="1" initials="" lastIdx="3" name="Andrea Mill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30T19:03:47.621">
    <p:pos x="6000" y="0"/>
    <p:text>I redid it this one so you can see the difference in RMSD better and i used that as our absolute error because our true value is zero. and then you can add whatever else, most of the other results were really similar so i didn't graph them</p:text>
  </p:cm>
  <p:cm authorId="0" idx="2" dt="2023-04-30T19:03:47.621">
    <p:pos x="6000" y="0"/>
    <p:text>I also made it small so we can focus on other metrics that are more important and you can move it to make it prettier after everybody else puts their stuff</p:text>
  </p:cm>
  <p:cm authorId="1" idx="1" dt="2023-04-30T17:39:20.018">
    <p:pos x="196" y="280"/>
    <p:text>I think the results should be adjusted. I'm not sure what exactly, but I can think about it more and offer more insight if needed, but I think these graphs don't communicate results well</p:text>
  </p:cm>
  <p:cm authorId="1" idx="2" dt="2023-04-30T17:28:37.523">
    <p:pos x="196" y="380"/>
    <p:text>make graph results and the results summary one slide. Anything you want to say about the results in the graph could probably just be put in the notes and then said to the class during the presentation rather than putting them in the slide deck?</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3-04-30T17:40:09.585">
    <p:pos x="6000" y="0"/>
    <p:text>See comment on previous slide
This could be combined with graphs and perhaps some of it just spoken rather than just spelled out on the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efb1cb8d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efb1cb8d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ea4ae0a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ea4ae0a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Achiral - think of human hands with finger pointing out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efb1cb8df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efb1cb8df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efb1cb8d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efb1cb8d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ee9d428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ee9d428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ee9d42b3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ee9d42b3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eda5aabe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1eda5aabe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9708a111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39708a11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9708a111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39708a111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9708a11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9708a11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finding the position with the minimal RMSD will allow for the most direct structural comparison.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9708a11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9708a11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equation for calculating the RMSD between two sets of points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efb1cb8d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efb1cb8d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to rotate Matrix P to fit best onto Q is:</a:t>
            </a:r>
            <a:endParaRPr/>
          </a:p>
          <a:p>
            <a:pPr indent="-298450" lvl="0" marL="457200" rtl="0" algn="l">
              <a:spcBef>
                <a:spcPts val="0"/>
              </a:spcBef>
              <a:spcAft>
                <a:spcPts val="0"/>
              </a:spcAft>
              <a:buSzPts val="1100"/>
              <a:buChar char="-"/>
            </a:pPr>
            <a:r>
              <a:rPr lang="en"/>
              <a:t>Calculate </a:t>
            </a:r>
            <a:r>
              <a:rPr lang="en"/>
              <a:t>the</a:t>
            </a:r>
            <a:r>
              <a:rPr lang="en"/>
              <a:t> center for P and Q (typically 0,0,0 → subtract mean of column from each value)</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efb1cb8d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efb1cb8d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there are multiple scenarios that can cause Kabsch Algorithm to be less effective, this is one example. As you can see, the bond angle between atom 3 and 4 differs and the distances for the remaining atoms all result much higher than needed.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efb1cb8d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efb1cb8d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math behind this algorithm is very complex and not the point of this presentation, so we won’t go too deep into it.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9708a111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9708a111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ee9d428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ee9d428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ea4ae0a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ea4ae0a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Left is </a:t>
            </a:r>
            <a:r>
              <a:rPr lang="en" sz="1800">
                <a:solidFill>
                  <a:srgbClr val="006BA6"/>
                </a:solidFill>
              </a:rPr>
              <a:t>(-)-δ9-trans-Tetrahydrocannabinol, the right is (+)-trans-δ9-Tetrahydrocannabinol</a:t>
            </a:r>
            <a:endParaRPr sz="1800">
              <a:solidFill>
                <a:srgbClr val="006BA6"/>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695D46"/>
                </a:solidFill>
                <a:latin typeface="Open Sans"/>
                <a:ea typeface="Open Sans"/>
                <a:cs typeface="Open Sans"/>
                <a:sym typeface="Open Sans"/>
              </a:rPr>
              <a:t>(because they are the same structure, but right handed and left handed versions of each other → chirality)</a:t>
            </a:r>
            <a:endParaRPr sz="1800">
              <a:solidFill>
                <a:srgbClr val="006BA6"/>
              </a:solidFill>
            </a:endParaRPr>
          </a:p>
          <a:p>
            <a:pPr indent="0" lvl="0" marL="0" rtl="0" algn="l">
              <a:spcBef>
                <a:spcPts val="1200"/>
              </a:spcBef>
              <a:spcAft>
                <a:spcPts val="0"/>
              </a:spcAft>
              <a:buNone/>
            </a:pPr>
            <a:r>
              <a:t/>
            </a:r>
            <a:endParaRPr sz="1800">
              <a:solidFill>
                <a:srgbClr val="006BA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lphafold.ebi.ac.uk/entry/A0A5E8G9H8" TargetMode="External"/><Relationship Id="rId4"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hyperlink" Target="https://marketplace.visualstudio.com/items?itemName=ArianJamasb.protein-view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1.xml"/><Relationship Id="rId4" Type="http://schemas.openxmlformats.org/officeDocument/2006/relationships/image" Target="../media/image10.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hyperlink" Target="https://www.nature.com/articles/s41586-021-03819-2" TargetMode="External"/><Relationship Id="rId10" Type="http://schemas.openxmlformats.org/officeDocument/2006/relationships/hyperlink" Target="https://www.nature.com/articles/s41586-021-03819-2" TargetMode="External"/><Relationship Id="rId13" Type="http://schemas.openxmlformats.org/officeDocument/2006/relationships/hyperlink" Target="https://academic.oup.com/nar/advance-article/doi/10.1093/nar/gkab1061/6430488" TargetMode="External"/><Relationship Id="rId12" Type="http://schemas.openxmlformats.org/officeDocument/2006/relationships/hyperlink" Target="https://academic.oup.com/nar/advance-article/doi/10.1093/nar/gkab1061/6430488"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biopython.org/wiki/The_Biopython_Structural_Bioinformatics_FAQ" TargetMode="External"/><Relationship Id="rId4" Type="http://schemas.openxmlformats.org/officeDocument/2006/relationships/hyperlink" Target="http://www.cheminfo.org/Chemistry/Cheminformatics/FormatConverter/index.html" TargetMode="External"/><Relationship Id="rId9" Type="http://schemas.openxmlformats.org/officeDocument/2006/relationships/hyperlink" Target="https://www.nature.com/articles/s41586-021-03819-2" TargetMode="External"/><Relationship Id="rId15" Type="http://schemas.openxmlformats.org/officeDocument/2006/relationships/hyperlink" Target="https://academic.oup.com/nar/advance-article/doi/10.1093/nar/gkab1061/6430488" TargetMode="External"/><Relationship Id="rId14" Type="http://schemas.openxmlformats.org/officeDocument/2006/relationships/hyperlink" Target="https://academic.oup.com/nar/advance-article/doi/10.1093/nar/gkab1061/6430488" TargetMode="External"/><Relationship Id="rId16" Type="http://schemas.openxmlformats.org/officeDocument/2006/relationships/hyperlink" Target="https://academic.oup.com/nar/advance-article/doi/10.1093/nar/gkab1061/6430488" TargetMode="External"/><Relationship Id="rId5" Type="http://schemas.openxmlformats.org/officeDocument/2006/relationships/hyperlink" Target="https://stackoverflow.com/questions/47806879/how-to-move-protein-coordinates-with-respect-to-a-reference-frame" TargetMode="External"/><Relationship Id="rId6" Type="http://schemas.openxmlformats.org/officeDocument/2006/relationships/hyperlink" Target="https://alphafold.com/" TargetMode="External"/><Relationship Id="rId7" Type="http://schemas.openxmlformats.org/officeDocument/2006/relationships/hyperlink" Target="https://www.nature.com/articles/s41586-021-03819-2" TargetMode="External"/><Relationship Id="rId8" Type="http://schemas.openxmlformats.org/officeDocument/2006/relationships/hyperlink" Target="https://www.nature.com/articles/s41586-021-03819-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charnley" TargetMode="External"/><Relationship Id="rId4" Type="http://schemas.openxmlformats.org/officeDocument/2006/relationships/hyperlink" Target="https://ch.linkedin.com/in/jimmycharnleykromann" TargetMode="External"/><Relationship Id="rId5" Type="http://schemas.openxmlformats.org/officeDocument/2006/relationships/hyperlink" Target="http://www.chemspider.com/Chemical-Structure.118751.html?rid=6324d97d-94ff-4a1e-837a-e05695892726" TargetMode="External"/><Relationship Id="rId6" Type="http://schemas.openxmlformats.org/officeDocument/2006/relationships/hyperlink" Target="http://www.chemspider.com/Chemical-Structure.15266.html?rid=15ba37de-f3c4-444b-8d1a-21dc3a630ba5#synonymsTab" TargetMode="External"/><Relationship Id="rId7" Type="http://schemas.openxmlformats.org/officeDocument/2006/relationships/hyperlink" Target="http://www.chemspider.com/Chemical-Structure.71347.html?rid=e569f2e5-283f-4870-955f-3ea080e19515" TargetMode="External"/><Relationship Id="rId8" Type="http://schemas.openxmlformats.org/officeDocument/2006/relationships/hyperlink" Target="http://www.chemspider.com/Chemical-Structure.388787.html?rid=2937c387-5fe5-45ab-8597-708051bfb86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charnley/rmsd</a:t>
            </a:r>
            <a:endParaRPr/>
          </a:p>
        </p:txBody>
      </p:sp>
      <p:sp>
        <p:nvSpPr>
          <p:cNvPr id="67" name="Google Shape;67;p13"/>
          <p:cNvSpPr txBox="1"/>
          <p:nvPr/>
        </p:nvSpPr>
        <p:spPr>
          <a:xfrm>
            <a:off x="1645550" y="3429900"/>
            <a:ext cx="5853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 Python Package</a:t>
            </a:r>
            <a:endParaRPr/>
          </a:p>
          <a:p>
            <a:pPr indent="0" lvl="0" marL="0" rtl="0" algn="ctr">
              <a:spcBef>
                <a:spcPts val="0"/>
              </a:spcBef>
              <a:spcAft>
                <a:spcPts val="0"/>
              </a:spcAft>
              <a:buNone/>
            </a:pPr>
            <a:r>
              <a:rPr lang="en"/>
              <a:t>Presented By: Andrea Miller, Mark Tamale, Evie Lee, &amp; Alisha Gurule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2D Results:</a:t>
            </a:r>
            <a:endParaRPr/>
          </a:p>
        </p:txBody>
      </p:sp>
      <p:pic>
        <p:nvPicPr>
          <p:cNvPr id="145" name="Google Shape;145;p22"/>
          <p:cNvPicPr preferRelativeResize="0"/>
          <p:nvPr/>
        </p:nvPicPr>
        <p:blipFill rotWithShape="1">
          <a:blip r:embed="rId3">
            <a:alphaModFix/>
          </a:blip>
          <a:srcRect b="13440" l="0" r="0" t="-13440"/>
          <a:stretch/>
        </p:blipFill>
        <p:spPr>
          <a:xfrm>
            <a:off x="152400" y="847625"/>
            <a:ext cx="8839201" cy="2090232"/>
          </a:xfrm>
          <a:prstGeom prst="rect">
            <a:avLst/>
          </a:prstGeom>
          <a:noFill/>
          <a:ln>
            <a:noFill/>
          </a:ln>
        </p:spPr>
      </p:pic>
      <p:sp>
        <p:nvSpPr>
          <p:cNvPr id="146" name="Google Shape;146;p22"/>
          <p:cNvSpPr txBox="1"/>
          <p:nvPr/>
        </p:nvSpPr>
        <p:spPr>
          <a:xfrm>
            <a:off x="123825" y="835825"/>
            <a:ext cx="4114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T Sans Narrow"/>
                <a:ea typeface="PT Sans Narrow"/>
                <a:cs typeface="PT Sans Narrow"/>
                <a:sym typeface="PT Sans Narrow"/>
              </a:rPr>
              <a:t>Kabsch Algorithm (default)</a:t>
            </a:r>
            <a:r>
              <a:rPr b="1" lang="en" sz="1700">
                <a:latin typeface="PT Sans Narrow"/>
                <a:ea typeface="PT Sans Narrow"/>
                <a:cs typeface="PT Sans Narrow"/>
                <a:sym typeface="PT Sans Narrow"/>
              </a:rPr>
              <a:t>:</a:t>
            </a:r>
            <a:endParaRPr b="1" sz="1700">
              <a:latin typeface="PT Sans Narrow"/>
              <a:ea typeface="PT Sans Narrow"/>
              <a:cs typeface="PT Sans Narrow"/>
              <a:sym typeface="PT Sans Narrow"/>
            </a:endParaRPr>
          </a:p>
        </p:txBody>
      </p:sp>
      <p:sp>
        <p:nvSpPr>
          <p:cNvPr id="147" name="Google Shape;147;p22"/>
          <p:cNvSpPr/>
          <p:nvPr/>
        </p:nvSpPr>
        <p:spPr>
          <a:xfrm>
            <a:off x="152400" y="2544925"/>
            <a:ext cx="1583400" cy="1929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123825" y="1947225"/>
            <a:ext cx="1583400" cy="1929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123825" y="1392400"/>
            <a:ext cx="1583400" cy="1929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3821900" y="2737825"/>
            <a:ext cx="416700" cy="1929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4274350" y="2140125"/>
            <a:ext cx="416700" cy="1929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3569500" y="1549575"/>
            <a:ext cx="416700" cy="1929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txBox="1"/>
          <p:nvPr/>
        </p:nvSpPr>
        <p:spPr>
          <a:xfrm>
            <a:off x="123825" y="3033725"/>
            <a:ext cx="4114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T Sans Narrow"/>
                <a:ea typeface="PT Sans Narrow"/>
                <a:cs typeface="PT Sans Narrow"/>
                <a:sym typeface="PT Sans Narrow"/>
              </a:rPr>
              <a:t>Quaternion Algorithm:</a:t>
            </a:r>
            <a:endParaRPr b="1" sz="1700">
              <a:latin typeface="PT Sans Narrow"/>
              <a:ea typeface="PT Sans Narrow"/>
              <a:cs typeface="PT Sans Narrow"/>
              <a:sym typeface="PT Sans Narrow"/>
            </a:endParaRPr>
          </a:p>
        </p:txBody>
      </p:sp>
      <p:pic>
        <p:nvPicPr>
          <p:cNvPr id="154" name="Google Shape;154;p22"/>
          <p:cNvPicPr preferRelativeResize="0"/>
          <p:nvPr/>
        </p:nvPicPr>
        <p:blipFill>
          <a:blip r:embed="rId4">
            <a:alphaModFix/>
          </a:blip>
          <a:stretch>
            <a:fillRect/>
          </a:stretch>
        </p:blipFill>
        <p:spPr>
          <a:xfrm>
            <a:off x="152400" y="3359225"/>
            <a:ext cx="8839200" cy="1518069"/>
          </a:xfrm>
          <a:prstGeom prst="rect">
            <a:avLst/>
          </a:prstGeom>
          <a:noFill/>
          <a:ln>
            <a:noFill/>
          </a:ln>
        </p:spPr>
      </p:pic>
      <p:sp>
        <p:nvSpPr>
          <p:cNvPr id="155" name="Google Shape;155;p22"/>
          <p:cNvSpPr/>
          <p:nvPr/>
        </p:nvSpPr>
        <p:spPr>
          <a:xfrm>
            <a:off x="4310075" y="3702225"/>
            <a:ext cx="416700" cy="1929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4912525" y="4190375"/>
            <a:ext cx="416700" cy="1929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4536300" y="4684400"/>
            <a:ext cx="416700" cy="1929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123825" y="4491500"/>
            <a:ext cx="1269300" cy="1929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152400" y="4021825"/>
            <a:ext cx="1319100" cy="1929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98925" y="3557763"/>
            <a:ext cx="1319100" cy="1929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different molecules - 3D</a:t>
            </a:r>
            <a:endParaRPr/>
          </a:p>
        </p:txBody>
      </p:sp>
      <p:sp>
        <p:nvSpPr>
          <p:cNvPr id="166" name="Google Shape;166;p23"/>
          <p:cNvSpPr txBox="1"/>
          <p:nvPr>
            <p:ph idx="1" type="body"/>
          </p:nvPr>
        </p:nvSpPr>
        <p:spPr>
          <a:xfrm>
            <a:off x="361700" y="1045300"/>
            <a:ext cx="8520600" cy="597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Comparison between </a:t>
            </a:r>
            <a:r>
              <a:rPr lang="en"/>
              <a:t>D-glyceraldehyde (71347) and L-glyceraldehyde (388787):</a:t>
            </a:r>
            <a:endParaRPr/>
          </a:p>
        </p:txBody>
      </p:sp>
      <p:pic>
        <p:nvPicPr>
          <p:cNvPr descr="Save" id="167" name="Google Shape;167;p23"/>
          <p:cNvPicPr preferRelativeResize="0"/>
          <p:nvPr/>
        </p:nvPicPr>
        <p:blipFill>
          <a:blip r:embed="rId3">
            <a:alphaModFix/>
          </a:blip>
          <a:stretch>
            <a:fillRect/>
          </a:stretch>
        </p:blipFill>
        <p:spPr>
          <a:xfrm>
            <a:off x="419100" y="4721275"/>
            <a:ext cx="152400" cy="152400"/>
          </a:xfrm>
          <a:prstGeom prst="rect">
            <a:avLst/>
          </a:prstGeom>
          <a:noFill/>
          <a:ln>
            <a:noFill/>
          </a:ln>
        </p:spPr>
      </p:pic>
      <p:pic>
        <p:nvPicPr>
          <p:cNvPr descr="Zoom" id="168" name="Google Shape;168;p23"/>
          <p:cNvPicPr preferRelativeResize="0"/>
          <p:nvPr/>
        </p:nvPicPr>
        <p:blipFill>
          <a:blip r:embed="rId4">
            <a:alphaModFix/>
          </a:blip>
          <a:stretch>
            <a:fillRect/>
          </a:stretch>
        </p:blipFill>
        <p:spPr>
          <a:xfrm>
            <a:off x="152400" y="4721275"/>
            <a:ext cx="114300" cy="114300"/>
          </a:xfrm>
          <a:prstGeom prst="rect">
            <a:avLst/>
          </a:prstGeom>
          <a:noFill/>
          <a:ln>
            <a:noFill/>
          </a:ln>
        </p:spPr>
      </p:pic>
      <p:pic>
        <p:nvPicPr>
          <p:cNvPr id="169" name="Google Shape;169;p23"/>
          <p:cNvPicPr preferRelativeResize="0"/>
          <p:nvPr/>
        </p:nvPicPr>
        <p:blipFill rotWithShape="1">
          <a:blip r:embed="rId5">
            <a:alphaModFix/>
          </a:blip>
          <a:srcRect b="12171" l="-16628" r="23941" t="10988"/>
          <a:stretch/>
        </p:blipFill>
        <p:spPr>
          <a:xfrm>
            <a:off x="237700" y="1643075"/>
            <a:ext cx="3055574" cy="2936075"/>
          </a:xfrm>
          <a:prstGeom prst="rect">
            <a:avLst/>
          </a:prstGeom>
          <a:noFill/>
          <a:ln>
            <a:noFill/>
          </a:ln>
        </p:spPr>
      </p:pic>
      <p:sp>
        <p:nvSpPr>
          <p:cNvPr id="170" name="Google Shape;170;p23"/>
          <p:cNvSpPr txBox="1"/>
          <p:nvPr>
            <p:ph idx="1" type="body"/>
          </p:nvPr>
        </p:nvSpPr>
        <p:spPr>
          <a:xfrm>
            <a:off x="1549800" y="4579150"/>
            <a:ext cx="1122000" cy="402300"/>
          </a:xfrm>
          <a:prstGeom prst="rect">
            <a:avLst/>
          </a:prstGeom>
          <a:noFill/>
        </p:spPr>
        <p:txBody>
          <a:bodyPr anchorCtr="0" anchor="t" bIns="91425" lIns="91425" spcFirstLastPara="1" rIns="91425" wrap="square" tIns="91425">
            <a:noAutofit/>
          </a:bodyPr>
          <a:lstStyle/>
          <a:p>
            <a:pPr indent="0" lvl="0" marL="0" rtl="0" algn="l">
              <a:spcBef>
                <a:spcPts val="0"/>
              </a:spcBef>
              <a:spcAft>
                <a:spcPts val="1200"/>
              </a:spcAft>
              <a:buSzPts val="852"/>
              <a:buNone/>
            </a:pPr>
            <a:r>
              <a:rPr b="1" lang="en" sz="1100">
                <a:solidFill>
                  <a:srgbClr val="000000"/>
                </a:solidFill>
                <a:latin typeface="Arial"/>
                <a:ea typeface="Arial"/>
                <a:cs typeface="Arial"/>
                <a:sym typeface="Arial"/>
              </a:rPr>
              <a:t>ID: 71347</a:t>
            </a:r>
            <a:r>
              <a:rPr b="1" lang="en" sz="1100">
                <a:solidFill>
                  <a:schemeClr val="lt1"/>
                </a:solidFill>
              </a:rPr>
              <a:t>ID</a:t>
            </a:r>
            <a:endParaRPr b="1" sz="1100">
              <a:solidFill>
                <a:schemeClr val="lt1"/>
              </a:solidFill>
            </a:endParaRPr>
          </a:p>
        </p:txBody>
      </p:sp>
      <p:pic>
        <p:nvPicPr>
          <p:cNvPr id="171" name="Google Shape;171;p23"/>
          <p:cNvPicPr preferRelativeResize="0"/>
          <p:nvPr/>
        </p:nvPicPr>
        <p:blipFill rotWithShape="1">
          <a:blip r:embed="rId6">
            <a:alphaModFix/>
          </a:blip>
          <a:srcRect b="16118" l="14801" r="18038" t="13587"/>
          <a:stretch/>
        </p:blipFill>
        <p:spPr>
          <a:xfrm>
            <a:off x="5350675" y="1678775"/>
            <a:ext cx="2550325" cy="2686050"/>
          </a:xfrm>
          <a:prstGeom prst="rect">
            <a:avLst/>
          </a:prstGeom>
          <a:noFill/>
          <a:ln>
            <a:noFill/>
          </a:ln>
        </p:spPr>
      </p:pic>
      <p:sp>
        <p:nvSpPr>
          <p:cNvPr id="172" name="Google Shape;172;p23"/>
          <p:cNvSpPr txBox="1"/>
          <p:nvPr>
            <p:ph idx="1" type="body"/>
          </p:nvPr>
        </p:nvSpPr>
        <p:spPr>
          <a:xfrm>
            <a:off x="6228200" y="4579150"/>
            <a:ext cx="902400" cy="402300"/>
          </a:xfrm>
          <a:prstGeom prst="rect">
            <a:avLst/>
          </a:prstGeom>
          <a:noFill/>
        </p:spPr>
        <p:txBody>
          <a:bodyPr anchorCtr="0" anchor="t" bIns="91425" lIns="91425" spcFirstLastPara="1" rIns="91425" wrap="square" tIns="91425">
            <a:noAutofit/>
          </a:bodyPr>
          <a:lstStyle/>
          <a:p>
            <a:pPr indent="0" lvl="0" marL="0" rtl="0" algn="l">
              <a:spcBef>
                <a:spcPts val="0"/>
              </a:spcBef>
              <a:spcAft>
                <a:spcPts val="1200"/>
              </a:spcAft>
              <a:buSzPts val="852"/>
              <a:buNone/>
            </a:pPr>
            <a:r>
              <a:rPr b="1" lang="en" sz="1100">
                <a:solidFill>
                  <a:srgbClr val="000000"/>
                </a:solidFill>
              </a:rPr>
              <a:t>ID: </a:t>
            </a:r>
            <a:r>
              <a:rPr b="1" lang="en" sz="1100">
                <a:solidFill>
                  <a:srgbClr val="000000"/>
                </a:solidFill>
                <a:latin typeface="Arial"/>
                <a:ea typeface="Arial"/>
                <a:cs typeface="Arial"/>
                <a:sym typeface="Arial"/>
              </a:rPr>
              <a:t>388787</a:t>
            </a:r>
            <a:endParaRPr b="1" sz="11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4"/>
          <p:cNvPicPr preferRelativeResize="0"/>
          <p:nvPr/>
        </p:nvPicPr>
        <p:blipFill>
          <a:blip r:embed="rId3">
            <a:alphaModFix/>
          </a:blip>
          <a:stretch>
            <a:fillRect/>
          </a:stretch>
        </p:blipFill>
        <p:spPr>
          <a:xfrm>
            <a:off x="66675" y="3425157"/>
            <a:ext cx="9144001" cy="1569786"/>
          </a:xfrm>
          <a:prstGeom prst="rect">
            <a:avLst/>
          </a:prstGeom>
          <a:noFill/>
          <a:ln>
            <a:noFill/>
          </a:ln>
        </p:spPr>
      </p:pic>
      <p:pic>
        <p:nvPicPr>
          <p:cNvPr id="178" name="Google Shape;178;p24"/>
          <p:cNvPicPr preferRelativeResize="0"/>
          <p:nvPr/>
        </p:nvPicPr>
        <p:blipFill>
          <a:blip r:embed="rId4">
            <a:alphaModFix/>
          </a:blip>
          <a:stretch>
            <a:fillRect/>
          </a:stretch>
        </p:blipFill>
        <p:spPr>
          <a:xfrm>
            <a:off x="123825" y="1108863"/>
            <a:ext cx="9143999" cy="1816024"/>
          </a:xfrm>
          <a:prstGeom prst="rect">
            <a:avLst/>
          </a:prstGeom>
          <a:noFill/>
          <a:ln>
            <a:noFill/>
          </a:ln>
        </p:spPr>
      </p:pic>
      <p:sp>
        <p:nvSpPr>
          <p:cNvPr id="179" name="Google Shape;179;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D Results:</a:t>
            </a:r>
            <a:endParaRPr/>
          </a:p>
        </p:txBody>
      </p:sp>
      <p:sp>
        <p:nvSpPr>
          <p:cNvPr id="180" name="Google Shape;180;p24"/>
          <p:cNvSpPr txBox="1"/>
          <p:nvPr/>
        </p:nvSpPr>
        <p:spPr>
          <a:xfrm>
            <a:off x="123825" y="835825"/>
            <a:ext cx="4114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T Sans Narrow"/>
                <a:ea typeface="PT Sans Narrow"/>
                <a:cs typeface="PT Sans Narrow"/>
                <a:sym typeface="PT Sans Narrow"/>
              </a:rPr>
              <a:t>Kabsch Algorithm (default):</a:t>
            </a:r>
            <a:endParaRPr b="1" sz="1700">
              <a:latin typeface="PT Sans Narrow"/>
              <a:ea typeface="PT Sans Narrow"/>
              <a:cs typeface="PT Sans Narrow"/>
              <a:sym typeface="PT Sans Narrow"/>
            </a:endParaRPr>
          </a:p>
        </p:txBody>
      </p:sp>
      <p:sp>
        <p:nvSpPr>
          <p:cNvPr id="181" name="Google Shape;181;p24"/>
          <p:cNvSpPr/>
          <p:nvPr/>
        </p:nvSpPr>
        <p:spPr>
          <a:xfrm>
            <a:off x="152400" y="2544925"/>
            <a:ext cx="1583400" cy="1929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123825" y="1947225"/>
            <a:ext cx="1583400" cy="1929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123825" y="1316200"/>
            <a:ext cx="1583400" cy="1929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3898100" y="2737825"/>
            <a:ext cx="416700" cy="1929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4350550" y="2140125"/>
            <a:ext cx="416700" cy="1929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3645700" y="1549575"/>
            <a:ext cx="416700" cy="1929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123825" y="3033725"/>
            <a:ext cx="4114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T Sans Narrow"/>
                <a:ea typeface="PT Sans Narrow"/>
                <a:cs typeface="PT Sans Narrow"/>
                <a:sym typeface="PT Sans Narrow"/>
              </a:rPr>
              <a:t>Quaternion Algorithm:</a:t>
            </a:r>
            <a:endParaRPr b="1" sz="1700">
              <a:latin typeface="PT Sans Narrow"/>
              <a:ea typeface="PT Sans Narrow"/>
              <a:cs typeface="PT Sans Narrow"/>
              <a:sym typeface="PT Sans Narrow"/>
            </a:endParaRPr>
          </a:p>
        </p:txBody>
      </p:sp>
      <p:sp>
        <p:nvSpPr>
          <p:cNvPr id="188" name="Google Shape;188;p24"/>
          <p:cNvSpPr/>
          <p:nvPr/>
        </p:nvSpPr>
        <p:spPr>
          <a:xfrm>
            <a:off x="4386275" y="3778425"/>
            <a:ext cx="416700" cy="1929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5064925" y="4266575"/>
            <a:ext cx="416700" cy="1929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4688700" y="4760600"/>
            <a:ext cx="416700" cy="1929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47625" y="4643900"/>
            <a:ext cx="1269300" cy="1929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76200" y="4098025"/>
            <a:ext cx="1319100" cy="1929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22725" y="3557763"/>
            <a:ext cx="1319100" cy="1929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on 20 random rotations</a:t>
            </a:r>
            <a:endParaRPr/>
          </a:p>
        </p:txBody>
      </p:sp>
      <p:sp>
        <p:nvSpPr>
          <p:cNvPr id="199" name="Google Shape;199;p25"/>
          <p:cNvSpPr txBox="1"/>
          <p:nvPr>
            <p:ph idx="1" type="body"/>
          </p:nvPr>
        </p:nvSpPr>
        <p:spPr>
          <a:xfrm>
            <a:off x="4446350" y="1266325"/>
            <a:ext cx="4260300" cy="3424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Take fairly complex structure— AlphaFold prediction of an </a:t>
            </a:r>
            <a:r>
              <a:rPr lang="en" u="sng">
                <a:solidFill>
                  <a:schemeClr val="hlink"/>
                </a:solidFill>
                <a:hlinkClick r:id="rId3"/>
              </a:rPr>
              <a:t>E. Coli genomic chromosome</a:t>
            </a:r>
            <a:endParaRPr/>
          </a:p>
          <a:p>
            <a:pPr indent="-342900" lvl="0" marL="457200" rtl="0" algn="l">
              <a:spcBef>
                <a:spcPts val="0"/>
              </a:spcBef>
              <a:spcAft>
                <a:spcPts val="0"/>
              </a:spcAft>
              <a:buSzPts val="1800"/>
              <a:buChar char="●"/>
            </a:pPr>
            <a:r>
              <a:rPr lang="en"/>
              <a:t>Randomly rotate around axis in 3D (x, y, z)</a:t>
            </a:r>
            <a:endParaRPr/>
          </a:p>
          <a:p>
            <a:pPr indent="-342900" lvl="0" marL="457200" rtl="0" algn="l">
              <a:spcBef>
                <a:spcPts val="0"/>
              </a:spcBef>
              <a:spcAft>
                <a:spcPts val="0"/>
              </a:spcAft>
              <a:buSzPts val="1800"/>
              <a:buChar char="●"/>
            </a:pPr>
            <a:r>
              <a:rPr lang="en"/>
              <a:t>Compare each rotated structure with </a:t>
            </a:r>
            <a:r>
              <a:rPr lang="en"/>
              <a:t>the</a:t>
            </a:r>
            <a:r>
              <a:rPr lang="en"/>
              <a:t> original using RMSD </a:t>
            </a:r>
            <a:r>
              <a:rPr lang="en"/>
              <a:t>and Kabsch or Quaternion</a:t>
            </a:r>
            <a:endParaRPr/>
          </a:p>
          <a:p>
            <a:pPr indent="-317500" lvl="1" marL="914400" rtl="0" algn="l">
              <a:spcBef>
                <a:spcPts val="0"/>
              </a:spcBef>
              <a:spcAft>
                <a:spcPts val="0"/>
              </a:spcAft>
              <a:buSzPts val="1400"/>
              <a:buChar char="○"/>
            </a:pPr>
            <a:r>
              <a:rPr lang="en"/>
              <a:t>RMSD should be zero</a:t>
            </a:r>
            <a:endParaRPr/>
          </a:p>
          <a:p>
            <a:pPr indent="-342900" lvl="0" marL="457200" rtl="0" algn="l">
              <a:spcBef>
                <a:spcPts val="0"/>
              </a:spcBef>
              <a:spcAft>
                <a:spcPts val="0"/>
              </a:spcAft>
              <a:buSzPts val="1800"/>
              <a:buChar char="●"/>
            </a:pPr>
            <a:r>
              <a:rPr lang="en"/>
              <a:t>Done using: Jupyter Notebook, Python (biopython, numpy, rmsd, timeit)</a:t>
            </a:r>
            <a:endParaRPr/>
          </a:p>
        </p:txBody>
      </p:sp>
      <p:pic>
        <p:nvPicPr>
          <p:cNvPr id="200" name="Google Shape;200;p25"/>
          <p:cNvPicPr preferRelativeResize="0"/>
          <p:nvPr/>
        </p:nvPicPr>
        <p:blipFill>
          <a:blip r:embed="rId4">
            <a:alphaModFix/>
          </a:blip>
          <a:stretch>
            <a:fillRect/>
          </a:stretch>
        </p:blipFill>
        <p:spPr>
          <a:xfrm>
            <a:off x="311700" y="1266325"/>
            <a:ext cx="2345151" cy="1565125"/>
          </a:xfrm>
          <a:prstGeom prst="rect">
            <a:avLst/>
          </a:prstGeom>
          <a:noFill/>
          <a:ln>
            <a:noFill/>
          </a:ln>
        </p:spPr>
      </p:pic>
      <p:pic>
        <p:nvPicPr>
          <p:cNvPr id="201" name="Google Shape;201;p25"/>
          <p:cNvPicPr preferRelativeResize="0"/>
          <p:nvPr/>
        </p:nvPicPr>
        <p:blipFill>
          <a:blip r:embed="rId5">
            <a:alphaModFix/>
          </a:blip>
          <a:stretch>
            <a:fillRect/>
          </a:stretch>
        </p:blipFill>
        <p:spPr>
          <a:xfrm>
            <a:off x="1923488" y="2571542"/>
            <a:ext cx="2412638" cy="1997482"/>
          </a:xfrm>
          <a:prstGeom prst="rect">
            <a:avLst/>
          </a:prstGeom>
          <a:noFill/>
          <a:ln>
            <a:noFill/>
          </a:ln>
        </p:spPr>
      </p:pic>
      <p:sp>
        <p:nvSpPr>
          <p:cNvPr id="202" name="Google Shape;202;p25"/>
          <p:cNvSpPr txBox="1"/>
          <p:nvPr/>
        </p:nvSpPr>
        <p:spPr>
          <a:xfrm>
            <a:off x="311700" y="4531975"/>
            <a:ext cx="4024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900">
                <a:latin typeface="Open Sans"/>
                <a:ea typeface="Open Sans"/>
                <a:cs typeface="Open Sans"/>
                <a:sym typeface="Open Sans"/>
              </a:rPr>
              <a:t>Protein structure visualizations created using </a:t>
            </a:r>
            <a:r>
              <a:rPr i="1" lang="en" sz="900" u="sng">
                <a:solidFill>
                  <a:schemeClr val="hlink"/>
                </a:solidFill>
                <a:latin typeface="Open Sans"/>
                <a:ea typeface="Open Sans"/>
                <a:cs typeface="Open Sans"/>
                <a:sym typeface="Open Sans"/>
                <a:hlinkClick r:id="rId6"/>
              </a:rPr>
              <a:t>Protein Viewer By Arian Jamasb</a:t>
            </a:r>
            <a:r>
              <a:rPr i="1" lang="en" sz="900">
                <a:latin typeface="Open Sans"/>
                <a:ea typeface="Open Sans"/>
                <a:cs typeface="Open Sans"/>
                <a:sym typeface="Open Sans"/>
              </a:rPr>
              <a:t> (</a:t>
            </a:r>
            <a:r>
              <a:rPr i="1" lang="en" sz="900">
                <a:latin typeface="Open Sans"/>
                <a:ea typeface="Open Sans"/>
                <a:cs typeface="Open Sans"/>
                <a:sym typeface="Open Sans"/>
              </a:rPr>
              <a:t>VS Code Extension)</a:t>
            </a:r>
            <a:endParaRPr i="1" sz="900">
              <a:latin typeface="Open Sans"/>
              <a:ea typeface="Open Sans"/>
              <a:cs typeface="Open Sans"/>
              <a:sym typeface="Open Sans"/>
            </a:endParaRPr>
          </a:p>
        </p:txBody>
      </p:sp>
      <p:sp>
        <p:nvSpPr>
          <p:cNvPr id="203" name="Google Shape;203;p25"/>
          <p:cNvSpPr txBox="1"/>
          <p:nvPr/>
        </p:nvSpPr>
        <p:spPr>
          <a:xfrm>
            <a:off x="3449200" y="1768500"/>
            <a:ext cx="7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E. Coli</a:t>
            </a:r>
            <a:endParaRPr>
              <a:latin typeface="Open Sans"/>
              <a:ea typeface="Open Sans"/>
              <a:cs typeface="Open Sans"/>
              <a:sym typeface="Open Sans"/>
            </a:endParaRPr>
          </a:p>
        </p:txBody>
      </p:sp>
      <p:sp>
        <p:nvSpPr>
          <p:cNvPr id="204" name="Google Shape;204;p25"/>
          <p:cNvSpPr/>
          <p:nvPr/>
        </p:nvSpPr>
        <p:spPr>
          <a:xfrm rot="10800000">
            <a:off x="2840375" y="1868100"/>
            <a:ext cx="560700" cy="201000"/>
          </a:xfrm>
          <a:prstGeom prst="rightArrow">
            <a:avLst>
              <a:gd fmla="val 50000" name="adj1"/>
              <a:gd fmla="val 50000" name="adj2"/>
            </a:avLst>
          </a:prstGeom>
          <a:solidFill>
            <a:schemeClr val="accent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nvSpPr>
        <p:spPr>
          <a:xfrm>
            <a:off x="311700" y="3373925"/>
            <a:ext cx="1146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20 random rotations</a:t>
            </a:r>
            <a:endParaRPr>
              <a:latin typeface="Open Sans"/>
              <a:ea typeface="Open Sans"/>
              <a:cs typeface="Open Sans"/>
              <a:sym typeface="Open Sans"/>
            </a:endParaRPr>
          </a:p>
        </p:txBody>
      </p:sp>
      <p:sp>
        <p:nvSpPr>
          <p:cNvPr id="206" name="Google Shape;206;p25"/>
          <p:cNvSpPr/>
          <p:nvPr/>
        </p:nvSpPr>
        <p:spPr>
          <a:xfrm>
            <a:off x="1415701" y="3581213"/>
            <a:ext cx="465900" cy="201000"/>
          </a:xfrm>
          <a:prstGeom prst="rightArrow">
            <a:avLst>
              <a:gd fmla="val 50000" name="adj1"/>
              <a:gd fmla="val 50000" name="adj2"/>
            </a:avLst>
          </a:prstGeom>
          <a:solidFill>
            <a:schemeClr val="accent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311700" y="445025"/>
            <a:ext cx="29481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a:t>
            </a:r>
            <a:r>
              <a:rPr lang="en"/>
              <a:t>/Quality </a:t>
            </a:r>
            <a:endParaRPr/>
          </a:p>
        </p:txBody>
      </p:sp>
      <p:sp>
        <p:nvSpPr>
          <p:cNvPr id="212" name="Google Shape;212;p26"/>
          <p:cNvSpPr txBox="1"/>
          <p:nvPr>
            <p:ph idx="1" type="body"/>
          </p:nvPr>
        </p:nvSpPr>
        <p:spPr>
          <a:xfrm>
            <a:off x="311700" y="1266325"/>
            <a:ext cx="3312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26"/>
          <p:cNvPicPr preferRelativeResize="0"/>
          <p:nvPr/>
        </p:nvPicPr>
        <p:blipFill>
          <a:blip r:embed="rId4">
            <a:alphaModFix/>
          </a:blip>
          <a:stretch>
            <a:fillRect/>
          </a:stretch>
        </p:blipFill>
        <p:spPr>
          <a:xfrm>
            <a:off x="401475" y="1270076"/>
            <a:ext cx="2731724" cy="2092449"/>
          </a:xfrm>
          <a:prstGeom prst="rect">
            <a:avLst/>
          </a:prstGeom>
          <a:noFill/>
          <a:ln>
            <a:noFill/>
          </a:ln>
        </p:spPr>
      </p:pic>
      <p:sp>
        <p:nvSpPr>
          <p:cNvPr id="214" name="Google Shape;214;p26"/>
          <p:cNvSpPr txBox="1"/>
          <p:nvPr/>
        </p:nvSpPr>
        <p:spPr>
          <a:xfrm>
            <a:off x="503725" y="3585675"/>
            <a:ext cx="227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Quaternion gets us a slightly closer approximation but w/ slightly more time. </a:t>
            </a:r>
            <a:endParaRPr>
              <a:latin typeface="Open Sans"/>
              <a:ea typeface="Open Sans"/>
              <a:cs typeface="Open Sans"/>
              <a:sym typeface="Open Sans"/>
            </a:endParaRPr>
          </a:p>
        </p:txBody>
      </p:sp>
      <p:pic>
        <p:nvPicPr>
          <p:cNvPr id="215" name="Google Shape;215;p26"/>
          <p:cNvPicPr preferRelativeResize="0"/>
          <p:nvPr/>
        </p:nvPicPr>
        <p:blipFill>
          <a:blip r:embed="rId5">
            <a:alphaModFix/>
          </a:blip>
          <a:stretch>
            <a:fillRect/>
          </a:stretch>
        </p:blipFill>
        <p:spPr>
          <a:xfrm>
            <a:off x="3980925" y="1152425"/>
            <a:ext cx="4255700" cy="339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sp>
        <p:nvSpPr>
          <p:cNvPr id="221" name="Google Shape;221;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Data shows </a:t>
            </a:r>
            <a:endParaRPr/>
          </a:p>
          <a:p>
            <a:pPr indent="-334327" lvl="0" marL="457200" rtl="0" algn="l">
              <a:spcBef>
                <a:spcPts val="1200"/>
              </a:spcBef>
              <a:spcAft>
                <a:spcPts val="0"/>
              </a:spcAft>
              <a:buSzPct val="100000"/>
              <a:buChar char="●"/>
            </a:pPr>
            <a:r>
              <a:rPr lang="en"/>
              <a:t>Quaternion algorithm was slower when used on the 2D molecules; mixed results for 3D. </a:t>
            </a:r>
            <a:endParaRPr/>
          </a:p>
          <a:p>
            <a:pPr indent="-334327" lvl="0" marL="457200" rtl="0" algn="l">
              <a:spcBef>
                <a:spcPts val="0"/>
              </a:spcBef>
              <a:spcAft>
                <a:spcPts val="0"/>
              </a:spcAft>
              <a:buSzPct val="100000"/>
              <a:buChar char="●"/>
            </a:pPr>
            <a:r>
              <a:rPr lang="en"/>
              <a:t>Both algorithms produces approx. same results; Quaternion algorithm producing a </a:t>
            </a:r>
            <a:r>
              <a:rPr i="1" lang="en"/>
              <a:t>slightly</a:t>
            </a:r>
            <a:r>
              <a:rPr lang="en"/>
              <a:t> smaller error; mixed results for 3D.</a:t>
            </a:r>
            <a:endParaRPr/>
          </a:p>
          <a:p>
            <a:pPr indent="0" lvl="0" marL="0" rtl="0" algn="l">
              <a:spcBef>
                <a:spcPts val="1200"/>
              </a:spcBef>
              <a:spcAft>
                <a:spcPts val="0"/>
              </a:spcAft>
              <a:buNone/>
            </a:pPr>
            <a:r>
              <a:rPr lang="en"/>
              <a:t>Inferences</a:t>
            </a:r>
            <a:endParaRPr/>
          </a:p>
          <a:p>
            <a:pPr indent="-334327" lvl="0" marL="457200" rtl="0" algn="l">
              <a:spcBef>
                <a:spcPts val="1200"/>
              </a:spcBef>
              <a:spcAft>
                <a:spcPts val="0"/>
              </a:spcAft>
              <a:buSzPct val="100000"/>
              <a:buChar char="●"/>
            </a:pPr>
            <a:r>
              <a:rPr lang="en"/>
              <a:t>3D molecules closer in structure before reorder</a:t>
            </a:r>
            <a:endParaRPr/>
          </a:p>
          <a:p>
            <a:pPr indent="-334327" lvl="0" marL="457200" rtl="0" algn="l">
              <a:spcBef>
                <a:spcPts val="0"/>
              </a:spcBef>
              <a:spcAft>
                <a:spcPts val="0"/>
              </a:spcAft>
              <a:buSzPct val="100000"/>
              <a:buChar char="●"/>
            </a:pPr>
            <a:r>
              <a:rPr lang="en"/>
              <a:t>2D molecules closer in structure after reorder </a:t>
            </a:r>
            <a:endParaRPr/>
          </a:p>
          <a:p>
            <a:pPr indent="-334327" lvl="0" marL="457200" rtl="0" algn="l">
              <a:spcBef>
                <a:spcPts val="0"/>
              </a:spcBef>
              <a:spcAft>
                <a:spcPts val="0"/>
              </a:spcAft>
              <a:buSzPct val="100000"/>
              <a:buChar char="●"/>
            </a:pPr>
            <a:r>
              <a:rPr lang="en"/>
              <a:t>2D RMSD after reorder was very close to zero; they have the same structure.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and Disadvantages:</a:t>
            </a:r>
            <a:endParaRPr/>
          </a:p>
        </p:txBody>
      </p:sp>
      <p:sp>
        <p:nvSpPr>
          <p:cNvPr id="227" name="Google Shape;227;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Advantages</a:t>
            </a:r>
            <a:endParaRPr/>
          </a:p>
          <a:p>
            <a:pPr indent="-325755" lvl="0" marL="457200" rtl="0" algn="l">
              <a:spcBef>
                <a:spcPts val="1200"/>
              </a:spcBef>
              <a:spcAft>
                <a:spcPts val="0"/>
              </a:spcAft>
              <a:buSzPct val="100000"/>
              <a:buChar char="●"/>
            </a:pPr>
            <a:r>
              <a:rPr lang="en"/>
              <a:t>This is helpful when comparing different states of molecular structures. </a:t>
            </a:r>
            <a:endParaRPr/>
          </a:p>
          <a:p>
            <a:pPr indent="-325755" lvl="0" marL="457200" rtl="0" algn="l">
              <a:spcBef>
                <a:spcPts val="0"/>
              </a:spcBef>
              <a:spcAft>
                <a:spcPts val="0"/>
              </a:spcAft>
              <a:buSzPct val="100000"/>
              <a:buChar char="●"/>
            </a:pPr>
            <a:r>
              <a:rPr lang="en"/>
              <a:t>This is helpful to scientists studying chemistry, biochemistry, and structural biology.</a:t>
            </a:r>
            <a:endParaRPr/>
          </a:p>
          <a:p>
            <a:pPr indent="-325755" lvl="0" marL="457200" rtl="0" algn="l">
              <a:spcBef>
                <a:spcPts val="0"/>
              </a:spcBef>
              <a:spcAft>
                <a:spcPts val="0"/>
              </a:spcAft>
              <a:buSzPct val="100000"/>
              <a:buChar char="●"/>
            </a:pPr>
            <a:r>
              <a:rPr lang="en"/>
              <a:t>Potentially lead to better research with molecular biology which can lead to breakthroughs in health and drugs. </a:t>
            </a:r>
            <a:endParaRPr/>
          </a:p>
          <a:p>
            <a:pPr indent="0" lvl="0" marL="0" rtl="0" algn="l">
              <a:spcBef>
                <a:spcPts val="1200"/>
              </a:spcBef>
              <a:spcAft>
                <a:spcPts val="0"/>
              </a:spcAft>
              <a:buNone/>
            </a:pPr>
            <a:r>
              <a:rPr lang="en"/>
              <a:t>Disadvantages</a:t>
            </a:r>
            <a:endParaRPr/>
          </a:p>
          <a:p>
            <a:pPr indent="-325755" lvl="0" marL="457200" rtl="0" algn="l">
              <a:spcBef>
                <a:spcPts val="1200"/>
              </a:spcBef>
              <a:spcAft>
                <a:spcPts val="0"/>
              </a:spcAft>
              <a:buSzPct val="100000"/>
              <a:buChar char="●"/>
            </a:pPr>
            <a:r>
              <a:rPr lang="en"/>
              <a:t>Package is very limiting, stuck within the constraints of its functionality</a:t>
            </a:r>
            <a:r>
              <a:rPr lang="en"/>
              <a:t> </a:t>
            </a:r>
            <a:endParaRPr/>
          </a:p>
          <a:p>
            <a:pPr indent="-325755" lvl="0" marL="457200" rtl="0" algn="l">
              <a:spcBef>
                <a:spcPts val="0"/>
              </a:spcBef>
              <a:spcAft>
                <a:spcPts val="0"/>
              </a:spcAft>
              <a:buSzPct val="100000"/>
              <a:buChar char="●"/>
            </a:pPr>
            <a:r>
              <a:rPr lang="en"/>
              <a:t>Incorrect input data or interpretation can lead to skewed results, so it is up to the user to correctly interpret results</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packages used:</a:t>
            </a:r>
            <a:endParaRPr/>
          </a:p>
        </p:txBody>
      </p:sp>
      <p:sp>
        <p:nvSpPr>
          <p:cNvPr id="233" name="Google Shape;233;p29"/>
          <p:cNvSpPr txBox="1"/>
          <p:nvPr>
            <p:ph idx="1" type="body"/>
          </p:nvPr>
        </p:nvSpPr>
        <p:spPr>
          <a:xfrm>
            <a:off x="311700" y="1152475"/>
            <a:ext cx="8520600" cy="9453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Char char="●"/>
            </a:pPr>
            <a:r>
              <a:rPr lang="en" u="sng">
                <a:solidFill>
                  <a:schemeClr val="hlink"/>
                </a:solidFill>
                <a:hlinkClick r:id="rId3"/>
              </a:rPr>
              <a:t>Biopython</a:t>
            </a:r>
            <a:r>
              <a:rPr lang="en"/>
              <a:t> → specifically, the PDB module to parse the atomic structure of a .pdb file into a modifiable data structure (which we used to rotate around some axis)</a:t>
            </a:r>
            <a:endParaRPr/>
          </a:p>
          <a:p>
            <a:pPr indent="0" lvl="0" marL="457200" rtl="0" algn="l">
              <a:lnSpc>
                <a:spcPct val="95000"/>
              </a:lnSpc>
              <a:spcBef>
                <a:spcPts val="1200"/>
              </a:spcBef>
              <a:spcAft>
                <a:spcPts val="1200"/>
              </a:spcAft>
              <a:buSzPts val="852"/>
              <a:buNone/>
            </a:pPr>
            <a:r>
              <a:t/>
            </a:r>
            <a:endParaRPr sz="1395"/>
          </a:p>
        </p:txBody>
      </p:sp>
      <p:sp>
        <p:nvSpPr>
          <p:cNvPr id="234" name="Google Shape;234;p29"/>
          <p:cNvSpPr txBox="1"/>
          <p:nvPr>
            <p:ph type="title"/>
          </p:nvPr>
        </p:nvSpPr>
        <p:spPr>
          <a:xfrm>
            <a:off x="357600" y="2097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Sites used:</a:t>
            </a:r>
            <a:endParaRPr/>
          </a:p>
        </p:txBody>
      </p:sp>
      <p:sp>
        <p:nvSpPr>
          <p:cNvPr id="235" name="Google Shape;235;p29"/>
          <p:cNvSpPr txBox="1"/>
          <p:nvPr>
            <p:ph idx="1" type="body"/>
          </p:nvPr>
        </p:nvSpPr>
        <p:spPr>
          <a:xfrm>
            <a:off x="357600" y="2723700"/>
            <a:ext cx="8520600" cy="2109900"/>
          </a:xfrm>
          <a:prstGeom prst="rect">
            <a:avLst/>
          </a:prstGeom>
        </p:spPr>
        <p:txBody>
          <a:bodyPr anchorCtr="0" anchor="t" bIns="91425" lIns="91425" spcFirstLastPara="1" rIns="91425" wrap="square" tIns="91425">
            <a:normAutofit fontScale="92500" lnSpcReduction="20000"/>
          </a:bodyPr>
          <a:lstStyle/>
          <a:p>
            <a:pPr indent="-315277" lvl="0" marL="457200" rtl="0" algn="l">
              <a:spcBef>
                <a:spcPts val="0"/>
              </a:spcBef>
              <a:spcAft>
                <a:spcPts val="0"/>
              </a:spcAft>
              <a:buSzPct val="100000"/>
              <a:buChar char="●"/>
            </a:pPr>
            <a:r>
              <a:rPr lang="en" sz="1475" u="sng">
                <a:solidFill>
                  <a:schemeClr val="hlink"/>
                </a:solidFill>
                <a:hlinkClick r:id="rId4"/>
              </a:rPr>
              <a:t>http://www.cheminfo.org/Chemistry/Cheminformatics/FormatConverter/index.html</a:t>
            </a:r>
            <a:endParaRPr sz="1475"/>
          </a:p>
          <a:p>
            <a:pPr indent="-317182" lvl="1" marL="914400" rtl="0" algn="l">
              <a:spcBef>
                <a:spcPts val="0"/>
              </a:spcBef>
              <a:spcAft>
                <a:spcPts val="0"/>
              </a:spcAft>
              <a:buSzPct val="100000"/>
              <a:buChar char="○"/>
            </a:pPr>
            <a:r>
              <a:rPr lang="en" sz="1508"/>
              <a:t>For converting .mol files to .xyz</a:t>
            </a:r>
            <a:r>
              <a:rPr lang="en" sz="1508"/>
              <a:t> </a:t>
            </a:r>
            <a:endParaRPr sz="1508"/>
          </a:p>
          <a:p>
            <a:pPr indent="-316706" lvl="0" marL="457200" rtl="0" algn="l">
              <a:spcBef>
                <a:spcPts val="0"/>
              </a:spcBef>
              <a:spcAft>
                <a:spcPts val="0"/>
              </a:spcAft>
              <a:buSzPct val="100000"/>
              <a:buChar char="●"/>
            </a:pPr>
            <a:r>
              <a:rPr lang="en" sz="1500" u="sng">
                <a:solidFill>
                  <a:schemeClr val="accent5"/>
                </a:solidFill>
                <a:hlinkClick r:id="rId5">
                  <a:extLst>
                    <a:ext uri="{A12FA001-AC4F-418D-AE19-62706E023703}">
                      <ahyp:hlinkClr val="tx"/>
                    </a:ext>
                  </a:extLst>
                </a:hlinkClick>
              </a:rPr>
              <a:t>PDB rotation reference</a:t>
            </a:r>
            <a:endParaRPr/>
          </a:p>
          <a:p>
            <a:pPr indent="-316706" lvl="0" marL="457200" rtl="0" algn="l">
              <a:spcBef>
                <a:spcPts val="0"/>
              </a:spcBef>
              <a:spcAft>
                <a:spcPts val="0"/>
              </a:spcAft>
              <a:buSzPct val="100000"/>
              <a:buChar char="●"/>
            </a:pPr>
            <a:r>
              <a:rPr lang="en" sz="1500" u="sng">
                <a:solidFill>
                  <a:schemeClr val="hlink"/>
                </a:solidFill>
                <a:hlinkClick r:id="rId6"/>
              </a:rPr>
              <a:t>AlphaFold Protein Structure Database</a:t>
            </a:r>
            <a:endParaRPr sz="1500"/>
          </a:p>
          <a:p>
            <a:pPr indent="-316706" lvl="1" marL="914400" rtl="0" algn="l">
              <a:spcBef>
                <a:spcPts val="0"/>
              </a:spcBef>
              <a:spcAft>
                <a:spcPts val="0"/>
              </a:spcAft>
              <a:buSzPct val="100000"/>
              <a:buChar char="○"/>
            </a:pPr>
            <a:r>
              <a:rPr lang="en" sz="1500"/>
              <a:t>To obtain a complex enough protein to run tests on</a:t>
            </a:r>
            <a:endParaRPr sz="1500"/>
          </a:p>
          <a:p>
            <a:pPr indent="-304006" lvl="1" marL="914400" rtl="0" algn="l">
              <a:spcBef>
                <a:spcPts val="0"/>
              </a:spcBef>
              <a:spcAft>
                <a:spcPts val="0"/>
              </a:spcAft>
              <a:buSzPct val="100000"/>
              <a:buChar char="○"/>
            </a:pPr>
            <a:r>
              <a:rPr lang="en" sz="1283"/>
              <a:t>(Papers cited for structure prediction:)</a:t>
            </a:r>
            <a:endParaRPr sz="1283"/>
          </a:p>
          <a:p>
            <a:pPr indent="-323056" lvl="2" marL="1371600" rtl="0" algn="l">
              <a:spcBef>
                <a:spcPts val="0"/>
              </a:spcBef>
              <a:spcAft>
                <a:spcPts val="0"/>
              </a:spcAft>
              <a:buSzPct val="133109"/>
              <a:buChar char="■"/>
            </a:pPr>
            <a:r>
              <a:rPr lang="en" sz="1208" u="sng">
                <a:solidFill>
                  <a:schemeClr val="accent5"/>
                </a:solidFill>
                <a:latin typeface="Arial"/>
                <a:ea typeface="Arial"/>
                <a:cs typeface="Arial"/>
                <a:sym typeface="Arial"/>
                <a:hlinkClick r:id="rId7">
                  <a:extLst>
                    <a:ext uri="{A12FA001-AC4F-418D-AE19-62706E023703}">
                      <ahyp:hlinkClr val="tx"/>
                    </a:ext>
                  </a:extLst>
                </a:hlinkClick>
              </a:rPr>
              <a:t>Jumper, J </a:t>
            </a:r>
            <a:r>
              <a:rPr i="1" lang="en" sz="1208" u="sng">
                <a:solidFill>
                  <a:schemeClr val="accent5"/>
                </a:solidFill>
                <a:latin typeface="Arial"/>
                <a:ea typeface="Arial"/>
                <a:cs typeface="Arial"/>
                <a:sym typeface="Arial"/>
                <a:hlinkClick r:id="rId8">
                  <a:extLst>
                    <a:ext uri="{A12FA001-AC4F-418D-AE19-62706E023703}">
                      <ahyp:hlinkClr val="tx"/>
                    </a:ext>
                  </a:extLst>
                </a:hlinkClick>
              </a:rPr>
              <a:t>et al</a:t>
            </a:r>
            <a:r>
              <a:rPr lang="en" sz="1208" u="sng">
                <a:solidFill>
                  <a:schemeClr val="accent5"/>
                </a:solidFill>
                <a:latin typeface="Arial"/>
                <a:ea typeface="Arial"/>
                <a:cs typeface="Arial"/>
                <a:sym typeface="Arial"/>
                <a:hlinkClick r:id="rId9">
                  <a:extLst>
                    <a:ext uri="{A12FA001-AC4F-418D-AE19-62706E023703}">
                      <ahyp:hlinkClr val="tx"/>
                    </a:ext>
                  </a:extLst>
                </a:hlinkClick>
              </a:rPr>
              <a:t>. Highly accurate protein structure prediction with AlphaFold. </a:t>
            </a:r>
            <a:r>
              <a:rPr i="1" lang="en" sz="1208" u="sng">
                <a:solidFill>
                  <a:schemeClr val="accent5"/>
                </a:solidFill>
                <a:latin typeface="Arial"/>
                <a:ea typeface="Arial"/>
                <a:cs typeface="Arial"/>
                <a:sym typeface="Arial"/>
                <a:hlinkClick r:id="rId10">
                  <a:extLst>
                    <a:ext uri="{A12FA001-AC4F-418D-AE19-62706E023703}">
                      <ahyp:hlinkClr val="tx"/>
                    </a:ext>
                  </a:extLst>
                </a:hlinkClick>
              </a:rPr>
              <a:t>Nature</a:t>
            </a:r>
            <a:r>
              <a:rPr lang="en" sz="1208" u="sng">
                <a:solidFill>
                  <a:schemeClr val="accent5"/>
                </a:solidFill>
                <a:latin typeface="Arial"/>
                <a:ea typeface="Arial"/>
                <a:cs typeface="Arial"/>
                <a:sym typeface="Arial"/>
                <a:hlinkClick r:id="rId11">
                  <a:extLst>
                    <a:ext uri="{A12FA001-AC4F-418D-AE19-62706E023703}">
                      <ahyp:hlinkClr val="tx"/>
                    </a:ext>
                  </a:extLst>
                </a:hlinkClick>
              </a:rPr>
              <a:t> (2021).</a:t>
            </a:r>
            <a:endParaRPr sz="1208" u="sng">
              <a:solidFill>
                <a:schemeClr val="accent5"/>
              </a:solidFill>
              <a:latin typeface="Arial"/>
              <a:ea typeface="Arial"/>
              <a:cs typeface="Arial"/>
              <a:sym typeface="Arial"/>
            </a:endParaRPr>
          </a:p>
          <a:p>
            <a:pPr indent="-323056" lvl="2" marL="1371600" rtl="0" algn="l">
              <a:spcBef>
                <a:spcPts val="0"/>
              </a:spcBef>
              <a:spcAft>
                <a:spcPts val="0"/>
              </a:spcAft>
              <a:buSzPct val="133109"/>
              <a:buChar char="■"/>
            </a:pPr>
            <a:r>
              <a:rPr lang="en" sz="1208" u="sng">
                <a:solidFill>
                  <a:schemeClr val="accent5"/>
                </a:solidFill>
                <a:latin typeface="Arial"/>
                <a:ea typeface="Arial"/>
                <a:cs typeface="Arial"/>
                <a:sym typeface="Arial"/>
                <a:hlinkClick r:id="rId12">
                  <a:extLst>
                    <a:ext uri="{A12FA001-AC4F-418D-AE19-62706E023703}">
                      <ahyp:hlinkClr val="tx"/>
                    </a:ext>
                  </a:extLst>
                </a:hlinkClick>
              </a:rPr>
              <a:t>Varadi, M </a:t>
            </a:r>
            <a:r>
              <a:rPr i="1" lang="en" sz="1208" u="sng">
                <a:solidFill>
                  <a:schemeClr val="accent5"/>
                </a:solidFill>
                <a:latin typeface="Arial"/>
                <a:ea typeface="Arial"/>
                <a:cs typeface="Arial"/>
                <a:sym typeface="Arial"/>
                <a:hlinkClick r:id="rId13">
                  <a:extLst>
                    <a:ext uri="{A12FA001-AC4F-418D-AE19-62706E023703}">
                      <ahyp:hlinkClr val="tx"/>
                    </a:ext>
                  </a:extLst>
                </a:hlinkClick>
              </a:rPr>
              <a:t>et al</a:t>
            </a:r>
            <a:r>
              <a:rPr lang="en" sz="1208" u="sng">
                <a:solidFill>
                  <a:schemeClr val="accent5"/>
                </a:solidFill>
                <a:latin typeface="Arial"/>
                <a:ea typeface="Arial"/>
                <a:cs typeface="Arial"/>
                <a:sym typeface="Arial"/>
                <a:hlinkClick r:id="rId14">
                  <a:extLst>
                    <a:ext uri="{A12FA001-AC4F-418D-AE19-62706E023703}">
                      <ahyp:hlinkClr val="tx"/>
                    </a:ext>
                  </a:extLst>
                </a:hlinkClick>
              </a:rPr>
              <a:t>. AlphaFold Protein Structure Database: massively expanding the structural coverage of protein-sequence space with high-accuracy models. </a:t>
            </a:r>
            <a:r>
              <a:rPr i="1" lang="en" sz="1208" u="sng">
                <a:solidFill>
                  <a:schemeClr val="accent5"/>
                </a:solidFill>
                <a:latin typeface="Arial"/>
                <a:ea typeface="Arial"/>
                <a:cs typeface="Arial"/>
                <a:sym typeface="Arial"/>
                <a:hlinkClick r:id="rId15">
                  <a:extLst>
                    <a:ext uri="{A12FA001-AC4F-418D-AE19-62706E023703}">
                      <ahyp:hlinkClr val="tx"/>
                    </a:ext>
                  </a:extLst>
                </a:hlinkClick>
              </a:rPr>
              <a:t>Nucleic Acids Research</a:t>
            </a:r>
            <a:r>
              <a:rPr lang="en" sz="1208" u="sng">
                <a:solidFill>
                  <a:schemeClr val="accent5"/>
                </a:solidFill>
                <a:latin typeface="Arial"/>
                <a:ea typeface="Arial"/>
                <a:cs typeface="Arial"/>
                <a:sym typeface="Arial"/>
                <a:hlinkClick r:id="rId16">
                  <a:extLst>
                    <a:ext uri="{A12FA001-AC4F-418D-AE19-62706E023703}">
                      <ahyp:hlinkClr val="tx"/>
                    </a:ext>
                  </a:extLst>
                </a:hlinkClick>
              </a:rPr>
              <a:t> (2021).</a:t>
            </a:r>
            <a:endParaRPr sz="1508"/>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Sources:</a:t>
            </a:r>
            <a:endParaRPr/>
          </a:p>
        </p:txBody>
      </p:sp>
      <p:sp>
        <p:nvSpPr>
          <p:cNvPr id="241" name="Google Shape;241;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Jimmy Charnley Kromann </a:t>
            </a:r>
            <a:r>
              <a:rPr lang="en" sz="1600" u="sng">
                <a:solidFill>
                  <a:schemeClr val="hlink"/>
                </a:solidFill>
                <a:hlinkClick r:id="rId3"/>
              </a:rPr>
              <a:t>GitHub Link</a:t>
            </a:r>
            <a:r>
              <a:rPr lang="en" sz="1600"/>
              <a:t> - package creator</a:t>
            </a:r>
            <a:endParaRPr sz="1600"/>
          </a:p>
          <a:p>
            <a:pPr indent="-330200" lvl="0" marL="457200" rtl="0" algn="l">
              <a:spcBef>
                <a:spcPts val="0"/>
              </a:spcBef>
              <a:spcAft>
                <a:spcPts val="0"/>
              </a:spcAft>
              <a:buSzPts val="1600"/>
              <a:buChar char="●"/>
            </a:pPr>
            <a:r>
              <a:rPr lang="en" sz="1600"/>
              <a:t>Jimmy Charnley Kromann </a:t>
            </a:r>
            <a:r>
              <a:rPr lang="en" sz="1600" u="sng">
                <a:solidFill>
                  <a:schemeClr val="hlink"/>
                </a:solidFill>
                <a:hlinkClick r:id="rId4"/>
              </a:rPr>
              <a:t>LinkedIn Link</a:t>
            </a:r>
            <a:r>
              <a:rPr lang="en" sz="1600"/>
              <a:t> - creator profile</a:t>
            </a:r>
            <a:endParaRPr sz="1600"/>
          </a:p>
          <a:p>
            <a:pPr indent="-330200" lvl="0" marL="457200" rtl="0" algn="l">
              <a:spcBef>
                <a:spcPts val="0"/>
              </a:spcBef>
              <a:spcAft>
                <a:spcPts val="0"/>
              </a:spcAft>
              <a:buSzPts val="1600"/>
              <a:buChar char="●"/>
            </a:pPr>
            <a:r>
              <a:rPr lang="en" sz="1600" u="sng">
                <a:solidFill>
                  <a:schemeClr val="accent5"/>
                </a:solidFill>
                <a:hlinkClick r:id="rId5">
                  <a:extLst>
                    <a:ext uri="{A12FA001-AC4F-418D-AE19-62706E023703}">
                      <ahyp:hlinkClr val="tx"/>
                    </a:ext>
                  </a:extLst>
                </a:hlinkClick>
              </a:rPr>
              <a:t>http://www.chemspider.com/Chemical-Structure.118751.html?rid=6324d97d-94ff-4a1e-837a-e05695892726</a:t>
            </a:r>
            <a:endParaRPr sz="1600"/>
          </a:p>
          <a:p>
            <a:pPr indent="-330200" lvl="0" marL="457200" rtl="0" algn="l">
              <a:spcBef>
                <a:spcPts val="0"/>
              </a:spcBef>
              <a:spcAft>
                <a:spcPts val="0"/>
              </a:spcAft>
              <a:buSzPts val="1600"/>
              <a:buChar char="●"/>
            </a:pPr>
            <a:r>
              <a:rPr lang="en" sz="1600" u="sng">
                <a:solidFill>
                  <a:schemeClr val="accent5"/>
                </a:solidFill>
                <a:hlinkClick r:id="rId6">
                  <a:extLst>
                    <a:ext uri="{A12FA001-AC4F-418D-AE19-62706E023703}">
                      <ahyp:hlinkClr val="tx"/>
                    </a:ext>
                  </a:extLst>
                </a:hlinkClick>
              </a:rPr>
              <a:t>http://www.chemspider.com/Chemical-Structure.15266.html?rid=15ba37de-f3c4-444b-8d1a-21dc3a630ba5#synonymsTab</a:t>
            </a:r>
            <a:endParaRPr sz="1600"/>
          </a:p>
          <a:p>
            <a:pPr indent="-330200" lvl="0" marL="457200" rtl="0" algn="l">
              <a:spcBef>
                <a:spcPts val="0"/>
              </a:spcBef>
              <a:spcAft>
                <a:spcPts val="0"/>
              </a:spcAft>
              <a:buSzPts val="1600"/>
              <a:buChar char="●"/>
            </a:pPr>
            <a:r>
              <a:rPr lang="en" sz="1600" u="sng">
                <a:solidFill>
                  <a:schemeClr val="accent5"/>
                </a:solidFill>
                <a:hlinkClick r:id="rId7">
                  <a:extLst>
                    <a:ext uri="{A12FA001-AC4F-418D-AE19-62706E023703}">
                      <ahyp:hlinkClr val="tx"/>
                    </a:ext>
                  </a:extLst>
                </a:hlinkClick>
              </a:rPr>
              <a:t>http://www.chemspider.com/Chemical-Structure.71347.html?rid=e569f2e5-283f-4870-955f-3ea080e19515</a:t>
            </a:r>
            <a:endParaRPr sz="1600"/>
          </a:p>
          <a:p>
            <a:pPr indent="-330200" lvl="0" marL="457200" rtl="0" algn="l">
              <a:spcBef>
                <a:spcPts val="0"/>
              </a:spcBef>
              <a:spcAft>
                <a:spcPts val="0"/>
              </a:spcAft>
              <a:buSzPts val="1600"/>
              <a:buChar char="●"/>
            </a:pPr>
            <a:r>
              <a:rPr lang="en" sz="1600" u="sng">
                <a:solidFill>
                  <a:schemeClr val="accent5"/>
                </a:solidFill>
                <a:hlinkClick r:id="rId8">
                  <a:extLst>
                    <a:ext uri="{A12FA001-AC4F-418D-AE19-62706E023703}">
                      <ahyp:hlinkClr val="tx"/>
                    </a:ext>
                  </a:extLst>
                </a:hlinkClick>
              </a:rPr>
              <a:t>http://www.chemspider.com/Chemical-Structure.388787.html?rid=2937c387-5fe5-45ab-8597-708051bfb860</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59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the package does:</a:t>
            </a:r>
            <a:endParaRPr/>
          </a:p>
        </p:txBody>
      </p:sp>
      <p:sp>
        <p:nvSpPr>
          <p:cNvPr id="73" name="Google Shape;73;p14"/>
          <p:cNvSpPr txBox="1"/>
          <p:nvPr>
            <p:ph idx="1" type="body"/>
          </p:nvPr>
        </p:nvSpPr>
        <p:spPr>
          <a:xfrm>
            <a:off x="311700" y="881025"/>
            <a:ext cx="8520600" cy="2083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Calculates the Root Mean Square Deviation (RMSD) of two structures, such as a molecule or protein, and rotates them until their positions relative to each other result in the </a:t>
            </a:r>
            <a:r>
              <a:rPr b="1" lang="en"/>
              <a:t>minimum RMSD</a:t>
            </a:r>
            <a:endParaRPr b="1"/>
          </a:p>
          <a:p>
            <a:pPr indent="-342900" lvl="0" marL="457200" rtl="0" algn="l">
              <a:spcBef>
                <a:spcPts val="0"/>
              </a:spcBef>
              <a:spcAft>
                <a:spcPts val="0"/>
              </a:spcAft>
              <a:buSzPts val="1800"/>
              <a:buChar char="●"/>
            </a:pPr>
            <a:r>
              <a:rPr lang="en"/>
              <a:t>The user can specify whether to </a:t>
            </a:r>
            <a:r>
              <a:rPr lang="en"/>
              <a:t>use</a:t>
            </a:r>
            <a:r>
              <a:rPr lang="en"/>
              <a:t> the </a:t>
            </a:r>
            <a:r>
              <a:rPr lang="en"/>
              <a:t>Kabsch Algorithm (1976) or the Quaternion Algorithm (1991) for the rotation</a:t>
            </a:r>
            <a:endParaRPr/>
          </a:p>
          <a:p>
            <a:pPr indent="-342900" lvl="0" marL="457200" rtl="0" algn="l">
              <a:spcBef>
                <a:spcPts val="0"/>
              </a:spcBef>
              <a:spcAft>
                <a:spcPts val="0"/>
              </a:spcAft>
              <a:buSzPts val="1800"/>
              <a:buChar char="●"/>
            </a:pPr>
            <a:r>
              <a:rPr lang="en"/>
              <a:t>Goal: Compare the structural difference between two molecules based on the atoms and their positions. </a:t>
            </a:r>
            <a:endParaRPr/>
          </a:p>
        </p:txBody>
      </p:sp>
      <p:pic>
        <p:nvPicPr>
          <p:cNvPr id="74" name="Google Shape;74;p14"/>
          <p:cNvPicPr preferRelativeResize="0"/>
          <p:nvPr/>
        </p:nvPicPr>
        <p:blipFill>
          <a:blip r:embed="rId3">
            <a:alphaModFix/>
          </a:blip>
          <a:stretch>
            <a:fillRect/>
          </a:stretch>
        </p:blipFill>
        <p:spPr>
          <a:xfrm>
            <a:off x="1680938" y="2914825"/>
            <a:ext cx="5782126" cy="197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30555"/>
              <a:buFont typeface="Arial"/>
              <a:buNone/>
            </a:pPr>
            <a:r>
              <a:rPr lang="en"/>
              <a:t>How does it do it: </a:t>
            </a:r>
            <a:endParaRPr/>
          </a:p>
          <a:p>
            <a:pPr indent="-331470" lvl="0" marL="457200" rtl="0" algn="l">
              <a:lnSpc>
                <a:spcPct val="115000"/>
              </a:lnSpc>
              <a:spcBef>
                <a:spcPts val="0"/>
              </a:spcBef>
              <a:spcAft>
                <a:spcPts val="0"/>
              </a:spcAft>
              <a:buClr>
                <a:schemeClr val="dk2"/>
              </a:buClr>
              <a:buSzPct val="100000"/>
              <a:buChar char="●"/>
            </a:pPr>
            <a:r>
              <a:rPr lang="en" sz="1800">
                <a:solidFill>
                  <a:schemeClr val="dk2"/>
                </a:solidFill>
              </a:rPr>
              <a:t>Computes the minimal RMSD for the distance between the data points by rotating and translating one of the matrices </a:t>
            </a:r>
            <a:endParaRPr sz="1800">
              <a:solidFill>
                <a:schemeClr val="dk2"/>
              </a:solidFill>
            </a:endParaRPr>
          </a:p>
          <a:p>
            <a:pPr indent="0" lvl="0" marL="0" rtl="0" algn="l">
              <a:lnSpc>
                <a:spcPct val="115000"/>
              </a:lnSpc>
              <a:spcBef>
                <a:spcPts val="120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pic>
        <p:nvPicPr>
          <p:cNvPr id="80" name="Google Shape;80;p15"/>
          <p:cNvPicPr preferRelativeResize="0"/>
          <p:nvPr/>
        </p:nvPicPr>
        <p:blipFill>
          <a:blip r:embed="rId3">
            <a:alphaModFix/>
          </a:blip>
          <a:stretch>
            <a:fillRect/>
          </a:stretch>
        </p:blipFill>
        <p:spPr>
          <a:xfrm>
            <a:off x="4826025" y="1353347"/>
            <a:ext cx="4103900" cy="2818600"/>
          </a:xfrm>
          <a:prstGeom prst="rect">
            <a:avLst/>
          </a:prstGeom>
          <a:noFill/>
          <a:ln>
            <a:noFill/>
          </a:ln>
        </p:spPr>
      </p:pic>
      <p:sp>
        <p:nvSpPr>
          <p:cNvPr id="81" name="Google Shape;81;p15"/>
          <p:cNvSpPr txBox="1"/>
          <p:nvPr>
            <p:ph idx="1" type="body"/>
          </p:nvPr>
        </p:nvSpPr>
        <p:spPr>
          <a:xfrm>
            <a:off x="311700" y="2102250"/>
            <a:ext cx="8520600" cy="249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Standard deviation of the points</a:t>
            </a:r>
            <a:endParaRPr/>
          </a:p>
          <a:p>
            <a:pPr indent="-342900" lvl="0" marL="457200" rtl="0" algn="l">
              <a:spcBef>
                <a:spcPts val="0"/>
              </a:spcBef>
              <a:spcAft>
                <a:spcPts val="0"/>
              </a:spcAft>
              <a:buSzPts val="1800"/>
              <a:buChar char="●"/>
            </a:pPr>
            <a:r>
              <a:rPr lang="en"/>
              <a:t>Every point - </a:t>
            </a:r>
            <a:endParaRPr/>
          </a:p>
          <a:p>
            <a:pPr indent="-317500" lvl="1" marL="914400" rtl="0" algn="l">
              <a:spcBef>
                <a:spcPts val="0"/>
              </a:spcBef>
              <a:spcAft>
                <a:spcPts val="0"/>
              </a:spcAft>
              <a:buSzPts val="1400"/>
              <a:buChar char="○"/>
            </a:pPr>
            <a:r>
              <a:rPr lang="en"/>
              <a:t>Calculate the distance between two points</a:t>
            </a:r>
            <a:endParaRPr/>
          </a:p>
          <a:p>
            <a:pPr indent="-317500" lvl="1" marL="914400" rtl="0" algn="l">
              <a:spcBef>
                <a:spcPts val="0"/>
              </a:spcBef>
              <a:spcAft>
                <a:spcPts val="0"/>
              </a:spcAft>
              <a:buSzPts val="1400"/>
              <a:buChar char="○"/>
            </a:pPr>
            <a:r>
              <a:rPr lang="en"/>
              <a:t>Square the distance </a:t>
            </a:r>
            <a:endParaRPr/>
          </a:p>
          <a:p>
            <a:pPr indent="-317500" lvl="1" marL="914400" rtl="0" algn="l">
              <a:spcBef>
                <a:spcPts val="0"/>
              </a:spcBef>
              <a:spcAft>
                <a:spcPts val="0"/>
              </a:spcAft>
              <a:buSzPts val="1400"/>
              <a:buChar char="○"/>
            </a:pPr>
            <a:r>
              <a:rPr lang="en"/>
              <a:t>Sum all of the squared distances</a:t>
            </a:r>
            <a:endParaRPr/>
          </a:p>
          <a:p>
            <a:pPr indent="-317500" lvl="1" marL="914400" rtl="0" algn="l">
              <a:spcBef>
                <a:spcPts val="0"/>
              </a:spcBef>
              <a:spcAft>
                <a:spcPts val="0"/>
              </a:spcAft>
              <a:buSzPts val="1400"/>
              <a:buChar char="○"/>
            </a:pPr>
            <a:r>
              <a:rPr lang="en"/>
              <a:t>Divide</a:t>
            </a:r>
            <a:r>
              <a:rPr lang="en"/>
              <a:t> by number of points less 2 (n -2)</a:t>
            </a:r>
            <a:endParaRPr/>
          </a:p>
          <a:p>
            <a:pPr indent="-317500" lvl="1" marL="914400" rtl="0" algn="l">
              <a:spcBef>
                <a:spcPts val="0"/>
              </a:spcBef>
              <a:spcAft>
                <a:spcPts val="0"/>
              </a:spcAft>
              <a:buSzPts val="1400"/>
              <a:buChar char="○"/>
            </a:pPr>
            <a:r>
              <a:rPr lang="en"/>
              <a:t>Then take the square root of that</a:t>
            </a:r>
            <a:endParaRPr/>
          </a:p>
          <a:p>
            <a:pPr indent="0" lvl="0" marL="0" rtl="0" algn="l">
              <a:spcBef>
                <a:spcPts val="1200"/>
              </a:spcBef>
              <a:spcAft>
                <a:spcPts val="1200"/>
              </a:spcAft>
              <a:buNone/>
            </a:pPr>
            <a:r>
              <a:t/>
            </a:r>
            <a:endParaRPr/>
          </a:p>
        </p:txBody>
      </p:sp>
      <p:sp>
        <p:nvSpPr>
          <p:cNvPr id="82" name="Google Shape;82;p15"/>
          <p:cNvSpPr txBox="1"/>
          <p:nvPr>
            <p:ph type="title"/>
          </p:nvPr>
        </p:nvSpPr>
        <p:spPr>
          <a:xfrm>
            <a:off x="301225" y="1618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RMSD: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Kabsch Algorithm </a:t>
            </a:r>
            <a:endParaRPr/>
          </a:p>
        </p:txBody>
      </p:sp>
      <p:sp>
        <p:nvSpPr>
          <p:cNvPr id="88" name="Google Shape;88;p16"/>
          <p:cNvSpPr txBox="1"/>
          <p:nvPr>
            <p:ph idx="1" type="body"/>
          </p:nvPr>
        </p:nvSpPr>
        <p:spPr>
          <a:xfrm>
            <a:off x="1254675" y="1037725"/>
            <a:ext cx="7739400" cy="85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Method to calculate optimal translation and rotation to then calculate the RMSD between paired data points. </a:t>
            </a:r>
            <a:endParaRPr/>
          </a:p>
        </p:txBody>
      </p:sp>
      <p:sp>
        <p:nvSpPr>
          <p:cNvPr id="89" name="Google Shape;89;p16"/>
          <p:cNvSpPr txBox="1"/>
          <p:nvPr>
            <p:ph type="title"/>
          </p:nvPr>
        </p:nvSpPr>
        <p:spPr>
          <a:xfrm>
            <a:off x="302175" y="1804725"/>
            <a:ext cx="34935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40"/>
              <a:t>Process</a:t>
            </a:r>
            <a:endParaRPr sz="2440"/>
          </a:p>
        </p:txBody>
      </p:sp>
      <p:sp>
        <p:nvSpPr>
          <p:cNvPr id="90" name="Google Shape;90;p16"/>
          <p:cNvSpPr txBox="1"/>
          <p:nvPr>
            <p:ph idx="1" type="body"/>
          </p:nvPr>
        </p:nvSpPr>
        <p:spPr>
          <a:xfrm>
            <a:off x="735575" y="2283125"/>
            <a:ext cx="7739400" cy="2510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Given two n x d matrices, P and Q:</a:t>
            </a:r>
            <a:endParaRPr sz="1700"/>
          </a:p>
          <a:p>
            <a:pPr indent="-336550" lvl="0" marL="457200" rtl="0" algn="l">
              <a:spcBef>
                <a:spcPts val="1200"/>
              </a:spcBef>
              <a:spcAft>
                <a:spcPts val="0"/>
              </a:spcAft>
              <a:buSzPts val="1700"/>
              <a:buChar char="●"/>
            </a:pPr>
            <a:r>
              <a:rPr lang="en" sz="1700"/>
              <a:t>Calculate the center for both P and Q</a:t>
            </a:r>
            <a:endParaRPr sz="1700"/>
          </a:p>
          <a:p>
            <a:pPr indent="-336550" lvl="0" marL="457200" rtl="0" algn="l">
              <a:spcBef>
                <a:spcPts val="0"/>
              </a:spcBef>
              <a:spcAft>
                <a:spcPts val="0"/>
              </a:spcAft>
              <a:buSzPts val="1700"/>
              <a:buChar char="●"/>
            </a:pPr>
            <a:r>
              <a:rPr lang="en" sz="1700"/>
              <a:t>Rotate P onto Q to minimize resulting RMSD:</a:t>
            </a:r>
            <a:endParaRPr sz="1700"/>
          </a:p>
          <a:p>
            <a:pPr indent="-336550" lvl="1" marL="914400" rtl="0" algn="l">
              <a:spcBef>
                <a:spcPts val="0"/>
              </a:spcBef>
              <a:spcAft>
                <a:spcPts val="0"/>
              </a:spcAft>
              <a:buSzPts val="1700"/>
              <a:buChar char="○"/>
            </a:pPr>
            <a:r>
              <a:rPr lang="en" sz="1700"/>
              <a:t>NewMat = Q   P </a:t>
            </a:r>
            <a:r>
              <a:rPr lang="en" sz="1700"/>
              <a:t> </a:t>
            </a:r>
            <a:endParaRPr sz="1700"/>
          </a:p>
          <a:p>
            <a:pPr indent="-336550" lvl="1" marL="914400" rtl="0" algn="l">
              <a:spcBef>
                <a:spcPts val="0"/>
              </a:spcBef>
              <a:spcAft>
                <a:spcPts val="0"/>
              </a:spcAft>
              <a:buSzPts val="1700"/>
              <a:buChar char="○"/>
            </a:pPr>
            <a:r>
              <a:rPr lang="en" sz="1700"/>
              <a:t>[U, S, V  ] = SVD(NewMat)</a:t>
            </a:r>
            <a:endParaRPr sz="1200">
              <a:solidFill>
                <a:srgbClr val="000000"/>
              </a:solidFill>
              <a:latin typeface="Arial"/>
              <a:ea typeface="Arial"/>
              <a:cs typeface="Arial"/>
              <a:sym typeface="Arial"/>
            </a:endParaRPr>
          </a:p>
          <a:p>
            <a:pPr indent="-336550" lvl="1" marL="914400" rtl="0" algn="l">
              <a:spcBef>
                <a:spcPts val="0"/>
              </a:spcBef>
              <a:spcAft>
                <a:spcPts val="0"/>
              </a:spcAft>
              <a:buSzPts val="1700"/>
              <a:buChar char="○"/>
            </a:pPr>
            <a:r>
              <a:rPr lang="en" sz="1700"/>
              <a:t>RotationMat = U   V   </a:t>
            </a:r>
            <a:endParaRPr sz="1700"/>
          </a:p>
          <a:p>
            <a:pPr indent="-336550" lvl="1" marL="914400" rtl="0" algn="l">
              <a:spcBef>
                <a:spcPts val="0"/>
              </a:spcBef>
              <a:spcAft>
                <a:spcPts val="0"/>
              </a:spcAft>
              <a:buSzPts val="1700"/>
              <a:buChar char="○"/>
            </a:pPr>
            <a:r>
              <a:rPr lang="en" sz="1700"/>
              <a:t>RotatedP = RotationMat * P</a:t>
            </a:r>
            <a:endParaRPr sz="1700"/>
          </a:p>
          <a:p>
            <a:pPr indent="-336550" lvl="0" marL="457200" rtl="0" algn="l">
              <a:spcBef>
                <a:spcPts val="0"/>
              </a:spcBef>
              <a:spcAft>
                <a:spcPts val="0"/>
              </a:spcAft>
              <a:buSzPts val="1700"/>
              <a:buChar char="●"/>
            </a:pPr>
            <a:r>
              <a:rPr lang="en" sz="1700"/>
              <a:t>Shift RotatedP by centered values of Q</a:t>
            </a:r>
            <a:endParaRPr sz="1700"/>
          </a:p>
        </p:txBody>
      </p:sp>
      <p:sp>
        <p:nvSpPr>
          <p:cNvPr id="91" name="Google Shape;91;p16"/>
          <p:cNvSpPr txBox="1"/>
          <p:nvPr/>
        </p:nvSpPr>
        <p:spPr>
          <a:xfrm>
            <a:off x="2936100" y="3190875"/>
            <a:ext cx="257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T</a:t>
            </a:r>
            <a:endParaRPr sz="1100">
              <a:latin typeface="Open Sans"/>
              <a:ea typeface="Open Sans"/>
              <a:cs typeface="Open Sans"/>
              <a:sym typeface="Open Sans"/>
            </a:endParaRPr>
          </a:p>
        </p:txBody>
      </p:sp>
      <p:sp>
        <p:nvSpPr>
          <p:cNvPr id="92" name="Google Shape;92;p16"/>
          <p:cNvSpPr txBox="1"/>
          <p:nvPr/>
        </p:nvSpPr>
        <p:spPr>
          <a:xfrm>
            <a:off x="2352700" y="3505200"/>
            <a:ext cx="257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T</a:t>
            </a:r>
            <a:endParaRPr sz="1100">
              <a:latin typeface="Open Sans"/>
              <a:ea typeface="Open Sans"/>
              <a:cs typeface="Open Sans"/>
              <a:sym typeface="Open Sans"/>
            </a:endParaRPr>
          </a:p>
        </p:txBody>
      </p:sp>
      <p:sp>
        <p:nvSpPr>
          <p:cNvPr id="93" name="Google Shape;93;p16"/>
          <p:cNvSpPr txBox="1"/>
          <p:nvPr/>
        </p:nvSpPr>
        <p:spPr>
          <a:xfrm>
            <a:off x="3648100" y="3733800"/>
            <a:ext cx="257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T</a:t>
            </a:r>
            <a:endParaRPr sz="1100">
              <a:latin typeface="Open Sans"/>
              <a:ea typeface="Open Sans"/>
              <a:cs typeface="Open Sans"/>
              <a:sym typeface="Open Sans"/>
            </a:endParaRPr>
          </a:p>
        </p:txBody>
      </p:sp>
      <p:sp>
        <p:nvSpPr>
          <p:cNvPr id="94" name="Google Shape;94;p16"/>
          <p:cNvSpPr txBox="1"/>
          <p:nvPr/>
        </p:nvSpPr>
        <p:spPr>
          <a:xfrm>
            <a:off x="3314725" y="3726650"/>
            <a:ext cx="257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T</a:t>
            </a:r>
            <a:endParaRPr sz="1100">
              <a:latin typeface="Open Sans"/>
              <a:ea typeface="Open Sans"/>
              <a:cs typeface="Open Sans"/>
              <a:sym typeface="Open Sans"/>
            </a:endParaRPr>
          </a:p>
        </p:txBody>
      </p:sp>
      <p:sp>
        <p:nvSpPr>
          <p:cNvPr id="95" name="Google Shape;95;p16"/>
          <p:cNvSpPr txBox="1"/>
          <p:nvPr/>
        </p:nvSpPr>
        <p:spPr>
          <a:xfrm>
            <a:off x="1404600" y="4793525"/>
            <a:ext cx="7739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Open Sans"/>
                <a:ea typeface="Open Sans"/>
                <a:cs typeface="Open Sans"/>
                <a:sym typeface="Open Sans"/>
              </a:rPr>
              <a:t>Source: https://towardsdatascience.com/the-definitive-procedure-for-aligning-two-sets-of-3d-points-with-the-kabsch-algorithm-a7ec2126c87e</a:t>
            </a:r>
            <a:endParaRPr sz="9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Kabsch Algorithm: Problems</a:t>
            </a:r>
            <a:endParaRPr/>
          </a:p>
          <a:p>
            <a:pPr indent="0" lvl="0" marL="0" rtl="0" algn="l">
              <a:spcBef>
                <a:spcPts val="0"/>
              </a:spcBef>
              <a:spcAft>
                <a:spcPts val="0"/>
              </a:spcAft>
              <a:buNone/>
            </a:pPr>
            <a:r>
              <a:t/>
            </a:r>
            <a:endParaRPr/>
          </a:p>
        </p:txBody>
      </p:sp>
      <p:sp>
        <p:nvSpPr>
          <p:cNvPr id="101" name="Google Shape;101;p17"/>
          <p:cNvSpPr txBox="1"/>
          <p:nvPr>
            <p:ph idx="1" type="body"/>
          </p:nvPr>
        </p:nvSpPr>
        <p:spPr>
          <a:xfrm>
            <a:off x="311700" y="1266325"/>
            <a:ext cx="8520600" cy="1019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If two structures are very similar, the bond angle early in the atom sequence differs, the distance between the remaining atoms can be skewed.</a:t>
            </a:r>
            <a:endParaRPr/>
          </a:p>
        </p:txBody>
      </p:sp>
      <p:pic>
        <p:nvPicPr>
          <p:cNvPr id="102" name="Google Shape;102;p17"/>
          <p:cNvPicPr preferRelativeResize="0"/>
          <p:nvPr/>
        </p:nvPicPr>
        <p:blipFill>
          <a:blip r:embed="rId3">
            <a:alphaModFix/>
          </a:blip>
          <a:stretch>
            <a:fillRect/>
          </a:stretch>
        </p:blipFill>
        <p:spPr>
          <a:xfrm>
            <a:off x="1981150" y="2343175"/>
            <a:ext cx="4956675" cy="2090725"/>
          </a:xfrm>
          <a:prstGeom prst="rect">
            <a:avLst/>
          </a:prstGeom>
          <a:noFill/>
          <a:ln>
            <a:noFill/>
          </a:ln>
        </p:spPr>
      </p:pic>
      <p:sp>
        <p:nvSpPr>
          <p:cNvPr id="103" name="Google Shape;103;p17"/>
          <p:cNvSpPr txBox="1"/>
          <p:nvPr/>
        </p:nvSpPr>
        <p:spPr>
          <a:xfrm>
            <a:off x="669125" y="4793525"/>
            <a:ext cx="8779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Open Sans"/>
                <a:ea typeface="Open Sans"/>
                <a:cs typeface="Open Sans"/>
                <a:sym typeface="Open Sans"/>
              </a:rPr>
              <a:t>Source: https://biologicalmodeling.org/coronavirus/accuracy#:~:text=The%20Kabsch%20algorithm%20offers%20a,point%20from%20each%20amino%20acid.</a:t>
            </a:r>
            <a:endParaRPr sz="9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Quaternion</a:t>
            </a:r>
            <a:r>
              <a:rPr lang="en"/>
              <a:t> Algorithm </a:t>
            </a:r>
            <a:endParaRPr/>
          </a:p>
        </p:txBody>
      </p:sp>
      <p:sp>
        <p:nvSpPr>
          <p:cNvPr id="109" name="Google Shape;109;p18"/>
          <p:cNvSpPr txBox="1"/>
          <p:nvPr>
            <p:ph idx="1" type="body"/>
          </p:nvPr>
        </p:nvSpPr>
        <p:spPr>
          <a:xfrm>
            <a:off x="1254675" y="1037725"/>
            <a:ext cx="7739400" cy="85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Finds a rotation matrix between two coordinate systems that minimizes the loss in accuracy. </a:t>
            </a:r>
            <a:endParaRPr/>
          </a:p>
        </p:txBody>
      </p:sp>
      <p:sp>
        <p:nvSpPr>
          <p:cNvPr id="110" name="Google Shape;110;p18"/>
          <p:cNvSpPr txBox="1"/>
          <p:nvPr>
            <p:ph type="title"/>
          </p:nvPr>
        </p:nvSpPr>
        <p:spPr>
          <a:xfrm>
            <a:off x="302175" y="1804725"/>
            <a:ext cx="34935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40"/>
              <a:t>Key Idea</a:t>
            </a:r>
            <a:endParaRPr sz="2440"/>
          </a:p>
        </p:txBody>
      </p:sp>
      <p:sp>
        <p:nvSpPr>
          <p:cNvPr id="111" name="Google Shape;111;p18"/>
          <p:cNvSpPr txBox="1"/>
          <p:nvPr>
            <p:ph idx="1" type="body"/>
          </p:nvPr>
        </p:nvSpPr>
        <p:spPr>
          <a:xfrm>
            <a:off x="735575" y="2283125"/>
            <a:ext cx="7739400" cy="2510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700"/>
              <a:t>Find the expression of the loss function as a quadratic form using the Cayley-Hamilton Theorem and Newton Method to solve for the eigenvalue problem and make a stable solution. </a:t>
            </a:r>
            <a:endParaRPr sz="1700"/>
          </a:p>
          <a:p>
            <a:pPr indent="0" lvl="0" marL="457200" rtl="0" algn="l">
              <a:spcBef>
                <a:spcPts val="1200"/>
              </a:spcBef>
              <a:spcAft>
                <a:spcPts val="0"/>
              </a:spcAft>
              <a:buNone/>
            </a:pPr>
            <a:r>
              <a:t/>
            </a:r>
            <a:endParaRPr sz="1700"/>
          </a:p>
          <a:p>
            <a:pPr indent="0" lvl="0" marL="457200" rtl="0" algn="l">
              <a:spcBef>
                <a:spcPts val="1200"/>
              </a:spcBef>
              <a:spcAft>
                <a:spcPts val="1200"/>
              </a:spcAft>
              <a:buNone/>
            </a:pPr>
            <a:r>
              <a:rPr lang="en" sz="1700"/>
              <a:t>This approach is supposed to be more accurate and more efficient computationally</a:t>
            </a:r>
            <a:endParaRPr sz="1700"/>
          </a:p>
        </p:txBody>
      </p:sp>
      <p:sp>
        <p:nvSpPr>
          <p:cNvPr id="112" name="Google Shape;112;p18"/>
          <p:cNvSpPr txBox="1"/>
          <p:nvPr/>
        </p:nvSpPr>
        <p:spPr>
          <a:xfrm>
            <a:off x="5062200" y="4793525"/>
            <a:ext cx="4081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Open Sans"/>
                <a:ea typeface="Open Sans"/>
                <a:cs typeface="Open Sans"/>
                <a:sym typeface="Open Sans"/>
              </a:rPr>
              <a:t>Source: https://link.springer.com/chapter/10.1007/978-3-030-48791-1_37</a:t>
            </a:r>
            <a:endParaRPr sz="9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Package Features:</a:t>
            </a:r>
            <a:endParaRPr/>
          </a:p>
        </p:txBody>
      </p:sp>
      <p:pic>
        <p:nvPicPr>
          <p:cNvPr id="118" name="Google Shape;118;p19"/>
          <p:cNvPicPr preferRelativeResize="0"/>
          <p:nvPr/>
        </p:nvPicPr>
        <p:blipFill>
          <a:blip r:embed="rId3">
            <a:alphaModFix/>
          </a:blip>
          <a:stretch>
            <a:fillRect/>
          </a:stretch>
        </p:blipFill>
        <p:spPr>
          <a:xfrm>
            <a:off x="152400" y="1170125"/>
            <a:ext cx="8839204" cy="33405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24" name="Google Shape;124;p20"/>
          <p:cNvSpPr txBox="1"/>
          <p:nvPr>
            <p:ph idx="1" type="body"/>
          </p:nvPr>
        </p:nvSpPr>
        <p:spPr>
          <a:xfrm>
            <a:off x="311700" y="961525"/>
            <a:ext cx="8520600" cy="118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 more about molecular structure processing and comparison</a:t>
            </a:r>
            <a:endParaRPr/>
          </a:p>
          <a:p>
            <a:pPr indent="-342900" lvl="0" marL="457200" rtl="0" algn="l">
              <a:spcBef>
                <a:spcPts val="0"/>
              </a:spcBef>
              <a:spcAft>
                <a:spcPts val="0"/>
              </a:spcAft>
              <a:buSzPts val="1800"/>
              <a:buChar char="●"/>
            </a:pPr>
            <a:r>
              <a:rPr lang="en"/>
              <a:t>Chose package because it utilizes both SVD and Newton’s Method</a:t>
            </a:r>
            <a:endParaRPr/>
          </a:p>
        </p:txBody>
      </p:sp>
      <p:pic>
        <p:nvPicPr>
          <p:cNvPr id="125" name="Google Shape;125;p20"/>
          <p:cNvPicPr preferRelativeResize="0"/>
          <p:nvPr/>
        </p:nvPicPr>
        <p:blipFill>
          <a:blip r:embed="rId3">
            <a:alphaModFix/>
          </a:blip>
          <a:stretch>
            <a:fillRect/>
          </a:stretch>
        </p:blipFill>
        <p:spPr>
          <a:xfrm>
            <a:off x="6740825" y="2251564"/>
            <a:ext cx="2257275" cy="2257275"/>
          </a:xfrm>
          <a:prstGeom prst="rect">
            <a:avLst/>
          </a:prstGeom>
          <a:noFill/>
          <a:ln>
            <a:noFill/>
          </a:ln>
        </p:spPr>
      </p:pic>
      <p:sp>
        <p:nvSpPr>
          <p:cNvPr id="126" name="Google Shape;126;p20"/>
          <p:cNvSpPr txBox="1"/>
          <p:nvPr/>
        </p:nvSpPr>
        <p:spPr>
          <a:xfrm>
            <a:off x="6353400" y="4668925"/>
            <a:ext cx="300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Random molecule pulled from https://www.rcsb.org/</a:t>
            </a:r>
            <a:endParaRPr sz="900"/>
          </a:p>
        </p:txBody>
      </p:sp>
      <p:sp>
        <p:nvSpPr>
          <p:cNvPr id="127" name="Google Shape;127;p20"/>
          <p:cNvSpPr txBox="1"/>
          <p:nvPr>
            <p:ph type="title"/>
          </p:nvPr>
        </p:nvSpPr>
        <p:spPr>
          <a:xfrm>
            <a:off x="349800" y="2148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and how</a:t>
            </a:r>
            <a:endParaRPr/>
          </a:p>
        </p:txBody>
      </p:sp>
      <p:sp>
        <p:nvSpPr>
          <p:cNvPr id="128" name="Google Shape;128;p20"/>
          <p:cNvSpPr txBox="1"/>
          <p:nvPr>
            <p:ph idx="1" type="body"/>
          </p:nvPr>
        </p:nvSpPr>
        <p:spPr>
          <a:xfrm>
            <a:off x="406950" y="2815225"/>
            <a:ext cx="6908400" cy="1785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2D and 3D comparison of different molecules</a:t>
            </a:r>
            <a:endParaRPr/>
          </a:p>
          <a:p>
            <a:pPr indent="-342900" lvl="0" marL="457200" rtl="0" algn="l">
              <a:spcBef>
                <a:spcPts val="0"/>
              </a:spcBef>
              <a:spcAft>
                <a:spcPts val="0"/>
              </a:spcAft>
              <a:buSzPts val="1800"/>
              <a:buChar char="●"/>
            </a:pPr>
            <a:r>
              <a:rPr lang="en"/>
              <a:t>Protein rotation comparison with original structure</a:t>
            </a:r>
            <a:endParaRPr/>
          </a:p>
          <a:p>
            <a:pPr indent="-317500" lvl="1" marL="914400" rtl="0" algn="l">
              <a:spcBef>
                <a:spcPts val="0"/>
              </a:spcBef>
              <a:spcAft>
                <a:spcPts val="0"/>
              </a:spcAft>
              <a:buSzPts val="1400"/>
              <a:buChar char="○"/>
            </a:pPr>
            <a:r>
              <a:rPr lang="en"/>
              <a:t>Comparison on results and performance of both methods of rotation</a:t>
            </a:r>
            <a:endParaRPr/>
          </a:p>
          <a:p>
            <a:pPr indent="-342900" lvl="0" marL="457200" rtl="0" algn="l">
              <a:spcBef>
                <a:spcPts val="0"/>
              </a:spcBef>
              <a:spcAft>
                <a:spcPts val="0"/>
              </a:spcAft>
              <a:buSzPts val="1800"/>
              <a:buChar char="●"/>
            </a:pPr>
            <a:r>
              <a:rPr lang="en"/>
              <a:t>Communicated on Discord</a:t>
            </a:r>
            <a:endParaRPr/>
          </a:p>
          <a:p>
            <a:pPr indent="-342900" lvl="0" marL="457200" rtl="0" algn="l">
              <a:spcBef>
                <a:spcPts val="0"/>
              </a:spcBef>
              <a:spcAft>
                <a:spcPts val="0"/>
              </a:spcAft>
              <a:buSzPts val="1800"/>
              <a:buChar char="●"/>
            </a:pPr>
            <a:r>
              <a:rPr lang="en"/>
              <a:t>Tasks were Ad Hoc as we worked through the functionality of the package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different molecules - 2D </a:t>
            </a:r>
            <a:endParaRPr/>
          </a:p>
          <a:p>
            <a:pPr indent="0" lvl="0" marL="0" rtl="0" algn="l">
              <a:spcBef>
                <a:spcPts val="0"/>
              </a:spcBef>
              <a:spcAft>
                <a:spcPts val="0"/>
              </a:spcAft>
              <a:buNone/>
            </a:pPr>
            <a:r>
              <a:t/>
            </a:r>
            <a:endParaRPr/>
          </a:p>
        </p:txBody>
      </p:sp>
      <p:pic>
        <p:nvPicPr>
          <p:cNvPr id="134" name="Google Shape;134;p21"/>
          <p:cNvPicPr preferRelativeResize="0"/>
          <p:nvPr/>
        </p:nvPicPr>
        <p:blipFill>
          <a:blip r:embed="rId3">
            <a:alphaModFix/>
          </a:blip>
          <a:stretch>
            <a:fillRect/>
          </a:stretch>
        </p:blipFill>
        <p:spPr>
          <a:xfrm>
            <a:off x="5126800" y="1627325"/>
            <a:ext cx="3820975" cy="3820975"/>
          </a:xfrm>
          <a:prstGeom prst="rect">
            <a:avLst/>
          </a:prstGeom>
          <a:noFill/>
          <a:ln>
            <a:noFill/>
          </a:ln>
        </p:spPr>
      </p:pic>
      <p:grpSp>
        <p:nvGrpSpPr>
          <p:cNvPr id="135" name="Google Shape;135;p21"/>
          <p:cNvGrpSpPr/>
          <p:nvPr/>
        </p:nvGrpSpPr>
        <p:grpSpPr>
          <a:xfrm>
            <a:off x="429275" y="1703525"/>
            <a:ext cx="3820975" cy="3820975"/>
            <a:chOff x="429275" y="1703525"/>
            <a:chExt cx="3820975" cy="3820975"/>
          </a:xfrm>
        </p:grpSpPr>
        <p:pic>
          <p:nvPicPr>
            <p:cNvPr id="136" name="Google Shape;136;p21"/>
            <p:cNvPicPr preferRelativeResize="0"/>
            <p:nvPr/>
          </p:nvPicPr>
          <p:blipFill>
            <a:blip r:embed="rId4">
              <a:alphaModFix/>
            </a:blip>
            <a:stretch>
              <a:fillRect/>
            </a:stretch>
          </p:blipFill>
          <p:spPr>
            <a:xfrm>
              <a:off x="429275" y="1703525"/>
              <a:ext cx="3820975" cy="3820975"/>
            </a:xfrm>
            <a:prstGeom prst="rect">
              <a:avLst/>
            </a:prstGeom>
            <a:noFill/>
            <a:ln>
              <a:noFill/>
            </a:ln>
          </p:spPr>
        </p:pic>
        <p:sp>
          <p:nvSpPr>
            <p:cNvPr id="137" name="Google Shape;137;p21"/>
            <p:cNvSpPr txBox="1"/>
            <p:nvPr/>
          </p:nvSpPr>
          <p:spPr>
            <a:xfrm>
              <a:off x="1193950" y="4761900"/>
              <a:ext cx="142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ID: 15266</a:t>
              </a:r>
              <a:endParaRPr b="1"/>
            </a:p>
          </p:txBody>
        </p:sp>
      </p:grpSp>
      <p:sp>
        <p:nvSpPr>
          <p:cNvPr id="138" name="Google Shape;138;p21"/>
          <p:cNvSpPr txBox="1"/>
          <p:nvPr/>
        </p:nvSpPr>
        <p:spPr>
          <a:xfrm>
            <a:off x="6850400" y="4731150"/>
            <a:ext cx="142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ID: 118751</a:t>
            </a:r>
            <a:endParaRPr b="1"/>
          </a:p>
        </p:txBody>
      </p:sp>
      <p:sp>
        <p:nvSpPr>
          <p:cNvPr id="139" name="Google Shape;139;p21"/>
          <p:cNvSpPr txBox="1"/>
          <p:nvPr>
            <p:ph idx="1" type="body"/>
          </p:nvPr>
        </p:nvSpPr>
        <p:spPr>
          <a:xfrm>
            <a:off x="311700" y="1266325"/>
            <a:ext cx="8520600" cy="109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Comparison between two different Tetrahydrocannabinal molecules: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