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55"/>
  </p:notesMasterIdLst>
  <p:handoutMasterIdLst>
    <p:handoutMasterId r:id="rId56"/>
  </p:handoutMasterIdLst>
  <p:sldIdLst>
    <p:sldId id="256" r:id="rId2"/>
    <p:sldId id="484" r:id="rId3"/>
    <p:sldId id="481" r:id="rId4"/>
    <p:sldId id="483" r:id="rId5"/>
    <p:sldId id="523" r:id="rId6"/>
    <p:sldId id="524" r:id="rId7"/>
    <p:sldId id="471" r:id="rId8"/>
    <p:sldId id="485" r:id="rId9"/>
    <p:sldId id="525" r:id="rId10"/>
    <p:sldId id="522" r:id="rId11"/>
    <p:sldId id="526" r:id="rId12"/>
    <p:sldId id="486" r:id="rId13"/>
    <p:sldId id="487" r:id="rId14"/>
    <p:sldId id="488" r:id="rId15"/>
    <p:sldId id="489" r:id="rId16"/>
    <p:sldId id="490" r:id="rId17"/>
    <p:sldId id="491" r:id="rId18"/>
    <p:sldId id="493" r:id="rId19"/>
    <p:sldId id="494" r:id="rId20"/>
    <p:sldId id="496" r:id="rId21"/>
    <p:sldId id="495" r:id="rId22"/>
    <p:sldId id="497" r:id="rId23"/>
    <p:sldId id="498" r:id="rId24"/>
    <p:sldId id="501" r:id="rId25"/>
    <p:sldId id="517" r:id="rId26"/>
    <p:sldId id="520" r:id="rId27"/>
    <p:sldId id="521" r:id="rId28"/>
    <p:sldId id="502" r:id="rId29"/>
    <p:sldId id="499" r:id="rId30"/>
    <p:sldId id="500" r:id="rId31"/>
    <p:sldId id="503" r:id="rId32"/>
    <p:sldId id="504" r:id="rId33"/>
    <p:sldId id="505" r:id="rId34"/>
    <p:sldId id="506" r:id="rId35"/>
    <p:sldId id="508" r:id="rId36"/>
    <p:sldId id="509" r:id="rId37"/>
    <p:sldId id="510" r:id="rId38"/>
    <p:sldId id="511" r:id="rId39"/>
    <p:sldId id="515" r:id="rId40"/>
    <p:sldId id="512" r:id="rId41"/>
    <p:sldId id="513" r:id="rId42"/>
    <p:sldId id="514" r:id="rId43"/>
    <p:sldId id="527" r:id="rId44"/>
    <p:sldId id="528" r:id="rId45"/>
    <p:sldId id="536" r:id="rId46"/>
    <p:sldId id="529" r:id="rId47"/>
    <p:sldId id="530" r:id="rId48"/>
    <p:sldId id="531" r:id="rId49"/>
    <p:sldId id="532" r:id="rId50"/>
    <p:sldId id="533" r:id="rId51"/>
    <p:sldId id="534" r:id="rId52"/>
    <p:sldId id="535" r:id="rId53"/>
    <p:sldId id="537" r:id="rId54"/>
  </p:sldIdLst>
  <p:sldSz cx="9144000" cy="6858000" type="screen4x3"/>
  <p:notesSz cx="6797675" cy="987425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C"/>
    <a:srgbClr val="007D00"/>
    <a:srgbClr val="0000C6"/>
    <a:srgbClr val="CCFFFF"/>
    <a:srgbClr val="99FFCC"/>
    <a:srgbClr val="000070"/>
    <a:srgbClr val="000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1" autoAdjust="0"/>
    <p:restoredTop sz="92207" autoAdjust="0"/>
  </p:normalViewPr>
  <p:slideViewPr>
    <p:cSldViewPr>
      <p:cViewPr>
        <p:scale>
          <a:sx n="124" d="100"/>
          <a:sy n="124" d="100"/>
        </p:scale>
        <p:origin x="1296" y="-376"/>
      </p:cViewPr>
      <p:guideLst>
        <p:guide orient="horz" pos="2160"/>
        <p:guide pos="2880"/>
      </p:guideLst>
    </p:cSldViewPr>
  </p:slideViewPr>
  <p:outlineViewPr>
    <p:cViewPr>
      <p:scale>
        <a:sx n="33" d="100"/>
        <a:sy n="33" d="100"/>
      </p:scale>
      <p:origin x="0" y="1486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6" d="100"/>
          <a:sy n="76" d="100"/>
        </p:scale>
        <p:origin x="-3294" y="-11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s-ES"/>
          </a:p>
        </p:txBody>
      </p:sp>
      <p:sp>
        <p:nvSpPr>
          <p:cNvPr id="3" name="2 Marcador de fecha"/>
          <p:cNvSpPr>
            <a:spLocks noGrp="1"/>
          </p:cNvSpPr>
          <p:nvPr>
            <p:ph type="dt" sz="quarter" idx="1"/>
          </p:nvPr>
        </p:nvSpPr>
        <p:spPr>
          <a:xfrm>
            <a:off x="3850443" y="0"/>
            <a:ext cx="2945659" cy="493713"/>
          </a:xfrm>
          <a:prstGeom prst="rect">
            <a:avLst/>
          </a:prstGeom>
        </p:spPr>
        <p:txBody>
          <a:bodyPr vert="horz" lIns="95264" tIns="47632" rIns="95264" bIns="47632" rtlCol="0"/>
          <a:lstStyle>
            <a:lvl1pPr algn="r">
              <a:defRPr sz="1300"/>
            </a:lvl1pPr>
          </a:lstStyle>
          <a:p>
            <a:fld id="{A754AE93-894A-4176-8E6C-E0D0765A87DC}" type="datetimeFigureOut">
              <a:rPr lang="es-ES" smtClean="0"/>
              <a:pPr/>
              <a:t>20/3/18</a:t>
            </a:fld>
            <a:endParaRPr lang="es-ES"/>
          </a:p>
        </p:txBody>
      </p:sp>
      <p:sp>
        <p:nvSpPr>
          <p:cNvPr id="4" name="3 Marcador de pie de página"/>
          <p:cNvSpPr>
            <a:spLocks noGrp="1"/>
          </p:cNvSpPr>
          <p:nvPr>
            <p:ph type="ftr" sz="quarter" idx="2"/>
          </p:nvPr>
        </p:nvSpPr>
        <p:spPr>
          <a:xfrm>
            <a:off x="0" y="9378824"/>
            <a:ext cx="2945659" cy="493713"/>
          </a:xfrm>
          <a:prstGeom prst="rect">
            <a:avLst/>
          </a:prstGeom>
        </p:spPr>
        <p:txBody>
          <a:bodyPr vert="horz" lIns="95264" tIns="47632" rIns="95264" bIns="47632" rtlCol="0" anchor="b"/>
          <a:lstStyle>
            <a:lvl1pPr algn="l">
              <a:defRPr sz="1300"/>
            </a:lvl1pPr>
          </a:lstStyle>
          <a:p>
            <a:endParaRPr lang="es-ES"/>
          </a:p>
        </p:txBody>
      </p:sp>
      <p:sp>
        <p:nvSpPr>
          <p:cNvPr id="5" name="4 Marcador de número de diapositiva"/>
          <p:cNvSpPr>
            <a:spLocks noGrp="1"/>
          </p:cNvSpPr>
          <p:nvPr>
            <p:ph type="sldNum" sz="quarter" idx="3"/>
          </p:nvPr>
        </p:nvSpPr>
        <p:spPr>
          <a:xfrm>
            <a:off x="3850443" y="9378824"/>
            <a:ext cx="2945659" cy="493713"/>
          </a:xfrm>
          <a:prstGeom prst="rect">
            <a:avLst/>
          </a:prstGeom>
        </p:spPr>
        <p:txBody>
          <a:bodyPr vert="horz" lIns="95264" tIns="47632" rIns="95264" bIns="47632" rtlCol="0" anchor="b"/>
          <a:lstStyle>
            <a:lvl1pPr algn="r">
              <a:defRPr sz="1300"/>
            </a:lvl1pPr>
          </a:lstStyle>
          <a:p>
            <a:fld id="{124CB767-7076-4A1C-9276-5168495FCA1B}" type="slidenum">
              <a:rPr lang="es-ES" smtClean="0"/>
              <a:pPr/>
              <a:t>‹#›</a:t>
            </a:fld>
            <a:endParaRPr lang="es-ES"/>
          </a:p>
        </p:txBody>
      </p:sp>
    </p:spTree>
    <p:extLst>
      <p:ext uri="{BB962C8B-B14F-4D97-AF65-F5344CB8AC3E}">
        <p14:creationId xmlns:p14="http://schemas.microsoft.com/office/powerpoint/2010/main" val="689695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s-ES"/>
          </a:p>
        </p:txBody>
      </p:sp>
      <p:sp>
        <p:nvSpPr>
          <p:cNvPr id="3" name="2 Marcador de fecha"/>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1D7B5AAA-CEAD-413F-A3AB-5BFB7C8463BE}" type="datetimeFigureOut">
              <a:rPr lang="es-ES" smtClean="0"/>
              <a:pPr/>
              <a:t>20/3/18</a:t>
            </a:fld>
            <a:endParaRPr lang="es-ES"/>
          </a:p>
        </p:txBody>
      </p:sp>
      <p:sp>
        <p:nvSpPr>
          <p:cNvPr id="4" name="3 Marcador de imagen de diapositiva"/>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5264" tIns="47632" rIns="95264" bIns="47632" rtlCol="0" anchor="ctr"/>
          <a:lstStyle/>
          <a:p>
            <a:endParaRPr lang="es-ES"/>
          </a:p>
        </p:txBody>
      </p:sp>
      <p:sp>
        <p:nvSpPr>
          <p:cNvPr id="5" name="4 Marcador de notas"/>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s-ES"/>
          </a:p>
        </p:txBody>
      </p:sp>
      <p:sp>
        <p:nvSpPr>
          <p:cNvPr id="7" name="6 Marcador de número de diapositiva"/>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1E973884-99A5-46DC-A8CA-624D3530327A}" type="slidenum">
              <a:rPr lang="es-ES" smtClean="0"/>
              <a:pPr/>
              <a:t>‹#›</a:t>
            </a:fld>
            <a:endParaRPr lang="es-ES"/>
          </a:p>
        </p:txBody>
      </p:sp>
    </p:spTree>
    <p:extLst>
      <p:ext uri="{BB962C8B-B14F-4D97-AF65-F5344CB8AC3E}">
        <p14:creationId xmlns:p14="http://schemas.microsoft.com/office/powerpoint/2010/main" val="3091557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1E973884-99A5-46DC-A8CA-624D3530327A}" type="slidenum">
              <a:rPr lang="es-ES" smtClean="0"/>
              <a:pPr/>
              <a:t>1</a:t>
            </a:fld>
            <a:endParaRPr lang="es-ES"/>
          </a:p>
        </p:txBody>
      </p:sp>
    </p:spTree>
    <p:extLst>
      <p:ext uri="{BB962C8B-B14F-4D97-AF65-F5344CB8AC3E}">
        <p14:creationId xmlns:p14="http://schemas.microsoft.com/office/powerpoint/2010/main" val="3477791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3861537" y="7331"/>
            <a:ext cx="2961844" cy="466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835" tIns="45918" rIns="91835" bIns="45918" anchor="ctr"/>
          <a:lstStyle/>
          <a:p>
            <a:endParaRPr lang="es-ES_tradnl"/>
          </a:p>
        </p:txBody>
      </p:sp>
      <p:sp>
        <p:nvSpPr>
          <p:cNvPr id="19459" name="Rectangle 2"/>
          <p:cNvSpPr>
            <a:spLocks noChangeArrowheads="1"/>
          </p:cNvSpPr>
          <p:nvPr/>
        </p:nvSpPr>
        <p:spPr bwMode="auto">
          <a:xfrm>
            <a:off x="-31418" y="9397764"/>
            <a:ext cx="2958988" cy="461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835" tIns="45918" rIns="91835" bIns="45918" anchor="ctr"/>
          <a:lstStyle/>
          <a:p>
            <a:endParaRPr lang="es-ES_tradnl"/>
          </a:p>
        </p:txBody>
      </p:sp>
      <p:sp>
        <p:nvSpPr>
          <p:cNvPr id="19460" name="Rectangle 3"/>
          <p:cNvSpPr>
            <a:spLocks noChangeArrowheads="1"/>
          </p:cNvSpPr>
          <p:nvPr/>
        </p:nvSpPr>
        <p:spPr bwMode="auto">
          <a:xfrm>
            <a:off x="-31418" y="7331"/>
            <a:ext cx="2958988" cy="466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835" tIns="45918" rIns="91835" bIns="45918" anchor="ctr"/>
          <a:lstStyle/>
          <a:p>
            <a:endParaRPr lang="es-ES_tradnl"/>
          </a:p>
        </p:txBody>
      </p:sp>
      <p:sp>
        <p:nvSpPr>
          <p:cNvPr id="19461" name="Text Box 4"/>
          <p:cNvSpPr txBox="1">
            <a:spLocks noChangeArrowheads="1"/>
          </p:cNvSpPr>
          <p:nvPr/>
        </p:nvSpPr>
        <p:spPr bwMode="auto">
          <a:xfrm>
            <a:off x="848282" y="925116"/>
            <a:ext cx="5109681" cy="3528926"/>
          </a:xfrm>
          <a:prstGeom prst="rect">
            <a:avLst/>
          </a:prstGeom>
          <a:solidFill>
            <a:srgbClr val="FFFFFF"/>
          </a:solidFill>
          <a:ln w="9360">
            <a:solidFill>
              <a:srgbClr val="000000"/>
            </a:solidFill>
            <a:miter lim="800000"/>
            <a:headEnd/>
            <a:tailEnd/>
          </a:ln>
        </p:spPr>
        <p:txBody>
          <a:bodyPr wrap="none" lIns="91835" tIns="45918" rIns="91835" bIns="45918" anchor="ctr"/>
          <a:lstStyle>
            <a:lvl1pPr>
              <a:defRPr sz="2400">
                <a:solidFill>
                  <a:schemeClr val="bg1"/>
                </a:solidFill>
                <a:latin typeface="Times New Roman" charset="0"/>
                <a:ea typeface="ＭＳ Ｐゴシック" charset="0"/>
                <a:cs typeface="ＭＳ Ｐゴシック" charset="0"/>
              </a:defRPr>
            </a:lvl1pPr>
            <a:lvl2pPr marL="742950" indent="-285750">
              <a:defRPr sz="2400">
                <a:solidFill>
                  <a:schemeClr val="bg1"/>
                </a:solidFill>
                <a:latin typeface="Times New Roman" charset="0"/>
                <a:ea typeface="ＭＳ Ｐゴシック" charset="0"/>
              </a:defRPr>
            </a:lvl2pPr>
            <a:lvl3pPr marL="1143000" indent="-228600">
              <a:defRPr sz="2400">
                <a:solidFill>
                  <a:schemeClr val="bg1"/>
                </a:solidFill>
                <a:latin typeface="Times New Roman" charset="0"/>
                <a:ea typeface="ＭＳ Ｐゴシック" charset="0"/>
              </a:defRPr>
            </a:lvl3pPr>
            <a:lvl4pPr marL="1600200" indent="-228600">
              <a:defRPr sz="2400">
                <a:solidFill>
                  <a:schemeClr val="bg1"/>
                </a:solidFill>
                <a:latin typeface="Times New Roman" charset="0"/>
                <a:ea typeface="ＭＳ Ｐゴシック" charset="0"/>
              </a:defRPr>
            </a:lvl4pPr>
            <a:lvl5pPr marL="2057400" indent="-228600">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defRPr sz="2400">
                <a:solidFill>
                  <a:schemeClr val="bg1"/>
                </a:solidFill>
                <a:latin typeface="Times New Roman" charset="0"/>
                <a:ea typeface="ＭＳ Ｐゴシック" charset="0"/>
              </a:defRPr>
            </a:lvl9pPr>
          </a:lstStyle>
          <a:p>
            <a:endParaRPr lang="es-ES_tradnl"/>
          </a:p>
        </p:txBody>
      </p:sp>
      <p:sp>
        <p:nvSpPr>
          <p:cNvPr id="19462" name="Text Box 5"/>
          <p:cNvSpPr>
            <a:spLocks noGrp="1" noChangeArrowheads="1"/>
          </p:cNvSpPr>
          <p:nvPr>
            <p:ph type="body"/>
          </p:nvPr>
        </p:nvSpPr>
        <p:spPr>
          <a:xfrm>
            <a:off x="903978" y="4709145"/>
            <a:ext cx="4988293" cy="4458440"/>
          </a:xfrm>
          <a:solidFill>
            <a:srgbClr val="FFFFFF"/>
          </a:solidFill>
          <a:ln w="9360">
            <a:solidFill>
              <a:srgbClr val="000000"/>
            </a:solidFill>
            <a:miter lim="800000"/>
          </a:ln>
        </p:spPr>
        <p:txBody>
          <a:bodyPr lIns="87858" tIns="44110" rIns="87858" bIns="44110"/>
          <a:lstStyle/>
          <a:p>
            <a:pPr>
              <a:spcBef>
                <a:spcPts val="457"/>
              </a:spcBef>
              <a:tabLst>
                <a:tab pos="0" algn="l"/>
                <a:tab pos="449605" algn="l"/>
                <a:tab pos="900662" algn="l"/>
                <a:tab pos="1351717" algn="l"/>
                <a:tab pos="1802773" algn="l"/>
                <a:tab pos="2253828" algn="l"/>
                <a:tab pos="2704885" algn="l"/>
                <a:tab pos="3155940" algn="l"/>
                <a:tab pos="3606996" algn="l"/>
                <a:tab pos="4058051" algn="l"/>
                <a:tab pos="4509108" algn="l"/>
                <a:tab pos="4961614" algn="l"/>
                <a:tab pos="5412669" algn="l"/>
                <a:tab pos="5863725" algn="l"/>
                <a:tab pos="6314780" algn="l"/>
                <a:tab pos="6765837" algn="l"/>
                <a:tab pos="7216892" algn="l"/>
                <a:tab pos="7667948" algn="l"/>
                <a:tab pos="8119003" algn="l"/>
                <a:tab pos="8570060" algn="l"/>
                <a:tab pos="9021115" algn="l"/>
              </a:tabLst>
            </a:pPr>
            <a:r>
              <a:rPr lang="en-US" dirty="0">
                <a:latin typeface="Times New Roman" charset="0"/>
                <a:ea typeface="ＭＳ Ｐゴシック" charset="0"/>
                <a:cs typeface="ＭＳ Ｐゴシック" charset="0"/>
              </a:rPr>
              <a:t>The status registers are split into four 8-bit fields that can be individually written: </a:t>
            </a:r>
          </a:p>
          <a:p>
            <a:pPr>
              <a:spcBef>
                <a:spcPts val="457"/>
              </a:spcBef>
              <a:tabLst>
                <a:tab pos="0" algn="l"/>
                <a:tab pos="449605" algn="l"/>
                <a:tab pos="900662" algn="l"/>
                <a:tab pos="1351717" algn="l"/>
                <a:tab pos="1802773" algn="l"/>
                <a:tab pos="2253828" algn="l"/>
                <a:tab pos="2704885" algn="l"/>
                <a:tab pos="3155940" algn="l"/>
                <a:tab pos="3606996" algn="l"/>
                <a:tab pos="4058051" algn="l"/>
                <a:tab pos="4509108" algn="l"/>
                <a:tab pos="4961614" algn="l"/>
                <a:tab pos="5412669" algn="l"/>
                <a:tab pos="5863725" algn="l"/>
                <a:tab pos="6314780" algn="l"/>
                <a:tab pos="6765837" algn="l"/>
                <a:tab pos="7216892" algn="l"/>
                <a:tab pos="7667948" algn="l"/>
                <a:tab pos="8119003" algn="l"/>
                <a:tab pos="8570060" algn="l"/>
                <a:tab pos="9021115" algn="l"/>
              </a:tabLst>
            </a:pPr>
            <a:r>
              <a:rPr lang="en-US" dirty="0">
                <a:latin typeface="Times New Roman" charset="0"/>
                <a:ea typeface="ＭＳ Ｐゴシック" charset="0"/>
                <a:cs typeface="ＭＳ Ｐゴシック" charset="0"/>
              </a:rPr>
              <a:t>bits 31 to 24 : the flags field (NZCV flags and 4 unused bits)</a:t>
            </a:r>
          </a:p>
          <a:p>
            <a:pPr>
              <a:spcBef>
                <a:spcPts val="457"/>
              </a:spcBef>
              <a:tabLst>
                <a:tab pos="0" algn="l"/>
                <a:tab pos="449605" algn="l"/>
                <a:tab pos="900662" algn="l"/>
                <a:tab pos="1351717" algn="l"/>
                <a:tab pos="1802773" algn="l"/>
                <a:tab pos="2253828" algn="l"/>
                <a:tab pos="2704885" algn="l"/>
                <a:tab pos="3155940" algn="l"/>
                <a:tab pos="3606996" algn="l"/>
                <a:tab pos="4058051" algn="l"/>
                <a:tab pos="4509108" algn="l"/>
                <a:tab pos="4961614" algn="l"/>
                <a:tab pos="5412669" algn="l"/>
                <a:tab pos="5863725" algn="l"/>
                <a:tab pos="6314780" algn="l"/>
                <a:tab pos="6765837" algn="l"/>
                <a:tab pos="7216892" algn="l"/>
                <a:tab pos="7667948" algn="l"/>
                <a:tab pos="8119003" algn="l"/>
                <a:tab pos="8570060" algn="l"/>
                <a:tab pos="9021115" algn="l"/>
              </a:tabLst>
            </a:pPr>
            <a:r>
              <a:rPr lang="en-US" dirty="0">
                <a:latin typeface="Times New Roman" charset="0"/>
                <a:ea typeface="ＭＳ Ｐゴシック" charset="0"/>
                <a:cs typeface="ＭＳ Ｐゴシック" charset="0"/>
              </a:rPr>
              <a:t>bits 23 to 16 : the status field (unused in Arch 3, 4 &amp; 4T) </a:t>
            </a:r>
          </a:p>
          <a:p>
            <a:pPr>
              <a:spcBef>
                <a:spcPts val="457"/>
              </a:spcBef>
              <a:tabLst>
                <a:tab pos="0" algn="l"/>
                <a:tab pos="449605" algn="l"/>
                <a:tab pos="900662" algn="l"/>
                <a:tab pos="1351717" algn="l"/>
                <a:tab pos="1802773" algn="l"/>
                <a:tab pos="2253828" algn="l"/>
                <a:tab pos="2704885" algn="l"/>
                <a:tab pos="3155940" algn="l"/>
                <a:tab pos="3606996" algn="l"/>
                <a:tab pos="4058051" algn="l"/>
                <a:tab pos="4509108" algn="l"/>
                <a:tab pos="4961614" algn="l"/>
                <a:tab pos="5412669" algn="l"/>
                <a:tab pos="5863725" algn="l"/>
                <a:tab pos="6314780" algn="l"/>
                <a:tab pos="6765837" algn="l"/>
                <a:tab pos="7216892" algn="l"/>
                <a:tab pos="7667948" algn="l"/>
                <a:tab pos="8119003" algn="l"/>
                <a:tab pos="8570060" algn="l"/>
                <a:tab pos="9021115" algn="l"/>
              </a:tabLst>
            </a:pPr>
            <a:r>
              <a:rPr lang="en-US" dirty="0">
                <a:latin typeface="Times New Roman" charset="0"/>
                <a:ea typeface="ＭＳ Ｐゴシック" charset="0"/>
                <a:cs typeface="ＭＳ Ｐゴシック" charset="0"/>
              </a:rPr>
              <a:t>bits 15 to 8 : the extension field (unused in Arch 3, 4 &amp; 4T) </a:t>
            </a:r>
          </a:p>
          <a:p>
            <a:pPr>
              <a:spcBef>
                <a:spcPts val="457"/>
              </a:spcBef>
              <a:tabLst>
                <a:tab pos="0" algn="l"/>
                <a:tab pos="449605" algn="l"/>
                <a:tab pos="900662" algn="l"/>
                <a:tab pos="1351717" algn="l"/>
                <a:tab pos="1802773" algn="l"/>
                <a:tab pos="2253828" algn="l"/>
                <a:tab pos="2704885" algn="l"/>
                <a:tab pos="3155940" algn="l"/>
                <a:tab pos="3606996" algn="l"/>
                <a:tab pos="4058051" algn="l"/>
                <a:tab pos="4509108" algn="l"/>
                <a:tab pos="4961614" algn="l"/>
                <a:tab pos="5412669" algn="l"/>
                <a:tab pos="5863725" algn="l"/>
                <a:tab pos="6314780" algn="l"/>
                <a:tab pos="6765837" algn="l"/>
                <a:tab pos="7216892" algn="l"/>
                <a:tab pos="7667948" algn="l"/>
                <a:tab pos="8119003" algn="l"/>
                <a:tab pos="8570060" algn="l"/>
                <a:tab pos="9021115" algn="l"/>
              </a:tabLst>
            </a:pPr>
            <a:r>
              <a:rPr lang="en-US" dirty="0">
                <a:latin typeface="Times New Roman" charset="0"/>
                <a:ea typeface="ＭＳ Ｐゴシック" charset="0"/>
                <a:cs typeface="ＭＳ Ｐゴシック" charset="0"/>
              </a:rPr>
              <a:t>bits 7 to 0 : the control field (I &amp; F interrupt disable bits, 5 processor mode bits, and the T bit on ARMv4T.) </a:t>
            </a:r>
          </a:p>
          <a:p>
            <a:pPr>
              <a:spcBef>
                <a:spcPts val="457"/>
              </a:spcBef>
              <a:tabLst>
                <a:tab pos="0" algn="l"/>
                <a:tab pos="449605" algn="l"/>
                <a:tab pos="900662" algn="l"/>
                <a:tab pos="1351717" algn="l"/>
                <a:tab pos="1802773" algn="l"/>
                <a:tab pos="2253828" algn="l"/>
                <a:tab pos="2704885" algn="l"/>
                <a:tab pos="3155940" algn="l"/>
                <a:tab pos="3606996" algn="l"/>
                <a:tab pos="4058051" algn="l"/>
                <a:tab pos="4509108" algn="l"/>
                <a:tab pos="4961614" algn="l"/>
                <a:tab pos="5412669" algn="l"/>
                <a:tab pos="5863725" algn="l"/>
                <a:tab pos="6314780" algn="l"/>
                <a:tab pos="6765837" algn="l"/>
                <a:tab pos="7216892" algn="l"/>
                <a:tab pos="7667948" algn="l"/>
                <a:tab pos="8119003" algn="l"/>
                <a:tab pos="8570060" algn="l"/>
                <a:tab pos="9021115" algn="l"/>
              </a:tabLst>
            </a:pPr>
            <a:r>
              <a:rPr lang="en-US" dirty="0">
                <a:latin typeface="Times New Roman" charset="0"/>
                <a:ea typeface="ＭＳ Ｐゴシック" charset="0"/>
                <a:cs typeface="ＭＳ Ｐゴシック" charset="0"/>
              </a:rPr>
              <a:t>Immediate form of MSR can actually be used with any of the field masks, but care must be taken that a read-modify-write strategy is followed so that currently unallocated bits are not affected. Otherwise the code could have distinctly different effect on future cores where such bits are allocated. When used with the flag bits, the immediate form is shielded from this as bits 27-24 can be considered to be read only. </a:t>
            </a:r>
          </a:p>
          <a:p>
            <a:pPr>
              <a:spcBef>
                <a:spcPts val="457"/>
              </a:spcBef>
              <a:tabLst>
                <a:tab pos="0" algn="l"/>
                <a:tab pos="449605" algn="l"/>
                <a:tab pos="900662" algn="l"/>
                <a:tab pos="1351717" algn="l"/>
                <a:tab pos="1802773" algn="l"/>
                <a:tab pos="2253828" algn="l"/>
                <a:tab pos="2704885" algn="l"/>
                <a:tab pos="3155940" algn="l"/>
                <a:tab pos="3606996" algn="l"/>
                <a:tab pos="4058051" algn="l"/>
                <a:tab pos="4509108" algn="l"/>
                <a:tab pos="4961614" algn="l"/>
                <a:tab pos="5412669" algn="l"/>
                <a:tab pos="5863725" algn="l"/>
                <a:tab pos="6314780" algn="l"/>
                <a:tab pos="6765837" algn="l"/>
                <a:tab pos="7216892" algn="l"/>
                <a:tab pos="7667948" algn="l"/>
                <a:tab pos="8119003" algn="l"/>
                <a:tab pos="8570060" algn="l"/>
                <a:tab pos="9021115" algn="l"/>
              </a:tabLst>
            </a:pPr>
            <a:r>
              <a:rPr lang="en-US" dirty="0">
                <a:latin typeface="Times New Roman" charset="0"/>
                <a:ea typeface="ＭＳ Ｐゴシック" charset="0"/>
                <a:cs typeface="ＭＳ Ｐゴシック" charset="0"/>
              </a:rPr>
              <a:t>For MSR operations, we recommend that only the minimum number of fields are written, because future ARM implementations may need to take extra cycles to write specific fields; not writing fields you don't want to change reduces any such extra cycles to a minimum. </a:t>
            </a:r>
          </a:p>
          <a:p>
            <a:pPr>
              <a:spcBef>
                <a:spcPts val="457"/>
              </a:spcBef>
              <a:tabLst>
                <a:tab pos="0" algn="l"/>
                <a:tab pos="449605" algn="l"/>
                <a:tab pos="900662" algn="l"/>
                <a:tab pos="1351717" algn="l"/>
                <a:tab pos="1802773" algn="l"/>
                <a:tab pos="2253828" algn="l"/>
                <a:tab pos="2704885" algn="l"/>
                <a:tab pos="3155940" algn="l"/>
                <a:tab pos="3606996" algn="l"/>
                <a:tab pos="4058051" algn="l"/>
                <a:tab pos="4509108" algn="l"/>
                <a:tab pos="4961614" algn="l"/>
                <a:tab pos="5412669" algn="l"/>
                <a:tab pos="5863725" algn="l"/>
                <a:tab pos="6314780" algn="l"/>
                <a:tab pos="6765837" algn="l"/>
                <a:tab pos="7216892" algn="l"/>
                <a:tab pos="7667948" algn="l"/>
                <a:tab pos="8119003" algn="l"/>
                <a:tab pos="8570060" algn="l"/>
                <a:tab pos="9021115" algn="l"/>
              </a:tabLst>
            </a:pPr>
            <a:r>
              <a:rPr lang="en-US" dirty="0">
                <a:latin typeface="Times New Roman" charset="0"/>
                <a:ea typeface="ＭＳ Ｐゴシック" charset="0"/>
                <a:cs typeface="ＭＳ Ｐゴシック" charset="0"/>
              </a:rPr>
              <a:t>For example, an MRS/BIC/ORR/MSR sequence whose purpose is to change processor mode (only) is best written with the last instruction being MSR </a:t>
            </a:r>
            <a:r>
              <a:rPr lang="en-US" dirty="0" err="1">
                <a:latin typeface="Times New Roman" charset="0"/>
                <a:ea typeface="ＭＳ Ｐゴシック" charset="0"/>
                <a:cs typeface="ＭＳ Ｐゴシック" charset="0"/>
              </a:rPr>
              <a:t>CPSR_c,Rm</a:t>
            </a:r>
            <a:r>
              <a:rPr lang="en-US" dirty="0">
                <a:latin typeface="Times New Roman" charset="0"/>
                <a:ea typeface="ＭＳ Ｐゴシック" charset="0"/>
                <a:cs typeface="ＭＳ Ｐゴシック" charset="0"/>
              </a:rPr>
              <a:t>, though any other set of fields that includes "c" will also work.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Marcador de imagen de diapositiva 1"/>
          <p:cNvSpPr>
            <a:spLocks noGrp="1" noRot="1" noChangeAspect="1"/>
          </p:cNvSpPr>
          <p:nvPr>
            <p:ph type="sldImg"/>
          </p:nvPr>
        </p:nvSpPr>
        <p:spPr>
          <a:ln/>
        </p:spPr>
      </p:sp>
      <p:sp>
        <p:nvSpPr>
          <p:cNvPr id="53251" name="Marcador de notas 2"/>
          <p:cNvSpPr>
            <a:spLocks noGrp="1"/>
          </p:cNvSpPr>
          <p:nvPr>
            <p:ph type="body" idx="1"/>
          </p:nvPr>
        </p:nvSpPr>
        <p:spPr>
          <a:noFill/>
          <a:ln/>
        </p:spPr>
        <p:txBody>
          <a:bodyPr/>
          <a:lstStyle/>
          <a:p>
            <a:endParaRPr lang="es-ES_tradnl" dirty="0">
              <a:latin typeface="Arial" pitchFamily="34" charset="0"/>
            </a:endParaRPr>
          </a:p>
        </p:txBody>
      </p:sp>
      <p:sp>
        <p:nvSpPr>
          <p:cNvPr id="53252" name="Marcador de número de diapositiva 3"/>
          <p:cNvSpPr>
            <a:spLocks noGrp="1"/>
          </p:cNvSpPr>
          <p:nvPr>
            <p:ph type="sldNum" sz="quarter" idx="5"/>
          </p:nvPr>
        </p:nvSpPr>
        <p:spPr>
          <a:noFill/>
        </p:spPr>
        <p:txBody>
          <a:bodyPr/>
          <a:lstStyle/>
          <a:p>
            <a:fld id="{5024F2D8-CAAF-4782-9E6C-D7AEBA73CF4A}" type="slidenum">
              <a:rPr lang="es-ES"/>
              <a:pPr/>
              <a:t>20</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1E973884-99A5-46DC-A8CA-624D3530327A}" type="slidenum">
              <a:rPr lang="es-ES" smtClean="0"/>
              <a:pPr/>
              <a:t>21</a:t>
            </a:fld>
            <a:endParaRPr lang="es-ES"/>
          </a:p>
        </p:txBody>
      </p:sp>
    </p:spTree>
    <p:extLst>
      <p:ext uri="{BB962C8B-B14F-4D97-AF65-F5344CB8AC3E}">
        <p14:creationId xmlns:p14="http://schemas.microsoft.com/office/powerpoint/2010/main" val="3097013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1E973884-99A5-46DC-A8CA-624D3530327A}" type="slidenum">
              <a:rPr lang="es-ES" smtClean="0"/>
              <a:pPr/>
              <a:t>25</a:t>
            </a:fld>
            <a:endParaRPr lang="es-ES"/>
          </a:p>
        </p:txBody>
      </p:sp>
    </p:spTree>
    <p:extLst>
      <p:ext uri="{BB962C8B-B14F-4D97-AF65-F5344CB8AC3E}">
        <p14:creationId xmlns:p14="http://schemas.microsoft.com/office/powerpoint/2010/main" val="4228816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1E973884-99A5-46DC-A8CA-624D3530327A}" type="slidenum">
              <a:rPr lang="es-ES" smtClean="0"/>
              <a:pPr/>
              <a:t>26</a:t>
            </a:fld>
            <a:endParaRPr lang="es-ES"/>
          </a:p>
        </p:txBody>
      </p:sp>
    </p:spTree>
    <p:extLst>
      <p:ext uri="{BB962C8B-B14F-4D97-AF65-F5344CB8AC3E}">
        <p14:creationId xmlns:p14="http://schemas.microsoft.com/office/powerpoint/2010/main" val="4228816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1E973884-99A5-46DC-A8CA-624D3530327A}" type="slidenum">
              <a:rPr lang="es-ES" smtClean="0"/>
              <a:pPr/>
              <a:t>27</a:t>
            </a:fld>
            <a:endParaRPr lang="es-ES"/>
          </a:p>
        </p:txBody>
      </p:sp>
    </p:spTree>
    <p:extLst>
      <p:ext uri="{BB962C8B-B14F-4D97-AF65-F5344CB8AC3E}">
        <p14:creationId xmlns:p14="http://schemas.microsoft.com/office/powerpoint/2010/main" val="4228816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Dibujar puerto G con líneas EINT0/7 a un MUX conectado a INT21. Registro con 8 bits a un CODIFICADOR que va al control del MUX </a:t>
            </a:r>
          </a:p>
        </p:txBody>
      </p:sp>
      <p:sp>
        <p:nvSpPr>
          <p:cNvPr id="4" name="Slide Number Placeholder 3"/>
          <p:cNvSpPr>
            <a:spLocks noGrp="1"/>
          </p:cNvSpPr>
          <p:nvPr>
            <p:ph type="sldNum" sz="quarter" idx="10"/>
          </p:nvPr>
        </p:nvSpPr>
        <p:spPr/>
        <p:txBody>
          <a:bodyPr/>
          <a:lstStyle/>
          <a:p>
            <a:fld id="{1E973884-99A5-46DC-A8CA-624D3530327A}" type="slidenum">
              <a:rPr lang="es-ES" smtClean="0"/>
              <a:pPr/>
              <a:t>29</a:t>
            </a:fld>
            <a:endParaRPr lang="es-ES"/>
          </a:p>
        </p:txBody>
      </p:sp>
    </p:spTree>
    <p:extLst>
      <p:ext uri="{BB962C8B-B14F-4D97-AF65-F5344CB8AC3E}">
        <p14:creationId xmlns:p14="http://schemas.microsoft.com/office/powerpoint/2010/main" val="997263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Buscar en documentación cómo:</a:t>
            </a:r>
          </a:p>
          <a:p>
            <a:endParaRPr lang="es-ES" dirty="0"/>
          </a:p>
          <a:p>
            <a:r>
              <a:rPr lang="es-ES" dirty="0"/>
              <a:t>  - Configurar todo para interrupciones: </a:t>
            </a:r>
            <a:r>
              <a:rPr lang="es-ES" dirty="0" err="1"/>
              <a:t>reg</a:t>
            </a:r>
            <a:r>
              <a:rPr lang="es-ES" dirty="0"/>
              <a:t> estado, controlador (por IRQ, no </a:t>
            </a:r>
            <a:r>
              <a:rPr lang="es-ES" dirty="0" err="1"/>
              <a:t>vectorizadas</a:t>
            </a:r>
            <a:r>
              <a:rPr lang="es-ES" dirty="0"/>
              <a:t>), </a:t>
            </a:r>
            <a:r>
              <a:rPr lang="es-ES" dirty="0" err="1"/>
              <a:t>dispositvo</a:t>
            </a:r>
            <a:r>
              <a:rPr lang="es-ES" dirty="0"/>
              <a:t> (puerto G)</a:t>
            </a:r>
          </a:p>
          <a:p>
            <a:r>
              <a:rPr lang="es-ES" dirty="0"/>
              <a:t>  - Desenmascarar interrupciones de EINT 4/5/6/7 y global</a:t>
            </a:r>
          </a:p>
          <a:p>
            <a:r>
              <a:rPr lang="es-ES" dirty="0"/>
              <a:t>  - Limpiar interrupciones</a:t>
            </a:r>
          </a:p>
          <a:p>
            <a:r>
              <a:rPr lang="es-ES" dirty="0"/>
              <a:t>  - Saber quién ha generado una interrupción</a:t>
            </a:r>
          </a:p>
          <a:p>
            <a:r>
              <a:rPr lang="es-ES" dirty="0"/>
              <a:t>  </a:t>
            </a:r>
          </a:p>
        </p:txBody>
      </p:sp>
      <p:sp>
        <p:nvSpPr>
          <p:cNvPr id="4" name="Slide Number Placeholder 3"/>
          <p:cNvSpPr>
            <a:spLocks noGrp="1"/>
          </p:cNvSpPr>
          <p:nvPr>
            <p:ph type="sldNum" sz="quarter" idx="10"/>
          </p:nvPr>
        </p:nvSpPr>
        <p:spPr/>
        <p:txBody>
          <a:bodyPr/>
          <a:lstStyle/>
          <a:p>
            <a:fld id="{1E973884-99A5-46DC-A8CA-624D3530327A}" type="slidenum">
              <a:rPr lang="es-ES" smtClean="0"/>
              <a:pPr/>
              <a:t>31</a:t>
            </a:fld>
            <a:endParaRPr lang="es-ES"/>
          </a:p>
        </p:txBody>
      </p:sp>
    </p:spTree>
    <p:extLst>
      <p:ext uri="{BB962C8B-B14F-4D97-AF65-F5344CB8AC3E}">
        <p14:creationId xmlns:p14="http://schemas.microsoft.com/office/powerpoint/2010/main" val="1791702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1E973884-99A5-46DC-A8CA-624D3530327A}" type="slidenum">
              <a:rPr lang="es-ES" smtClean="0"/>
              <a:pPr/>
              <a:t>36</a:t>
            </a:fld>
            <a:endParaRPr lang="es-ES"/>
          </a:p>
        </p:txBody>
      </p:sp>
    </p:spTree>
    <p:extLst>
      <p:ext uri="{BB962C8B-B14F-4D97-AF65-F5344CB8AC3E}">
        <p14:creationId xmlns:p14="http://schemas.microsoft.com/office/powerpoint/2010/main" val="2044281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F = MCLK / ((P+1) * D), </a:t>
            </a:r>
            <a:r>
              <a:rPr lang="en-US" sz="1200" b="1" dirty="0" err="1"/>
              <a:t>si</a:t>
            </a:r>
            <a:r>
              <a:rPr lang="en-US" sz="1200" b="1" dirty="0"/>
              <a:t> N </a:t>
            </a:r>
            <a:r>
              <a:rPr lang="en-US" sz="1200" b="1" dirty="0" err="1"/>
              <a:t>es</a:t>
            </a:r>
            <a:r>
              <a:rPr lang="en-US" sz="1200" b="1" dirty="0"/>
              <a:t> el valor de Contador y M el </a:t>
            </a:r>
            <a:r>
              <a:rPr lang="en-US" sz="1200" b="1" dirty="0" err="1"/>
              <a:t>num</a:t>
            </a:r>
            <a:r>
              <a:rPr lang="en-US" sz="1200" b="1" dirty="0"/>
              <a:t> de </a:t>
            </a:r>
            <a:r>
              <a:rPr lang="en-US" sz="1200" b="1" dirty="0" err="1"/>
              <a:t>segundos</a:t>
            </a:r>
            <a:r>
              <a:rPr lang="en-US" sz="1200" b="1" dirty="0"/>
              <a:t> que </a:t>
            </a:r>
            <a:r>
              <a:rPr lang="en-US" sz="1200" b="1" dirty="0" err="1"/>
              <a:t>queremos</a:t>
            </a:r>
            <a:r>
              <a:rPr lang="en-US" sz="1200" b="1" dirty="0"/>
              <a:t> entre </a:t>
            </a:r>
            <a:r>
              <a:rPr lang="en-US" sz="1200" b="1" dirty="0" err="1"/>
              <a:t>interrupciones</a:t>
            </a:r>
            <a:r>
              <a:rPr lang="en-US" sz="1200"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1/F * N = 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(P+1)*D / MCLK = M / 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P = (M * MCLK) / (N*D) – 1, con P &lt;= 255, D = 2 </a:t>
            </a:r>
            <a:r>
              <a:rPr lang="es-ES" sz="1200" b="1" dirty="0" err="1"/>
              <a:t>ó</a:t>
            </a:r>
            <a:r>
              <a:rPr lang="es-ES" sz="1200" b="1" dirty="0"/>
              <a:t> 4 </a:t>
            </a:r>
            <a:r>
              <a:rPr lang="es-ES" sz="1200" b="1" dirty="0" err="1"/>
              <a:t>ó</a:t>
            </a:r>
            <a:r>
              <a:rPr lang="es-ES" sz="1200" b="1" dirty="0"/>
              <a:t> 8 o 16 o 32, MCLK = 64 * 10e6 y M = 2 (en la </a:t>
            </a:r>
            <a:r>
              <a:rPr lang="es-ES" sz="1200" b="1" dirty="0" err="1"/>
              <a:t>práctiac</a:t>
            </a:r>
            <a:r>
              <a:rPr lang="es-ES" sz="1200"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dirty="0"/>
              <a:t>Queremos que N*D sea divisor de M*MCLK;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dirty="0"/>
              <a:t>Ejemplo, para D=8, N = 62500 </a:t>
            </a:r>
            <a:r>
              <a:rPr lang="es-ES" sz="1200" b="1" dirty="0">
                <a:sym typeface="Wingdings" pitchFamily="2" charset="2"/>
              </a:rPr>
              <a:t> P =255</a:t>
            </a:r>
            <a:endParaRPr lang="es-E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endParaRPr lang="en-US" dirty="0"/>
          </a:p>
        </p:txBody>
      </p:sp>
      <p:sp>
        <p:nvSpPr>
          <p:cNvPr id="4" name="Marcador de número de diapositiva 3"/>
          <p:cNvSpPr>
            <a:spLocks noGrp="1"/>
          </p:cNvSpPr>
          <p:nvPr>
            <p:ph type="sldNum" sz="quarter" idx="10"/>
          </p:nvPr>
        </p:nvSpPr>
        <p:spPr/>
        <p:txBody>
          <a:bodyPr/>
          <a:lstStyle/>
          <a:p>
            <a:fld id="{1E973884-99A5-46DC-A8CA-624D3530327A}" type="slidenum">
              <a:rPr lang="es-ES" smtClean="0"/>
              <a:pPr/>
              <a:t>39</a:t>
            </a:fld>
            <a:endParaRPr lang="es-ES"/>
          </a:p>
        </p:txBody>
      </p:sp>
    </p:spTree>
    <p:extLst>
      <p:ext uri="{BB962C8B-B14F-4D97-AF65-F5344CB8AC3E}">
        <p14:creationId xmlns:p14="http://schemas.microsoft.com/office/powerpoint/2010/main" val="2084251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a:t>Esto no está puesto para explicarles con detalle el mapa de memoria de los ARM sino solo para ejemplificar que hay un rango de direcciones para los controladores.</a:t>
            </a:r>
            <a:endParaRPr lang="es-ES" dirty="0"/>
          </a:p>
        </p:txBody>
      </p:sp>
      <p:sp>
        <p:nvSpPr>
          <p:cNvPr id="4" name="3 Marcador de número de diapositiva"/>
          <p:cNvSpPr>
            <a:spLocks noGrp="1"/>
          </p:cNvSpPr>
          <p:nvPr>
            <p:ph type="sldNum" sz="quarter" idx="10"/>
          </p:nvPr>
        </p:nvSpPr>
        <p:spPr/>
        <p:txBody>
          <a:bodyPr/>
          <a:lstStyle/>
          <a:p>
            <a:fld id="{1E973884-99A5-46DC-A8CA-624D3530327A}" type="slidenum">
              <a:rPr lang="es-ES" smtClean="0"/>
              <a:pPr/>
              <a:t>3</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E973884-99A5-46DC-A8CA-624D3530327A}" type="slidenum">
              <a:rPr lang="es-ES" smtClean="0"/>
              <a:pPr/>
              <a:t>7</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VOLATILE</a:t>
            </a:r>
          </a:p>
        </p:txBody>
      </p:sp>
      <p:sp>
        <p:nvSpPr>
          <p:cNvPr id="4" name="Marcador de número de diapositiva 3"/>
          <p:cNvSpPr>
            <a:spLocks noGrp="1"/>
          </p:cNvSpPr>
          <p:nvPr>
            <p:ph type="sldNum" sz="quarter" idx="10"/>
          </p:nvPr>
        </p:nvSpPr>
        <p:spPr/>
        <p:txBody>
          <a:bodyPr/>
          <a:lstStyle/>
          <a:p>
            <a:fld id="{1E973884-99A5-46DC-A8CA-624D3530327A}" type="slidenum">
              <a:rPr lang="es-ES" smtClean="0"/>
              <a:pPr/>
              <a:t>8</a:t>
            </a:fld>
            <a:endParaRPr lang="es-ES"/>
          </a:p>
        </p:txBody>
      </p:sp>
    </p:spTree>
    <p:extLst>
      <p:ext uri="{BB962C8B-B14F-4D97-AF65-F5344CB8AC3E}">
        <p14:creationId xmlns:p14="http://schemas.microsoft.com/office/powerpoint/2010/main" val="4195607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1E973884-99A5-46DC-A8CA-624D3530327A}" type="slidenum">
              <a:rPr lang="es-ES" smtClean="0"/>
              <a:pPr/>
              <a:t>9</a:t>
            </a:fld>
            <a:endParaRPr lang="es-ES"/>
          </a:p>
        </p:txBody>
      </p:sp>
    </p:spTree>
    <p:extLst>
      <p:ext uri="{BB962C8B-B14F-4D97-AF65-F5344CB8AC3E}">
        <p14:creationId xmlns:p14="http://schemas.microsoft.com/office/powerpoint/2010/main" val="1945493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3"/>
          <p:cNvSpPr>
            <a:spLocks noGrp="1" noChangeArrowheads="1"/>
          </p:cNvSpPr>
          <p:nvPr>
            <p:ph type="body" idx="1"/>
          </p:nvPr>
        </p:nvSpPr>
        <p:spPr>
          <a:xfrm>
            <a:off x="906833" y="4707679"/>
            <a:ext cx="4984010" cy="44628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ormAutofit fontScale="92500" lnSpcReduction="10000"/>
          </a:bodyPr>
          <a:lstStyle/>
          <a:p>
            <a:pPr>
              <a:spcAft>
                <a:spcPts val="1154"/>
              </a:spcAft>
            </a:pPr>
            <a:r>
              <a:rPr lang="en-GB" dirty="0">
                <a:latin typeface="CG Times" charset="0"/>
                <a:ea typeface="ＭＳ Ｐゴシック" charset="0"/>
                <a:cs typeface="ＭＳ Ｐゴシック" charset="0"/>
              </a:rPr>
              <a:t>The Programmers Model can be split into two elements - first of all, the processor modes and secondly, the processor registers. So let</a:t>
            </a:r>
            <a:r>
              <a:rPr lang="ja-JP" altLang="en-GB" dirty="0">
                <a:latin typeface="CG Times" charset="0"/>
                <a:ea typeface="ＭＳ Ｐゴシック" charset="0"/>
                <a:cs typeface="ＭＳ Ｐゴシック" charset="0"/>
              </a:rPr>
              <a:t>’</a:t>
            </a:r>
            <a:r>
              <a:rPr lang="en-GB" altLang="ja-JP" dirty="0">
                <a:latin typeface="CG Times" charset="0"/>
                <a:ea typeface="ＭＳ Ｐゴシック" charset="0"/>
                <a:cs typeface="ＭＳ Ｐゴシック" charset="0"/>
              </a:rPr>
              <a:t>s start by looking at the modes.</a:t>
            </a:r>
          </a:p>
          <a:p>
            <a:pPr>
              <a:spcAft>
                <a:spcPts val="1154"/>
              </a:spcAft>
            </a:pPr>
            <a:r>
              <a:rPr lang="en-GB" dirty="0">
                <a:latin typeface="CG Times" charset="0"/>
                <a:ea typeface="ＭＳ Ｐゴシック" charset="0"/>
                <a:cs typeface="ＭＳ Ｐゴシック" charset="0"/>
              </a:rPr>
              <a:t>Now the typical application will run in an unprivileged mode know as </a:t>
            </a:r>
            <a:r>
              <a:rPr lang="ja-JP" altLang="en-GB" dirty="0">
                <a:latin typeface="CG Times" charset="0"/>
                <a:ea typeface="ＭＳ Ｐゴシック" charset="0"/>
                <a:cs typeface="ＭＳ Ｐゴシック" charset="0"/>
              </a:rPr>
              <a:t>“</a:t>
            </a:r>
            <a:r>
              <a:rPr lang="en-GB" altLang="ja-JP" dirty="0">
                <a:latin typeface="CG Times" charset="0"/>
                <a:ea typeface="ＭＳ Ｐゴシック" charset="0"/>
                <a:cs typeface="ＭＳ Ｐゴシック" charset="0"/>
              </a:rPr>
              <a:t>User</a:t>
            </a:r>
            <a:r>
              <a:rPr lang="ja-JP" altLang="en-GB" dirty="0">
                <a:latin typeface="CG Times" charset="0"/>
                <a:ea typeface="ＭＳ Ｐゴシック" charset="0"/>
                <a:cs typeface="ＭＳ Ｐゴシック" charset="0"/>
              </a:rPr>
              <a:t>”</a:t>
            </a:r>
            <a:r>
              <a:rPr lang="en-GB" altLang="ja-JP" dirty="0">
                <a:latin typeface="CG Times" charset="0"/>
                <a:ea typeface="ＭＳ Ｐゴシック" charset="0"/>
                <a:cs typeface="ＭＳ Ｐゴシック" charset="0"/>
              </a:rPr>
              <a:t> mode, whereas the various exception types will be dealt with in one of the privileged modes : Fast Interrupt, Supervisor, Abort, Normal Interrupt and Undefined (and we will look at what causes each of the exceptions later on).</a:t>
            </a:r>
          </a:p>
          <a:p>
            <a:pPr lvl="2"/>
            <a:r>
              <a:rPr lang="fr-FR" altLang="ja-JP" dirty="0">
                <a:latin typeface="Times New Roman" charset="0"/>
                <a:ea typeface="ＭＳ Ｐゴシック" charset="0"/>
              </a:rPr>
              <a:t>System (</a:t>
            </a:r>
            <a:r>
              <a:rPr lang="fr-FR" altLang="ja-JP" dirty="0" err="1">
                <a:latin typeface="Times New Roman" charset="0"/>
                <a:ea typeface="ＭＳ Ｐゴシック" charset="0"/>
              </a:rPr>
              <a:t>sys</a:t>
            </a:r>
            <a:r>
              <a:rPr lang="fr-FR" altLang="ja-JP" dirty="0">
                <a:latin typeface="Times New Roman" charset="0"/>
                <a:ea typeface="ＭＳ Ｐゴシック" charset="0"/>
              </a:rPr>
              <a:t>): modo </a:t>
            </a:r>
            <a:r>
              <a:rPr lang="fr-FR" altLang="ja-JP" dirty="0" err="1">
                <a:latin typeface="Times New Roman" charset="0"/>
                <a:ea typeface="ＭＳ Ｐゴシック" charset="0"/>
              </a:rPr>
              <a:t>privilegiado</a:t>
            </a:r>
            <a:r>
              <a:rPr lang="fr-FR" altLang="ja-JP" dirty="0">
                <a:latin typeface="Times New Roman" charset="0"/>
                <a:ea typeface="ＭＳ Ｐゴシック" charset="0"/>
              </a:rPr>
              <a:t> para el </a:t>
            </a:r>
            <a:r>
              <a:rPr lang="fr-FR" altLang="ja-JP" dirty="0" err="1">
                <a:latin typeface="Times New Roman" charset="0"/>
                <a:ea typeface="ＭＳ Ｐゴシック" charset="0"/>
              </a:rPr>
              <a:t>sistema</a:t>
            </a:r>
            <a:r>
              <a:rPr lang="fr-FR" altLang="ja-JP" dirty="0">
                <a:latin typeface="Times New Roman" charset="0"/>
                <a:ea typeface="ＭＳ Ｐゴシック" charset="0"/>
              </a:rPr>
              <a:t> </a:t>
            </a:r>
            <a:r>
              <a:rPr lang="fr-FR" altLang="ja-JP" dirty="0" err="1">
                <a:latin typeface="Times New Roman" charset="0"/>
                <a:ea typeface="ＭＳ Ｐゴシック" charset="0"/>
              </a:rPr>
              <a:t>operativo</a:t>
            </a:r>
            <a:endParaRPr lang="fr-FR" altLang="ja-JP" dirty="0">
              <a:latin typeface="Times New Roman" charset="0"/>
              <a:ea typeface="ＭＳ Ｐゴシック" charset="0"/>
            </a:endParaRPr>
          </a:p>
          <a:p>
            <a:pPr lvl="2"/>
            <a:r>
              <a:rPr lang="fr-FR" altLang="ja-JP" dirty="0" err="1">
                <a:latin typeface="Times New Roman" charset="0"/>
                <a:ea typeface="ＭＳ Ｐゴシック" charset="0"/>
              </a:rPr>
              <a:t>Undefined</a:t>
            </a:r>
            <a:r>
              <a:rPr lang="fr-FR" altLang="ja-JP" dirty="0">
                <a:latin typeface="Times New Roman" charset="0"/>
                <a:ea typeface="ＭＳ Ｐゴシック" charset="0"/>
              </a:rPr>
              <a:t> (</a:t>
            </a:r>
            <a:r>
              <a:rPr lang="fr-FR" altLang="ja-JP" dirty="0" err="1">
                <a:latin typeface="Times New Roman" charset="0"/>
                <a:ea typeface="ＭＳ Ｐゴシック" charset="0"/>
              </a:rPr>
              <a:t>und</a:t>
            </a:r>
            <a:r>
              <a:rPr lang="fr-FR" altLang="ja-JP" dirty="0">
                <a:latin typeface="Times New Roman" charset="0"/>
                <a:ea typeface="ＭＳ Ｐゴシック" charset="0"/>
              </a:rPr>
              <a:t>): </a:t>
            </a:r>
            <a:r>
              <a:rPr lang="fr-FR" altLang="ja-JP" dirty="0" err="1">
                <a:latin typeface="Times New Roman" charset="0"/>
                <a:ea typeface="ＭＳ Ｐゴシック" charset="0"/>
              </a:rPr>
              <a:t>cuando</a:t>
            </a:r>
            <a:r>
              <a:rPr lang="fr-FR" altLang="ja-JP" dirty="0">
                <a:latin typeface="Times New Roman" charset="0"/>
                <a:ea typeface="ＭＳ Ｐゴシック" charset="0"/>
              </a:rPr>
              <a:t> se </a:t>
            </a:r>
            <a:r>
              <a:rPr lang="fr-FR" altLang="ja-JP" dirty="0" err="1">
                <a:latin typeface="Times New Roman" charset="0"/>
                <a:ea typeface="ＭＳ Ｐゴシック" charset="0"/>
              </a:rPr>
              <a:t>ejecuta</a:t>
            </a:r>
            <a:r>
              <a:rPr lang="fr-FR" altLang="ja-JP" dirty="0">
                <a:latin typeface="Times New Roman" charset="0"/>
                <a:ea typeface="ＭＳ Ｐゴシック" charset="0"/>
              </a:rPr>
              <a:t> </a:t>
            </a:r>
            <a:r>
              <a:rPr lang="fr-FR" altLang="ja-JP" dirty="0" err="1">
                <a:latin typeface="Times New Roman" charset="0"/>
                <a:ea typeface="ＭＳ Ｐゴシック" charset="0"/>
              </a:rPr>
              <a:t>una</a:t>
            </a:r>
            <a:r>
              <a:rPr lang="fr-FR" altLang="ja-JP" dirty="0">
                <a:latin typeface="Times New Roman" charset="0"/>
                <a:ea typeface="ＭＳ Ｐゴシック" charset="0"/>
              </a:rPr>
              <a:t> </a:t>
            </a:r>
            <a:r>
              <a:rPr lang="fr-FR" altLang="ja-JP" dirty="0" err="1">
                <a:latin typeface="Times New Roman" charset="0"/>
                <a:ea typeface="ＭＳ Ｐゴシック" charset="0"/>
              </a:rPr>
              <a:t>instrucci</a:t>
            </a:r>
            <a:r>
              <a:rPr lang="fr-FR" altLang="ja-JP" dirty="0" err="1">
                <a:latin typeface="Arial" charset="0"/>
                <a:ea typeface="ＭＳ Ｐゴシック" charset="0"/>
              </a:rPr>
              <a:t>ó</a:t>
            </a:r>
            <a:r>
              <a:rPr lang="fr-FR" altLang="ja-JP" dirty="0" err="1">
                <a:latin typeface="Times New Roman" charset="0"/>
                <a:ea typeface="ＭＳ Ｐゴシック" charset="0"/>
              </a:rPr>
              <a:t>n</a:t>
            </a:r>
            <a:r>
              <a:rPr lang="fr-FR" altLang="ja-JP" dirty="0">
                <a:latin typeface="Times New Roman" charset="0"/>
                <a:ea typeface="ＭＳ Ｐゴシック" charset="0"/>
              </a:rPr>
              <a:t> no </a:t>
            </a:r>
            <a:r>
              <a:rPr lang="fr-FR" altLang="ja-JP" dirty="0" err="1">
                <a:latin typeface="Times New Roman" charset="0"/>
                <a:ea typeface="ＭＳ Ｐゴシック" charset="0"/>
              </a:rPr>
              <a:t>definida</a:t>
            </a:r>
            <a:endParaRPr lang="fr-FR" dirty="0">
              <a:latin typeface="Times New Roman" charset="0"/>
              <a:ea typeface="ＭＳ Ｐゴシック" charset="0"/>
            </a:endParaRPr>
          </a:p>
          <a:p>
            <a:pPr>
              <a:spcAft>
                <a:spcPts val="1154"/>
              </a:spcAft>
            </a:pPr>
            <a:endParaRPr lang="en-GB" dirty="0">
              <a:latin typeface="CG Times" charset="0"/>
              <a:ea typeface="ＭＳ Ｐゴシック" charset="0"/>
              <a:cs typeface="ＭＳ Ｐゴシック" charset="0"/>
            </a:endParaRPr>
          </a:p>
          <a:p>
            <a:pPr>
              <a:spcAft>
                <a:spcPts val="1154"/>
              </a:spcAft>
            </a:pPr>
            <a:r>
              <a:rPr lang="en-GB" b="1" dirty="0">
                <a:latin typeface="CG Times" charset="0"/>
                <a:ea typeface="ＭＳ Ｐゴシック" charset="0"/>
                <a:cs typeface="ＭＳ Ｐゴシック" charset="0"/>
              </a:rPr>
              <a:t>NB - spell out the word FIQ, otherwise you are saying something rude in German!</a:t>
            </a:r>
          </a:p>
          <a:p>
            <a:pPr>
              <a:spcAft>
                <a:spcPts val="1154"/>
              </a:spcAft>
            </a:pPr>
            <a:r>
              <a:rPr lang="en-GB" dirty="0">
                <a:latin typeface="CG Times" charset="0"/>
                <a:ea typeface="ＭＳ Ｐゴシック" charset="0"/>
                <a:cs typeface="ＭＳ Ｐゴシック" charset="0"/>
              </a:rPr>
              <a:t>One question here is what is the difference between the privileged and unprivileged modes? Well in reality very little really - the ARM core has an output signal (</a:t>
            </a:r>
            <a:r>
              <a:rPr lang="en-GB" dirty="0" err="1">
                <a:latin typeface="CG Times" charset="0"/>
                <a:ea typeface="ＭＳ Ｐゴシック" charset="0"/>
                <a:cs typeface="ＭＳ Ｐゴシック" charset="0"/>
              </a:rPr>
              <a:t>nTRANS</a:t>
            </a:r>
            <a:r>
              <a:rPr lang="en-GB" dirty="0">
                <a:latin typeface="CG Times" charset="0"/>
                <a:ea typeface="ＭＳ Ｐゴシック" charset="0"/>
                <a:cs typeface="ＭＳ Ｐゴシック" charset="0"/>
              </a:rPr>
              <a:t> on ARM7TDMI, </a:t>
            </a:r>
            <a:r>
              <a:rPr lang="en-GB" dirty="0" err="1">
                <a:latin typeface="CG Times" charset="0"/>
                <a:ea typeface="ＭＳ Ｐゴシック" charset="0"/>
                <a:cs typeface="ＭＳ Ｐゴシック" charset="0"/>
              </a:rPr>
              <a:t>InTRANS</a:t>
            </a:r>
            <a:r>
              <a:rPr lang="en-GB" dirty="0">
                <a:latin typeface="CG Times" charset="0"/>
                <a:ea typeface="ＭＳ Ｐゴシック" charset="0"/>
                <a:cs typeface="ＭＳ Ｐゴシック" charset="0"/>
              </a:rPr>
              <a:t>, </a:t>
            </a:r>
            <a:r>
              <a:rPr lang="en-GB" dirty="0" err="1">
                <a:latin typeface="CG Times" charset="0"/>
                <a:ea typeface="ＭＳ Ｐゴシック" charset="0"/>
                <a:cs typeface="ＭＳ Ｐゴシック" charset="0"/>
              </a:rPr>
              <a:t>DnTRANS</a:t>
            </a:r>
            <a:r>
              <a:rPr lang="en-GB" dirty="0">
                <a:latin typeface="CG Times" charset="0"/>
                <a:ea typeface="ＭＳ Ｐゴシック" charset="0"/>
                <a:cs typeface="ＭＳ Ｐゴシック" charset="0"/>
              </a:rPr>
              <a:t> on 9, or encoded as part of HPROT or BPROT in AMBA) which indicates whether the current mode is privileged or unprivileged, and this can be used, for instance, by a memory controller to only allow IO access in a privileged mode. In addition some operations are only permitted in a privileged mode, such as directly changing the mode and enabling of interrupts.</a:t>
            </a:r>
          </a:p>
          <a:p>
            <a:pPr>
              <a:spcAft>
                <a:spcPts val="1154"/>
              </a:spcAft>
            </a:pPr>
            <a:r>
              <a:rPr lang="en-GB" dirty="0">
                <a:latin typeface="CG Times" charset="0"/>
                <a:ea typeface="ＭＳ Ｐゴシック" charset="0"/>
                <a:cs typeface="ＭＳ Ｐゴシック" charset="0"/>
              </a:rPr>
              <a:t>All current ARM cores implement system mode (added in architecture v4). This is simply a privileged version of user mode.  Important for re-entrant exceptions because no exceptions can cause system mode to be entered.</a:t>
            </a:r>
          </a:p>
          <a:p>
            <a:endParaRPr lang="en-US" dirty="0">
              <a:latin typeface="Times New Roman" charset="0"/>
              <a:ea typeface="ＭＳ Ｐゴシック" charset="0"/>
              <a:cs typeface="ＭＳ Ｐゴシック" charset="0"/>
            </a:endParaRPr>
          </a:p>
        </p:txBody>
      </p:sp>
      <p:sp>
        <p:nvSpPr>
          <p:cNvPr id="9218" name="Rectangle 4"/>
          <p:cNvSpPr>
            <a:spLocks noGrp="1" noRot="1" noChangeAspect="1" noChangeArrowheads="1" noTextEdit="1"/>
          </p:cNvSpPr>
          <p:nvPr>
            <p:ph type="sldImg"/>
          </p:nvPr>
        </p:nvSpPr>
        <p:spPr>
          <a:xfrm>
            <a:off x="1077913" y="909638"/>
            <a:ext cx="4629150" cy="3471862"/>
          </a:xfrm>
          <a:ln>
            <a:solidFill>
              <a:srgbClr val="000000"/>
            </a:solidFill>
            <a:miter lim="800000"/>
            <a:headEnd/>
            <a:tailE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3"/>
          <p:cNvSpPr>
            <a:spLocks noGrp="1" noChangeArrowheads="1"/>
          </p:cNvSpPr>
          <p:nvPr>
            <p:ph type="body" idx="1"/>
          </p:nvPr>
        </p:nvSpPr>
        <p:spPr>
          <a:xfrm>
            <a:off x="906833" y="4707679"/>
            <a:ext cx="4984010" cy="44628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a:spcAft>
                <a:spcPts val="1154"/>
              </a:spcAft>
            </a:pPr>
            <a:r>
              <a:rPr lang="en-GB" dirty="0">
                <a:latin typeface="CG Times" charset="0"/>
                <a:ea typeface="ＭＳ Ｐゴシック" charset="0"/>
                <a:cs typeface="ＭＳ Ｐゴシック" charset="0"/>
              </a:rPr>
              <a:t>The ARM architecture provides a total of 37 registers, all of which are 32-bits long.  However these are arranged into several banks, with the accessible bank being governed by the current processor mode. We will see this in more detail in a couple of slides. In summary though, in each mode, the core can access:</a:t>
            </a:r>
          </a:p>
          <a:p>
            <a:pPr marL="745475" lvl="1" indent="-285717">
              <a:spcAft>
                <a:spcPts val="1154"/>
              </a:spcAft>
            </a:pPr>
            <a:r>
              <a:rPr lang="en-GB" dirty="0">
                <a:latin typeface="CG Times" charset="0"/>
                <a:ea typeface="ＭＳ Ｐゴシック" charset="0"/>
              </a:rPr>
              <a:t>a particular set of 13 general purpose registers (r0 - r12). </a:t>
            </a:r>
          </a:p>
          <a:p>
            <a:pPr marL="745475" lvl="1" indent="-285717">
              <a:spcAft>
                <a:spcPts val="1154"/>
              </a:spcAft>
            </a:pPr>
            <a:r>
              <a:rPr lang="en-GB" dirty="0">
                <a:latin typeface="CG Times" charset="0"/>
                <a:ea typeface="ＭＳ Ｐゴシック" charset="0"/>
              </a:rPr>
              <a:t>a particular r13 - which is typically used as a stack pointer. This will be a different r13 for each mode, so allowing each exception type to have its own stack.</a:t>
            </a:r>
          </a:p>
          <a:p>
            <a:pPr marL="745475" lvl="1" indent="-285717">
              <a:spcAft>
                <a:spcPts val="1154"/>
              </a:spcAft>
            </a:pPr>
            <a:r>
              <a:rPr lang="en-GB" dirty="0">
                <a:latin typeface="CG Times" charset="0"/>
                <a:ea typeface="ＭＳ Ｐゴシック" charset="0"/>
              </a:rPr>
              <a:t>a particular r14 - which is used as a link (or return address) register. Again this will be a different r14 for each mode.</a:t>
            </a:r>
          </a:p>
          <a:p>
            <a:pPr marL="745475" lvl="1" indent="-285717">
              <a:spcAft>
                <a:spcPts val="1154"/>
              </a:spcAft>
            </a:pPr>
            <a:r>
              <a:rPr lang="en-GB" dirty="0">
                <a:latin typeface="CG Times" charset="0"/>
                <a:ea typeface="ＭＳ Ｐゴシック" charset="0"/>
              </a:rPr>
              <a:t>r15 - whose only use is as the Program counter.</a:t>
            </a:r>
          </a:p>
          <a:p>
            <a:pPr>
              <a:spcAft>
                <a:spcPts val="1154"/>
              </a:spcAft>
            </a:pPr>
            <a:r>
              <a:rPr lang="en-GB" dirty="0">
                <a:latin typeface="CG Times" charset="0"/>
                <a:ea typeface="ＭＳ Ｐゴシック" charset="0"/>
                <a:cs typeface="ＭＳ Ｐゴシック" charset="0"/>
              </a:rPr>
              <a:t>The CPSR (Current Program Status Register) - this stores additional information about the state of the processor: </a:t>
            </a:r>
          </a:p>
          <a:p>
            <a:pPr>
              <a:spcAft>
                <a:spcPts val="1154"/>
              </a:spcAft>
            </a:pPr>
            <a:r>
              <a:rPr lang="en-GB" dirty="0">
                <a:latin typeface="CG Times" charset="0"/>
                <a:ea typeface="ＭＳ Ｐゴシック" charset="0"/>
                <a:cs typeface="ＭＳ Ｐゴシック" charset="0"/>
              </a:rPr>
              <a:t>And finally in privileged modes, a particular SPSR (Saved Program Status Register). This stores a copy of the previous CPSR value when an exception occurs. This combined with the link register allows exceptions to return without corrupting processor state.</a:t>
            </a:r>
          </a:p>
        </p:txBody>
      </p:sp>
      <p:sp>
        <p:nvSpPr>
          <p:cNvPr id="11266" name="Rectangle 4"/>
          <p:cNvSpPr>
            <a:spLocks noGrp="1" noRot="1" noChangeAspect="1" noChangeArrowheads="1" noTextEdit="1"/>
          </p:cNvSpPr>
          <p:nvPr>
            <p:ph type="sldImg"/>
          </p:nvPr>
        </p:nvSpPr>
        <p:spPr>
          <a:xfrm>
            <a:off x="1002515" y="908988"/>
            <a:ext cx="4779794" cy="3471748"/>
          </a:xfrm>
          <a:ln>
            <a:solidFill>
              <a:srgbClr val="000000"/>
            </a:solidFill>
            <a:miter lim="800000"/>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body" idx="1"/>
          </p:nvPr>
        </p:nvSpPr>
        <p:spPr>
          <a:xfrm>
            <a:off x="906833" y="4707679"/>
            <a:ext cx="4984010" cy="44628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a:spcAft>
                <a:spcPts val="1154"/>
              </a:spcAft>
            </a:pPr>
            <a:r>
              <a:rPr lang="en-GB">
                <a:latin typeface="CG Times" charset="0"/>
                <a:ea typeface="ＭＳ Ｐゴシック" charset="0"/>
                <a:cs typeface="ＭＳ Ｐゴシック" charset="0"/>
              </a:rPr>
              <a:t>The ARM architecture provides a total of 37 registers, all of which are 32-bits long.  However these are arranged into several banks, with the accessible bank being governed by the current processor mode. We will see this in more detail in a couple of slides. In summary though, in each mode, the core can access:</a:t>
            </a:r>
          </a:p>
          <a:p>
            <a:pPr marL="745475" lvl="1" indent="-285717">
              <a:spcAft>
                <a:spcPts val="1154"/>
              </a:spcAft>
            </a:pPr>
            <a:r>
              <a:rPr lang="en-GB">
                <a:latin typeface="CG Times" charset="0"/>
                <a:ea typeface="ＭＳ Ｐゴシック" charset="0"/>
              </a:rPr>
              <a:t>a particular set of 13 general purpose registers (r0 - r12). </a:t>
            </a:r>
          </a:p>
          <a:p>
            <a:pPr marL="745475" lvl="1" indent="-285717">
              <a:spcAft>
                <a:spcPts val="1154"/>
              </a:spcAft>
            </a:pPr>
            <a:r>
              <a:rPr lang="en-GB">
                <a:latin typeface="CG Times" charset="0"/>
                <a:ea typeface="ＭＳ Ｐゴシック" charset="0"/>
              </a:rPr>
              <a:t>a particular r13 - which is typically used as a stack pointer. This will be a different r13 for each mode, so allowing each exception type to have its own stack.</a:t>
            </a:r>
          </a:p>
          <a:p>
            <a:pPr marL="745475" lvl="1" indent="-285717">
              <a:spcAft>
                <a:spcPts val="1154"/>
              </a:spcAft>
            </a:pPr>
            <a:r>
              <a:rPr lang="en-GB">
                <a:latin typeface="CG Times" charset="0"/>
                <a:ea typeface="ＭＳ Ｐゴシック" charset="0"/>
              </a:rPr>
              <a:t>a particular r14 - which is used as a link (or return address) register. Again this will be a different r14 for each mode.</a:t>
            </a:r>
          </a:p>
          <a:p>
            <a:pPr marL="745475" lvl="1" indent="-285717">
              <a:spcAft>
                <a:spcPts val="1154"/>
              </a:spcAft>
            </a:pPr>
            <a:r>
              <a:rPr lang="en-GB">
                <a:latin typeface="CG Times" charset="0"/>
                <a:ea typeface="ＭＳ Ｐゴシック" charset="0"/>
              </a:rPr>
              <a:t>r15 - whose only use is as the Program counter.</a:t>
            </a:r>
          </a:p>
          <a:p>
            <a:pPr>
              <a:spcAft>
                <a:spcPts val="1154"/>
              </a:spcAft>
            </a:pPr>
            <a:r>
              <a:rPr lang="en-GB">
                <a:latin typeface="CG Times" charset="0"/>
                <a:ea typeface="ＭＳ Ｐゴシック" charset="0"/>
                <a:cs typeface="ＭＳ Ｐゴシック" charset="0"/>
              </a:rPr>
              <a:t>The CPSR (Current Program Status Register) - this stores additional information about the state of the processor: </a:t>
            </a:r>
          </a:p>
          <a:p>
            <a:pPr>
              <a:spcAft>
                <a:spcPts val="1154"/>
              </a:spcAft>
            </a:pPr>
            <a:r>
              <a:rPr lang="en-GB">
                <a:latin typeface="CG Times" charset="0"/>
                <a:ea typeface="ＭＳ Ｐゴシック" charset="0"/>
                <a:cs typeface="ＭＳ Ｐゴシック" charset="0"/>
              </a:rPr>
              <a:t>And finally in privileged modes, a particular SPSR (Saved Program Status Register). This stores a copy of the previous CPSR value when an exception occurs. This combined with the link register allows exceptions to return without corrupting processor state.</a:t>
            </a:r>
          </a:p>
        </p:txBody>
      </p:sp>
      <p:sp>
        <p:nvSpPr>
          <p:cNvPr id="13314" name="Rectangle 4"/>
          <p:cNvSpPr>
            <a:spLocks noGrp="1" noRot="1" noChangeAspect="1" noChangeArrowheads="1" noTextEdit="1"/>
          </p:cNvSpPr>
          <p:nvPr>
            <p:ph type="sldImg"/>
          </p:nvPr>
        </p:nvSpPr>
        <p:spPr>
          <a:xfrm>
            <a:off x="1077913" y="909638"/>
            <a:ext cx="4629150" cy="3471862"/>
          </a:xfrm>
          <a:ln>
            <a:solidFill>
              <a:srgbClr val="000000"/>
            </a:solidFill>
            <a:miter lim="800000"/>
            <a:headEnd/>
            <a:tailE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xfrm>
            <a:off x="754028" y="709597"/>
            <a:ext cx="4876904" cy="3542121"/>
          </a:xfrm>
        </p:spPr>
      </p:sp>
      <p:sp>
        <p:nvSpPr>
          <p:cNvPr id="1536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r>
              <a:rPr lang="en-US">
                <a:latin typeface="Times New Roman" charset="0"/>
                <a:ea typeface="ＭＳ Ｐゴシック" charset="0"/>
                <a:cs typeface="ＭＳ Ｐゴシック" charset="0"/>
              </a:rPr>
              <a:t>This </a:t>
            </a:r>
            <a:r>
              <a:rPr lang="en-US" b="1">
                <a:solidFill>
                  <a:schemeClr val="hlink"/>
                </a:solidFill>
                <a:latin typeface="Times New Roman" charset="0"/>
                <a:ea typeface="ＭＳ Ｐゴシック" charset="0"/>
                <a:cs typeface="ＭＳ Ｐゴシック" charset="0"/>
              </a:rPr>
              <a:t>animated</a:t>
            </a:r>
            <a:r>
              <a:rPr lang="en-US">
                <a:latin typeface="Times New Roman" charset="0"/>
                <a:ea typeface="ＭＳ Ｐゴシック" charset="0"/>
                <a:cs typeface="ＭＳ Ｐゴシック" charset="0"/>
              </a:rPr>
              <a:t> slide shows the way that the banking of registers works. On the left the currently visible set of registers are shown for a particular mode.</a:t>
            </a:r>
          </a:p>
          <a:p>
            <a:r>
              <a:rPr lang="en-US">
                <a:latin typeface="Times New Roman" charset="0"/>
                <a:ea typeface="ＭＳ Ｐゴシック" charset="0"/>
                <a:cs typeface="ＭＳ Ｐゴシック" charset="0"/>
              </a:rPr>
              <a:t>On the right are the registers that are banked out whilst in that mode.</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Each key press will switch mode:</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user -&gt; FIQ -&gt;user -&gt; IRQ -&gt; user -&gt;SVC -&gt; User -&gt; Undef -&gt; User -&gt; Abort and then back to user.</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The following slide then shows this in a more static way that is more useful for reference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 dirty="0"/>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6 Rectángulo"/>
          <p:cNvSpPr/>
          <p:nvPr/>
        </p:nvSpPr>
        <p:spPr>
          <a:xfrm>
            <a:off x="0" y="0"/>
            <a:ext cx="539552" cy="685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 name="1 Marcador de título"/>
          <p:cNvSpPr>
            <a:spLocks noGrp="1"/>
          </p:cNvSpPr>
          <p:nvPr>
            <p:ph type="title"/>
          </p:nvPr>
        </p:nvSpPr>
        <p:spPr>
          <a:xfrm>
            <a:off x="457200" y="274638"/>
            <a:ext cx="8363272" cy="1143000"/>
          </a:xfrm>
          <a:prstGeom prst="rect">
            <a:avLst/>
          </a:prstGeom>
          <a:noFill/>
          <a:ln>
            <a:noFill/>
          </a:ln>
        </p:spPr>
        <p:style>
          <a:lnRef idx="3">
            <a:schemeClr val="lt1"/>
          </a:lnRef>
          <a:fillRef idx="1">
            <a:schemeClr val="accent1"/>
          </a:fillRef>
          <a:effectRef idx="1">
            <a:schemeClr val="accent1"/>
          </a:effectRef>
          <a:fontRef idx="none"/>
        </p:style>
        <p:txBody>
          <a:bodyPr vert="horz" lIns="91440" tIns="45720" rIns="91440" bIns="45720" rtlCol="0" anchor="ctr">
            <a:normAutofit/>
          </a:bodyPr>
          <a:lstStyle/>
          <a:p>
            <a:r>
              <a:rPr lang="es-ES" dirty="0"/>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3" name="12 CuadroTexto"/>
          <p:cNvSpPr txBox="1"/>
          <p:nvPr/>
        </p:nvSpPr>
        <p:spPr>
          <a:xfrm>
            <a:off x="0" y="6396335"/>
            <a:ext cx="510076" cy="461665"/>
          </a:xfrm>
          <a:prstGeom prst="rect">
            <a:avLst/>
          </a:prstGeom>
          <a:noFill/>
        </p:spPr>
        <p:txBody>
          <a:bodyPr wrap="none" rtlCol="0">
            <a:spAutoFit/>
          </a:bodyPr>
          <a:lstStyle/>
          <a:p>
            <a:r>
              <a:rPr lang="es-ES" sz="2400" i="1" dirty="0" err="1">
                <a:solidFill>
                  <a:schemeClr val="bg1"/>
                </a:solidFill>
                <a:latin typeface="Arial" pitchFamily="34" charset="0"/>
                <a:cs typeface="Arial" pitchFamily="34" charset="0"/>
              </a:rPr>
              <a:t>ec</a:t>
            </a:r>
            <a:endParaRPr lang="es-ES" sz="2400" i="1" baseline="30000" dirty="0">
              <a:solidFill>
                <a:schemeClr val="bg1"/>
              </a:solidFill>
              <a:latin typeface="Arial" pitchFamily="34" charset="0"/>
              <a:cs typeface="Arial" pitchFamily="34" charset="0"/>
            </a:endParaRPr>
          </a:p>
        </p:txBody>
      </p:sp>
      <p:pic>
        <p:nvPicPr>
          <p:cNvPr id="11" name="10 Imagen"/>
          <p:cNvPicPr>
            <a:picLocks noChangeAspect="1"/>
          </p:cNvPicPr>
          <p:nvPr/>
        </p:nvPicPr>
        <p:blipFill>
          <a:blip r:embed="rId10" cstate="print">
            <a:grayscl/>
            <a:extLst>
              <a:ext uri="{BEBA8EAE-BF5A-486C-A8C5-ECC9F3942E4B}">
                <a14:imgProps xmlns:a14="http://schemas.microsoft.com/office/drawing/2010/main">
                  <a14:imgLayer r:embed="rId11">
                    <a14:imgEffect>
                      <a14:brightnessContrast bright="12000"/>
                    </a14:imgEffect>
                  </a14:imgLayer>
                </a14:imgProps>
              </a:ext>
              <a:ext uri="{28A0092B-C50C-407E-A947-70E740481C1C}">
                <a14:useLocalDpi xmlns:a14="http://schemas.microsoft.com/office/drawing/2010/main" val="0"/>
              </a:ext>
            </a:extLst>
          </a:blip>
          <a:stretch>
            <a:fillRect/>
          </a:stretch>
        </p:blipFill>
        <p:spPr>
          <a:xfrm>
            <a:off x="8172400" y="-2767"/>
            <a:ext cx="1583829" cy="1793363"/>
          </a:xfrm>
          <a:prstGeom prst="rect">
            <a:avLst/>
          </a:prstGeom>
        </p:spPr>
      </p:pic>
    </p:spTree>
  </p:cSld>
  <p:clrMap bg1="lt1" tx1="dk1" bg2="lt2" tx2="dk2" accent1="accent1" accent2="accent2" accent3="accent3" accent4="accent4" accent5="accent5" accent6="accent6" hlink="hlink" folHlink="folHlink"/>
  <p:sldLayoutIdLst>
    <p:sldLayoutId id="2147483666" r:id="rId1"/>
    <p:sldLayoutId id="2147483667" r:id="rId2"/>
    <p:sldLayoutId id="2147483669" r:id="rId3"/>
    <p:sldLayoutId id="2147483671" r:id="rId4"/>
    <p:sldLayoutId id="2147483672" r:id="rId5"/>
    <p:sldLayoutId id="2147483673" r:id="rId6"/>
    <p:sldLayoutId id="2147483675" r:id="rId7"/>
    <p:sldLayoutId id="2147483676" r:id="rId8"/>
  </p:sldLayoutIdLst>
  <p:hf hdr="0" dt="0"/>
  <p:txStyles>
    <p:titleStyle>
      <a:lvl1pPr algn="ctr" defTabSz="914400" rtl="0" eaLnBrk="1" latinLnBrk="0" hangingPunct="1">
        <a:spcBef>
          <a:spcPct val="0"/>
        </a:spcBef>
        <a:buNone/>
        <a:defRPr sz="4400" b="0" kern="1200" cap="none" spc="0">
          <a:ln w="18415" cmpd="sng">
            <a:solidFill>
              <a:srgbClr val="0070C0"/>
            </a:solidFill>
            <a:prstDash val="solid"/>
          </a:ln>
          <a:solidFill>
            <a:srgbClr val="0070C0"/>
          </a:solidFill>
          <a:effectLst/>
          <a:latin typeface="+mj-lt"/>
          <a:ea typeface="+mj-ea"/>
          <a:cs typeface="+mj-cs"/>
        </a:defRPr>
      </a:lvl1pPr>
    </p:titleStyle>
    <p:bodyStyle>
      <a:lvl1pPr marL="342900" indent="-342900" algn="l" defTabSz="914400" rtl="0" eaLnBrk="1" latinLnBrk="0" hangingPunct="1">
        <a:spcBef>
          <a:spcPct val="20000"/>
        </a:spcBef>
        <a:buClr>
          <a:srgbClr val="0070C0"/>
        </a:buClr>
        <a:buSzPct val="125000"/>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gif"/><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ctrTitle"/>
          </p:nvPr>
        </p:nvSpPr>
        <p:spPr/>
        <p:txBody>
          <a:bodyPr>
            <a:normAutofit fontScale="90000"/>
          </a:bodyPr>
          <a:lstStyle/>
          <a:p>
            <a:r>
              <a:rPr lang="es-ES" dirty="0"/>
              <a:t>Módulo 2. Placa laboratorio</a:t>
            </a:r>
            <a:br>
              <a:rPr lang="es-ES" dirty="0"/>
            </a:br>
            <a:br>
              <a:rPr lang="es-ES" dirty="0"/>
            </a:br>
            <a:endParaRPr lang="es-ES" dirty="0"/>
          </a:p>
        </p:txBody>
      </p:sp>
      <p:sp>
        <p:nvSpPr>
          <p:cNvPr id="12" name="11 Subtítulo"/>
          <p:cNvSpPr>
            <a:spLocks noGrp="1"/>
          </p:cNvSpPr>
          <p:nvPr>
            <p:ph type="subTitle" idx="1"/>
          </p:nvPr>
        </p:nvSpPr>
        <p:spPr/>
        <p:txBody>
          <a:bodyPr>
            <a:noAutofit/>
          </a:bodyPr>
          <a:lstStyle/>
          <a:p>
            <a:pPr indent="457200" algn="just">
              <a:buFont typeface="Arial" pitchFamily="34" charset="0"/>
              <a:buChar char="•"/>
            </a:pPr>
            <a:endParaRPr lang="en-GB"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4 Imagen" descr="conexion-8se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616297"/>
            <a:ext cx="6312044" cy="3269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274" name="1 Título"/>
          <p:cNvSpPr>
            <a:spLocks noGrp="1"/>
          </p:cNvSpPr>
          <p:nvPr>
            <p:ph type="title"/>
          </p:nvPr>
        </p:nvSpPr>
        <p:spPr/>
        <p:txBody>
          <a:bodyPr/>
          <a:lstStyle/>
          <a:p>
            <a:r>
              <a:rPr lang="es-ES">
                <a:latin typeface="Arial" charset="0"/>
              </a:rPr>
              <a:t>Display 8 segmentos</a:t>
            </a:r>
          </a:p>
        </p:txBody>
      </p:sp>
      <p:sp>
        <p:nvSpPr>
          <p:cNvPr id="54275" name="2 Marcador de contenido"/>
          <p:cNvSpPr>
            <a:spLocks noGrp="1"/>
          </p:cNvSpPr>
          <p:nvPr>
            <p:ph idx="1"/>
          </p:nvPr>
        </p:nvSpPr>
        <p:spPr>
          <a:xfrm>
            <a:off x="457200" y="1124744"/>
            <a:ext cx="8229600" cy="4785395"/>
          </a:xfrm>
        </p:spPr>
        <p:txBody>
          <a:bodyPr/>
          <a:lstStyle/>
          <a:p>
            <a:r>
              <a:rPr lang="es-ES" sz="2800" dirty="0">
                <a:latin typeface="Arial" charset="0"/>
              </a:rPr>
              <a:t>Compuesto de 8 diodos</a:t>
            </a:r>
          </a:p>
          <a:p>
            <a:pPr lvl="1"/>
            <a:r>
              <a:rPr lang="es-ES" sz="2400" dirty="0">
                <a:latin typeface="Arial" charset="0"/>
              </a:rPr>
              <a:t>Se encienden si escribimos un ‘0’</a:t>
            </a:r>
          </a:p>
          <a:p>
            <a:r>
              <a:rPr lang="es-ES" sz="2800" dirty="0">
                <a:latin typeface="Arial" charset="0"/>
              </a:rPr>
              <a:t>Se conecta al byte menos significativo del bus de datos mediante </a:t>
            </a:r>
            <a:r>
              <a:rPr lang="es-ES" sz="2800" dirty="0" err="1">
                <a:latin typeface="Arial" charset="0"/>
              </a:rPr>
              <a:t>lactches</a:t>
            </a:r>
            <a:endParaRPr lang="es-ES" sz="2800" dirty="0">
              <a:latin typeface="Arial" charset="0"/>
            </a:endParaRPr>
          </a:p>
          <a:p>
            <a:pPr lvl="1"/>
            <a:r>
              <a:rPr lang="es-ES" sz="2000" dirty="0">
                <a:latin typeface="Arial" charset="0"/>
              </a:rPr>
              <a:t>CS6  actúa como reloj</a:t>
            </a:r>
          </a:p>
          <a:p>
            <a:pPr lvl="1"/>
            <a:r>
              <a:rPr lang="es-ES" sz="2000" dirty="0">
                <a:latin typeface="Arial" charset="0"/>
              </a:rPr>
              <a:t>Se activa si se usa una dirección del </a:t>
            </a:r>
            <a:r>
              <a:rPr lang="es-ES" sz="2000" b="1" dirty="0">
                <a:latin typeface="Arial" charset="0"/>
              </a:rPr>
              <a:t>rango 0x02140000 – 0x0217FFFF</a:t>
            </a:r>
            <a:endParaRPr lang="es-ES" sz="2000" b="1" dirty="0"/>
          </a:p>
          <a:p>
            <a:pPr marL="457200" lvl="1" indent="0">
              <a:buNone/>
            </a:pPr>
            <a:endParaRPr lang="es-ES" sz="2400" dirty="0"/>
          </a:p>
        </p:txBody>
      </p:sp>
    </p:spTree>
    <p:extLst>
      <p:ext uri="{BB962C8B-B14F-4D97-AF65-F5344CB8AC3E}">
        <p14:creationId xmlns:p14="http://schemas.microsoft.com/office/powerpoint/2010/main" val="949447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Display 8 </a:t>
            </a:r>
            <a:r>
              <a:rPr lang="en-US" dirty="0" err="1"/>
              <a:t>segmentos</a:t>
            </a:r>
            <a:endParaRPr lang="en-US" dirty="0"/>
          </a:p>
        </p:txBody>
      </p:sp>
      <p:sp>
        <p:nvSpPr>
          <p:cNvPr id="3" name="Marcador de contenido 2"/>
          <p:cNvSpPr>
            <a:spLocks noGrp="1"/>
          </p:cNvSpPr>
          <p:nvPr>
            <p:ph idx="1"/>
          </p:nvPr>
        </p:nvSpPr>
        <p:spPr>
          <a:xfrm>
            <a:off x="457200" y="1340768"/>
            <a:ext cx="8229600" cy="2404863"/>
          </a:xfrm>
        </p:spPr>
        <p:txBody>
          <a:bodyPr>
            <a:normAutofit fontScale="85000" lnSpcReduction="20000"/>
          </a:bodyPr>
          <a:lstStyle/>
          <a:p>
            <a:r>
              <a:rPr lang="en-US" dirty="0"/>
              <a:t>En </a:t>
            </a:r>
            <a:r>
              <a:rPr lang="en-US" dirty="0" err="1"/>
              <a:t>conjunto</a:t>
            </a:r>
            <a:r>
              <a:rPr lang="en-US" dirty="0"/>
              <a:t>, </a:t>
            </a:r>
            <a:r>
              <a:rPr lang="en-US" dirty="0" err="1"/>
              <a:t>es</a:t>
            </a:r>
            <a:r>
              <a:rPr lang="en-US" dirty="0"/>
              <a:t> </a:t>
            </a:r>
            <a:r>
              <a:rPr lang="en-US" dirty="0" err="1"/>
              <a:t>como</a:t>
            </a:r>
            <a:r>
              <a:rPr lang="en-US" dirty="0"/>
              <a:t> un </a:t>
            </a:r>
            <a:r>
              <a:rPr lang="en-US" dirty="0" err="1"/>
              <a:t>registro</a:t>
            </a:r>
            <a:r>
              <a:rPr lang="en-US" dirty="0"/>
              <a:t> de 8 bits </a:t>
            </a:r>
            <a:r>
              <a:rPr lang="en-US" dirty="0" err="1"/>
              <a:t>mapeado</a:t>
            </a:r>
            <a:r>
              <a:rPr lang="en-US" dirty="0"/>
              <a:t> en </a:t>
            </a:r>
            <a:r>
              <a:rPr lang="en-US" dirty="0" err="1"/>
              <a:t>memoria</a:t>
            </a:r>
            <a:endParaRPr lang="en-US" dirty="0"/>
          </a:p>
          <a:p>
            <a:pPr lvl="1"/>
            <a:r>
              <a:rPr lang="en-US" dirty="0" err="1"/>
              <a:t>Por</a:t>
            </a:r>
            <a:r>
              <a:rPr lang="en-US" dirty="0"/>
              <a:t> </a:t>
            </a:r>
            <a:r>
              <a:rPr lang="en-US" dirty="0" err="1"/>
              <a:t>ejemplo</a:t>
            </a:r>
            <a:r>
              <a:rPr lang="en-US" dirty="0"/>
              <a:t> en 0x0214000</a:t>
            </a:r>
          </a:p>
          <a:p>
            <a:r>
              <a:rPr lang="en-US" dirty="0"/>
              <a:t>IMPORTANTE: </a:t>
            </a:r>
            <a:r>
              <a:rPr lang="en-US" dirty="0" err="1"/>
              <a:t>las</a:t>
            </a:r>
            <a:r>
              <a:rPr lang="en-US" dirty="0"/>
              <a:t> </a:t>
            </a:r>
            <a:r>
              <a:rPr lang="en-US" dirty="0" err="1"/>
              <a:t>escrituras</a:t>
            </a:r>
            <a:r>
              <a:rPr lang="en-US" dirty="0"/>
              <a:t> </a:t>
            </a:r>
            <a:r>
              <a:rPr lang="en-US" dirty="0" err="1"/>
              <a:t>deben</a:t>
            </a:r>
            <a:r>
              <a:rPr lang="en-US" dirty="0"/>
              <a:t> </a:t>
            </a:r>
            <a:r>
              <a:rPr lang="en-US" dirty="0" err="1"/>
              <a:t>ser</a:t>
            </a:r>
            <a:r>
              <a:rPr lang="en-US" dirty="0"/>
              <a:t> de </a:t>
            </a:r>
            <a:r>
              <a:rPr lang="en-US" dirty="0" err="1"/>
              <a:t>tamaño</a:t>
            </a:r>
            <a:r>
              <a:rPr lang="en-US" dirty="0"/>
              <a:t> byte</a:t>
            </a:r>
          </a:p>
          <a:p>
            <a:pPr lvl="1"/>
            <a:r>
              <a:rPr lang="en-US" dirty="0" err="1"/>
              <a:t>Es</a:t>
            </a:r>
            <a:r>
              <a:rPr lang="en-US" dirty="0"/>
              <a:t> </a:t>
            </a:r>
            <a:r>
              <a:rPr lang="en-US" dirty="0" err="1"/>
              <a:t>decir</a:t>
            </a:r>
            <a:r>
              <a:rPr lang="en-US" dirty="0"/>
              <a:t> , </a:t>
            </a:r>
            <a:r>
              <a:rPr lang="en-US" dirty="0" err="1"/>
              <a:t>usar</a:t>
            </a:r>
            <a:r>
              <a:rPr lang="en-US" dirty="0"/>
              <a:t> </a:t>
            </a:r>
            <a:r>
              <a:rPr lang="en-US" i="1" dirty="0" err="1"/>
              <a:t>strb</a:t>
            </a:r>
            <a:r>
              <a:rPr lang="en-US" dirty="0"/>
              <a:t> en </a:t>
            </a:r>
            <a:r>
              <a:rPr lang="en-US" dirty="0" err="1"/>
              <a:t>esmblador</a:t>
            </a:r>
            <a:endParaRPr lang="en-US" dirty="0"/>
          </a:p>
          <a:p>
            <a:pPr lvl="1"/>
            <a:r>
              <a:rPr lang="en-US" dirty="0"/>
              <a:t>¿</a:t>
            </a:r>
            <a:r>
              <a:rPr lang="en-US" dirty="0" err="1"/>
              <a:t>Cómo</a:t>
            </a:r>
            <a:r>
              <a:rPr lang="en-US" dirty="0"/>
              <a:t> se </a:t>
            </a:r>
            <a:r>
              <a:rPr lang="en-US" dirty="0" err="1"/>
              <a:t>hace</a:t>
            </a:r>
            <a:r>
              <a:rPr lang="en-US" dirty="0"/>
              <a:t> en C/C++?</a:t>
            </a:r>
          </a:p>
        </p:txBody>
      </p:sp>
      <p:pic>
        <p:nvPicPr>
          <p:cNvPr id="4" name="Imagen 3"/>
          <p:cNvPicPr>
            <a:picLocks noChangeAspect="1"/>
          </p:cNvPicPr>
          <p:nvPr/>
        </p:nvPicPr>
        <p:blipFill>
          <a:blip r:embed="rId2"/>
          <a:stretch>
            <a:fillRect/>
          </a:stretch>
        </p:blipFill>
        <p:spPr>
          <a:xfrm>
            <a:off x="1957374" y="3645024"/>
            <a:ext cx="5136121" cy="3039492"/>
          </a:xfrm>
          <a:prstGeom prst="rect">
            <a:avLst/>
          </a:prstGeom>
        </p:spPr>
      </p:pic>
    </p:spTree>
    <p:extLst>
      <p:ext uri="{BB962C8B-B14F-4D97-AF65-F5344CB8AC3E}">
        <p14:creationId xmlns:p14="http://schemas.microsoft.com/office/powerpoint/2010/main" val="3058058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Problemas</a:t>
            </a:r>
            <a:r>
              <a:rPr lang="en-US" dirty="0"/>
              <a:t> de la </a:t>
            </a:r>
            <a:r>
              <a:rPr lang="en-US" dirty="0" err="1"/>
              <a:t>encuesta</a:t>
            </a:r>
            <a:endParaRPr lang="en-US" dirty="0"/>
          </a:p>
        </p:txBody>
      </p:sp>
      <p:sp>
        <p:nvSpPr>
          <p:cNvPr id="3" name="Marcador de contenido 2"/>
          <p:cNvSpPr>
            <a:spLocks noGrp="1"/>
          </p:cNvSpPr>
          <p:nvPr>
            <p:ph idx="1"/>
          </p:nvPr>
        </p:nvSpPr>
        <p:spPr/>
        <p:txBody>
          <a:bodyPr/>
          <a:lstStyle/>
          <a:p>
            <a:r>
              <a:rPr lang="en-US" dirty="0"/>
              <a:t>¿Y </a:t>
            </a:r>
            <a:r>
              <a:rPr lang="en-US" dirty="0" err="1"/>
              <a:t>si</a:t>
            </a:r>
            <a:r>
              <a:rPr lang="en-US" dirty="0"/>
              <a:t> </a:t>
            </a:r>
            <a:r>
              <a:rPr lang="en-US" dirty="0" err="1"/>
              <a:t>esto</a:t>
            </a:r>
            <a:r>
              <a:rPr lang="en-US" dirty="0"/>
              <a:t> </a:t>
            </a:r>
            <a:r>
              <a:rPr lang="en-US" dirty="0" err="1"/>
              <a:t>fuera</a:t>
            </a:r>
            <a:r>
              <a:rPr lang="en-US" dirty="0"/>
              <a:t> parte de </a:t>
            </a:r>
            <a:r>
              <a:rPr lang="en-US" dirty="0" err="1"/>
              <a:t>una</a:t>
            </a:r>
            <a:r>
              <a:rPr lang="en-US" dirty="0"/>
              <a:t> </a:t>
            </a:r>
            <a:r>
              <a:rPr lang="en-US" dirty="0" err="1"/>
              <a:t>aplicación</a:t>
            </a:r>
            <a:r>
              <a:rPr lang="en-US" dirty="0"/>
              <a:t> mayor?</a:t>
            </a:r>
          </a:p>
          <a:p>
            <a:pPr lvl="1"/>
            <a:r>
              <a:rPr lang="en-US" dirty="0" err="1"/>
              <a:t>Por</a:t>
            </a:r>
            <a:r>
              <a:rPr lang="en-US" dirty="0"/>
              <a:t> </a:t>
            </a:r>
            <a:r>
              <a:rPr lang="en-US" dirty="0" err="1"/>
              <a:t>ejemplo</a:t>
            </a:r>
            <a:r>
              <a:rPr lang="en-US" dirty="0"/>
              <a:t>, un </a:t>
            </a:r>
            <a:r>
              <a:rPr lang="en-US" dirty="0" err="1"/>
              <a:t>juego</a:t>
            </a:r>
            <a:r>
              <a:rPr lang="en-US" dirty="0"/>
              <a:t> en </a:t>
            </a:r>
            <a:r>
              <a:rPr lang="en-US" dirty="0" err="1"/>
              <a:t>que</a:t>
            </a:r>
            <a:r>
              <a:rPr lang="en-US" dirty="0"/>
              <a:t> los </a:t>
            </a:r>
            <a:r>
              <a:rPr lang="en-US" dirty="0" err="1"/>
              <a:t>botones</a:t>
            </a:r>
            <a:r>
              <a:rPr lang="en-US" dirty="0"/>
              <a:t> </a:t>
            </a:r>
            <a:r>
              <a:rPr lang="en-US" dirty="0" err="1"/>
              <a:t>fuesen</a:t>
            </a:r>
            <a:r>
              <a:rPr lang="en-US" dirty="0"/>
              <a:t> la </a:t>
            </a:r>
            <a:r>
              <a:rPr lang="en-US" dirty="0" err="1"/>
              <a:t>entrada</a:t>
            </a:r>
            <a:endParaRPr lang="en-US" dirty="0"/>
          </a:p>
          <a:p>
            <a:pPr lvl="1"/>
            <a:r>
              <a:rPr lang="en-US" dirty="0" err="1"/>
              <a:t>Además</a:t>
            </a:r>
            <a:r>
              <a:rPr lang="en-US" dirty="0"/>
              <a:t> de </a:t>
            </a:r>
            <a:r>
              <a:rPr lang="en-US" dirty="0" err="1"/>
              <a:t>consultar</a:t>
            </a:r>
            <a:r>
              <a:rPr lang="en-US" dirty="0"/>
              <a:t> los </a:t>
            </a:r>
            <a:r>
              <a:rPr lang="en-US" dirty="0" err="1"/>
              <a:t>botones</a:t>
            </a:r>
            <a:r>
              <a:rPr lang="en-US" dirty="0"/>
              <a:t> hay </a:t>
            </a:r>
            <a:r>
              <a:rPr lang="en-US" dirty="0" err="1"/>
              <a:t>que</a:t>
            </a:r>
            <a:r>
              <a:rPr lang="en-US" dirty="0"/>
              <a:t> </a:t>
            </a:r>
            <a:r>
              <a:rPr lang="en-US" dirty="0" err="1"/>
              <a:t>refrescar</a:t>
            </a:r>
            <a:r>
              <a:rPr lang="en-US" dirty="0"/>
              <a:t> la </a:t>
            </a:r>
            <a:r>
              <a:rPr lang="en-US" dirty="0" err="1"/>
              <a:t>pantalla</a:t>
            </a:r>
            <a:r>
              <a:rPr lang="en-US" dirty="0"/>
              <a:t>, </a:t>
            </a:r>
            <a:r>
              <a:rPr lang="en-US" dirty="0" err="1"/>
              <a:t>ejecuar</a:t>
            </a:r>
            <a:r>
              <a:rPr lang="en-US" dirty="0"/>
              <a:t> la </a:t>
            </a:r>
            <a:r>
              <a:rPr lang="en-US" dirty="0" err="1"/>
              <a:t>inteligencia</a:t>
            </a:r>
            <a:r>
              <a:rPr lang="en-US" dirty="0"/>
              <a:t> del </a:t>
            </a:r>
            <a:r>
              <a:rPr lang="en-US" dirty="0" err="1"/>
              <a:t>juego</a:t>
            </a:r>
            <a:r>
              <a:rPr lang="en-US" dirty="0"/>
              <a:t>…</a:t>
            </a:r>
          </a:p>
          <a:p>
            <a:pPr lvl="1"/>
            <a:r>
              <a:rPr lang="en-US" dirty="0"/>
              <a:t>¿</a:t>
            </a:r>
            <a:r>
              <a:rPr lang="en-US" dirty="0" err="1"/>
              <a:t>Qué</a:t>
            </a:r>
            <a:r>
              <a:rPr lang="en-US" dirty="0"/>
              <a:t> </a:t>
            </a:r>
            <a:r>
              <a:rPr lang="en-US" dirty="0" err="1"/>
              <a:t>problemas</a:t>
            </a:r>
            <a:r>
              <a:rPr lang="en-US" dirty="0"/>
              <a:t> hay con </a:t>
            </a:r>
            <a:r>
              <a:rPr lang="en-US" dirty="0" err="1"/>
              <a:t>esta</a:t>
            </a:r>
            <a:r>
              <a:rPr lang="en-US" dirty="0"/>
              <a:t> forma de </a:t>
            </a:r>
            <a:r>
              <a:rPr lang="en-US" dirty="0" err="1"/>
              <a:t>actuar</a:t>
            </a:r>
            <a:r>
              <a:rPr lang="en-US" dirty="0"/>
              <a:t> </a:t>
            </a:r>
            <a:r>
              <a:rPr lang="en-US" dirty="0" err="1"/>
              <a:t>sobre</a:t>
            </a:r>
            <a:r>
              <a:rPr lang="en-US" dirty="0"/>
              <a:t> los </a:t>
            </a:r>
            <a:r>
              <a:rPr lang="en-US" dirty="0" err="1"/>
              <a:t>botones</a:t>
            </a:r>
            <a:r>
              <a:rPr lang="en-US" dirty="0"/>
              <a:t>?</a:t>
            </a:r>
          </a:p>
        </p:txBody>
      </p:sp>
    </p:spTree>
    <p:extLst>
      <p:ext uri="{BB962C8B-B14F-4D97-AF65-F5344CB8AC3E}">
        <p14:creationId xmlns:p14="http://schemas.microsoft.com/office/powerpoint/2010/main" val="4151862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Excepciones</a:t>
            </a:r>
            <a:r>
              <a:rPr lang="en-US" dirty="0"/>
              <a:t> e </a:t>
            </a:r>
            <a:r>
              <a:rPr lang="en-US" dirty="0" err="1"/>
              <a:t>Interrupciones</a:t>
            </a:r>
            <a:endParaRPr lang="en-US" dirty="0"/>
          </a:p>
        </p:txBody>
      </p:sp>
      <p:sp>
        <p:nvSpPr>
          <p:cNvPr id="3" name="Marcador de contenido 2"/>
          <p:cNvSpPr>
            <a:spLocks noGrp="1"/>
          </p:cNvSpPr>
          <p:nvPr>
            <p:ph idx="1"/>
          </p:nvPr>
        </p:nvSpPr>
        <p:spPr>
          <a:xfrm>
            <a:off x="457200" y="1600200"/>
            <a:ext cx="8229600" cy="5257800"/>
          </a:xfrm>
        </p:spPr>
        <p:txBody>
          <a:bodyPr>
            <a:normAutofit/>
          </a:bodyPr>
          <a:lstStyle/>
          <a:p>
            <a:r>
              <a:rPr lang="en-US" dirty="0" err="1"/>
              <a:t>Casi</a:t>
            </a:r>
            <a:r>
              <a:rPr lang="en-US" dirty="0"/>
              <a:t> </a:t>
            </a:r>
            <a:r>
              <a:rPr lang="en-US" dirty="0" err="1"/>
              <a:t>mejor</a:t>
            </a:r>
            <a:r>
              <a:rPr lang="en-US" dirty="0"/>
              <a:t> </a:t>
            </a:r>
            <a:r>
              <a:rPr lang="en-US" dirty="0" err="1"/>
              <a:t>que</a:t>
            </a:r>
            <a:r>
              <a:rPr lang="en-US" dirty="0"/>
              <a:t> </a:t>
            </a:r>
            <a:r>
              <a:rPr lang="en-US" dirty="0" err="1"/>
              <a:t>cada</a:t>
            </a:r>
            <a:r>
              <a:rPr lang="en-US" dirty="0"/>
              <a:t> </a:t>
            </a:r>
            <a:r>
              <a:rPr lang="en-US" dirty="0" err="1"/>
              <a:t>pulsación</a:t>
            </a:r>
            <a:r>
              <a:rPr lang="en-US" dirty="0"/>
              <a:t> de un </a:t>
            </a:r>
            <a:r>
              <a:rPr lang="en-US" dirty="0" err="1"/>
              <a:t>botón</a:t>
            </a:r>
            <a:r>
              <a:rPr lang="en-US" dirty="0"/>
              <a:t> </a:t>
            </a:r>
            <a:r>
              <a:rPr lang="en-US" b="1" i="1" dirty="0" err="1"/>
              <a:t>avise</a:t>
            </a:r>
            <a:r>
              <a:rPr lang="en-US" dirty="0"/>
              <a:t> a la CPU </a:t>
            </a:r>
            <a:r>
              <a:rPr lang="en-US" dirty="0" err="1"/>
              <a:t>para</a:t>
            </a:r>
            <a:r>
              <a:rPr lang="en-US" dirty="0"/>
              <a:t> </a:t>
            </a:r>
            <a:r>
              <a:rPr lang="en-US" dirty="0" err="1"/>
              <a:t>que</a:t>
            </a:r>
            <a:r>
              <a:rPr lang="en-US" dirty="0"/>
              <a:t> la </a:t>
            </a:r>
            <a:r>
              <a:rPr lang="en-US" dirty="0" err="1"/>
              <a:t>atienda</a:t>
            </a:r>
            <a:r>
              <a:rPr lang="en-US" dirty="0"/>
              <a:t> en </a:t>
            </a:r>
            <a:r>
              <a:rPr lang="en-US" dirty="0" err="1"/>
              <a:t>ese</a:t>
            </a:r>
            <a:r>
              <a:rPr lang="en-US" dirty="0"/>
              <a:t> </a:t>
            </a:r>
            <a:r>
              <a:rPr lang="en-US" dirty="0" err="1"/>
              <a:t>momento</a:t>
            </a:r>
            <a:endParaRPr lang="en-US" dirty="0"/>
          </a:p>
          <a:p>
            <a:pPr lvl="1"/>
            <a:r>
              <a:rPr lang="en-US" dirty="0"/>
              <a:t>Y </a:t>
            </a:r>
            <a:r>
              <a:rPr lang="en-US" dirty="0" err="1"/>
              <a:t>evitamos</a:t>
            </a:r>
            <a:r>
              <a:rPr lang="en-US" dirty="0"/>
              <a:t> </a:t>
            </a:r>
            <a:r>
              <a:rPr lang="en-US" dirty="0" err="1"/>
              <a:t>consultar</a:t>
            </a:r>
            <a:r>
              <a:rPr lang="en-US" dirty="0"/>
              <a:t> </a:t>
            </a:r>
            <a:r>
              <a:rPr lang="en-US" dirty="0" err="1"/>
              <a:t>periódicamente</a:t>
            </a:r>
            <a:r>
              <a:rPr lang="en-US" dirty="0"/>
              <a:t> </a:t>
            </a:r>
            <a:r>
              <a:rPr lang="en-US" dirty="0" err="1"/>
              <a:t>su</a:t>
            </a:r>
            <a:r>
              <a:rPr lang="en-US" dirty="0"/>
              <a:t> </a:t>
            </a:r>
            <a:r>
              <a:rPr lang="en-US" dirty="0" err="1"/>
              <a:t>estado</a:t>
            </a:r>
            <a:endParaRPr lang="en-US" dirty="0"/>
          </a:p>
          <a:p>
            <a:r>
              <a:rPr lang="en-US" dirty="0" err="1"/>
              <a:t>Esa</a:t>
            </a:r>
            <a:r>
              <a:rPr lang="en-US" dirty="0"/>
              <a:t> </a:t>
            </a:r>
            <a:r>
              <a:rPr lang="en-US" dirty="0" err="1"/>
              <a:t>es</a:t>
            </a:r>
            <a:r>
              <a:rPr lang="en-US" dirty="0"/>
              <a:t> la base de </a:t>
            </a:r>
            <a:r>
              <a:rPr lang="en-US" dirty="0" err="1"/>
              <a:t>las</a:t>
            </a:r>
            <a:r>
              <a:rPr lang="en-US" dirty="0"/>
              <a:t> </a:t>
            </a:r>
            <a:r>
              <a:rPr lang="en-US" dirty="0" err="1"/>
              <a:t>excepciones</a:t>
            </a:r>
            <a:r>
              <a:rPr lang="en-US" dirty="0"/>
              <a:t>/</a:t>
            </a:r>
            <a:r>
              <a:rPr lang="en-US" dirty="0" err="1"/>
              <a:t>interrupciones</a:t>
            </a:r>
            <a:endParaRPr lang="en-US" dirty="0"/>
          </a:p>
          <a:p>
            <a:pPr lvl="1"/>
            <a:r>
              <a:rPr lang="en-US" dirty="0" err="1"/>
              <a:t>Evento</a:t>
            </a:r>
            <a:r>
              <a:rPr lang="en-US" dirty="0"/>
              <a:t> </a:t>
            </a:r>
            <a:r>
              <a:rPr lang="en-US" b="1" dirty="0" err="1"/>
              <a:t>inesperado</a:t>
            </a:r>
            <a:r>
              <a:rPr lang="en-US" dirty="0"/>
              <a:t> de </a:t>
            </a:r>
            <a:r>
              <a:rPr lang="en-US" dirty="0" err="1"/>
              <a:t>origen</a:t>
            </a:r>
            <a:r>
              <a:rPr lang="en-US" dirty="0"/>
              <a:t> </a:t>
            </a:r>
            <a:r>
              <a:rPr lang="en-US" i="1" dirty="0" err="1"/>
              <a:t>interno</a:t>
            </a:r>
            <a:r>
              <a:rPr lang="en-US" dirty="0"/>
              <a:t> (</a:t>
            </a:r>
            <a:r>
              <a:rPr lang="en-US" dirty="0" err="1"/>
              <a:t>excepción</a:t>
            </a:r>
            <a:r>
              <a:rPr lang="en-US" dirty="0"/>
              <a:t>) o </a:t>
            </a:r>
            <a:r>
              <a:rPr lang="en-US" i="1" dirty="0" err="1"/>
              <a:t>externo</a:t>
            </a:r>
            <a:r>
              <a:rPr lang="en-US" dirty="0"/>
              <a:t> (</a:t>
            </a:r>
            <a:r>
              <a:rPr lang="en-US" dirty="0" err="1"/>
              <a:t>interrupción</a:t>
            </a:r>
            <a:r>
              <a:rPr lang="en-US" dirty="0"/>
              <a:t>)  </a:t>
            </a:r>
            <a:r>
              <a:rPr lang="en-US" dirty="0" err="1"/>
              <a:t>que</a:t>
            </a:r>
            <a:r>
              <a:rPr lang="en-US" dirty="0"/>
              <a:t> </a:t>
            </a:r>
            <a:r>
              <a:rPr lang="en-US" dirty="0" err="1"/>
              <a:t>interrumpe</a:t>
            </a:r>
            <a:r>
              <a:rPr lang="en-US" dirty="0"/>
              <a:t> a la CPU</a:t>
            </a:r>
          </a:p>
          <a:p>
            <a:pPr lvl="1"/>
            <a:r>
              <a:rPr lang="en-US" dirty="0" err="1"/>
              <a:t>Pero</a:t>
            </a:r>
            <a:r>
              <a:rPr lang="en-US" dirty="0"/>
              <a:t> antes de </a:t>
            </a:r>
            <a:r>
              <a:rPr lang="en-US" dirty="0" err="1"/>
              <a:t>entrar</a:t>
            </a:r>
            <a:r>
              <a:rPr lang="en-US" dirty="0"/>
              <a:t> en </a:t>
            </a:r>
            <a:r>
              <a:rPr lang="en-US" dirty="0" err="1"/>
              <a:t>detalle</a:t>
            </a:r>
            <a:r>
              <a:rPr lang="en-US" dirty="0"/>
              <a:t>…</a:t>
            </a:r>
          </a:p>
        </p:txBody>
      </p:sp>
    </p:spTree>
    <p:extLst>
      <p:ext uri="{BB962C8B-B14F-4D97-AF65-F5344CB8AC3E}">
        <p14:creationId xmlns:p14="http://schemas.microsoft.com/office/powerpoint/2010/main" val="3868754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noFill/>
        </p:spPr>
        <p:txBody>
          <a:bodyPr lIns="92061" tIns="46031" rIns="92061" bIns="46031"/>
          <a:lstStyle/>
          <a:p>
            <a:r>
              <a:rPr lang="en-US">
                <a:latin typeface="Arial" charset="0"/>
              </a:rPr>
              <a:t>Modos de ejecución</a:t>
            </a:r>
          </a:p>
        </p:txBody>
      </p:sp>
      <p:sp>
        <p:nvSpPr>
          <p:cNvPr id="8194" name="Rectangle 3"/>
          <p:cNvSpPr>
            <a:spLocks noGrp="1" noChangeArrowheads="1"/>
          </p:cNvSpPr>
          <p:nvPr>
            <p:ph type="body" idx="1"/>
          </p:nvPr>
        </p:nvSpPr>
        <p:spPr>
          <a:xfrm>
            <a:off x="539553" y="1491280"/>
            <a:ext cx="8424936" cy="5106072"/>
          </a:xfrm>
          <a:noFill/>
        </p:spPr>
        <p:txBody>
          <a:bodyPr lIns="92061" tIns="46031" rIns="92061" bIns="46031">
            <a:normAutofit fontScale="85000" lnSpcReduction="20000"/>
          </a:bodyPr>
          <a:lstStyle/>
          <a:p>
            <a:r>
              <a:rPr lang="es-ES_tradnl" dirty="0">
                <a:latin typeface="Arial" charset="0"/>
              </a:rPr>
              <a:t>Este procesador ARM tiene 7 modos de operación:</a:t>
            </a:r>
          </a:p>
          <a:p>
            <a:pPr lvl="1"/>
            <a:r>
              <a:rPr lang="es-ES_tradnl" b="1" dirty="0" err="1">
                <a:solidFill>
                  <a:srgbClr val="C00000"/>
                </a:solidFill>
                <a:latin typeface="Arial" charset="0"/>
                <a:ea typeface="msmincho" charset="0"/>
                <a:cs typeface="msmincho" charset="0"/>
              </a:rPr>
              <a:t>User</a:t>
            </a:r>
            <a:r>
              <a:rPr lang="es-ES_tradnl" dirty="0">
                <a:solidFill>
                  <a:srgbClr val="C00000"/>
                </a:solidFill>
                <a:latin typeface="Arial" charset="0"/>
                <a:ea typeface="msmincho" charset="0"/>
                <a:cs typeface="msmincho" charset="0"/>
              </a:rPr>
              <a:t> (</a:t>
            </a:r>
            <a:r>
              <a:rPr lang="es-ES_tradnl" dirty="0" err="1">
                <a:solidFill>
                  <a:srgbClr val="C00000"/>
                </a:solidFill>
                <a:latin typeface="Arial" charset="0"/>
                <a:ea typeface="msmincho" charset="0"/>
                <a:cs typeface="msmincho" charset="0"/>
              </a:rPr>
              <a:t>usr</a:t>
            </a:r>
            <a:r>
              <a:rPr lang="es-ES_tradnl" dirty="0">
                <a:solidFill>
                  <a:srgbClr val="C00000"/>
                </a:solidFill>
                <a:latin typeface="Arial" charset="0"/>
                <a:ea typeface="msmincho" charset="0"/>
                <a:cs typeface="msmincho" charset="0"/>
              </a:rPr>
              <a:t>): </a:t>
            </a:r>
            <a:r>
              <a:rPr lang="es-ES_tradnl" dirty="0">
                <a:latin typeface="Arial" charset="0"/>
                <a:ea typeface="msmincho" charset="0"/>
                <a:cs typeface="msmincho" charset="0"/>
              </a:rPr>
              <a:t>estado normal de ejecución</a:t>
            </a:r>
          </a:p>
          <a:p>
            <a:pPr lvl="1"/>
            <a:r>
              <a:rPr lang="es-ES_tradnl" b="1" dirty="0">
                <a:solidFill>
                  <a:srgbClr val="C00000"/>
                </a:solidFill>
                <a:latin typeface="Arial" charset="0"/>
                <a:ea typeface="msmincho" charset="0"/>
                <a:cs typeface="msmincho" charset="0"/>
              </a:rPr>
              <a:t>FIQ</a:t>
            </a:r>
            <a:r>
              <a:rPr lang="es-ES_tradnl" dirty="0">
                <a:solidFill>
                  <a:srgbClr val="C00000"/>
                </a:solidFill>
                <a:latin typeface="Arial" charset="0"/>
                <a:ea typeface="msmincho" charset="0"/>
                <a:cs typeface="msmincho" charset="0"/>
              </a:rPr>
              <a:t> : </a:t>
            </a:r>
            <a:r>
              <a:rPr lang="es-ES_tradnl" dirty="0">
                <a:latin typeface="Arial" charset="0"/>
                <a:ea typeface="msmincho" charset="0"/>
                <a:cs typeface="msmincho" charset="0"/>
              </a:rPr>
              <a:t>manejo de interrupciones rápidas para transferencias de datos</a:t>
            </a:r>
          </a:p>
          <a:p>
            <a:pPr lvl="1"/>
            <a:r>
              <a:rPr lang="es-ES_tradnl" b="1" dirty="0">
                <a:solidFill>
                  <a:srgbClr val="C00000"/>
                </a:solidFill>
                <a:latin typeface="Arial" charset="0"/>
                <a:ea typeface="msmincho" charset="0"/>
                <a:cs typeface="msmincho" charset="0"/>
              </a:rPr>
              <a:t>IRQ</a:t>
            </a:r>
            <a:r>
              <a:rPr lang="es-ES_tradnl" dirty="0">
                <a:solidFill>
                  <a:srgbClr val="C00000"/>
                </a:solidFill>
                <a:latin typeface="Arial" charset="0"/>
                <a:ea typeface="msmincho" charset="0"/>
                <a:cs typeface="msmincho" charset="0"/>
              </a:rPr>
              <a:t> : </a:t>
            </a:r>
            <a:r>
              <a:rPr lang="es-ES_tradnl" dirty="0">
                <a:latin typeface="Arial" charset="0"/>
                <a:ea typeface="msmincho" charset="0"/>
                <a:cs typeface="msmincho" charset="0"/>
              </a:rPr>
              <a:t>manejo de interrupciones de propósito general o lentas</a:t>
            </a:r>
          </a:p>
          <a:p>
            <a:pPr lvl="1"/>
            <a:r>
              <a:rPr lang="es-ES_tradnl" b="1" dirty="0">
                <a:solidFill>
                  <a:srgbClr val="C00000"/>
                </a:solidFill>
                <a:latin typeface="Arial" charset="0"/>
                <a:ea typeface="msmincho" charset="0"/>
                <a:cs typeface="msmincho" charset="0"/>
              </a:rPr>
              <a:t>Supervisor</a:t>
            </a:r>
            <a:r>
              <a:rPr lang="es-ES_tradnl" dirty="0">
                <a:solidFill>
                  <a:srgbClr val="C00000"/>
                </a:solidFill>
                <a:latin typeface="Arial" charset="0"/>
                <a:ea typeface="msmincho" charset="0"/>
                <a:cs typeface="msmincho" charset="0"/>
              </a:rPr>
              <a:t> (</a:t>
            </a:r>
            <a:r>
              <a:rPr lang="es-ES_tradnl" dirty="0" err="1">
                <a:solidFill>
                  <a:srgbClr val="C00000"/>
                </a:solidFill>
                <a:latin typeface="Arial" charset="0"/>
                <a:ea typeface="msmincho" charset="0"/>
                <a:cs typeface="msmincho" charset="0"/>
              </a:rPr>
              <a:t>svc</a:t>
            </a:r>
            <a:r>
              <a:rPr lang="es-ES_tradnl" dirty="0">
                <a:solidFill>
                  <a:srgbClr val="C00000"/>
                </a:solidFill>
                <a:latin typeface="Arial" charset="0"/>
                <a:ea typeface="msmincho" charset="0"/>
                <a:cs typeface="msmincho" charset="0"/>
              </a:rPr>
              <a:t>): </a:t>
            </a:r>
            <a:r>
              <a:rPr lang="es-ES_tradnl" dirty="0">
                <a:latin typeface="Arial" charset="0"/>
                <a:ea typeface="msmincho" charset="0"/>
                <a:cs typeface="msmincho" charset="0"/>
              </a:rPr>
              <a:t>modo protegido para el sistema operativo</a:t>
            </a:r>
          </a:p>
          <a:p>
            <a:pPr lvl="1"/>
            <a:r>
              <a:rPr lang="es-ES_tradnl" b="1" dirty="0" err="1">
                <a:solidFill>
                  <a:srgbClr val="C00000"/>
                </a:solidFill>
                <a:latin typeface="Arial" charset="0"/>
                <a:ea typeface="msmincho" charset="0"/>
                <a:cs typeface="msmincho" charset="0"/>
              </a:rPr>
              <a:t>Abort</a:t>
            </a:r>
            <a:r>
              <a:rPr lang="es-ES_tradnl" dirty="0">
                <a:solidFill>
                  <a:srgbClr val="C00000"/>
                </a:solidFill>
                <a:latin typeface="Arial" charset="0"/>
                <a:ea typeface="msmincho" charset="0"/>
                <a:cs typeface="msmincho" charset="0"/>
              </a:rPr>
              <a:t> (</a:t>
            </a:r>
            <a:r>
              <a:rPr lang="es-ES_tradnl" dirty="0" err="1">
                <a:solidFill>
                  <a:srgbClr val="C00000"/>
                </a:solidFill>
                <a:latin typeface="Arial" charset="0"/>
                <a:ea typeface="msmincho" charset="0"/>
                <a:cs typeface="msmincho" charset="0"/>
              </a:rPr>
              <a:t>abt</a:t>
            </a:r>
            <a:r>
              <a:rPr lang="es-ES_tradnl" dirty="0">
                <a:solidFill>
                  <a:srgbClr val="C00000"/>
                </a:solidFill>
                <a:latin typeface="Arial" charset="0"/>
                <a:ea typeface="msmincho" charset="0"/>
                <a:cs typeface="msmincho" charset="0"/>
              </a:rPr>
              <a:t>): </a:t>
            </a:r>
            <a:r>
              <a:rPr lang="es-ES_tradnl" dirty="0">
                <a:latin typeface="Arial" charset="0"/>
                <a:ea typeface="msmincho" charset="0"/>
                <a:cs typeface="msmincho" charset="0"/>
              </a:rPr>
              <a:t>usado para gestionar las fallos de acceso a dato (</a:t>
            </a:r>
            <a:r>
              <a:rPr lang="es-ES_tradnl" dirty="0" err="1">
                <a:latin typeface="Arial" charset="0"/>
                <a:ea typeface="msmincho" charset="0"/>
                <a:cs typeface="msmincho" charset="0"/>
              </a:rPr>
              <a:t>prefetching</a:t>
            </a:r>
            <a:r>
              <a:rPr lang="es-ES_tradnl" dirty="0">
                <a:latin typeface="Arial" charset="0"/>
                <a:ea typeface="msmincho" charset="0"/>
                <a:cs typeface="msmincho" charset="0"/>
              </a:rPr>
              <a:t> o accesos convencionales)</a:t>
            </a:r>
          </a:p>
          <a:p>
            <a:pPr lvl="1"/>
            <a:r>
              <a:rPr lang="es-ES_tradnl" b="1" dirty="0" err="1">
                <a:solidFill>
                  <a:srgbClr val="C00000"/>
                </a:solidFill>
                <a:latin typeface="Arial" charset="0"/>
                <a:ea typeface="msmincho" charset="0"/>
                <a:cs typeface="msmincho" charset="0"/>
              </a:rPr>
              <a:t>Undef</a:t>
            </a:r>
            <a:r>
              <a:rPr lang="es-ES_tradnl" dirty="0">
                <a:solidFill>
                  <a:srgbClr val="C00000"/>
                </a:solidFill>
                <a:latin typeface="Arial" charset="0"/>
                <a:ea typeface="msmincho" charset="0"/>
                <a:cs typeface="msmincho" charset="0"/>
              </a:rPr>
              <a:t>  (</a:t>
            </a:r>
            <a:r>
              <a:rPr lang="es-ES_tradnl" dirty="0" err="1">
                <a:solidFill>
                  <a:srgbClr val="C00000"/>
                </a:solidFill>
                <a:latin typeface="Arial" charset="0"/>
                <a:ea typeface="msmincho" charset="0"/>
                <a:cs typeface="msmincho" charset="0"/>
              </a:rPr>
              <a:t>und</a:t>
            </a:r>
            <a:r>
              <a:rPr lang="es-ES_tradnl" dirty="0">
                <a:solidFill>
                  <a:srgbClr val="C00000"/>
                </a:solidFill>
                <a:latin typeface="Arial" charset="0"/>
                <a:ea typeface="msmincho" charset="0"/>
                <a:cs typeface="msmincho" charset="0"/>
              </a:rPr>
              <a:t>): </a:t>
            </a:r>
            <a:r>
              <a:rPr lang="es-ES_tradnl" dirty="0">
                <a:latin typeface="Arial" charset="0"/>
                <a:ea typeface="msmincho" charset="0"/>
                <a:cs typeface="msmincho" charset="0"/>
              </a:rPr>
              <a:t>manejo de fallos por instrucción no definidas</a:t>
            </a:r>
          </a:p>
          <a:p>
            <a:pPr lvl="1"/>
            <a:r>
              <a:rPr lang="es-ES_tradnl" b="1" dirty="0" err="1">
                <a:solidFill>
                  <a:srgbClr val="C00000"/>
                </a:solidFill>
                <a:latin typeface="Arial" charset="0"/>
                <a:ea typeface="msmincho" charset="0"/>
                <a:cs typeface="msmincho" charset="0"/>
              </a:rPr>
              <a:t>System</a:t>
            </a:r>
            <a:r>
              <a:rPr lang="es-ES_tradnl" dirty="0">
                <a:solidFill>
                  <a:srgbClr val="C00000"/>
                </a:solidFill>
                <a:latin typeface="Arial" charset="0"/>
                <a:ea typeface="msmincho" charset="0"/>
                <a:cs typeface="msmincho" charset="0"/>
              </a:rPr>
              <a:t> : </a:t>
            </a:r>
            <a:r>
              <a:rPr lang="es-ES_tradnl" dirty="0">
                <a:latin typeface="Arial" charset="0"/>
                <a:ea typeface="msmincho" charset="0"/>
                <a:cs typeface="msmincho" charset="0"/>
              </a:rPr>
              <a:t>modo privilegiado para el sistema operativo, usando los mismos registros que en el modo usuario</a:t>
            </a:r>
          </a:p>
        </p:txBody>
      </p:sp>
    </p:spTree>
    <p:extLst>
      <p:ext uri="{BB962C8B-B14F-4D97-AF65-F5344CB8AC3E}">
        <p14:creationId xmlns:p14="http://schemas.microsoft.com/office/powerpoint/2010/main" val="325980004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4"/>
          <p:cNvSpPr>
            <a:spLocks noGrp="1" noChangeArrowheads="1"/>
          </p:cNvSpPr>
          <p:nvPr>
            <p:ph type="title"/>
          </p:nvPr>
        </p:nvSpPr>
        <p:spPr/>
        <p:txBody>
          <a:bodyPr/>
          <a:lstStyle/>
          <a:p>
            <a:r>
              <a:rPr lang="en-US">
                <a:latin typeface="Arial" charset="0"/>
              </a:rPr>
              <a:t>Modos de ejecución y registros</a:t>
            </a:r>
          </a:p>
        </p:txBody>
      </p:sp>
      <p:sp>
        <p:nvSpPr>
          <p:cNvPr id="10242" name="Rectangle 5"/>
          <p:cNvSpPr>
            <a:spLocks noGrp="1" noChangeArrowheads="1"/>
          </p:cNvSpPr>
          <p:nvPr>
            <p:ph type="body" idx="1"/>
          </p:nvPr>
        </p:nvSpPr>
        <p:spPr>
          <a:xfrm>
            <a:off x="510565" y="1389163"/>
            <a:ext cx="8277669" cy="4525935"/>
          </a:xfrm>
        </p:spPr>
        <p:txBody>
          <a:bodyPr>
            <a:normAutofit lnSpcReduction="10000"/>
          </a:bodyPr>
          <a:lstStyle/>
          <a:p>
            <a:r>
              <a:rPr lang="es-ES_tradnl">
                <a:latin typeface="Arial" charset="0"/>
              </a:rPr>
              <a:t>37 registros de 32-bits de longitud</a:t>
            </a:r>
          </a:p>
          <a:p>
            <a:pPr lvl="1"/>
            <a:r>
              <a:rPr lang="es-ES_tradnl">
                <a:latin typeface="Arial" charset="0"/>
                <a:ea typeface="msmincho" charset="0"/>
                <a:cs typeface="msmincho" charset="0"/>
              </a:rPr>
              <a:t>1 contador de programa (dedicado)</a:t>
            </a:r>
          </a:p>
          <a:p>
            <a:pPr lvl="1"/>
            <a:r>
              <a:rPr lang="es-ES_tradnl">
                <a:latin typeface="Arial" charset="0"/>
                <a:ea typeface="msmincho" charset="0"/>
                <a:cs typeface="msmincho" charset="0"/>
              </a:rPr>
              <a:t>1 registro de estado actual del programa (dedicado)</a:t>
            </a:r>
          </a:p>
          <a:p>
            <a:pPr lvl="1"/>
            <a:r>
              <a:rPr lang="es-ES_tradnl">
                <a:latin typeface="Arial" charset="0"/>
                <a:ea typeface="msmincho" charset="0"/>
                <a:cs typeface="msmincho" charset="0"/>
              </a:rPr>
              <a:t>5 registros para guardar el estado del programa (dedicados)</a:t>
            </a:r>
          </a:p>
          <a:p>
            <a:pPr lvl="1"/>
            <a:r>
              <a:rPr lang="es-ES_tradnl">
                <a:latin typeface="Arial" charset="0"/>
                <a:ea typeface="msmincho" charset="0"/>
                <a:cs typeface="msmincho" charset="0"/>
              </a:rPr>
              <a:t>30 registros de propósito general </a:t>
            </a:r>
          </a:p>
          <a:p>
            <a:r>
              <a:rPr lang="es-ES_tradnl">
                <a:latin typeface="Arial" charset="0"/>
              </a:rPr>
              <a:t>¡No todos están disponibles simultáneamente!</a:t>
            </a:r>
          </a:p>
          <a:p>
            <a:pPr>
              <a:buFont typeface="Arial" charset="0"/>
              <a:buNone/>
            </a:pPr>
            <a:endParaRPr lang="es-ES_tradnl">
              <a:latin typeface="Arial" charset="0"/>
            </a:endParaRPr>
          </a:p>
        </p:txBody>
      </p:sp>
    </p:spTree>
    <p:extLst>
      <p:ext uri="{BB962C8B-B14F-4D97-AF65-F5344CB8AC3E}">
        <p14:creationId xmlns:p14="http://schemas.microsoft.com/office/powerpoint/2010/main" val="347465015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4"/>
          <p:cNvSpPr>
            <a:spLocks noGrp="1" noChangeArrowheads="1"/>
          </p:cNvSpPr>
          <p:nvPr>
            <p:ph type="title"/>
          </p:nvPr>
        </p:nvSpPr>
        <p:spPr/>
        <p:txBody>
          <a:bodyPr/>
          <a:lstStyle/>
          <a:p>
            <a:r>
              <a:rPr lang="es-ES_tradnl">
                <a:latin typeface="Arial" charset="0"/>
              </a:rPr>
              <a:t>Modos de ejecución y registros</a:t>
            </a:r>
          </a:p>
        </p:txBody>
      </p:sp>
      <p:sp>
        <p:nvSpPr>
          <p:cNvPr id="12290" name="Rectangle 5"/>
          <p:cNvSpPr>
            <a:spLocks noGrp="1" noChangeArrowheads="1"/>
          </p:cNvSpPr>
          <p:nvPr>
            <p:ph type="body" idx="1"/>
          </p:nvPr>
        </p:nvSpPr>
        <p:spPr>
          <a:xfrm>
            <a:off x="510565" y="1389163"/>
            <a:ext cx="8277669" cy="4525935"/>
          </a:xfrm>
        </p:spPr>
        <p:txBody>
          <a:bodyPr>
            <a:normAutofit fontScale="85000" lnSpcReduction="20000"/>
          </a:bodyPr>
          <a:lstStyle/>
          <a:p>
            <a:r>
              <a:rPr lang="es-ES_tradnl" dirty="0">
                <a:latin typeface="Arial" charset="0"/>
              </a:rPr>
              <a:t>El modo en el que se encuentra el procesador determina los registros accesibles</a:t>
            </a:r>
          </a:p>
          <a:p>
            <a:r>
              <a:rPr lang="es-ES_tradnl" dirty="0">
                <a:latin typeface="Arial" charset="0"/>
              </a:rPr>
              <a:t>En cada modo se puede acceder a:</a:t>
            </a:r>
          </a:p>
          <a:p>
            <a:pPr lvl="1"/>
            <a:r>
              <a:rPr lang="es-ES_tradnl" dirty="0">
                <a:latin typeface="Arial" charset="0"/>
                <a:ea typeface="msmincho" charset="0"/>
                <a:cs typeface="msmincho" charset="0"/>
              </a:rPr>
              <a:t>Un conjunto </a:t>
            </a:r>
            <a:r>
              <a:rPr lang="es-ES_tradnl" b="1" dirty="0">
                <a:latin typeface="Arial" charset="0"/>
                <a:ea typeface="msmincho" charset="0"/>
                <a:cs typeface="msmincho" charset="0"/>
              </a:rPr>
              <a:t>particular</a:t>
            </a:r>
            <a:r>
              <a:rPr lang="es-ES_tradnl" dirty="0">
                <a:latin typeface="Arial" charset="0"/>
                <a:ea typeface="msmincho" charset="0"/>
                <a:cs typeface="msmincho" charset="0"/>
              </a:rPr>
              <a:t> de registros generales (r0-r12) </a:t>
            </a:r>
          </a:p>
          <a:p>
            <a:pPr lvl="1"/>
            <a:r>
              <a:rPr lang="es-ES_tradnl" dirty="0">
                <a:latin typeface="Arial" charset="0"/>
                <a:ea typeface="msmincho" charset="0"/>
                <a:cs typeface="msmincho" charset="0"/>
              </a:rPr>
              <a:t>Registros de puntero de pila (r13) y enlace (r14) </a:t>
            </a:r>
            <a:r>
              <a:rPr lang="es-ES_tradnl" b="1" dirty="0">
                <a:latin typeface="Arial" charset="0"/>
                <a:ea typeface="msmincho" charset="0"/>
                <a:cs typeface="msmincho" charset="0"/>
              </a:rPr>
              <a:t>particulares</a:t>
            </a:r>
          </a:p>
          <a:p>
            <a:pPr lvl="1"/>
            <a:r>
              <a:rPr lang="es-ES_tradnl" dirty="0">
                <a:latin typeface="Arial" charset="0"/>
                <a:ea typeface="msmincho" charset="0"/>
                <a:cs typeface="msmincho" charset="0"/>
              </a:rPr>
              <a:t>El contador de programa (r15)</a:t>
            </a:r>
          </a:p>
          <a:p>
            <a:pPr lvl="1"/>
            <a:r>
              <a:rPr lang="es-ES_tradnl" dirty="0">
                <a:latin typeface="Arial" charset="0"/>
                <a:ea typeface="msmincho" charset="0"/>
                <a:cs typeface="msmincho" charset="0"/>
              </a:rPr>
              <a:t>El registro de estado actual del programa (</a:t>
            </a:r>
            <a:r>
              <a:rPr lang="es-ES_tradnl" dirty="0" err="1">
                <a:latin typeface="Arial" charset="0"/>
                <a:ea typeface="msmincho" charset="0"/>
                <a:cs typeface="msmincho" charset="0"/>
              </a:rPr>
              <a:t>cpsr</a:t>
            </a:r>
            <a:r>
              <a:rPr lang="es-ES_tradnl" dirty="0">
                <a:latin typeface="Arial" charset="0"/>
                <a:ea typeface="msmincho" charset="0"/>
                <a:cs typeface="msmincho" charset="0"/>
              </a:rPr>
              <a:t>)</a:t>
            </a:r>
          </a:p>
          <a:p>
            <a:r>
              <a:rPr lang="es-ES_tradnl" dirty="0">
                <a:latin typeface="Arial" charset="0"/>
              </a:rPr>
              <a:t>En los modos privilegiados (excepto </a:t>
            </a:r>
            <a:r>
              <a:rPr lang="es-ES_tradnl" i="1" dirty="0" err="1">
                <a:latin typeface="Arial" charset="0"/>
              </a:rPr>
              <a:t>user</a:t>
            </a:r>
            <a:r>
              <a:rPr lang="es-ES_tradnl" dirty="0">
                <a:latin typeface="Arial" charset="0"/>
              </a:rPr>
              <a:t>) se puede acceder también a: </a:t>
            </a:r>
          </a:p>
          <a:p>
            <a:pPr lvl="1"/>
            <a:r>
              <a:rPr lang="es-ES_tradnl" dirty="0">
                <a:latin typeface="Arial" charset="0"/>
                <a:ea typeface="msmincho" charset="0"/>
                <a:cs typeface="msmincho" charset="0"/>
              </a:rPr>
              <a:t>Un registro especial que almacena el estado del programa (</a:t>
            </a:r>
            <a:r>
              <a:rPr lang="es-ES_tradnl" dirty="0" err="1">
                <a:latin typeface="Arial" charset="0"/>
                <a:ea typeface="msmincho" charset="0"/>
                <a:cs typeface="msmincho" charset="0"/>
              </a:rPr>
              <a:t>spsr</a:t>
            </a:r>
            <a:r>
              <a:rPr lang="es-ES_tradnl" dirty="0">
                <a:latin typeface="Arial" charset="0"/>
                <a:ea typeface="msmincho" charset="0"/>
                <a:cs typeface="msmincho" charset="0"/>
              </a:rPr>
              <a:t>)</a:t>
            </a:r>
          </a:p>
        </p:txBody>
      </p:sp>
    </p:spTree>
    <p:extLst>
      <p:ext uri="{BB962C8B-B14F-4D97-AF65-F5344CB8AC3E}">
        <p14:creationId xmlns:p14="http://schemas.microsoft.com/office/powerpoint/2010/main" val="395099477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82"/>
          <p:cNvGrpSpPr>
            <a:grpSpLocks/>
          </p:cNvGrpSpPr>
          <p:nvPr/>
        </p:nvGrpSpPr>
        <p:grpSpPr bwMode="auto">
          <a:xfrm>
            <a:off x="0" y="1161715"/>
            <a:ext cx="9144000" cy="5029776"/>
            <a:chOff x="0" y="768"/>
            <a:chExt cx="5760" cy="3168"/>
          </a:xfrm>
        </p:grpSpPr>
        <p:sp>
          <p:nvSpPr>
            <p:cNvPr id="14586" name="Rectangle 299"/>
            <p:cNvSpPr>
              <a:spLocks noChangeArrowheads="1"/>
            </p:cNvSpPr>
            <p:nvPr/>
          </p:nvSpPr>
          <p:spPr bwMode="gray">
            <a:xfrm>
              <a:off x="0" y="768"/>
              <a:ext cx="5760" cy="3168"/>
            </a:xfrm>
            <a:prstGeom prst="rect">
              <a:avLst/>
            </a:prstGeom>
            <a:solidFill>
              <a:srgbClr val="FFFFFF"/>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s-ES">
                <a:latin typeface="Arial" charset="0"/>
              </a:endParaRPr>
            </a:p>
          </p:txBody>
        </p:sp>
        <p:grpSp>
          <p:nvGrpSpPr>
            <p:cNvPr id="14587" name="Group 481"/>
            <p:cNvGrpSpPr>
              <a:grpSpLocks/>
            </p:cNvGrpSpPr>
            <p:nvPr/>
          </p:nvGrpSpPr>
          <p:grpSpPr bwMode="auto">
            <a:xfrm>
              <a:off x="0" y="900"/>
              <a:ext cx="5616" cy="2988"/>
              <a:chOff x="0" y="900"/>
              <a:chExt cx="5616" cy="2988"/>
            </a:xfrm>
          </p:grpSpPr>
          <p:sp>
            <p:nvSpPr>
              <p:cNvPr id="14588" name="Rectangle 6"/>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r0</a:t>
                </a:r>
                <a:endParaRPr lang="en-US" sz="1400">
                  <a:latin typeface="Arial" charset="0"/>
                </a:endParaRPr>
              </a:p>
            </p:txBody>
          </p:sp>
          <p:sp>
            <p:nvSpPr>
              <p:cNvPr id="14589" name="Rectangle 7"/>
              <p:cNvSpPr>
                <a:spLocks noChangeArrowheads="1"/>
              </p:cNvSpPr>
              <p:nvPr/>
            </p:nvSpPr>
            <p:spPr bwMode="gray">
              <a:xfrm>
                <a:off x="1008" y="1346"/>
                <a:ext cx="528" cy="141"/>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a:t>
                </a:r>
                <a:endParaRPr lang="en-US" sz="1400">
                  <a:latin typeface="Arial" charset="0"/>
                </a:endParaRPr>
              </a:p>
            </p:txBody>
          </p:sp>
          <p:sp>
            <p:nvSpPr>
              <p:cNvPr id="14590" name="Rectangle 8"/>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r2</a:t>
                </a:r>
                <a:endParaRPr lang="en-US" sz="1400">
                  <a:latin typeface="Arial" charset="0"/>
                </a:endParaRPr>
              </a:p>
            </p:txBody>
          </p:sp>
          <p:sp>
            <p:nvSpPr>
              <p:cNvPr id="14591" name="Rectangle 9"/>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r3</a:t>
                </a:r>
                <a:endParaRPr lang="en-US" sz="1400">
                  <a:latin typeface="Arial" charset="0"/>
                </a:endParaRPr>
              </a:p>
            </p:txBody>
          </p:sp>
          <p:sp>
            <p:nvSpPr>
              <p:cNvPr id="14592" name="Rectangle 10"/>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r4</a:t>
                </a:r>
                <a:endParaRPr lang="en-US" sz="1400">
                  <a:latin typeface="Arial" charset="0"/>
                </a:endParaRPr>
              </a:p>
            </p:txBody>
          </p:sp>
          <p:sp>
            <p:nvSpPr>
              <p:cNvPr id="14593" name="Rectangle 11"/>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r5</a:t>
                </a:r>
                <a:endParaRPr lang="en-US" sz="1400">
                  <a:latin typeface="Arial" charset="0"/>
                </a:endParaRPr>
              </a:p>
            </p:txBody>
          </p:sp>
          <p:sp>
            <p:nvSpPr>
              <p:cNvPr id="14594" name="Rectangle 12"/>
              <p:cNvSpPr>
                <a:spLocks noChangeArrowheads="1"/>
              </p:cNvSpPr>
              <p:nvPr/>
            </p:nvSpPr>
            <p:spPr bwMode="gray">
              <a:xfrm>
                <a:off x="1008" y="2065"/>
                <a:ext cx="528" cy="141"/>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r6</a:t>
                </a:r>
                <a:endParaRPr lang="en-US" sz="1400">
                  <a:latin typeface="Arial" charset="0"/>
                </a:endParaRPr>
              </a:p>
            </p:txBody>
          </p:sp>
          <p:sp>
            <p:nvSpPr>
              <p:cNvPr id="14595" name="Rectangle 13"/>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r7</a:t>
                </a:r>
                <a:endParaRPr lang="en-US" sz="1400">
                  <a:latin typeface="Arial" charset="0"/>
                </a:endParaRPr>
              </a:p>
            </p:txBody>
          </p:sp>
          <p:sp>
            <p:nvSpPr>
              <p:cNvPr id="14596" name="Rectangle 14"/>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r8</a:t>
                </a:r>
                <a:endParaRPr lang="en-US" sz="1400">
                  <a:latin typeface="Arial" charset="0"/>
                </a:endParaRPr>
              </a:p>
            </p:txBody>
          </p:sp>
          <p:sp>
            <p:nvSpPr>
              <p:cNvPr id="14597" name="Rectangle 15"/>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r9</a:t>
                </a:r>
                <a:endParaRPr lang="en-US" sz="1400">
                  <a:latin typeface="Arial" charset="0"/>
                </a:endParaRPr>
              </a:p>
            </p:txBody>
          </p:sp>
          <p:sp>
            <p:nvSpPr>
              <p:cNvPr id="14598" name="Rectangle 16"/>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r10</a:t>
                </a:r>
                <a:endParaRPr lang="en-US" sz="1400">
                  <a:latin typeface="Arial" charset="0"/>
                </a:endParaRPr>
              </a:p>
            </p:txBody>
          </p:sp>
          <p:sp>
            <p:nvSpPr>
              <p:cNvPr id="14599" name="Rectangle 17"/>
              <p:cNvSpPr>
                <a:spLocks noChangeArrowheads="1"/>
              </p:cNvSpPr>
              <p:nvPr/>
            </p:nvSpPr>
            <p:spPr bwMode="gray">
              <a:xfrm>
                <a:off x="1008" y="2784"/>
                <a:ext cx="528" cy="141"/>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r11</a:t>
                </a:r>
                <a:endParaRPr lang="en-US" sz="1400">
                  <a:latin typeface="Arial" charset="0"/>
                </a:endParaRPr>
              </a:p>
            </p:txBody>
          </p:sp>
          <p:sp>
            <p:nvSpPr>
              <p:cNvPr id="14600" name="Rectangle 18"/>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r12</a:t>
                </a:r>
                <a:endParaRPr lang="en-US" sz="1400">
                  <a:latin typeface="Arial" charset="0"/>
                </a:endParaRPr>
              </a:p>
            </p:txBody>
          </p:sp>
          <p:sp>
            <p:nvSpPr>
              <p:cNvPr id="14601" name="Rectangle 19"/>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r13 (sp)</a:t>
                </a:r>
                <a:endParaRPr lang="en-US" sz="1400">
                  <a:latin typeface="Arial" charset="0"/>
                </a:endParaRPr>
              </a:p>
            </p:txBody>
          </p:sp>
          <p:sp>
            <p:nvSpPr>
              <p:cNvPr id="14602" name="Rectangle 20"/>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r14 (lr)</a:t>
                </a:r>
                <a:endParaRPr lang="en-US" sz="1400">
                  <a:latin typeface="Arial" charset="0"/>
                </a:endParaRPr>
              </a:p>
            </p:txBody>
          </p:sp>
          <p:sp>
            <p:nvSpPr>
              <p:cNvPr id="14603" name="Rectangle 21"/>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r15 (pc)</a:t>
                </a:r>
                <a:endParaRPr lang="en-US" sz="1400">
                  <a:latin typeface="Arial" charset="0"/>
                </a:endParaRPr>
              </a:p>
            </p:txBody>
          </p:sp>
          <p:sp>
            <p:nvSpPr>
              <p:cNvPr id="14604" name="Rectangle 22"/>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cpsr</a:t>
                </a:r>
                <a:endParaRPr lang="en-US" sz="1400">
                  <a:latin typeface="Arial" charset="0"/>
                </a:endParaRPr>
              </a:p>
            </p:txBody>
          </p:sp>
          <p:sp>
            <p:nvSpPr>
              <p:cNvPr id="14605" name="Rectangle 23"/>
              <p:cNvSpPr>
                <a:spLocks noChangeArrowheads="1"/>
              </p:cNvSpPr>
              <p:nvPr/>
            </p:nvSpPr>
            <p:spPr bwMode="gray">
              <a:xfrm>
                <a:off x="4512" y="3072"/>
                <a:ext cx="529"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r13 (sp)</a:t>
                </a:r>
                <a:endParaRPr lang="en-US" sz="1200">
                  <a:latin typeface="Arial" charset="0"/>
                </a:endParaRPr>
              </a:p>
            </p:txBody>
          </p:sp>
          <p:sp>
            <p:nvSpPr>
              <p:cNvPr id="14606" name="Rectangle 24"/>
              <p:cNvSpPr>
                <a:spLocks noChangeArrowheads="1"/>
              </p:cNvSpPr>
              <p:nvPr/>
            </p:nvSpPr>
            <p:spPr bwMode="gray">
              <a:xfrm>
                <a:off x="4512" y="3216"/>
                <a:ext cx="529"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r14 (lr)</a:t>
                </a:r>
                <a:endParaRPr lang="en-US" sz="1200">
                  <a:latin typeface="Arial" charset="0"/>
                </a:endParaRPr>
              </a:p>
            </p:txBody>
          </p:sp>
          <p:sp>
            <p:nvSpPr>
              <p:cNvPr id="14607" name="Rectangle 25"/>
              <p:cNvSpPr>
                <a:spLocks noChangeArrowheads="1"/>
              </p:cNvSpPr>
              <p:nvPr/>
            </p:nvSpPr>
            <p:spPr bwMode="gray">
              <a:xfrm>
                <a:off x="4512" y="3744"/>
                <a:ext cx="529"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spsr</a:t>
                </a:r>
              </a:p>
            </p:txBody>
          </p:sp>
          <p:sp>
            <p:nvSpPr>
              <p:cNvPr id="14608" name="Rectangle 26"/>
              <p:cNvSpPr>
                <a:spLocks noChangeArrowheads="1"/>
              </p:cNvSpPr>
              <p:nvPr/>
            </p:nvSpPr>
            <p:spPr bwMode="gray">
              <a:xfrm>
                <a:off x="3360" y="3072"/>
                <a:ext cx="529" cy="144"/>
              </a:xfrm>
              <a:prstGeom prst="rect">
                <a:avLst/>
              </a:prstGeom>
              <a:solidFill>
                <a:schemeClr val="folHlink"/>
              </a:solidFill>
              <a:ln w="12700">
                <a:solidFill>
                  <a:schemeClr val="tx1"/>
                </a:solidFill>
                <a:miter lim="800000"/>
                <a:headEnd/>
                <a:tailEnd/>
              </a:ln>
            </p:spPr>
            <p:txBody>
              <a:bodyPr wrap="none" anchor="ctr"/>
              <a:lstStyle/>
              <a:p>
                <a:pPr algn="ctr"/>
                <a:r>
                  <a:rPr lang="en-US" sz="1100">
                    <a:latin typeface="Arial" charset="0"/>
                  </a:rPr>
                  <a:t>r13 (sp)</a:t>
                </a:r>
                <a:endParaRPr lang="en-US" sz="1400">
                  <a:latin typeface="Arial" charset="0"/>
                </a:endParaRPr>
              </a:p>
            </p:txBody>
          </p:sp>
          <p:sp>
            <p:nvSpPr>
              <p:cNvPr id="14609" name="Rectangle 27"/>
              <p:cNvSpPr>
                <a:spLocks noChangeArrowheads="1"/>
              </p:cNvSpPr>
              <p:nvPr/>
            </p:nvSpPr>
            <p:spPr bwMode="gray">
              <a:xfrm>
                <a:off x="3360" y="3216"/>
                <a:ext cx="529" cy="144"/>
              </a:xfrm>
              <a:prstGeom prst="rect">
                <a:avLst/>
              </a:prstGeom>
              <a:solidFill>
                <a:schemeClr val="folHlink"/>
              </a:solidFill>
              <a:ln w="12700">
                <a:solidFill>
                  <a:schemeClr val="tx1"/>
                </a:solidFill>
                <a:miter lim="800000"/>
                <a:headEnd/>
                <a:tailEnd/>
              </a:ln>
            </p:spPr>
            <p:txBody>
              <a:bodyPr wrap="none" anchor="ctr"/>
              <a:lstStyle/>
              <a:p>
                <a:pPr algn="ctr"/>
                <a:r>
                  <a:rPr lang="en-US" sz="1100">
                    <a:latin typeface="Arial" charset="0"/>
                  </a:rPr>
                  <a:t>r14 (lr)</a:t>
                </a:r>
                <a:endParaRPr lang="en-US" sz="1400">
                  <a:latin typeface="Arial" charset="0"/>
                </a:endParaRPr>
              </a:p>
            </p:txBody>
          </p:sp>
          <p:sp>
            <p:nvSpPr>
              <p:cNvPr id="14610" name="Rectangle 28"/>
              <p:cNvSpPr>
                <a:spLocks noChangeArrowheads="1"/>
              </p:cNvSpPr>
              <p:nvPr/>
            </p:nvSpPr>
            <p:spPr bwMode="gray">
              <a:xfrm>
                <a:off x="3360" y="3744"/>
                <a:ext cx="529" cy="144"/>
              </a:xfrm>
              <a:prstGeom prst="rect">
                <a:avLst/>
              </a:prstGeom>
              <a:solidFill>
                <a:schemeClr val="folHlink"/>
              </a:solidFill>
              <a:ln w="12700">
                <a:solidFill>
                  <a:schemeClr val="tx1"/>
                </a:solidFill>
                <a:miter lim="800000"/>
                <a:headEnd/>
                <a:tailEnd/>
              </a:ln>
            </p:spPr>
            <p:txBody>
              <a:bodyPr wrap="none" anchor="ctr"/>
              <a:lstStyle/>
              <a:p>
                <a:pPr algn="ctr"/>
                <a:r>
                  <a:rPr lang="en-US" sz="1100">
                    <a:latin typeface="Arial" charset="0"/>
                  </a:rPr>
                  <a:t>spsr</a:t>
                </a:r>
              </a:p>
            </p:txBody>
          </p:sp>
          <p:sp>
            <p:nvSpPr>
              <p:cNvPr id="14611" name="Rectangle 29"/>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algn="ctr"/>
                <a:r>
                  <a:rPr lang="en-US" sz="1100">
                    <a:latin typeface="Arial" charset="0"/>
                  </a:rPr>
                  <a:t>r13 (sp)</a:t>
                </a:r>
              </a:p>
            </p:txBody>
          </p:sp>
          <p:sp>
            <p:nvSpPr>
              <p:cNvPr id="14612" name="Rectangle 30"/>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algn="ctr"/>
                <a:r>
                  <a:rPr lang="en-US" sz="1100">
                    <a:latin typeface="Arial" charset="0"/>
                  </a:rPr>
                  <a:t>r14 (lr)</a:t>
                </a:r>
              </a:p>
            </p:txBody>
          </p:sp>
          <p:sp>
            <p:nvSpPr>
              <p:cNvPr id="14613" name="Rectangle 31"/>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algn="ctr"/>
                <a:r>
                  <a:rPr lang="en-US" sz="1100">
                    <a:latin typeface="Arial" charset="0"/>
                  </a:rPr>
                  <a:t>spsr</a:t>
                </a:r>
              </a:p>
            </p:txBody>
          </p:sp>
          <p:sp>
            <p:nvSpPr>
              <p:cNvPr id="14614" name="Rectangle 32"/>
              <p:cNvSpPr>
                <a:spLocks noChangeArrowheads="1"/>
              </p:cNvSpPr>
              <p:nvPr/>
            </p:nvSpPr>
            <p:spPr bwMode="gray">
              <a:xfrm>
                <a:off x="5089"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061"/>
                <a:r>
                  <a:rPr lang="en-US" sz="1100">
                    <a:solidFill>
                      <a:srgbClr val="7F7F7F"/>
                    </a:solidFill>
                    <a:latin typeface="Arial" charset="0"/>
                  </a:rPr>
                  <a:t>r13 (sp)</a:t>
                </a:r>
              </a:p>
            </p:txBody>
          </p:sp>
          <p:sp>
            <p:nvSpPr>
              <p:cNvPr id="14615" name="Rectangle 33"/>
              <p:cNvSpPr>
                <a:spLocks noChangeArrowheads="1"/>
              </p:cNvSpPr>
              <p:nvPr/>
            </p:nvSpPr>
            <p:spPr bwMode="gray">
              <a:xfrm>
                <a:off x="5089"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r14 (lr)</a:t>
                </a:r>
              </a:p>
            </p:txBody>
          </p:sp>
          <p:sp>
            <p:nvSpPr>
              <p:cNvPr id="14616" name="Rectangle 34"/>
              <p:cNvSpPr>
                <a:spLocks noChangeArrowheads="1"/>
              </p:cNvSpPr>
              <p:nvPr/>
            </p:nvSpPr>
            <p:spPr bwMode="gray">
              <a:xfrm>
                <a:off x="5089"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spsr</a:t>
                </a:r>
              </a:p>
            </p:txBody>
          </p:sp>
          <p:sp>
            <p:nvSpPr>
              <p:cNvPr id="14617" name="Rectangle 35"/>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r8</a:t>
                </a:r>
                <a:endParaRPr lang="en-US" sz="1400">
                  <a:latin typeface="Arial" charset="0"/>
                </a:endParaRPr>
              </a:p>
            </p:txBody>
          </p:sp>
          <p:sp>
            <p:nvSpPr>
              <p:cNvPr id="14618" name="Rectangle 36"/>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r9</a:t>
                </a:r>
                <a:endParaRPr lang="en-US" sz="1400">
                  <a:latin typeface="Arial" charset="0"/>
                </a:endParaRPr>
              </a:p>
            </p:txBody>
          </p:sp>
          <p:sp>
            <p:nvSpPr>
              <p:cNvPr id="14619" name="Rectangle 37"/>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r10</a:t>
                </a:r>
                <a:endParaRPr lang="en-US" sz="1400">
                  <a:latin typeface="Arial" charset="0"/>
                </a:endParaRPr>
              </a:p>
            </p:txBody>
          </p:sp>
          <p:sp>
            <p:nvSpPr>
              <p:cNvPr id="14620" name="Rectangle 38"/>
              <p:cNvSpPr>
                <a:spLocks noChangeArrowheads="1"/>
              </p:cNvSpPr>
              <p:nvPr/>
            </p:nvSpPr>
            <p:spPr bwMode="gray">
              <a:xfrm>
                <a:off x="2784" y="2784"/>
                <a:ext cx="528" cy="141"/>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r11</a:t>
                </a:r>
                <a:endParaRPr lang="en-US" sz="1400">
                  <a:latin typeface="Arial" charset="0"/>
                </a:endParaRPr>
              </a:p>
            </p:txBody>
          </p:sp>
          <p:sp>
            <p:nvSpPr>
              <p:cNvPr id="14621" name="Rectangle 39"/>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r12</a:t>
                </a:r>
                <a:endParaRPr lang="en-US" sz="1400">
                  <a:latin typeface="Arial" charset="0"/>
                </a:endParaRPr>
              </a:p>
            </p:txBody>
          </p:sp>
          <p:sp>
            <p:nvSpPr>
              <p:cNvPr id="14622" name="Rectangle 40"/>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r13 (sp)</a:t>
                </a:r>
                <a:endParaRPr lang="en-US" sz="1400">
                  <a:latin typeface="Arial" charset="0"/>
                </a:endParaRPr>
              </a:p>
            </p:txBody>
          </p:sp>
          <p:sp>
            <p:nvSpPr>
              <p:cNvPr id="14623" name="Rectangle 41"/>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r14 (lr)</a:t>
                </a:r>
                <a:endParaRPr lang="en-US" sz="1400">
                  <a:latin typeface="Arial" charset="0"/>
                </a:endParaRPr>
              </a:p>
            </p:txBody>
          </p:sp>
          <p:sp>
            <p:nvSpPr>
              <p:cNvPr id="14624" name="Rectangle 42"/>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spsr</a:t>
                </a:r>
                <a:endParaRPr lang="en-US" sz="1400">
                  <a:latin typeface="Arial" charset="0"/>
                </a:endParaRPr>
              </a:p>
            </p:txBody>
          </p:sp>
          <p:sp>
            <p:nvSpPr>
              <p:cNvPr id="14625" name="Rectangle 45"/>
              <p:cNvSpPr>
                <a:spLocks noChangeArrowheads="1"/>
              </p:cNvSpPr>
              <p:nvPr/>
            </p:nvSpPr>
            <p:spPr bwMode="gray">
              <a:xfrm>
                <a:off x="2784" y="2023"/>
                <a:ext cx="52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FIQ</a:t>
                </a:r>
              </a:p>
            </p:txBody>
          </p:sp>
          <p:sp>
            <p:nvSpPr>
              <p:cNvPr id="14626" name="Rectangle 46"/>
              <p:cNvSpPr>
                <a:spLocks noChangeArrowheads="1"/>
              </p:cNvSpPr>
              <p:nvPr/>
            </p:nvSpPr>
            <p:spPr bwMode="gray">
              <a:xfrm>
                <a:off x="3360" y="2023"/>
                <a:ext cx="529"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IRQ</a:t>
                </a:r>
                <a:endParaRPr lang="en-US">
                  <a:solidFill>
                    <a:srgbClr val="7F7F7F"/>
                  </a:solidFill>
                  <a:latin typeface="Arial" charset="0"/>
                </a:endParaRPr>
              </a:p>
            </p:txBody>
          </p:sp>
          <p:sp>
            <p:nvSpPr>
              <p:cNvPr id="14627" name="Rectangle 47"/>
              <p:cNvSpPr>
                <a:spLocks noChangeArrowheads="1"/>
              </p:cNvSpPr>
              <p:nvPr/>
            </p:nvSpPr>
            <p:spPr bwMode="gray">
              <a:xfrm>
                <a:off x="3936" y="2023"/>
                <a:ext cx="52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SVC</a:t>
                </a:r>
                <a:endParaRPr lang="en-US">
                  <a:solidFill>
                    <a:srgbClr val="7F7F7F"/>
                  </a:solidFill>
                  <a:latin typeface="Arial" charset="0"/>
                </a:endParaRPr>
              </a:p>
            </p:txBody>
          </p:sp>
          <p:sp>
            <p:nvSpPr>
              <p:cNvPr id="14628" name="Rectangle 48"/>
              <p:cNvSpPr>
                <a:spLocks noChangeArrowheads="1"/>
              </p:cNvSpPr>
              <p:nvPr/>
            </p:nvSpPr>
            <p:spPr bwMode="gray">
              <a:xfrm>
                <a:off x="4512" y="2023"/>
                <a:ext cx="577"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Undef</a:t>
                </a:r>
                <a:endParaRPr lang="en-US">
                  <a:solidFill>
                    <a:srgbClr val="7F7F7F"/>
                  </a:solidFill>
                  <a:latin typeface="Arial" charset="0"/>
                </a:endParaRPr>
              </a:p>
            </p:txBody>
          </p:sp>
          <p:sp>
            <p:nvSpPr>
              <p:cNvPr id="14629" name="Rectangle 49"/>
              <p:cNvSpPr>
                <a:spLocks noChangeArrowheads="1"/>
              </p:cNvSpPr>
              <p:nvPr/>
            </p:nvSpPr>
            <p:spPr bwMode="gray">
              <a:xfrm>
                <a:off x="5041" y="2023"/>
                <a:ext cx="576"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Abort</a:t>
                </a:r>
                <a:endParaRPr lang="en-US">
                  <a:solidFill>
                    <a:srgbClr val="7F7F7F"/>
                  </a:solidFill>
                  <a:latin typeface="Arial" charset="0"/>
                </a:endParaRPr>
              </a:p>
            </p:txBody>
          </p:sp>
          <p:sp>
            <p:nvSpPr>
              <p:cNvPr id="14630" name="Rectangle 301"/>
              <p:cNvSpPr>
                <a:spLocks noChangeArrowheads="1"/>
              </p:cNvSpPr>
              <p:nvPr/>
            </p:nvSpPr>
            <p:spPr bwMode="gray">
              <a:xfrm>
                <a:off x="0" y="1226"/>
                <a:ext cx="960"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User Mode</a:t>
                </a:r>
                <a:endParaRPr lang="en-US">
                  <a:solidFill>
                    <a:srgbClr val="7F7F7F"/>
                  </a:solidFill>
                  <a:latin typeface="Arial" charset="0"/>
                </a:endParaRPr>
              </a:p>
            </p:txBody>
          </p:sp>
          <p:sp>
            <p:nvSpPr>
              <p:cNvPr id="14631" name="Rectangle 302"/>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r0</a:t>
                </a:r>
                <a:endParaRPr lang="en-US" sz="1400">
                  <a:latin typeface="Arial" charset="0"/>
                </a:endParaRPr>
              </a:p>
            </p:txBody>
          </p:sp>
          <p:sp>
            <p:nvSpPr>
              <p:cNvPr id="14632" name="Rectangle 303"/>
              <p:cNvSpPr>
                <a:spLocks noChangeArrowheads="1"/>
              </p:cNvSpPr>
              <p:nvPr/>
            </p:nvSpPr>
            <p:spPr bwMode="gray">
              <a:xfrm>
                <a:off x="1008" y="1346"/>
                <a:ext cx="528" cy="141"/>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a:t>
                </a:r>
                <a:endParaRPr lang="en-US" sz="1400">
                  <a:latin typeface="Arial" charset="0"/>
                </a:endParaRPr>
              </a:p>
            </p:txBody>
          </p:sp>
          <p:sp>
            <p:nvSpPr>
              <p:cNvPr id="14633" name="Rectangle 304"/>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r2</a:t>
                </a:r>
                <a:endParaRPr lang="en-US" sz="1400">
                  <a:latin typeface="Arial" charset="0"/>
                </a:endParaRPr>
              </a:p>
            </p:txBody>
          </p:sp>
          <p:sp>
            <p:nvSpPr>
              <p:cNvPr id="14634" name="Rectangle 305"/>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r3</a:t>
                </a:r>
                <a:endParaRPr lang="en-US" sz="1400">
                  <a:latin typeface="Arial" charset="0"/>
                </a:endParaRPr>
              </a:p>
            </p:txBody>
          </p:sp>
          <p:sp>
            <p:nvSpPr>
              <p:cNvPr id="14635" name="Rectangle 306"/>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r4</a:t>
                </a:r>
                <a:endParaRPr lang="en-US" sz="1400">
                  <a:latin typeface="Arial" charset="0"/>
                </a:endParaRPr>
              </a:p>
            </p:txBody>
          </p:sp>
          <p:sp>
            <p:nvSpPr>
              <p:cNvPr id="14636" name="Rectangle 307"/>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r5</a:t>
                </a:r>
                <a:endParaRPr lang="en-US" sz="1400">
                  <a:latin typeface="Arial" charset="0"/>
                </a:endParaRPr>
              </a:p>
            </p:txBody>
          </p:sp>
          <p:sp>
            <p:nvSpPr>
              <p:cNvPr id="14637" name="Rectangle 308"/>
              <p:cNvSpPr>
                <a:spLocks noChangeArrowheads="1"/>
              </p:cNvSpPr>
              <p:nvPr/>
            </p:nvSpPr>
            <p:spPr bwMode="gray">
              <a:xfrm>
                <a:off x="1008" y="2065"/>
                <a:ext cx="528" cy="141"/>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r6</a:t>
                </a:r>
                <a:endParaRPr lang="en-US" sz="1400">
                  <a:latin typeface="Arial" charset="0"/>
                </a:endParaRPr>
              </a:p>
            </p:txBody>
          </p:sp>
          <p:sp>
            <p:nvSpPr>
              <p:cNvPr id="14638" name="Rectangle 309"/>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r7</a:t>
                </a:r>
                <a:endParaRPr lang="en-US" sz="1400">
                  <a:latin typeface="Arial" charset="0"/>
                </a:endParaRPr>
              </a:p>
            </p:txBody>
          </p:sp>
          <p:sp>
            <p:nvSpPr>
              <p:cNvPr id="14639" name="Rectangle 310"/>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r8</a:t>
                </a:r>
                <a:endParaRPr lang="en-US" sz="1400">
                  <a:latin typeface="Arial" charset="0"/>
                </a:endParaRPr>
              </a:p>
            </p:txBody>
          </p:sp>
          <p:sp>
            <p:nvSpPr>
              <p:cNvPr id="14640" name="Rectangle 311"/>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r9</a:t>
                </a:r>
                <a:endParaRPr lang="en-US" sz="1400">
                  <a:latin typeface="Arial" charset="0"/>
                </a:endParaRPr>
              </a:p>
            </p:txBody>
          </p:sp>
          <p:sp>
            <p:nvSpPr>
              <p:cNvPr id="14641" name="Rectangle 312"/>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r10</a:t>
                </a:r>
                <a:endParaRPr lang="en-US" sz="1400">
                  <a:latin typeface="Arial" charset="0"/>
                </a:endParaRPr>
              </a:p>
            </p:txBody>
          </p:sp>
          <p:sp>
            <p:nvSpPr>
              <p:cNvPr id="14642" name="Rectangle 313"/>
              <p:cNvSpPr>
                <a:spLocks noChangeArrowheads="1"/>
              </p:cNvSpPr>
              <p:nvPr/>
            </p:nvSpPr>
            <p:spPr bwMode="gray">
              <a:xfrm>
                <a:off x="1008" y="2784"/>
                <a:ext cx="528" cy="141"/>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r11</a:t>
                </a:r>
                <a:endParaRPr lang="en-US" sz="1400">
                  <a:latin typeface="Arial" charset="0"/>
                </a:endParaRPr>
              </a:p>
            </p:txBody>
          </p:sp>
          <p:sp>
            <p:nvSpPr>
              <p:cNvPr id="14643" name="Rectangle 314"/>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r12</a:t>
                </a:r>
                <a:endParaRPr lang="en-US" sz="1400">
                  <a:latin typeface="Arial" charset="0"/>
                </a:endParaRPr>
              </a:p>
            </p:txBody>
          </p:sp>
          <p:sp>
            <p:nvSpPr>
              <p:cNvPr id="14644" name="Rectangle 315"/>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r13 (sp)</a:t>
                </a:r>
                <a:endParaRPr lang="en-US" sz="1400">
                  <a:latin typeface="Arial" charset="0"/>
                </a:endParaRPr>
              </a:p>
            </p:txBody>
          </p:sp>
          <p:sp>
            <p:nvSpPr>
              <p:cNvPr id="14645" name="Rectangle 316"/>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r14 (lr)</a:t>
                </a:r>
                <a:endParaRPr lang="en-US" sz="1400">
                  <a:latin typeface="Arial" charset="0"/>
                </a:endParaRPr>
              </a:p>
            </p:txBody>
          </p:sp>
          <p:sp>
            <p:nvSpPr>
              <p:cNvPr id="14646" name="Rectangle 317"/>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r15 (pc)</a:t>
                </a:r>
                <a:endParaRPr lang="en-US" sz="1400">
                  <a:latin typeface="Arial" charset="0"/>
                </a:endParaRPr>
              </a:p>
            </p:txBody>
          </p:sp>
          <p:sp>
            <p:nvSpPr>
              <p:cNvPr id="14647" name="Rectangle 318"/>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cpsr</a:t>
                </a:r>
                <a:endParaRPr lang="en-US" sz="1400">
                  <a:latin typeface="Arial" charset="0"/>
                </a:endParaRPr>
              </a:p>
            </p:txBody>
          </p:sp>
          <p:sp>
            <p:nvSpPr>
              <p:cNvPr id="14648" name="Rectangle 319"/>
              <p:cNvSpPr>
                <a:spLocks noChangeArrowheads="1"/>
              </p:cNvSpPr>
              <p:nvPr/>
            </p:nvSpPr>
            <p:spPr bwMode="gray">
              <a:xfrm>
                <a:off x="4512" y="3072"/>
                <a:ext cx="529"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r13 (sp)</a:t>
                </a:r>
                <a:endParaRPr lang="en-US" sz="1200">
                  <a:latin typeface="Arial" charset="0"/>
                </a:endParaRPr>
              </a:p>
            </p:txBody>
          </p:sp>
          <p:sp>
            <p:nvSpPr>
              <p:cNvPr id="14649" name="Rectangle 320"/>
              <p:cNvSpPr>
                <a:spLocks noChangeArrowheads="1"/>
              </p:cNvSpPr>
              <p:nvPr/>
            </p:nvSpPr>
            <p:spPr bwMode="gray">
              <a:xfrm>
                <a:off x="4512" y="3216"/>
                <a:ext cx="529"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r14 (lr)</a:t>
                </a:r>
                <a:endParaRPr lang="en-US" sz="1200">
                  <a:latin typeface="Arial" charset="0"/>
                </a:endParaRPr>
              </a:p>
            </p:txBody>
          </p:sp>
          <p:sp>
            <p:nvSpPr>
              <p:cNvPr id="14650" name="Rectangle 321"/>
              <p:cNvSpPr>
                <a:spLocks noChangeArrowheads="1"/>
              </p:cNvSpPr>
              <p:nvPr/>
            </p:nvSpPr>
            <p:spPr bwMode="gray">
              <a:xfrm>
                <a:off x="4512" y="3744"/>
                <a:ext cx="529"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spsr</a:t>
                </a:r>
              </a:p>
            </p:txBody>
          </p:sp>
          <p:sp>
            <p:nvSpPr>
              <p:cNvPr id="14651" name="Rectangle 322"/>
              <p:cNvSpPr>
                <a:spLocks noChangeArrowheads="1"/>
              </p:cNvSpPr>
              <p:nvPr/>
            </p:nvSpPr>
            <p:spPr bwMode="gray">
              <a:xfrm>
                <a:off x="3360" y="3072"/>
                <a:ext cx="529" cy="144"/>
              </a:xfrm>
              <a:prstGeom prst="rect">
                <a:avLst/>
              </a:prstGeom>
              <a:solidFill>
                <a:schemeClr val="folHlink"/>
              </a:solidFill>
              <a:ln w="12700">
                <a:solidFill>
                  <a:schemeClr val="tx1"/>
                </a:solidFill>
                <a:miter lim="800000"/>
                <a:headEnd/>
                <a:tailEnd/>
              </a:ln>
            </p:spPr>
            <p:txBody>
              <a:bodyPr wrap="none" anchor="ctr"/>
              <a:lstStyle/>
              <a:p>
                <a:pPr algn="ctr"/>
                <a:r>
                  <a:rPr lang="en-US" sz="1100">
                    <a:latin typeface="Arial" charset="0"/>
                  </a:rPr>
                  <a:t>r13 (sp)</a:t>
                </a:r>
                <a:endParaRPr lang="en-US" sz="1400">
                  <a:latin typeface="Arial" charset="0"/>
                </a:endParaRPr>
              </a:p>
            </p:txBody>
          </p:sp>
          <p:sp>
            <p:nvSpPr>
              <p:cNvPr id="14652" name="Rectangle 323"/>
              <p:cNvSpPr>
                <a:spLocks noChangeArrowheads="1"/>
              </p:cNvSpPr>
              <p:nvPr/>
            </p:nvSpPr>
            <p:spPr bwMode="gray">
              <a:xfrm>
                <a:off x="3360" y="3216"/>
                <a:ext cx="529" cy="144"/>
              </a:xfrm>
              <a:prstGeom prst="rect">
                <a:avLst/>
              </a:prstGeom>
              <a:solidFill>
                <a:schemeClr val="folHlink"/>
              </a:solidFill>
              <a:ln w="12700">
                <a:solidFill>
                  <a:schemeClr val="tx1"/>
                </a:solidFill>
                <a:miter lim="800000"/>
                <a:headEnd/>
                <a:tailEnd/>
              </a:ln>
            </p:spPr>
            <p:txBody>
              <a:bodyPr wrap="none" anchor="ctr"/>
              <a:lstStyle/>
              <a:p>
                <a:pPr algn="ctr"/>
                <a:r>
                  <a:rPr lang="en-US" sz="1100">
                    <a:latin typeface="Arial" charset="0"/>
                  </a:rPr>
                  <a:t>r14 (lr)</a:t>
                </a:r>
                <a:endParaRPr lang="en-US" sz="1400">
                  <a:latin typeface="Arial" charset="0"/>
                </a:endParaRPr>
              </a:p>
            </p:txBody>
          </p:sp>
          <p:sp>
            <p:nvSpPr>
              <p:cNvPr id="14653" name="Rectangle 324"/>
              <p:cNvSpPr>
                <a:spLocks noChangeArrowheads="1"/>
              </p:cNvSpPr>
              <p:nvPr/>
            </p:nvSpPr>
            <p:spPr bwMode="gray">
              <a:xfrm>
                <a:off x="3360" y="3744"/>
                <a:ext cx="529" cy="144"/>
              </a:xfrm>
              <a:prstGeom prst="rect">
                <a:avLst/>
              </a:prstGeom>
              <a:solidFill>
                <a:schemeClr val="folHlink"/>
              </a:solidFill>
              <a:ln w="12700">
                <a:solidFill>
                  <a:schemeClr val="tx1"/>
                </a:solidFill>
                <a:miter lim="800000"/>
                <a:headEnd/>
                <a:tailEnd/>
              </a:ln>
            </p:spPr>
            <p:txBody>
              <a:bodyPr wrap="none" anchor="ctr"/>
              <a:lstStyle/>
              <a:p>
                <a:pPr algn="ctr"/>
                <a:r>
                  <a:rPr lang="en-US" sz="1100">
                    <a:latin typeface="Arial" charset="0"/>
                  </a:rPr>
                  <a:t>spsr</a:t>
                </a:r>
              </a:p>
            </p:txBody>
          </p:sp>
          <p:sp>
            <p:nvSpPr>
              <p:cNvPr id="14654" name="Rectangle 325"/>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algn="ctr"/>
                <a:r>
                  <a:rPr lang="en-US" sz="1100">
                    <a:latin typeface="Arial" charset="0"/>
                  </a:rPr>
                  <a:t>r13 (sp)</a:t>
                </a:r>
              </a:p>
            </p:txBody>
          </p:sp>
          <p:sp>
            <p:nvSpPr>
              <p:cNvPr id="14655" name="Rectangle 326"/>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algn="ctr"/>
                <a:r>
                  <a:rPr lang="en-US" sz="1100">
                    <a:latin typeface="Arial" charset="0"/>
                  </a:rPr>
                  <a:t>r14 (lr)</a:t>
                </a:r>
              </a:p>
            </p:txBody>
          </p:sp>
          <p:sp>
            <p:nvSpPr>
              <p:cNvPr id="14656" name="Rectangle 327"/>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algn="ctr"/>
                <a:r>
                  <a:rPr lang="en-US" sz="1100">
                    <a:latin typeface="Arial" charset="0"/>
                  </a:rPr>
                  <a:t>spsr</a:t>
                </a:r>
              </a:p>
            </p:txBody>
          </p:sp>
          <p:sp>
            <p:nvSpPr>
              <p:cNvPr id="14657" name="Rectangle 328"/>
              <p:cNvSpPr>
                <a:spLocks noChangeArrowheads="1"/>
              </p:cNvSpPr>
              <p:nvPr/>
            </p:nvSpPr>
            <p:spPr bwMode="gray">
              <a:xfrm>
                <a:off x="5089"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r13 (sp)</a:t>
                </a:r>
              </a:p>
            </p:txBody>
          </p:sp>
          <p:sp>
            <p:nvSpPr>
              <p:cNvPr id="14658" name="Rectangle 329"/>
              <p:cNvSpPr>
                <a:spLocks noChangeArrowheads="1"/>
              </p:cNvSpPr>
              <p:nvPr/>
            </p:nvSpPr>
            <p:spPr bwMode="gray">
              <a:xfrm>
                <a:off x="5089"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r14 (lr)</a:t>
                </a:r>
              </a:p>
            </p:txBody>
          </p:sp>
          <p:sp>
            <p:nvSpPr>
              <p:cNvPr id="14659" name="Rectangle 330"/>
              <p:cNvSpPr>
                <a:spLocks noChangeArrowheads="1"/>
              </p:cNvSpPr>
              <p:nvPr/>
            </p:nvSpPr>
            <p:spPr bwMode="gray">
              <a:xfrm>
                <a:off x="5089"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spsr</a:t>
                </a:r>
              </a:p>
            </p:txBody>
          </p:sp>
          <p:sp>
            <p:nvSpPr>
              <p:cNvPr id="14660" name="Rectangle 331"/>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r8</a:t>
                </a:r>
                <a:endParaRPr lang="en-US" sz="1400">
                  <a:latin typeface="Arial" charset="0"/>
                </a:endParaRPr>
              </a:p>
            </p:txBody>
          </p:sp>
          <p:sp>
            <p:nvSpPr>
              <p:cNvPr id="14661" name="Rectangle 332"/>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r9</a:t>
                </a:r>
                <a:endParaRPr lang="en-US" sz="1400">
                  <a:latin typeface="Arial" charset="0"/>
                </a:endParaRPr>
              </a:p>
            </p:txBody>
          </p:sp>
          <p:sp>
            <p:nvSpPr>
              <p:cNvPr id="14662" name="Rectangle 333"/>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r10</a:t>
                </a:r>
                <a:endParaRPr lang="en-US" sz="1400">
                  <a:latin typeface="Arial" charset="0"/>
                </a:endParaRPr>
              </a:p>
            </p:txBody>
          </p:sp>
          <p:sp>
            <p:nvSpPr>
              <p:cNvPr id="14663" name="Rectangle 334"/>
              <p:cNvSpPr>
                <a:spLocks noChangeArrowheads="1"/>
              </p:cNvSpPr>
              <p:nvPr/>
            </p:nvSpPr>
            <p:spPr bwMode="gray">
              <a:xfrm>
                <a:off x="2784" y="2784"/>
                <a:ext cx="528" cy="141"/>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r11</a:t>
                </a:r>
                <a:endParaRPr lang="en-US" sz="1400">
                  <a:latin typeface="Arial" charset="0"/>
                </a:endParaRPr>
              </a:p>
            </p:txBody>
          </p:sp>
          <p:sp>
            <p:nvSpPr>
              <p:cNvPr id="14664" name="Rectangle 335"/>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r12</a:t>
                </a:r>
                <a:endParaRPr lang="en-US" sz="1400">
                  <a:latin typeface="Arial" charset="0"/>
                </a:endParaRPr>
              </a:p>
            </p:txBody>
          </p:sp>
          <p:sp>
            <p:nvSpPr>
              <p:cNvPr id="14665" name="Rectangle 336"/>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r13 (sp)</a:t>
                </a:r>
                <a:endParaRPr lang="en-US" sz="1400">
                  <a:latin typeface="Arial" charset="0"/>
                </a:endParaRPr>
              </a:p>
            </p:txBody>
          </p:sp>
          <p:sp>
            <p:nvSpPr>
              <p:cNvPr id="14666" name="Rectangle 337"/>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r14 (lr)</a:t>
                </a:r>
                <a:endParaRPr lang="en-US" sz="1400">
                  <a:latin typeface="Arial" charset="0"/>
                </a:endParaRPr>
              </a:p>
            </p:txBody>
          </p:sp>
          <p:sp>
            <p:nvSpPr>
              <p:cNvPr id="14667" name="Rectangle 338"/>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spsr</a:t>
                </a:r>
                <a:endParaRPr lang="en-US" sz="1400">
                  <a:latin typeface="Arial" charset="0"/>
                </a:endParaRPr>
              </a:p>
            </p:txBody>
          </p:sp>
          <p:sp>
            <p:nvSpPr>
              <p:cNvPr id="14668" name="Rectangle 339"/>
              <p:cNvSpPr>
                <a:spLocks noChangeArrowheads="1"/>
              </p:cNvSpPr>
              <p:nvPr/>
            </p:nvSpPr>
            <p:spPr bwMode="gray">
              <a:xfrm>
                <a:off x="288" y="900"/>
                <a:ext cx="2112" cy="236"/>
              </a:xfrm>
              <a:prstGeom prst="rect">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a:solidFill>
                      <a:srgbClr val="C00000"/>
                    </a:solidFill>
                    <a:latin typeface="Arial" charset="0"/>
                  </a:rPr>
                  <a:t>Current Visible Registers</a:t>
                </a:r>
              </a:p>
            </p:txBody>
          </p:sp>
          <p:sp>
            <p:nvSpPr>
              <p:cNvPr id="14669" name="Rectangle 340"/>
              <p:cNvSpPr>
                <a:spLocks noChangeArrowheads="1"/>
              </p:cNvSpPr>
              <p:nvPr/>
            </p:nvSpPr>
            <p:spPr bwMode="gray">
              <a:xfrm>
                <a:off x="3110" y="1579"/>
                <a:ext cx="1920" cy="236"/>
              </a:xfrm>
              <a:prstGeom prst="rect">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a:solidFill>
                      <a:srgbClr val="C00000"/>
                    </a:solidFill>
                    <a:latin typeface="Arial" charset="0"/>
                  </a:rPr>
                  <a:t>Banked out Registers</a:t>
                </a:r>
              </a:p>
            </p:txBody>
          </p:sp>
          <p:sp>
            <p:nvSpPr>
              <p:cNvPr id="14670" name="Rectangle 341"/>
              <p:cNvSpPr>
                <a:spLocks noChangeArrowheads="1"/>
              </p:cNvSpPr>
              <p:nvPr/>
            </p:nvSpPr>
            <p:spPr bwMode="gray">
              <a:xfrm>
                <a:off x="2784" y="2023"/>
                <a:ext cx="52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FIQ</a:t>
                </a:r>
              </a:p>
            </p:txBody>
          </p:sp>
          <p:sp>
            <p:nvSpPr>
              <p:cNvPr id="14671" name="Rectangle 342"/>
              <p:cNvSpPr>
                <a:spLocks noChangeArrowheads="1"/>
              </p:cNvSpPr>
              <p:nvPr/>
            </p:nvSpPr>
            <p:spPr bwMode="gray">
              <a:xfrm>
                <a:off x="3360" y="2023"/>
                <a:ext cx="529"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IRQ</a:t>
                </a:r>
                <a:endParaRPr lang="en-US">
                  <a:solidFill>
                    <a:srgbClr val="7F7F7F"/>
                  </a:solidFill>
                  <a:latin typeface="Arial" charset="0"/>
                </a:endParaRPr>
              </a:p>
            </p:txBody>
          </p:sp>
          <p:sp>
            <p:nvSpPr>
              <p:cNvPr id="14672" name="Rectangle 343"/>
              <p:cNvSpPr>
                <a:spLocks noChangeArrowheads="1"/>
              </p:cNvSpPr>
              <p:nvPr/>
            </p:nvSpPr>
            <p:spPr bwMode="gray">
              <a:xfrm>
                <a:off x="3936" y="2023"/>
                <a:ext cx="52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SVC</a:t>
                </a:r>
                <a:endParaRPr lang="en-US">
                  <a:solidFill>
                    <a:srgbClr val="7F7F7F"/>
                  </a:solidFill>
                  <a:latin typeface="Arial" charset="0"/>
                </a:endParaRPr>
              </a:p>
            </p:txBody>
          </p:sp>
          <p:sp>
            <p:nvSpPr>
              <p:cNvPr id="14673" name="Rectangle 344"/>
              <p:cNvSpPr>
                <a:spLocks noChangeArrowheads="1"/>
              </p:cNvSpPr>
              <p:nvPr/>
            </p:nvSpPr>
            <p:spPr bwMode="gray">
              <a:xfrm>
                <a:off x="4512" y="2023"/>
                <a:ext cx="577"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Undef</a:t>
                </a:r>
                <a:endParaRPr lang="en-US">
                  <a:solidFill>
                    <a:srgbClr val="7F7F7F"/>
                  </a:solidFill>
                  <a:latin typeface="Arial" charset="0"/>
                </a:endParaRPr>
              </a:p>
            </p:txBody>
          </p:sp>
          <p:sp>
            <p:nvSpPr>
              <p:cNvPr id="14674" name="Rectangle 345"/>
              <p:cNvSpPr>
                <a:spLocks noChangeArrowheads="1"/>
              </p:cNvSpPr>
              <p:nvPr/>
            </p:nvSpPr>
            <p:spPr bwMode="gray">
              <a:xfrm>
                <a:off x="5041" y="2023"/>
                <a:ext cx="576"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Abort</a:t>
                </a:r>
                <a:endParaRPr lang="en-US">
                  <a:solidFill>
                    <a:srgbClr val="7F7F7F"/>
                  </a:solidFill>
                  <a:latin typeface="Arial" charset="0"/>
                </a:endParaRPr>
              </a:p>
            </p:txBody>
          </p:sp>
        </p:grpSp>
      </p:grpSp>
      <p:grpSp>
        <p:nvGrpSpPr>
          <p:cNvPr id="4" name="Group 485"/>
          <p:cNvGrpSpPr>
            <a:grpSpLocks/>
          </p:cNvGrpSpPr>
          <p:nvPr/>
        </p:nvGrpSpPr>
        <p:grpSpPr bwMode="auto">
          <a:xfrm>
            <a:off x="-63821" y="1161715"/>
            <a:ext cx="9055738" cy="5029776"/>
            <a:chOff x="-40" y="768"/>
            <a:chExt cx="5704" cy="3168"/>
          </a:xfrm>
        </p:grpSpPr>
        <p:sp>
          <p:nvSpPr>
            <p:cNvPr id="14539" name="Rectangle 51"/>
            <p:cNvSpPr>
              <a:spLocks noChangeArrowheads="1"/>
            </p:cNvSpPr>
            <p:nvPr/>
          </p:nvSpPr>
          <p:spPr bwMode="gray">
            <a:xfrm>
              <a:off x="96" y="768"/>
              <a:ext cx="5568" cy="3168"/>
            </a:xfrm>
            <a:prstGeom prst="rect">
              <a:avLst/>
            </a:prstGeom>
            <a:solidFill>
              <a:srgbClr val="FFFFFF"/>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s-ES">
                <a:latin typeface="Arial" charset="0"/>
              </a:endParaRPr>
            </a:p>
          </p:txBody>
        </p:sp>
        <p:grpSp>
          <p:nvGrpSpPr>
            <p:cNvPr id="14540" name="Group 484"/>
            <p:cNvGrpSpPr>
              <a:grpSpLocks/>
            </p:cNvGrpSpPr>
            <p:nvPr/>
          </p:nvGrpSpPr>
          <p:grpSpPr bwMode="auto">
            <a:xfrm>
              <a:off x="-40" y="900"/>
              <a:ext cx="5656" cy="2988"/>
              <a:chOff x="-40" y="900"/>
              <a:chExt cx="5656" cy="2988"/>
            </a:xfrm>
          </p:grpSpPr>
          <p:sp>
            <p:nvSpPr>
              <p:cNvPr id="14541" name="Rectangle 54"/>
              <p:cNvSpPr>
                <a:spLocks noChangeArrowheads="1"/>
              </p:cNvSpPr>
              <p:nvPr/>
            </p:nvSpPr>
            <p:spPr bwMode="gray">
              <a:xfrm>
                <a:off x="1008" y="1200"/>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r0</a:t>
                </a:r>
                <a:endParaRPr lang="en-US" sz="1400">
                  <a:latin typeface="Arial" charset="0"/>
                </a:endParaRPr>
              </a:p>
            </p:txBody>
          </p:sp>
          <p:sp>
            <p:nvSpPr>
              <p:cNvPr id="14542" name="Rectangle 55"/>
              <p:cNvSpPr>
                <a:spLocks noChangeArrowheads="1"/>
              </p:cNvSpPr>
              <p:nvPr/>
            </p:nvSpPr>
            <p:spPr bwMode="gray">
              <a:xfrm>
                <a:off x="1008" y="1346"/>
                <a:ext cx="529" cy="141"/>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a:t>
                </a:r>
                <a:endParaRPr lang="en-US" sz="1400">
                  <a:latin typeface="Arial" charset="0"/>
                </a:endParaRPr>
              </a:p>
            </p:txBody>
          </p:sp>
          <p:sp>
            <p:nvSpPr>
              <p:cNvPr id="14543" name="Rectangle 56"/>
              <p:cNvSpPr>
                <a:spLocks noChangeArrowheads="1"/>
              </p:cNvSpPr>
              <p:nvPr/>
            </p:nvSpPr>
            <p:spPr bwMode="gray">
              <a:xfrm>
                <a:off x="1008" y="1488"/>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r2</a:t>
                </a:r>
                <a:endParaRPr lang="en-US" sz="1400">
                  <a:latin typeface="Arial" charset="0"/>
                </a:endParaRPr>
              </a:p>
            </p:txBody>
          </p:sp>
          <p:sp>
            <p:nvSpPr>
              <p:cNvPr id="14544" name="Rectangle 57"/>
              <p:cNvSpPr>
                <a:spLocks noChangeArrowheads="1"/>
              </p:cNvSpPr>
              <p:nvPr/>
            </p:nvSpPr>
            <p:spPr bwMode="gray">
              <a:xfrm>
                <a:off x="1008" y="1632"/>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r3</a:t>
                </a:r>
                <a:endParaRPr lang="en-US" sz="1400">
                  <a:latin typeface="Arial" charset="0"/>
                </a:endParaRPr>
              </a:p>
            </p:txBody>
          </p:sp>
          <p:sp>
            <p:nvSpPr>
              <p:cNvPr id="14545" name="Rectangle 58"/>
              <p:cNvSpPr>
                <a:spLocks noChangeArrowheads="1"/>
              </p:cNvSpPr>
              <p:nvPr/>
            </p:nvSpPr>
            <p:spPr bwMode="gray">
              <a:xfrm>
                <a:off x="1008" y="1776"/>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r4</a:t>
                </a:r>
                <a:endParaRPr lang="en-US" sz="1400">
                  <a:latin typeface="Arial" charset="0"/>
                </a:endParaRPr>
              </a:p>
            </p:txBody>
          </p:sp>
          <p:sp>
            <p:nvSpPr>
              <p:cNvPr id="14546" name="Rectangle 59"/>
              <p:cNvSpPr>
                <a:spLocks noChangeArrowheads="1"/>
              </p:cNvSpPr>
              <p:nvPr/>
            </p:nvSpPr>
            <p:spPr bwMode="gray">
              <a:xfrm>
                <a:off x="1008" y="1920"/>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r5</a:t>
                </a:r>
                <a:endParaRPr lang="en-US" sz="1400">
                  <a:latin typeface="Arial" charset="0"/>
                </a:endParaRPr>
              </a:p>
            </p:txBody>
          </p:sp>
          <p:sp>
            <p:nvSpPr>
              <p:cNvPr id="14547" name="Rectangle 60"/>
              <p:cNvSpPr>
                <a:spLocks noChangeArrowheads="1"/>
              </p:cNvSpPr>
              <p:nvPr/>
            </p:nvSpPr>
            <p:spPr bwMode="gray">
              <a:xfrm>
                <a:off x="1008" y="2065"/>
                <a:ext cx="529" cy="141"/>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r6</a:t>
                </a:r>
                <a:endParaRPr lang="en-US" sz="1400">
                  <a:latin typeface="Arial" charset="0"/>
                </a:endParaRPr>
              </a:p>
            </p:txBody>
          </p:sp>
          <p:sp>
            <p:nvSpPr>
              <p:cNvPr id="14548" name="Rectangle 61"/>
              <p:cNvSpPr>
                <a:spLocks noChangeArrowheads="1"/>
              </p:cNvSpPr>
              <p:nvPr/>
            </p:nvSpPr>
            <p:spPr bwMode="gray">
              <a:xfrm>
                <a:off x="1008" y="2208"/>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r7</a:t>
                </a:r>
                <a:endParaRPr lang="en-US" sz="1400">
                  <a:latin typeface="Arial" charset="0"/>
                </a:endParaRPr>
              </a:p>
            </p:txBody>
          </p:sp>
          <p:sp>
            <p:nvSpPr>
              <p:cNvPr id="14549" name="Rectangle 62"/>
              <p:cNvSpPr>
                <a:spLocks noChangeArrowheads="1"/>
              </p:cNvSpPr>
              <p:nvPr/>
            </p:nvSpPr>
            <p:spPr bwMode="gray">
              <a:xfrm>
                <a:off x="1008" y="3360"/>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r15 (pc)</a:t>
                </a:r>
                <a:endParaRPr lang="en-US" sz="1400">
                  <a:latin typeface="Arial" charset="0"/>
                </a:endParaRPr>
              </a:p>
            </p:txBody>
          </p:sp>
          <p:sp>
            <p:nvSpPr>
              <p:cNvPr id="14550" name="Rectangle 63"/>
              <p:cNvSpPr>
                <a:spLocks noChangeArrowheads="1"/>
              </p:cNvSpPr>
              <p:nvPr/>
            </p:nvSpPr>
            <p:spPr bwMode="gray">
              <a:xfrm>
                <a:off x="1008" y="3600"/>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cpsr</a:t>
                </a:r>
                <a:endParaRPr lang="en-US" sz="1400">
                  <a:latin typeface="Arial" charset="0"/>
                </a:endParaRPr>
              </a:p>
            </p:txBody>
          </p:sp>
          <p:sp>
            <p:nvSpPr>
              <p:cNvPr id="14551" name="Rectangle 64"/>
              <p:cNvSpPr>
                <a:spLocks noChangeArrowheads="1"/>
              </p:cNvSpPr>
              <p:nvPr/>
            </p:nvSpPr>
            <p:spPr bwMode="gray">
              <a:xfrm>
                <a:off x="4512" y="3072"/>
                <a:ext cx="529"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r13 (sp)</a:t>
                </a:r>
                <a:endParaRPr lang="en-US" sz="1200">
                  <a:latin typeface="Arial" charset="0"/>
                </a:endParaRPr>
              </a:p>
            </p:txBody>
          </p:sp>
          <p:sp>
            <p:nvSpPr>
              <p:cNvPr id="14552" name="Rectangle 65"/>
              <p:cNvSpPr>
                <a:spLocks noChangeArrowheads="1"/>
              </p:cNvSpPr>
              <p:nvPr/>
            </p:nvSpPr>
            <p:spPr bwMode="gray">
              <a:xfrm>
                <a:off x="4512" y="3216"/>
                <a:ext cx="529"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r14 (lr)</a:t>
                </a:r>
                <a:endParaRPr lang="en-US" sz="1200">
                  <a:latin typeface="Arial" charset="0"/>
                </a:endParaRPr>
              </a:p>
            </p:txBody>
          </p:sp>
          <p:sp>
            <p:nvSpPr>
              <p:cNvPr id="14553" name="Rectangle 66"/>
              <p:cNvSpPr>
                <a:spLocks noChangeArrowheads="1"/>
              </p:cNvSpPr>
              <p:nvPr/>
            </p:nvSpPr>
            <p:spPr bwMode="gray">
              <a:xfrm>
                <a:off x="4512" y="3744"/>
                <a:ext cx="529"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spsr</a:t>
                </a:r>
              </a:p>
            </p:txBody>
          </p:sp>
          <p:sp>
            <p:nvSpPr>
              <p:cNvPr id="14554" name="Rectangle 67"/>
              <p:cNvSpPr>
                <a:spLocks noChangeArrowheads="1"/>
              </p:cNvSpPr>
              <p:nvPr/>
            </p:nvSpPr>
            <p:spPr bwMode="gray">
              <a:xfrm>
                <a:off x="3360" y="3072"/>
                <a:ext cx="529" cy="144"/>
              </a:xfrm>
              <a:prstGeom prst="rect">
                <a:avLst/>
              </a:prstGeom>
              <a:solidFill>
                <a:schemeClr val="folHlink"/>
              </a:solidFill>
              <a:ln w="12700">
                <a:solidFill>
                  <a:schemeClr val="tx1"/>
                </a:solidFill>
                <a:miter lim="800000"/>
                <a:headEnd/>
                <a:tailEnd/>
              </a:ln>
            </p:spPr>
            <p:txBody>
              <a:bodyPr wrap="none" anchor="ctr"/>
              <a:lstStyle/>
              <a:p>
                <a:pPr algn="ctr"/>
                <a:r>
                  <a:rPr lang="en-US" sz="1100">
                    <a:latin typeface="Arial" charset="0"/>
                  </a:rPr>
                  <a:t>r13 (sp)</a:t>
                </a:r>
                <a:endParaRPr lang="en-US" sz="1400">
                  <a:latin typeface="Arial" charset="0"/>
                </a:endParaRPr>
              </a:p>
            </p:txBody>
          </p:sp>
          <p:sp>
            <p:nvSpPr>
              <p:cNvPr id="14555" name="Rectangle 68"/>
              <p:cNvSpPr>
                <a:spLocks noChangeArrowheads="1"/>
              </p:cNvSpPr>
              <p:nvPr/>
            </p:nvSpPr>
            <p:spPr bwMode="gray">
              <a:xfrm>
                <a:off x="3360" y="3216"/>
                <a:ext cx="529" cy="144"/>
              </a:xfrm>
              <a:prstGeom prst="rect">
                <a:avLst/>
              </a:prstGeom>
              <a:solidFill>
                <a:schemeClr val="folHlink"/>
              </a:solidFill>
              <a:ln w="12700">
                <a:solidFill>
                  <a:schemeClr val="tx1"/>
                </a:solidFill>
                <a:miter lim="800000"/>
                <a:headEnd/>
                <a:tailEnd/>
              </a:ln>
            </p:spPr>
            <p:txBody>
              <a:bodyPr wrap="none" anchor="ctr"/>
              <a:lstStyle/>
              <a:p>
                <a:pPr algn="ctr"/>
                <a:r>
                  <a:rPr lang="en-US" sz="1100">
                    <a:latin typeface="Arial" charset="0"/>
                  </a:rPr>
                  <a:t>r14 (lr)</a:t>
                </a:r>
                <a:endParaRPr lang="en-US" sz="1400">
                  <a:latin typeface="Arial" charset="0"/>
                </a:endParaRPr>
              </a:p>
            </p:txBody>
          </p:sp>
          <p:sp>
            <p:nvSpPr>
              <p:cNvPr id="14556" name="Rectangle 69"/>
              <p:cNvSpPr>
                <a:spLocks noChangeArrowheads="1"/>
              </p:cNvSpPr>
              <p:nvPr/>
            </p:nvSpPr>
            <p:spPr bwMode="gray">
              <a:xfrm>
                <a:off x="3360" y="3744"/>
                <a:ext cx="529" cy="144"/>
              </a:xfrm>
              <a:prstGeom prst="rect">
                <a:avLst/>
              </a:prstGeom>
              <a:solidFill>
                <a:schemeClr val="folHlink"/>
              </a:solidFill>
              <a:ln w="12700">
                <a:solidFill>
                  <a:schemeClr val="tx1"/>
                </a:solidFill>
                <a:miter lim="800000"/>
                <a:headEnd/>
                <a:tailEnd/>
              </a:ln>
            </p:spPr>
            <p:txBody>
              <a:bodyPr wrap="none" anchor="ctr"/>
              <a:lstStyle/>
              <a:p>
                <a:pPr algn="ctr"/>
                <a:r>
                  <a:rPr lang="en-US" sz="1100">
                    <a:latin typeface="Arial" charset="0"/>
                  </a:rPr>
                  <a:t>spsr</a:t>
                </a:r>
              </a:p>
            </p:txBody>
          </p:sp>
          <p:sp>
            <p:nvSpPr>
              <p:cNvPr id="14557" name="Rectangle 70"/>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algn="ctr"/>
                <a:r>
                  <a:rPr lang="en-US" sz="1100">
                    <a:latin typeface="Arial" charset="0"/>
                  </a:rPr>
                  <a:t>r13 (sp)</a:t>
                </a:r>
              </a:p>
            </p:txBody>
          </p:sp>
          <p:sp>
            <p:nvSpPr>
              <p:cNvPr id="14558" name="Rectangle 71"/>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algn="ctr"/>
                <a:r>
                  <a:rPr lang="en-US" sz="1100">
                    <a:latin typeface="Arial" charset="0"/>
                  </a:rPr>
                  <a:t>r14 (lr)</a:t>
                </a:r>
              </a:p>
            </p:txBody>
          </p:sp>
          <p:sp>
            <p:nvSpPr>
              <p:cNvPr id="14559" name="Rectangle 72"/>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algn="ctr"/>
                <a:r>
                  <a:rPr lang="en-US" sz="1100">
                    <a:latin typeface="Arial" charset="0"/>
                  </a:rPr>
                  <a:t>spsr</a:t>
                </a:r>
              </a:p>
            </p:txBody>
          </p:sp>
          <p:sp>
            <p:nvSpPr>
              <p:cNvPr id="14560" name="Rectangle 73"/>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r13 (sp)</a:t>
                </a:r>
              </a:p>
            </p:txBody>
          </p:sp>
          <p:sp>
            <p:nvSpPr>
              <p:cNvPr id="14561" name="Rectangle 74"/>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r14 (lr)</a:t>
                </a:r>
              </a:p>
            </p:txBody>
          </p:sp>
          <p:sp>
            <p:nvSpPr>
              <p:cNvPr id="14562" name="Rectangle 75"/>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spsr</a:t>
                </a:r>
              </a:p>
            </p:txBody>
          </p:sp>
          <p:sp>
            <p:nvSpPr>
              <p:cNvPr id="14563" name="Rectangle 76"/>
              <p:cNvSpPr>
                <a:spLocks noChangeArrowheads="1"/>
              </p:cNvSpPr>
              <p:nvPr/>
            </p:nvSpPr>
            <p:spPr bwMode="gray">
              <a:xfrm>
                <a:off x="1008" y="2352"/>
                <a:ext cx="529"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r8</a:t>
                </a:r>
                <a:endParaRPr lang="en-US" sz="1400">
                  <a:latin typeface="Arial" charset="0"/>
                </a:endParaRPr>
              </a:p>
            </p:txBody>
          </p:sp>
          <p:sp>
            <p:nvSpPr>
              <p:cNvPr id="14564" name="Rectangle 77"/>
              <p:cNvSpPr>
                <a:spLocks noChangeArrowheads="1"/>
              </p:cNvSpPr>
              <p:nvPr/>
            </p:nvSpPr>
            <p:spPr bwMode="gray">
              <a:xfrm>
                <a:off x="1008" y="2496"/>
                <a:ext cx="529"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r9</a:t>
                </a:r>
                <a:endParaRPr lang="en-US" sz="1400">
                  <a:latin typeface="Arial" charset="0"/>
                </a:endParaRPr>
              </a:p>
            </p:txBody>
          </p:sp>
          <p:sp>
            <p:nvSpPr>
              <p:cNvPr id="14565" name="Rectangle 78"/>
              <p:cNvSpPr>
                <a:spLocks noChangeArrowheads="1"/>
              </p:cNvSpPr>
              <p:nvPr/>
            </p:nvSpPr>
            <p:spPr bwMode="gray">
              <a:xfrm>
                <a:off x="1008" y="2640"/>
                <a:ext cx="529"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r10</a:t>
                </a:r>
                <a:endParaRPr lang="en-US" sz="1400">
                  <a:latin typeface="Arial" charset="0"/>
                </a:endParaRPr>
              </a:p>
            </p:txBody>
          </p:sp>
          <p:sp>
            <p:nvSpPr>
              <p:cNvPr id="14566" name="Rectangle 79"/>
              <p:cNvSpPr>
                <a:spLocks noChangeArrowheads="1"/>
              </p:cNvSpPr>
              <p:nvPr/>
            </p:nvSpPr>
            <p:spPr bwMode="gray">
              <a:xfrm>
                <a:off x="1008" y="2784"/>
                <a:ext cx="529" cy="141"/>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r11</a:t>
                </a:r>
                <a:endParaRPr lang="en-US" sz="1400">
                  <a:latin typeface="Arial" charset="0"/>
                </a:endParaRPr>
              </a:p>
            </p:txBody>
          </p:sp>
          <p:sp>
            <p:nvSpPr>
              <p:cNvPr id="14567" name="Rectangle 80"/>
              <p:cNvSpPr>
                <a:spLocks noChangeArrowheads="1"/>
              </p:cNvSpPr>
              <p:nvPr/>
            </p:nvSpPr>
            <p:spPr bwMode="gray">
              <a:xfrm>
                <a:off x="1008" y="2928"/>
                <a:ext cx="529"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r12</a:t>
                </a:r>
                <a:endParaRPr lang="en-US" sz="1400">
                  <a:latin typeface="Arial" charset="0"/>
                </a:endParaRPr>
              </a:p>
            </p:txBody>
          </p:sp>
          <p:sp>
            <p:nvSpPr>
              <p:cNvPr id="14568" name="Rectangle 81"/>
              <p:cNvSpPr>
                <a:spLocks noChangeArrowheads="1"/>
              </p:cNvSpPr>
              <p:nvPr/>
            </p:nvSpPr>
            <p:spPr bwMode="gray">
              <a:xfrm>
                <a:off x="1008" y="3072"/>
                <a:ext cx="529"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r13 (sp)</a:t>
                </a:r>
                <a:endParaRPr lang="en-US" sz="1400">
                  <a:latin typeface="Arial" charset="0"/>
                </a:endParaRPr>
              </a:p>
            </p:txBody>
          </p:sp>
          <p:sp>
            <p:nvSpPr>
              <p:cNvPr id="14569" name="Rectangle 82"/>
              <p:cNvSpPr>
                <a:spLocks noChangeArrowheads="1"/>
              </p:cNvSpPr>
              <p:nvPr/>
            </p:nvSpPr>
            <p:spPr bwMode="gray">
              <a:xfrm>
                <a:off x="1008" y="3216"/>
                <a:ext cx="529"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r14 (lr)</a:t>
                </a:r>
                <a:endParaRPr lang="en-US" sz="1400">
                  <a:latin typeface="Arial" charset="0"/>
                </a:endParaRPr>
              </a:p>
            </p:txBody>
          </p:sp>
          <p:sp>
            <p:nvSpPr>
              <p:cNvPr id="14570" name="Rectangle 83"/>
              <p:cNvSpPr>
                <a:spLocks noChangeArrowheads="1"/>
              </p:cNvSpPr>
              <p:nvPr/>
            </p:nvSpPr>
            <p:spPr bwMode="gray">
              <a:xfrm>
                <a:off x="1008" y="3744"/>
                <a:ext cx="529"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spsr</a:t>
                </a:r>
                <a:endParaRPr lang="en-US" sz="1400">
                  <a:latin typeface="Arial" charset="0"/>
                </a:endParaRPr>
              </a:p>
            </p:txBody>
          </p:sp>
          <p:sp>
            <p:nvSpPr>
              <p:cNvPr id="14571" name="Rectangle 84"/>
              <p:cNvSpPr>
                <a:spLocks noChangeArrowheads="1"/>
              </p:cNvSpPr>
              <p:nvPr/>
            </p:nvSpPr>
            <p:spPr bwMode="gray">
              <a:xfrm>
                <a:off x="288" y="900"/>
                <a:ext cx="2113" cy="2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a:solidFill>
                      <a:srgbClr val="C00000"/>
                    </a:solidFill>
                    <a:latin typeface="Arial" charset="0"/>
                  </a:rPr>
                  <a:t>Current Visible Registers</a:t>
                </a:r>
              </a:p>
            </p:txBody>
          </p:sp>
          <p:sp>
            <p:nvSpPr>
              <p:cNvPr id="14572" name="Rectangle 85"/>
              <p:cNvSpPr>
                <a:spLocks noChangeArrowheads="1"/>
              </p:cNvSpPr>
              <p:nvPr/>
            </p:nvSpPr>
            <p:spPr bwMode="gray">
              <a:xfrm>
                <a:off x="3110" y="1579"/>
                <a:ext cx="1920" cy="2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a:solidFill>
                      <a:srgbClr val="C00000"/>
                    </a:solidFill>
                    <a:latin typeface="Arial" charset="0"/>
                  </a:rPr>
                  <a:t>Banked out Registers</a:t>
                </a:r>
              </a:p>
            </p:txBody>
          </p:sp>
          <p:sp>
            <p:nvSpPr>
              <p:cNvPr id="14573" name="Rectangle 86"/>
              <p:cNvSpPr>
                <a:spLocks noChangeArrowheads="1"/>
              </p:cNvSpPr>
              <p:nvPr/>
            </p:nvSpPr>
            <p:spPr bwMode="gray">
              <a:xfrm>
                <a:off x="2160" y="2023"/>
                <a:ext cx="529"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User</a:t>
                </a:r>
                <a:endParaRPr lang="en-US">
                  <a:solidFill>
                    <a:srgbClr val="7F7F7F"/>
                  </a:solidFill>
                  <a:latin typeface="Arial" charset="0"/>
                </a:endParaRPr>
              </a:p>
            </p:txBody>
          </p:sp>
          <p:sp>
            <p:nvSpPr>
              <p:cNvPr id="14574" name="Rectangle 87"/>
              <p:cNvSpPr>
                <a:spLocks noChangeArrowheads="1"/>
              </p:cNvSpPr>
              <p:nvPr/>
            </p:nvSpPr>
            <p:spPr bwMode="gray">
              <a:xfrm>
                <a:off x="3360" y="2023"/>
                <a:ext cx="529"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IRQ</a:t>
                </a:r>
                <a:endParaRPr lang="en-US">
                  <a:solidFill>
                    <a:srgbClr val="7F7F7F"/>
                  </a:solidFill>
                  <a:latin typeface="Arial" charset="0"/>
                </a:endParaRPr>
              </a:p>
            </p:txBody>
          </p:sp>
          <p:sp>
            <p:nvSpPr>
              <p:cNvPr id="14575" name="Rectangle 88"/>
              <p:cNvSpPr>
                <a:spLocks noChangeArrowheads="1"/>
              </p:cNvSpPr>
              <p:nvPr/>
            </p:nvSpPr>
            <p:spPr bwMode="gray">
              <a:xfrm>
                <a:off x="3936" y="2023"/>
                <a:ext cx="52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SVC</a:t>
                </a:r>
                <a:endParaRPr lang="en-US">
                  <a:solidFill>
                    <a:srgbClr val="7F7F7F"/>
                  </a:solidFill>
                  <a:latin typeface="Arial" charset="0"/>
                </a:endParaRPr>
              </a:p>
            </p:txBody>
          </p:sp>
          <p:sp>
            <p:nvSpPr>
              <p:cNvPr id="14576" name="Rectangle 89"/>
              <p:cNvSpPr>
                <a:spLocks noChangeArrowheads="1"/>
              </p:cNvSpPr>
              <p:nvPr/>
            </p:nvSpPr>
            <p:spPr bwMode="gray">
              <a:xfrm>
                <a:off x="4512" y="2023"/>
                <a:ext cx="576"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Undef</a:t>
                </a:r>
                <a:endParaRPr lang="en-US">
                  <a:solidFill>
                    <a:srgbClr val="7F7F7F"/>
                  </a:solidFill>
                  <a:latin typeface="Arial" charset="0"/>
                </a:endParaRPr>
              </a:p>
            </p:txBody>
          </p:sp>
          <p:sp>
            <p:nvSpPr>
              <p:cNvPr id="14577" name="Rectangle 90"/>
              <p:cNvSpPr>
                <a:spLocks noChangeArrowheads="1"/>
              </p:cNvSpPr>
              <p:nvPr/>
            </p:nvSpPr>
            <p:spPr bwMode="gray">
              <a:xfrm>
                <a:off x="5040" y="2023"/>
                <a:ext cx="576"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Abort</a:t>
                </a:r>
                <a:endParaRPr lang="en-US">
                  <a:solidFill>
                    <a:srgbClr val="7F7F7F"/>
                  </a:solidFill>
                  <a:latin typeface="Arial" charset="0"/>
                </a:endParaRPr>
              </a:p>
            </p:txBody>
          </p:sp>
          <p:sp>
            <p:nvSpPr>
              <p:cNvPr id="14578" name="Rectangle 91"/>
              <p:cNvSpPr>
                <a:spLocks noChangeArrowheads="1"/>
              </p:cNvSpPr>
              <p:nvPr/>
            </p:nvSpPr>
            <p:spPr bwMode="gray">
              <a:xfrm>
                <a:off x="2160" y="2352"/>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r8</a:t>
                </a:r>
                <a:endParaRPr lang="en-US" sz="1400">
                  <a:latin typeface="Arial" charset="0"/>
                </a:endParaRPr>
              </a:p>
            </p:txBody>
          </p:sp>
          <p:sp>
            <p:nvSpPr>
              <p:cNvPr id="14579" name="Rectangle 92"/>
              <p:cNvSpPr>
                <a:spLocks noChangeArrowheads="1"/>
              </p:cNvSpPr>
              <p:nvPr/>
            </p:nvSpPr>
            <p:spPr bwMode="gray">
              <a:xfrm>
                <a:off x="2160" y="2496"/>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r9</a:t>
                </a:r>
                <a:endParaRPr lang="en-US" sz="1400">
                  <a:latin typeface="Arial" charset="0"/>
                </a:endParaRPr>
              </a:p>
            </p:txBody>
          </p:sp>
          <p:sp>
            <p:nvSpPr>
              <p:cNvPr id="14580" name="Rectangle 93"/>
              <p:cNvSpPr>
                <a:spLocks noChangeArrowheads="1"/>
              </p:cNvSpPr>
              <p:nvPr/>
            </p:nvSpPr>
            <p:spPr bwMode="gray">
              <a:xfrm>
                <a:off x="2160" y="2640"/>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r10</a:t>
                </a:r>
                <a:endParaRPr lang="en-US" sz="1400">
                  <a:latin typeface="Arial" charset="0"/>
                </a:endParaRPr>
              </a:p>
            </p:txBody>
          </p:sp>
          <p:sp>
            <p:nvSpPr>
              <p:cNvPr id="14581" name="Rectangle 94"/>
              <p:cNvSpPr>
                <a:spLocks noChangeArrowheads="1"/>
              </p:cNvSpPr>
              <p:nvPr/>
            </p:nvSpPr>
            <p:spPr bwMode="gray">
              <a:xfrm>
                <a:off x="2160" y="2784"/>
                <a:ext cx="529" cy="141"/>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r11</a:t>
                </a:r>
                <a:endParaRPr lang="en-US" sz="1400">
                  <a:latin typeface="Arial" charset="0"/>
                </a:endParaRPr>
              </a:p>
            </p:txBody>
          </p:sp>
          <p:sp>
            <p:nvSpPr>
              <p:cNvPr id="14582" name="Rectangle 95"/>
              <p:cNvSpPr>
                <a:spLocks noChangeArrowheads="1"/>
              </p:cNvSpPr>
              <p:nvPr/>
            </p:nvSpPr>
            <p:spPr bwMode="gray">
              <a:xfrm>
                <a:off x="2160" y="2928"/>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r12</a:t>
                </a:r>
                <a:endParaRPr lang="en-US" sz="1400">
                  <a:latin typeface="Arial" charset="0"/>
                </a:endParaRPr>
              </a:p>
            </p:txBody>
          </p:sp>
          <p:sp>
            <p:nvSpPr>
              <p:cNvPr id="14583" name="Rectangle 96"/>
              <p:cNvSpPr>
                <a:spLocks noChangeArrowheads="1"/>
              </p:cNvSpPr>
              <p:nvPr/>
            </p:nvSpPr>
            <p:spPr bwMode="gray">
              <a:xfrm>
                <a:off x="2160" y="3072"/>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r13 (sp)</a:t>
                </a:r>
                <a:endParaRPr lang="en-US" sz="1400">
                  <a:latin typeface="Arial" charset="0"/>
                </a:endParaRPr>
              </a:p>
            </p:txBody>
          </p:sp>
          <p:sp>
            <p:nvSpPr>
              <p:cNvPr id="14584" name="Rectangle 97"/>
              <p:cNvSpPr>
                <a:spLocks noChangeArrowheads="1"/>
              </p:cNvSpPr>
              <p:nvPr/>
            </p:nvSpPr>
            <p:spPr bwMode="gray">
              <a:xfrm>
                <a:off x="2160" y="3216"/>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r14 (lr)</a:t>
                </a:r>
                <a:endParaRPr lang="en-US" sz="1400">
                  <a:latin typeface="Arial" charset="0"/>
                </a:endParaRPr>
              </a:p>
            </p:txBody>
          </p:sp>
          <p:sp>
            <p:nvSpPr>
              <p:cNvPr id="14585" name="Rectangle 53"/>
              <p:cNvSpPr>
                <a:spLocks noChangeArrowheads="1"/>
              </p:cNvSpPr>
              <p:nvPr/>
            </p:nvSpPr>
            <p:spPr bwMode="gray">
              <a:xfrm>
                <a:off x="-40" y="1226"/>
                <a:ext cx="960"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FIQ Mode</a:t>
                </a:r>
                <a:endParaRPr lang="en-US">
                  <a:solidFill>
                    <a:srgbClr val="7F7F7F"/>
                  </a:solidFill>
                  <a:latin typeface="Arial" charset="0"/>
                </a:endParaRPr>
              </a:p>
            </p:txBody>
          </p:sp>
        </p:grpSp>
      </p:grpSp>
      <p:grpSp>
        <p:nvGrpSpPr>
          <p:cNvPr id="6" name="Group 487"/>
          <p:cNvGrpSpPr>
            <a:grpSpLocks/>
          </p:cNvGrpSpPr>
          <p:nvPr/>
        </p:nvGrpSpPr>
        <p:grpSpPr bwMode="auto">
          <a:xfrm>
            <a:off x="0" y="1161715"/>
            <a:ext cx="9144000" cy="5029776"/>
            <a:chOff x="0" y="768"/>
            <a:chExt cx="5760" cy="3168"/>
          </a:xfrm>
        </p:grpSpPr>
        <p:sp>
          <p:nvSpPr>
            <p:cNvPr id="14492" name="Rectangle 99"/>
            <p:cNvSpPr>
              <a:spLocks noChangeArrowheads="1"/>
            </p:cNvSpPr>
            <p:nvPr/>
          </p:nvSpPr>
          <p:spPr bwMode="gray">
            <a:xfrm>
              <a:off x="0" y="768"/>
              <a:ext cx="5760" cy="3168"/>
            </a:xfrm>
            <a:prstGeom prst="rect">
              <a:avLst/>
            </a:prstGeom>
            <a:solidFill>
              <a:srgbClr val="FFFFFF"/>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s-ES">
                <a:latin typeface="Arial" charset="0"/>
              </a:endParaRPr>
            </a:p>
          </p:txBody>
        </p:sp>
        <p:grpSp>
          <p:nvGrpSpPr>
            <p:cNvPr id="14493" name="Group 486"/>
            <p:cNvGrpSpPr>
              <a:grpSpLocks/>
            </p:cNvGrpSpPr>
            <p:nvPr/>
          </p:nvGrpSpPr>
          <p:grpSpPr bwMode="auto">
            <a:xfrm>
              <a:off x="38" y="895"/>
              <a:ext cx="5578" cy="2993"/>
              <a:chOff x="38" y="895"/>
              <a:chExt cx="5578" cy="2993"/>
            </a:xfrm>
          </p:grpSpPr>
          <p:sp>
            <p:nvSpPr>
              <p:cNvPr id="14494" name="Rectangle 101"/>
              <p:cNvSpPr>
                <a:spLocks noChangeArrowheads="1"/>
              </p:cNvSpPr>
              <p:nvPr/>
            </p:nvSpPr>
            <p:spPr bwMode="gray">
              <a:xfrm>
                <a:off x="38" y="1226"/>
                <a:ext cx="816"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IRQ Mode</a:t>
                </a:r>
                <a:endParaRPr lang="en-US">
                  <a:solidFill>
                    <a:srgbClr val="7F7F7F"/>
                  </a:solidFill>
                  <a:latin typeface="Arial" charset="0"/>
                </a:endParaRPr>
              </a:p>
            </p:txBody>
          </p:sp>
          <p:sp>
            <p:nvSpPr>
              <p:cNvPr id="14495" name="Rectangle 102"/>
              <p:cNvSpPr>
                <a:spLocks noChangeArrowheads="1"/>
              </p:cNvSpPr>
              <p:nvPr/>
            </p:nvSpPr>
            <p:spPr bwMode="gray">
              <a:xfrm>
                <a:off x="1008" y="1200"/>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r0</a:t>
                </a:r>
                <a:endParaRPr lang="en-US" sz="1400">
                  <a:latin typeface="Arial" charset="0"/>
                </a:endParaRPr>
              </a:p>
            </p:txBody>
          </p:sp>
          <p:sp>
            <p:nvSpPr>
              <p:cNvPr id="14496" name="Rectangle 103"/>
              <p:cNvSpPr>
                <a:spLocks noChangeArrowheads="1"/>
              </p:cNvSpPr>
              <p:nvPr/>
            </p:nvSpPr>
            <p:spPr bwMode="gray">
              <a:xfrm>
                <a:off x="1008" y="1344"/>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a:t>
                </a:r>
                <a:endParaRPr lang="en-US" sz="1400">
                  <a:latin typeface="Arial" charset="0"/>
                </a:endParaRPr>
              </a:p>
            </p:txBody>
          </p:sp>
          <p:sp>
            <p:nvSpPr>
              <p:cNvPr id="14497" name="Rectangle 104"/>
              <p:cNvSpPr>
                <a:spLocks noChangeArrowheads="1"/>
              </p:cNvSpPr>
              <p:nvPr/>
            </p:nvSpPr>
            <p:spPr bwMode="gray">
              <a:xfrm>
                <a:off x="1008" y="1488"/>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r2</a:t>
                </a:r>
                <a:endParaRPr lang="en-US" sz="1400">
                  <a:latin typeface="Arial" charset="0"/>
                </a:endParaRPr>
              </a:p>
            </p:txBody>
          </p:sp>
          <p:sp>
            <p:nvSpPr>
              <p:cNvPr id="14498" name="Rectangle 105"/>
              <p:cNvSpPr>
                <a:spLocks noChangeArrowheads="1"/>
              </p:cNvSpPr>
              <p:nvPr/>
            </p:nvSpPr>
            <p:spPr bwMode="gray">
              <a:xfrm>
                <a:off x="1008" y="1632"/>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r3</a:t>
                </a:r>
                <a:endParaRPr lang="en-US" sz="1400">
                  <a:latin typeface="Arial" charset="0"/>
                </a:endParaRPr>
              </a:p>
            </p:txBody>
          </p:sp>
          <p:sp>
            <p:nvSpPr>
              <p:cNvPr id="14499" name="Rectangle 106"/>
              <p:cNvSpPr>
                <a:spLocks noChangeArrowheads="1"/>
              </p:cNvSpPr>
              <p:nvPr/>
            </p:nvSpPr>
            <p:spPr bwMode="gray">
              <a:xfrm>
                <a:off x="1008" y="1776"/>
                <a:ext cx="529" cy="141"/>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r4</a:t>
                </a:r>
                <a:endParaRPr lang="en-US" sz="1400">
                  <a:latin typeface="Arial" charset="0"/>
                </a:endParaRPr>
              </a:p>
            </p:txBody>
          </p:sp>
          <p:sp>
            <p:nvSpPr>
              <p:cNvPr id="14500" name="Rectangle 107"/>
              <p:cNvSpPr>
                <a:spLocks noChangeArrowheads="1"/>
              </p:cNvSpPr>
              <p:nvPr/>
            </p:nvSpPr>
            <p:spPr bwMode="gray">
              <a:xfrm>
                <a:off x="1008" y="1920"/>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r5</a:t>
                </a:r>
                <a:endParaRPr lang="en-US" sz="1400">
                  <a:latin typeface="Arial" charset="0"/>
                </a:endParaRPr>
              </a:p>
            </p:txBody>
          </p:sp>
          <p:sp>
            <p:nvSpPr>
              <p:cNvPr id="14501" name="Rectangle 108"/>
              <p:cNvSpPr>
                <a:spLocks noChangeArrowheads="1"/>
              </p:cNvSpPr>
              <p:nvPr/>
            </p:nvSpPr>
            <p:spPr bwMode="gray">
              <a:xfrm>
                <a:off x="1008" y="2064"/>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r6</a:t>
                </a:r>
                <a:endParaRPr lang="en-US" sz="1400">
                  <a:latin typeface="Arial" charset="0"/>
                </a:endParaRPr>
              </a:p>
            </p:txBody>
          </p:sp>
          <p:sp>
            <p:nvSpPr>
              <p:cNvPr id="14502" name="Rectangle 109"/>
              <p:cNvSpPr>
                <a:spLocks noChangeArrowheads="1"/>
              </p:cNvSpPr>
              <p:nvPr/>
            </p:nvSpPr>
            <p:spPr bwMode="gray">
              <a:xfrm>
                <a:off x="1008" y="2208"/>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r7</a:t>
                </a:r>
                <a:endParaRPr lang="en-US" sz="1400">
                  <a:latin typeface="Arial" charset="0"/>
                </a:endParaRPr>
              </a:p>
            </p:txBody>
          </p:sp>
          <p:sp>
            <p:nvSpPr>
              <p:cNvPr id="14503" name="Rectangle 110"/>
              <p:cNvSpPr>
                <a:spLocks noChangeArrowheads="1"/>
              </p:cNvSpPr>
              <p:nvPr/>
            </p:nvSpPr>
            <p:spPr bwMode="gray">
              <a:xfrm>
                <a:off x="1008" y="2352"/>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r8</a:t>
                </a:r>
                <a:endParaRPr lang="en-US" sz="1400">
                  <a:latin typeface="Arial" charset="0"/>
                </a:endParaRPr>
              </a:p>
            </p:txBody>
          </p:sp>
          <p:sp>
            <p:nvSpPr>
              <p:cNvPr id="14504" name="Rectangle 111"/>
              <p:cNvSpPr>
                <a:spLocks noChangeArrowheads="1"/>
              </p:cNvSpPr>
              <p:nvPr/>
            </p:nvSpPr>
            <p:spPr bwMode="gray">
              <a:xfrm>
                <a:off x="1008" y="2496"/>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r9</a:t>
                </a:r>
                <a:endParaRPr lang="en-US" sz="1400">
                  <a:latin typeface="Arial" charset="0"/>
                </a:endParaRPr>
              </a:p>
            </p:txBody>
          </p:sp>
          <p:sp>
            <p:nvSpPr>
              <p:cNvPr id="14505" name="Rectangle 112"/>
              <p:cNvSpPr>
                <a:spLocks noChangeArrowheads="1"/>
              </p:cNvSpPr>
              <p:nvPr/>
            </p:nvSpPr>
            <p:spPr bwMode="gray">
              <a:xfrm>
                <a:off x="1008" y="2640"/>
                <a:ext cx="529" cy="141"/>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r10</a:t>
                </a:r>
                <a:endParaRPr lang="en-US" sz="1400">
                  <a:latin typeface="Arial" charset="0"/>
                </a:endParaRPr>
              </a:p>
            </p:txBody>
          </p:sp>
          <p:sp>
            <p:nvSpPr>
              <p:cNvPr id="14506" name="Rectangle 113"/>
              <p:cNvSpPr>
                <a:spLocks noChangeArrowheads="1"/>
              </p:cNvSpPr>
              <p:nvPr/>
            </p:nvSpPr>
            <p:spPr bwMode="gray">
              <a:xfrm>
                <a:off x="1008" y="2784"/>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r11</a:t>
                </a:r>
                <a:endParaRPr lang="en-US" sz="1400">
                  <a:latin typeface="Arial" charset="0"/>
                </a:endParaRPr>
              </a:p>
            </p:txBody>
          </p:sp>
          <p:sp>
            <p:nvSpPr>
              <p:cNvPr id="14507" name="Rectangle 114"/>
              <p:cNvSpPr>
                <a:spLocks noChangeArrowheads="1"/>
              </p:cNvSpPr>
              <p:nvPr/>
            </p:nvSpPr>
            <p:spPr bwMode="gray">
              <a:xfrm>
                <a:off x="1008" y="2928"/>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r12</a:t>
                </a:r>
                <a:endParaRPr lang="en-US" sz="1400">
                  <a:latin typeface="Arial" charset="0"/>
                </a:endParaRPr>
              </a:p>
            </p:txBody>
          </p:sp>
          <p:sp>
            <p:nvSpPr>
              <p:cNvPr id="14508" name="Rectangle 115"/>
              <p:cNvSpPr>
                <a:spLocks noChangeArrowheads="1"/>
              </p:cNvSpPr>
              <p:nvPr/>
            </p:nvSpPr>
            <p:spPr bwMode="gray">
              <a:xfrm>
                <a:off x="1008" y="3360"/>
                <a:ext cx="529" cy="141"/>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r15 (pc)</a:t>
                </a:r>
                <a:endParaRPr lang="en-US" sz="1400">
                  <a:latin typeface="Arial" charset="0"/>
                </a:endParaRPr>
              </a:p>
            </p:txBody>
          </p:sp>
          <p:sp>
            <p:nvSpPr>
              <p:cNvPr id="14509" name="Rectangle 116"/>
              <p:cNvSpPr>
                <a:spLocks noChangeArrowheads="1"/>
              </p:cNvSpPr>
              <p:nvPr/>
            </p:nvSpPr>
            <p:spPr bwMode="gray">
              <a:xfrm>
                <a:off x="1008" y="3600"/>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cpsr</a:t>
                </a:r>
                <a:endParaRPr lang="en-US" sz="1400">
                  <a:latin typeface="Arial" charset="0"/>
                </a:endParaRPr>
              </a:p>
            </p:txBody>
          </p:sp>
          <p:sp>
            <p:nvSpPr>
              <p:cNvPr id="14510" name="Rectangle 117"/>
              <p:cNvSpPr>
                <a:spLocks noChangeArrowheads="1"/>
              </p:cNvSpPr>
              <p:nvPr/>
            </p:nvSpPr>
            <p:spPr bwMode="gray">
              <a:xfrm>
                <a:off x="4512" y="3072"/>
                <a:ext cx="529"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r13 (sp)</a:t>
                </a:r>
                <a:endParaRPr lang="en-US" sz="1200">
                  <a:latin typeface="Arial" charset="0"/>
                </a:endParaRPr>
              </a:p>
            </p:txBody>
          </p:sp>
          <p:sp>
            <p:nvSpPr>
              <p:cNvPr id="14511" name="Rectangle 118"/>
              <p:cNvSpPr>
                <a:spLocks noChangeArrowheads="1"/>
              </p:cNvSpPr>
              <p:nvPr/>
            </p:nvSpPr>
            <p:spPr bwMode="gray">
              <a:xfrm>
                <a:off x="4512" y="3216"/>
                <a:ext cx="529"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r14 (lr)</a:t>
                </a:r>
                <a:endParaRPr lang="en-US" sz="1200">
                  <a:latin typeface="Arial" charset="0"/>
                </a:endParaRPr>
              </a:p>
            </p:txBody>
          </p:sp>
          <p:sp>
            <p:nvSpPr>
              <p:cNvPr id="14512" name="Rectangle 119"/>
              <p:cNvSpPr>
                <a:spLocks noChangeArrowheads="1"/>
              </p:cNvSpPr>
              <p:nvPr/>
            </p:nvSpPr>
            <p:spPr bwMode="gray">
              <a:xfrm>
                <a:off x="4512" y="3744"/>
                <a:ext cx="529"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spsr</a:t>
                </a:r>
              </a:p>
            </p:txBody>
          </p:sp>
          <p:sp>
            <p:nvSpPr>
              <p:cNvPr id="14513" name="Rectangle 120"/>
              <p:cNvSpPr>
                <a:spLocks noChangeArrowheads="1"/>
              </p:cNvSpPr>
              <p:nvPr/>
            </p:nvSpPr>
            <p:spPr bwMode="gray">
              <a:xfrm>
                <a:off x="1008" y="3072"/>
                <a:ext cx="529" cy="144"/>
              </a:xfrm>
              <a:prstGeom prst="rect">
                <a:avLst/>
              </a:prstGeom>
              <a:solidFill>
                <a:schemeClr val="folHlink"/>
              </a:solidFill>
              <a:ln w="12700">
                <a:solidFill>
                  <a:schemeClr val="tx1"/>
                </a:solidFill>
                <a:miter lim="800000"/>
                <a:headEnd/>
                <a:tailEnd/>
              </a:ln>
            </p:spPr>
            <p:txBody>
              <a:bodyPr wrap="none" anchor="ctr"/>
              <a:lstStyle/>
              <a:p>
                <a:pPr algn="ctr"/>
                <a:r>
                  <a:rPr lang="en-US" sz="1100">
                    <a:latin typeface="Arial" charset="0"/>
                  </a:rPr>
                  <a:t>r13 (sp)</a:t>
                </a:r>
                <a:endParaRPr lang="en-US" sz="1400">
                  <a:latin typeface="Arial" charset="0"/>
                </a:endParaRPr>
              </a:p>
            </p:txBody>
          </p:sp>
          <p:sp>
            <p:nvSpPr>
              <p:cNvPr id="14514" name="Rectangle 121"/>
              <p:cNvSpPr>
                <a:spLocks noChangeArrowheads="1"/>
              </p:cNvSpPr>
              <p:nvPr/>
            </p:nvSpPr>
            <p:spPr bwMode="gray">
              <a:xfrm>
                <a:off x="1008" y="3216"/>
                <a:ext cx="529" cy="144"/>
              </a:xfrm>
              <a:prstGeom prst="rect">
                <a:avLst/>
              </a:prstGeom>
              <a:solidFill>
                <a:schemeClr val="folHlink"/>
              </a:solidFill>
              <a:ln w="12700">
                <a:solidFill>
                  <a:schemeClr val="tx1"/>
                </a:solidFill>
                <a:miter lim="800000"/>
                <a:headEnd/>
                <a:tailEnd/>
              </a:ln>
            </p:spPr>
            <p:txBody>
              <a:bodyPr wrap="none" anchor="ctr"/>
              <a:lstStyle/>
              <a:p>
                <a:pPr algn="ctr"/>
                <a:r>
                  <a:rPr lang="en-US" sz="1100">
                    <a:latin typeface="Arial" charset="0"/>
                  </a:rPr>
                  <a:t>r14 (lr)</a:t>
                </a:r>
                <a:endParaRPr lang="en-US" sz="1400">
                  <a:latin typeface="Arial" charset="0"/>
                </a:endParaRPr>
              </a:p>
            </p:txBody>
          </p:sp>
          <p:sp>
            <p:nvSpPr>
              <p:cNvPr id="14515" name="Rectangle 122"/>
              <p:cNvSpPr>
                <a:spLocks noChangeArrowheads="1"/>
              </p:cNvSpPr>
              <p:nvPr/>
            </p:nvSpPr>
            <p:spPr bwMode="gray">
              <a:xfrm>
                <a:off x="1008" y="3744"/>
                <a:ext cx="529" cy="144"/>
              </a:xfrm>
              <a:prstGeom prst="rect">
                <a:avLst/>
              </a:prstGeom>
              <a:solidFill>
                <a:schemeClr val="folHlink"/>
              </a:solidFill>
              <a:ln w="12700">
                <a:solidFill>
                  <a:schemeClr val="tx1"/>
                </a:solidFill>
                <a:miter lim="800000"/>
                <a:headEnd/>
                <a:tailEnd/>
              </a:ln>
            </p:spPr>
            <p:txBody>
              <a:bodyPr wrap="none" anchor="ctr"/>
              <a:lstStyle/>
              <a:p>
                <a:pPr algn="ctr"/>
                <a:r>
                  <a:rPr lang="en-US" sz="1100">
                    <a:latin typeface="Arial" charset="0"/>
                  </a:rPr>
                  <a:t>spsr</a:t>
                </a:r>
              </a:p>
            </p:txBody>
          </p:sp>
          <p:sp>
            <p:nvSpPr>
              <p:cNvPr id="14516" name="Rectangle 123"/>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algn="ctr"/>
                <a:r>
                  <a:rPr lang="en-US" sz="1100">
                    <a:latin typeface="Arial" charset="0"/>
                  </a:rPr>
                  <a:t>r13 (sp)</a:t>
                </a:r>
              </a:p>
            </p:txBody>
          </p:sp>
          <p:sp>
            <p:nvSpPr>
              <p:cNvPr id="14517" name="Rectangle 124"/>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algn="ctr"/>
                <a:r>
                  <a:rPr lang="en-US" sz="1100">
                    <a:latin typeface="Arial" charset="0"/>
                  </a:rPr>
                  <a:t>r14 (lr)</a:t>
                </a:r>
              </a:p>
            </p:txBody>
          </p:sp>
          <p:sp>
            <p:nvSpPr>
              <p:cNvPr id="14518" name="Rectangle 125"/>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algn="ctr"/>
                <a:r>
                  <a:rPr lang="en-US" sz="1100">
                    <a:latin typeface="Arial" charset="0"/>
                  </a:rPr>
                  <a:t>spsr</a:t>
                </a:r>
              </a:p>
            </p:txBody>
          </p:sp>
          <p:sp>
            <p:nvSpPr>
              <p:cNvPr id="14519" name="Rectangle 126"/>
              <p:cNvSpPr>
                <a:spLocks noChangeArrowheads="1"/>
              </p:cNvSpPr>
              <p:nvPr/>
            </p:nvSpPr>
            <p:spPr bwMode="gray">
              <a:xfrm>
                <a:off x="5089"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r13 (sp)</a:t>
                </a:r>
              </a:p>
            </p:txBody>
          </p:sp>
          <p:sp>
            <p:nvSpPr>
              <p:cNvPr id="14520" name="Rectangle 127"/>
              <p:cNvSpPr>
                <a:spLocks noChangeArrowheads="1"/>
              </p:cNvSpPr>
              <p:nvPr/>
            </p:nvSpPr>
            <p:spPr bwMode="gray">
              <a:xfrm>
                <a:off x="5089"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r14 (lr)</a:t>
                </a:r>
              </a:p>
            </p:txBody>
          </p:sp>
          <p:sp>
            <p:nvSpPr>
              <p:cNvPr id="14521" name="Rectangle 128"/>
              <p:cNvSpPr>
                <a:spLocks noChangeArrowheads="1"/>
              </p:cNvSpPr>
              <p:nvPr/>
            </p:nvSpPr>
            <p:spPr bwMode="gray">
              <a:xfrm>
                <a:off x="5089"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spsr</a:t>
                </a:r>
              </a:p>
            </p:txBody>
          </p:sp>
          <p:sp>
            <p:nvSpPr>
              <p:cNvPr id="14522" name="Rectangle 129"/>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r8</a:t>
                </a:r>
                <a:endParaRPr lang="en-US" sz="1400">
                  <a:latin typeface="Arial" charset="0"/>
                </a:endParaRPr>
              </a:p>
            </p:txBody>
          </p:sp>
          <p:sp>
            <p:nvSpPr>
              <p:cNvPr id="14523" name="Rectangle 130"/>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r9</a:t>
                </a:r>
                <a:endParaRPr lang="en-US" sz="1400">
                  <a:latin typeface="Arial" charset="0"/>
                </a:endParaRPr>
              </a:p>
            </p:txBody>
          </p:sp>
          <p:sp>
            <p:nvSpPr>
              <p:cNvPr id="14524" name="Rectangle 131"/>
              <p:cNvSpPr>
                <a:spLocks noChangeArrowheads="1"/>
              </p:cNvSpPr>
              <p:nvPr/>
            </p:nvSpPr>
            <p:spPr bwMode="gray">
              <a:xfrm>
                <a:off x="2784" y="2640"/>
                <a:ext cx="528" cy="141"/>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r10</a:t>
                </a:r>
                <a:endParaRPr lang="en-US" sz="1400">
                  <a:latin typeface="Arial" charset="0"/>
                </a:endParaRPr>
              </a:p>
            </p:txBody>
          </p:sp>
          <p:sp>
            <p:nvSpPr>
              <p:cNvPr id="14525" name="Rectangle 132"/>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r11</a:t>
                </a:r>
                <a:endParaRPr lang="en-US" sz="1400">
                  <a:latin typeface="Arial" charset="0"/>
                </a:endParaRPr>
              </a:p>
            </p:txBody>
          </p:sp>
          <p:sp>
            <p:nvSpPr>
              <p:cNvPr id="14526" name="Rectangle 133"/>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r12</a:t>
                </a:r>
                <a:endParaRPr lang="en-US" sz="1400">
                  <a:latin typeface="Arial" charset="0"/>
                </a:endParaRPr>
              </a:p>
            </p:txBody>
          </p:sp>
          <p:sp>
            <p:nvSpPr>
              <p:cNvPr id="14527" name="Rectangle 134"/>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r13 (sp)</a:t>
                </a:r>
                <a:endParaRPr lang="en-US" sz="1400">
                  <a:latin typeface="Arial" charset="0"/>
                </a:endParaRPr>
              </a:p>
            </p:txBody>
          </p:sp>
          <p:sp>
            <p:nvSpPr>
              <p:cNvPr id="14528" name="Rectangle 135"/>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r14 (lr)</a:t>
                </a:r>
                <a:endParaRPr lang="en-US" sz="1400">
                  <a:latin typeface="Arial" charset="0"/>
                </a:endParaRPr>
              </a:p>
            </p:txBody>
          </p:sp>
          <p:sp>
            <p:nvSpPr>
              <p:cNvPr id="14529" name="Rectangle 136"/>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spsr</a:t>
                </a:r>
                <a:endParaRPr lang="en-US" sz="1400">
                  <a:latin typeface="Arial" charset="0"/>
                </a:endParaRPr>
              </a:p>
            </p:txBody>
          </p:sp>
          <p:sp>
            <p:nvSpPr>
              <p:cNvPr id="14530" name="Rectangle 137"/>
              <p:cNvSpPr>
                <a:spLocks noChangeArrowheads="1"/>
              </p:cNvSpPr>
              <p:nvPr/>
            </p:nvSpPr>
            <p:spPr bwMode="gray">
              <a:xfrm>
                <a:off x="287" y="895"/>
                <a:ext cx="2114" cy="2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a:solidFill>
                      <a:srgbClr val="C00000"/>
                    </a:solidFill>
                    <a:latin typeface="Arial" charset="0"/>
                  </a:rPr>
                  <a:t>Current Visible Registers</a:t>
                </a:r>
              </a:p>
            </p:txBody>
          </p:sp>
          <p:sp>
            <p:nvSpPr>
              <p:cNvPr id="14531" name="Rectangle 138"/>
              <p:cNvSpPr>
                <a:spLocks noChangeArrowheads="1"/>
              </p:cNvSpPr>
              <p:nvPr/>
            </p:nvSpPr>
            <p:spPr bwMode="gray">
              <a:xfrm>
                <a:off x="3135" y="1579"/>
                <a:ext cx="1872" cy="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a:solidFill>
                      <a:srgbClr val="C00000"/>
                    </a:solidFill>
                    <a:latin typeface="Arial" charset="0"/>
                  </a:rPr>
                  <a:t>Banked out Registers</a:t>
                </a:r>
              </a:p>
            </p:txBody>
          </p:sp>
          <p:sp>
            <p:nvSpPr>
              <p:cNvPr id="14532" name="Rectangle 139"/>
              <p:cNvSpPr>
                <a:spLocks noChangeArrowheads="1"/>
              </p:cNvSpPr>
              <p:nvPr/>
            </p:nvSpPr>
            <p:spPr bwMode="gray">
              <a:xfrm>
                <a:off x="2160" y="2023"/>
                <a:ext cx="52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User</a:t>
                </a:r>
                <a:endParaRPr lang="en-US">
                  <a:solidFill>
                    <a:srgbClr val="7F7F7F"/>
                  </a:solidFill>
                  <a:latin typeface="Arial" charset="0"/>
                </a:endParaRPr>
              </a:p>
            </p:txBody>
          </p:sp>
          <p:sp>
            <p:nvSpPr>
              <p:cNvPr id="14533" name="Rectangle 140"/>
              <p:cNvSpPr>
                <a:spLocks noChangeArrowheads="1"/>
              </p:cNvSpPr>
              <p:nvPr/>
            </p:nvSpPr>
            <p:spPr bwMode="gray">
              <a:xfrm>
                <a:off x="2784" y="2023"/>
                <a:ext cx="52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FIQ</a:t>
                </a:r>
              </a:p>
            </p:txBody>
          </p:sp>
          <p:sp>
            <p:nvSpPr>
              <p:cNvPr id="14534" name="Rectangle 141"/>
              <p:cNvSpPr>
                <a:spLocks noChangeArrowheads="1"/>
              </p:cNvSpPr>
              <p:nvPr/>
            </p:nvSpPr>
            <p:spPr bwMode="gray">
              <a:xfrm>
                <a:off x="3936" y="2023"/>
                <a:ext cx="52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SVC</a:t>
                </a:r>
                <a:endParaRPr lang="en-US">
                  <a:solidFill>
                    <a:srgbClr val="7F7F7F"/>
                  </a:solidFill>
                  <a:latin typeface="Arial" charset="0"/>
                </a:endParaRPr>
              </a:p>
            </p:txBody>
          </p:sp>
          <p:sp>
            <p:nvSpPr>
              <p:cNvPr id="14535" name="Rectangle 142"/>
              <p:cNvSpPr>
                <a:spLocks noChangeArrowheads="1"/>
              </p:cNvSpPr>
              <p:nvPr/>
            </p:nvSpPr>
            <p:spPr bwMode="gray">
              <a:xfrm>
                <a:off x="4512" y="2023"/>
                <a:ext cx="577"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Undef</a:t>
                </a:r>
                <a:endParaRPr lang="en-US">
                  <a:solidFill>
                    <a:srgbClr val="7F7F7F"/>
                  </a:solidFill>
                  <a:latin typeface="Arial" charset="0"/>
                </a:endParaRPr>
              </a:p>
            </p:txBody>
          </p:sp>
          <p:sp>
            <p:nvSpPr>
              <p:cNvPr id="14536" name="Rectangle 143"/>
              <p:cNvSpPr>
                <a:spLocks noChangeArrowheads="1"/>
              </p:cNvSpPr>
              <p:nvPr/>
            </p:nvSpPr>
            <p:spPr bwMode="gray">
              <a:xfrm>
                <a:off x="5041" y="2023"/>
                <a:ext cx="576"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Abort</a:t>
                </a:r>
                <a:endParaRPr lang="en-US">
                  <a:solidFill>
                    <a:srgbClr val="7F7F7F"/>
                  </a:solidFill>
                  <a:latin typeface="Arial" charset="0"/>
                </a:endParaRPr>
              </a:p>
            </p:txBody>
          </p:sp>
          <p:sp>
            <p:nvSpPr>
              <p:cNvPr id="14537" name="Rectangle 144"/>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r13 (sp)</a:t>
                </a:r>
                <a:endParaRPr lang="en-US" sz="1400">
                  <a:latin typeface="Arial" charset="0"/>
                </a:endParaRPr>
              </a:p>
            </p:txBody>
          </p:sp>
          <p:sp>
            <p:nvSpPr>
              <p:cNvPr id="14538" name="Rectangle 145"/>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r14 (lr)</a:t>
                </a:r>
                <a:endParaRPr lang="en-US" sz="1400">
                  <a:latin typeface="Arial" charset="0"/>
                </a:endParaRPr>
              </a:p>
            </p:txBody>
          </p:sp>
        </p:grpSp>
      </p:grpSp>
      <p:grpSp>
        <p:nvGrpSpPr>
          <p:cNvPr id="8" name="Group 491"/>
          <p:cNvGrpSpPr>
            <a:grpSpLocks/>
          </p:cNvGrpSpPr>
          <p:nvPr/>
        </p:nvGrpSpPr>
        <p:grpSpPr bwMode="auto">
          <a:xfrm>
            <a:off x="0" y="1161715"/>
            <a:ext cx="9144000" cy="5029776"/>
            <a:chOff x="0" y="768"/>
            <a:chExt cx="5760" cy="3168"/>
          </a:xfrm>
        </p:grpSpPr>
        <p:sp>
          <p:nvSpPr>
            <p:cNvPr id="14445" name="Rectangle 196"/>
            <p:cNvSpPr>
              <a:spLocks noChangeArrowheads="1"/>
            </p:cNvSpPr>
            <p:nvPr/>
          </p:nvSpPr>
          <p:spPr bwMode="gray">
            <a:xfrm>
              <a:off x="0" y="768"/>
              <a:ext cx="5760" cy="3168"/>
            </a:xfrm>
            <a:prstGeom prst="rect">
              <a:avLst/>
            </a:prstGeom>
            <a:solidFill>
              <a:srgbClr val="FFFFFF"/>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s-ES">
                <a:latin typeface="Arial" charset="0"/>
              </a:endParaRPr>
            </a:p>
          </p:txBody>
        </p:sp>
        <p:grpSp>
          <p:nvGrpSpPr>
            <p:cNvPr id="14446" name="Group 490"/>
            <p:cNvGrpSpPr>
              <a:grpSpLocks/>
            </p:cNvGrpSpPr>
            <p:nvPr/>
          </p:nvGrpSpPr>
          <p:grpSpPr bwMode="auto">
            <a:xfrm>
              <a:off x="35" y="897"/>
              <a:ext cx="5581" cy="2991"/>
              <a:chOff x="35" y="897"/>
              <a:chExt cx="5581" cy="2991"/>
            </a:xfrm>
          </p:grpSpPr>
          <p:sp>
            <p:nvSpPr>
              <p:cNvPr id="14447" name="Rectangle 198"/>
              <p:cNvSpPr>
                <a:spLocks noChangeArrowheads="1"/>
              </p:cNvSpPr>
              <p:nvPr/>
            </p:nvSpPr>
            <p:spPr bwMode="gray">
              <a:xfrm>
                <a:off x="35" y="1224"/>
                <a:ext cx="960"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Undef Mode</a:t>
                </a:r>
                <a:endParaRPr lang="en-US">
                  <a:solidFill>
                    <a:srgbClr val="7F7F7F"/>
                  </a:solidFill>
                  <a:latin typeface="Arial" charset="0"/>
                </a:endParaRPr>
              </a:p>
            </p:txBody>
          </p:sp>
          <p:sp>
            <p:nvSpPr>
              <p:cNvPr id="14448" name="Rectangle 200"/>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r0</a:t>
                </a:r>
                <a:endParaRPr lang="en-US" sz="1400">
                  <a:latin typeface="Arial" charset="0"/>
                </a:endParaRPr>
              </a:p>
            </p:txBody>
          </p:sp>
          <p:sp>
            <p:nvSpPr>
              <p:cNvPr id="14449" name="Rectangle 201"/>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a:t>
                </a:r>
                <a:endParaRPr lang="en-US" sz="1400">
                  <a:latin typeface="Arial" charset="0"/>
                </a:endParaRPr>
              </a:p>
            </p:txBody>
          </p:sp>
          <p:sp>
            <p:nvSpPr>
              <p:cNvPr id="14450" name="Rectangle 202"/>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r2</a:t>
                </a:r>
                <a:endParaRPr lang="en-US" sz="1400">
                  <a:latin typeface="Arial" charset="0"/>
                </a:endParaRPr>
              </a:p>
            </p:txBody>
          </p:sp>
          <p:sp>
            <p:nvSpPr>
              <p:cNvPr id="14451" name="Rectangle 203"/>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r3</a:t>
                </a:r>
                <a:endParaRPr lang="en-US" sz="1400">
                  <a:latin typeface="Arial" charset="0"/>
                </a:endParaRPr>
              </a:p>
            </p:txBody>
          </p:sp>
          <p:sp>
            <p:nvSpPr>
              <p:cNvPr id="14452" name="Rectangle 204"/>
              <p:cNvSpPr>
                <a:spLocks noChangeArrowheads="1"/>
              </p:cNvSpPr>
              <p:nvPr/>
            </p:nvSpPr>
            <p:spPr bwMode="gray">
              <a:xfrm>
                <a:off x="1008" y="1776"/>
                <a:ext cx="528" cy="141"/>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r4</a:t>
                </a:r>
                <a:endParaRPr lang="en-US" sz="1400">
                  <a:latin typeface="Arial" charset="0"/>
                </a:endParaRPr>
              </a:p>
            </p:txBody>
          </p:sp>
          <p:sp>
            <p:nvSpPr>
              <p:cNvPr id="14453" name="Rectangle 205"/>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r5</a:t>
                </a:r>
                <a:endParaRPr lang="en-US" sz="1400">
                  <a:latin typeface="Arial" charset="0"/>
                </a:endParaRPr>
              </a:p>
            </p:txBody>
          </p:sp>
          <p:sp>
            <p:nvSpPr>
              <p:cNvPr id="14454" name="Rectangle 206"/>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r6</a:t>
                </a:r>
                <a:endParaRPr lang="en-US" sz="1400">
                  <a:latin typeface="Arial" charset="0"/>
                </a:endParaRPr>
              </a:p>
            </p:txBody>
          </p:sp>
          <p:sp>
            <p:nvSpPr>
              <p:cNvPr id="14455" name="Rectangle 207"/>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r7</a:t>
                </a:r>
                <a:endParaRPr lang="en-US" sz="1400">
                  <a:latin typeface="Arial" charset="0"/>
                </a:endParaRPr>
              </a:p>
            </p:txBody>
          </p:sp>
          <p:sp>
            <p:nvSpPr>
              <p:cNvPr id="14456" name="Rectangle 208"/>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r8</a:t>
                </a:r>
                <a:endParaRPr lang="en-US" sz="1400">
                  <a:latin typeface="Arial" charset="0"/>
                </a:endParaRPr>
              </a:p>
            </p:txBody>
          </p:sp>
          <p:sp>
            <p:nvSpPr>
              <p:cNvPr id="14457" name="Rectangle 209"/>
              <p:cNvSpPr>
                <a:spLocks noChangeArrowheads="1"/>
              </p:cNvSpPr>
              <p:nvPr/>
            </p:nvSpPr>
            <p:spPr bwMode="gray">
              <a:xfrm>
                <a:off x="1008" y="2496"/>
                <a:ext cx="528" cy="141"/>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r9</a:t>
                </a:r>
                <a:endParaRPr lang="en-US" sz="1400">
                  <a:latin typeface="Arial" charset="0"/>
                </a:endParaRPr>
              </a:p>
            </p:txBody>
          </p:sp>
          <p:sp>
            <p:nvSpPr>
              <p:cNvPr id="14458" name="Rectangle 210"/>
              <p:cNvSpPr>
                <a:spLocks noChangeArrowheads="1"/>
              </p:cNvSpPr>
              <p:nvPr/>
            </p:nvSpPr>
            <p:spPr bwMode="gray">
              <a:xfrm>
                <a:off x="1008" y="2639"/>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r10</a:t>
                </a:r>
                <a:endParaRPr lang="en-US" sz="1400">
                  <a:latin typeface="Arial" charset="0"/>
                </a:endParaRPr>
              </a:p>
            </p:txBody>
          </p:sp>
          <p:sp>
            <p:nvSpPr>
              <p:cNvPr id="14459" name="Rectangle 211"/>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r11</a:t>
                </a:r>
                <a:endParaRPr lang="en-US" sz="1400">
                  <a:latin typeface="Arial" charset="0"/>
                </a:endParaRPr>
              </a:p>
            </p:txBody>
          </p:sp>
          <p:sp>
            <p:nvSpPr>
              <p:cNvPr id="14460" name="Rectangle 212"/>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r12</a:t>
                </a:r>
                <a:endParaRPr lang="en-US" sz="1400">
                  <a:latin typeface="Arial" charset="0"/>
                </a:endParaRPr>
              </a:p>
            </p:txBody>
          </p:sp>
          <p:sp>
            <p:nvSpPr>
              <p:cNvPr id="14461" name="Rectangle 213"/>
              <p:cNvSpPr>
                <a:spLocks noChangeArrowheads="1"/>
              </p:cNvSpPr>
              <p:nvPr/>
            </p:nvSpPr>
            <p:spPr bwMode="gray">
              <a:xfrm>
                <a:off x="1008" y="3360"/>
                <a:ext cx="528" cy="141"/>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r15 (pc)</a:t>
                </a:r>
                <a:endParaRPr lang="en-US" sz="1400">
                  <a:latin typeface="Arial" charset="0"/>
                </a:endParaRPr>
              </a:p>
            </p:txBody>
          </p:sp>
          <p:sp>
            <p:nvSpPr>
              <p:cNvPr id="14462" name="Rectangle 214"/>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cpsr</a:t>
                </a:r>
                <a:endParaRPr lang="en-US" sz="1400">
                  <a:latin typeface="Arial" charset="0"/>
                </a:endParaRPr>
              </a:p>
            </p:txBody>
          </p:sp>
          <p:sp>
            <p:nvSpPr>
              <p:cNvPr id="14463" name="Rectangle 215"/>
              <p:cNvSpPr>
                <a:spLocks noChangeArrowheads="1"/>
              </p:cNvSpPr>
              <p:nvPr/>
            </p:nvSpPr>
            <p:spPr bwMode="gray">
              <a:xfrm>
                <a:off x="1008"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r13 (sp)</a:t>
                </a:r>
                <a:endParaRPr lang="en-US" sz="1200">
                  <a:latin typeface="Arial" charset="0"/>
                </a:endParaRPr>
              </a:p>
            </p:txBody>
          </p:sp>
          <p:sp>
            <p:nvSpPr>
              <p:cNvPr id="14464" name="Rectangle 216"/>
              <p:cNvSpPr>
                <a:spLocks noChangeArrowheads="1"/>
              </p:cNvSpPr>
              <p:nvPr/>
            </p:nvSpPr>
            <p:spPr bwMode="gray">
              <a:xfrm>
                <a:off x="1008"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r14 (lr)</a:t>
                </a:r>
                <a:endParaRPr lang="en-US" sz="1200">
                  <a:latin typeface="Arial" charset="0"/>
                </a:endParaRPr>
              </a:p>
            </p:txBody>
          </p:sp>
          <p:sp>
            <p:nvSpPr>
              <p:cNvPr id="14465" name="Rectangle 217"/>
              <p:cNvSpPr>
                <a:spLocks noChangeArrowheads="1"/>
              </p:cNvSpPr>
              <p:nvPr/>
            </p:nvSpPr>
            <p:spPr bwMode="gray">
              <a:xfrm>
                <a:off x="1008"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spsr</a:t>
                </a:r>
              </a:p>
            </p:txBody>
          </p:sp>
          <p:sp>
            <p:nvSpPr>
              <p:cNvPr id="14466" name="Rectangle 218"/>
              <p:cNvSpPr>
                <a:spLocks noChangeArrowheads="1"/>
              </p:cNvSpPr>
              <p:nvPr/>
            </p:nvSpPr>
            <p:spPr bwMode="gray">
              <a:xfrm>
                <a:off x="3360" y="3072"/>
                <a:ext cx="529" cy="144"/>
              </a:xfrm>
              <a:prstGeom prst="rect">
                <a:avLst/>
              </a:prstGeom>
              <a:solidFill>
                <a:schemeClr val="folHlink"/>
              </a:solidFill>
              <a:ln w="12700">
                <a:solidFill>
                  <a:schemeClr val="tx1"/>
                </a:solidFill>
                <a:miter lim="800000"/>
                <a:headEnd/>
                <a:tailEnd/>
              </a:ln>
            </p:spPr>
            <p:txBody>
              <a:bodyPr wrap="none" anchor="ctr"/>
              <a:lstStyle/>
              <a:p>
                <a:pPr algn="ctr"/>
                <a:r>
                  <a:rPr lang="en-US" sz="1100">
                    <a:latin typeface="Arial" charset="0"/>
                  </a:rPr>
                  <a:t>r13 (sp)</a:t>
                </a:r>
                <a:endParaRPr lang="en-US" sz="1400">
                  <a:latin typeface="Arial" charset="0"/>
                </a:endParaRPr>
              </a:p>
            </p:txBody>
          </p:sp>
          <p:sp>
            <p:nvSpPr>
              <p:cNvPr id="14467" name="Rectangle 219"/>
              <p:cNvSpPr>
                <a:spLocks noChangeArrowheads="1"/>
              </p:cNvSpPr>
              <p:nvPr/>
            </p:nvSpPr>
            <p:spPr bwMode="gray">
              <a:xfrm>
                <a:off x="3360" y="3216"/>
                <a:ext cx="529" cy="144"/>
              </a:xfrm>
              <a:prstGeom prst="rect">
                <a:avLst/>
              </a:prstGeom>
              <a:solidFill>
                <a:schemeClr val="folHlink"/>
              </a:solidFill>
              <a:ln w="12700">
                <a:solidFill>
                  <a:schemeClr val="tx1"/>
                </a:solidFill>
                <a:miter lim="800000"/>
                <a:headEnd/>
                <a:tailEnd/>
              </a:ln>
            </p:spPr>
            <p:txBody>
              <a:bodyPr wrap="none" anchor="ctr"/>
              <a:lstStyle/>
              <a:p>
                <a:pPr algn="ctr"/>
                <a:r>
                  <a:rPr lang="en-US" sz="1100">
                    <a:latin typeface="Arial" charset="0"/>
                  </a:rPr>
                  <a:t>r14 (lr)</a:t>
                </a:r>
                <a:endParaRPr lang="en-US" sz="1400">
                  <a:latin typeface="Arial" charset="0"/>
                </a:endParaRPr>
              </a:p>
            </p:txBody>
          </p:sp>
          <p:sp>
            <p:nvSpPr>
              <p:cNvPr id="14468" name="Rectangle 220"/>
              <p:cNvSpPr>
                <a:spLocks noChangeArrowheads="1"/>
              </p:cNvSpPr>
              <p:nvPr/>
            </p:nvSpPr>
            <p:spPr bwMode="gray">
              <a:xfrm>
                <a:off x="3360" y="3744"/>
                <a:ext cx="529" cy="144"/>
              </a:xfrm>
              <a:prstGeom prst="rect">
                <a:avLst/>
              </a:prstGeom>
              <a:solidFill>
                <a:schemeClr val="folHlink"/>
              </a:solidFill>
              <a:ln w="12700">
                <a:solidFill>
                  <a:schemeClr val="tx1"/>
                </a:solidFill>
                <a:miter lim="800000"/>
                <a:headEnd/>
                <a:tailEnd/>
              </a:ln>
            </p:spPr>
            <p:txBody>
              <a:bodyPr wrap="none" anchor="ctr"/>
              <a:lstStyle/>
              <a:p>
                <a:pPr algn="ctr"/>
                <a:r>
                  <a:rPr lang="en-US" sz="1100">
                    <a:latin typeface="Arial" charset="0"/>
                  </a:rPr>
                  <a:t>spsr</a:t>
                </a:r>
              </a:p>
            </p:txBody>
          </p:sp>
          <p:sp>
            <p:nvSpPr>
              <p:cNvPr id="14469" name="Rectangle 221"/>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algn="ctr"/>
                <a:r>
                  <a:rPr lang="en-US" sz="1100">
                    <a:latin typeface="Arial" charset="0"/>
                  </a:rPr>
                  <a:t>r13 (sp)</a:t>
                </a:r>
              </a:p>
            </p:txBody>
          </p:sp>
          <p:sp>
            <p:nvSpPr>
              <p:cNvPr id="14470" name="Rectangle 222"/>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algn="ctr"/>
                <a:r>
                  <a:rPr lang="en-US" sz="1100">
                    <a:latin typeface="Arial" charset="0"/>
                  </a:rPr>
                  <a:t>r14 (lr)</a:t>
                </a:r>
              </a:p>
            </p:txBody>
          </p:sp>
          <p:sp>
            <p:nvSpPr>
              <p:cNvPr id="14471" name="Rectangle 223"/>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algn="ctr"/>
                <a:r>
                  <a:rPr lang="en-US" sz="1100">
                    <a:latin typeface="Arial" charset="0"/>
                  </a:rPr>
                  <a:t>spsr</a:t>
                </a:r>
              </a:p>
            </p:txBody>
          </p:sp>
          <p:sp>
            <p:nvSpPr>
              <p:cNvPr id="14472" name="Rectangle 224"/>
              <p:cNvSpPr>
                <a:spLocks noChangeArrowheads="1"/>
              </p:cNvSpPr>
              <p:nvPr/>
            </p:nvSpPr>
            <p:spPr bwMode="gray">
              <a:xfrm>
                <a:off x="5089"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r13 (sp)</a:t>
                </a:r>
              </a:p>
            </p:txBody>
          </p:sp>
          <p:sp>
            <p:nvSpPr>
              <p:cNvPr id="14473" name="Rectangle 225"/>
              <p:cNvSpPr>
                <a:spLocks noChangeArrowheads="1"/>
              </p:cNvSpPr>
              <p:nvPr/>
            </p:nvSpPr>
            <p:spPr bwMode="gray">
              <a:xfrm>
                <a:off x="5089"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r14 (lr)</a:t>
                </a:r>
              </a:p>
            </p:txBody>
          </p:sp>
          <p:sp>
            <p:nvSpPr>
              <p:cNvPr id="14474" name="Rectangle 226"/>
              <p:cNvSpPr>
                <a:spLocks noChangeArrowheads="1"/>
              </p:cNvSpPr>
              <p:nvPr/>
            </p:nvSpPr>
            <p:spPr bwMode="gray">
              <a:xfrm>
                <a:off x="5089"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spsr</a:t>
                </a:r>
              </a:p>
            </p:txBody>
          </p:sp>
          <p:sp>
            <p:nvSpPr>
              <p:cNvPr id="14475" name="Rectangle 227"/>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r8</a:t>
                </a:r>
                <a:endParaRPr lang="en-US" sz="1400">
                  <a:latin typeface="Arial" charset="0"/>
                </a:endParaRPr>
              </a:p>
            </p:txBody>
          </p:sp>
          <p:sp>
            <p:nvSpPr>
              <p:cNvPr id="14476" name="Rectangle 228"/>
              <p:cNvSpPr>
                <a:spLocks noChangeArrowheads="1"/>
              </p:cNvSpPr>
              <p:nvPr/>
            </p:nvSpPr>
            <p:spPr bwMode="gray">
              <a:xfrm>
                <a:off x="2784" y="2496"/>
                <a:ext cx="528" cy="141"/>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r9</a:t>
                </a:r>
                <a:endParaRPr lang="en-US" sz="1400">
                  <a:latin typeface="Arial" charset="0"/>
                </a:endParaRPr>
              </a:p>
            </p:txBody>
          </p:sp>
          <p:sp>
            <p:nvSpPr>
              <p:cNvPr id="14477" name="Rectangle 229"/>
              <p:cNvSpPr>
                <a:spLocks noChangeArrowheads="1"/>
              </p:cNvSpPr>
              <p:nvPr/>
            </p:nvSpPr>
            <p:spPr bwMode="gray">
              <a:xfrm>
                <a:off x="2784" y="2639"/>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r10</a:t>
                </a:r>
                <a:endParaRPr lang="en-US" sz="1400">
                  <a:latin typeface="Arial" charset="0"/>
                </a:endParaRPr>
              </a:p>
            </p:txBody>
          </p:sp>
          <p:sp>
            <p:nvSpPr>
              <p:cNvPr id="14478" name="Rectangle 230"/>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r11</a:t>
                </a:r>
                <a:endParaRPr lang="en-US" sz="1400">
                  <a:latin typeface="Arial" charset="0"/>
                </a:endParaRPr>
              </a:p>
            </p:txBody>
          </p:sp>
          <p:sp>
            <p:nvSpPr>
              <p:cNvPr id="14479" name="Rectangle 231"/>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r12</a:t>
                </a:r>
                <a:endParaRPr lang="en-US" sz="1400">
                  <a:latin typeface="Arial" charset="0"/>
                </a:endParaRPr>
              </a:p>
            </p:txBody>
          </p:sp>
          <p:sp>
            <p:nvSpPr>
              <p:cNvPr id="14480" name="Rectangle 232"/>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r13 (sp)</a:t>
                </a:r>
                <a:endParaRPr lang="en-US" sz="1400">
                  <a:latin typeface="Arial" charset="0"/>
                </a:endParaRPr>
              </a:p>
            </p:txBody>
          </p:sp>
          <p:sp>
            <p:nvSpPr>
              <p:cNvPr id="14481" name="Rectangle 233"/>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r14 (lr)</a:t>
                </a:r>
                <a:endParaRPr lang="en-US" sz="1400">
                  <a:latin typeface="Arial" charset="0"/>
                </a:endParaRPr>
              </a:p>
            </p:txBody>
          </p:sp>
          <p:sp>
            <p:nvSpPr>
              <p:cNvPr id="14482" name="Rectangle 234"/>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spsr</a:t>
                </a:r>
                <a:endParaRPr lang="en-US" sz="1400">
                  <a:latin typeface="Arial" charset="0"/>
                </a:endParaRPr>
              </a:p>
            </p:txBody>
          </p:sp>
          <p:sp>
            <p:nvSpPr>
              <p:cNvPr id="14483" name="Rectangle 235"/>
              <p:cNvSpPr>
                <a:spLocks noChangeArrowheads="1"/>
              </p:cNvSpPr>
              <p:nvPr/>
            </p:nvSpPr>
            <p:spPr bwMode="gray">
              <a:xfrm>
                <a:off x="288" y="897"/>
                <a:ext cx="2112" cy="2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a:solidFill>
                      <a:srgbClr val="C00000"/>
                    </a:solidFill>
                    <a:latin typeface="Arial" charset="0"/>
                  </a:rPr>
                  <a:t>Current Visible Registers</a:t>
                </a:r>
              </a:p>
            </p:txBody>
          </p:sp>
          <p:sp>
            <p:nvSpPr>
              <p:cNvPr id="14484" name="Rectangle 236"/>
              <p:cNvSpPr>
                <a:spLocks noChangeArrowheads="1"/>
              </p:cNvSpPr>
              <p:nvPr/>
            </p:nvSpPr>
            <p:spPr bwMode="gray">
              <a:xfrm>
                <a:off x="3147" y="1579"/>
                <a:ext cx="1854" cy="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a:solidFill>
                      <a:srgbClr val="C00000"/>
                    </a:solidFill>
                    <a:latin typeface="Arial" charset="0"/>
                  </a:rPr>
                  <a:t>Banked out Registers</a:t>
                </a:r>
              </a:p>
            </p:txBody>
          </p:sp>
          <p:sp>
            <p:nvSpPr>
              <p:cNvPr id="14485" name="Rectangle 237"/>
              <p:cNvSpPr>
                <a:spLocks noChangeArrowheads="1"/>
              </p:cNvSpPr>
              <p:nvPr/>
            </p:nvSpPr>
            <p:spPr bwMode="gray">
              <a:xfrm>
                <a:off x="2160" y="2023"/>
                <a:ext cx="529"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User</a:t>
                </a:r>
                <a:endParaRPr lang="en-US">
                  <a:solidFill>
                    <a:srgbClr val="7F7F7F"/>
                  </a:solidFill>
                  <a:latin typeface="Arial" charset="0"/>
                </a:endParaRPr>
              </a:p>
            </p:txBody>
          </p:sp>
          <p:sp>
            <p:nvSpPr>
              <p:cNvPr id="14486" name="Rectangle 238"/>
              <p:cNvSpPr>
                <a:spLocks noChangeArrowheads="1"/>
              </p:cNvSpPr>
              <p:nvPr/>
            </p:nvSpPr>
            <p:spPr bwMode="gray">
              <a:xfrm>
                <a:off x="2784" y="2023"/>
                <a:ext cx="52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FIQ</a:t>
                </a:r>
              </a:p>
            </p:txBody>
          </p:sp>
          <p:sp>
            <p:nvSpPr>
              <p:cNvPr id="14487" name="Rectangle 239"/>
              <p:cNvSpPr>
                <a:spLocks noChangeArrowheads="1"/>
              </p:cNvSpPr>
              <p:nvPr/>
            </p:nvSpPr>
            <p:spPr bwMode="gray">
              <a:xfrm>
                <a:off x="3360" y="2023"/>
                <a:ext cx="529"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IRQ</a:t>
                </a:r>
                <a:endParaRPr lang="en-US">
                  <a:solidFill>
                    <a:srgbClr val="7F7F7F"/>
                  </a:solidFill>
                  <a:latin typeface="Arial" charset="0"/>
                </a:endParaRPr>
              </a:p>
            </p:txBody>
          </p:sp>
          <p:sp>
            <p:nvSpPr>
              <p:cNvPr id="14488" name="Rectangle 240"/>
              <p:cNvSpPr>
                <a:spLocks noChangeArrowheads="1"/>
              </p:cNvSpPr>
              <p:nvPr/>
            </p:nvSpPr>
            <p:spPr bwMode="gray">
              <a:xfrm>
                <a:off x="3936" y="2023"/>
                <a:ext cx="52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SVC</a:t>
                </a:r>
                <a:endParaRPr lang="en-US">
                  <a:solidFill>
                    <a:srgbClr val="7F7F7F"/>
                  </a:solidFill>
                  <a:latin typeface="Arial" charset="0"/>
                </a:endParaRPr>
              </a:p>
            </p:txBody>
          </p:sp>
          <p:sp>
            <p:nvSpPr>
              <p:cNvPr id="14489" name="Rectangle 241"/>
              <p:cNvSpPr>
                <a:spLocks noChangeArrowheads="1"/>
              </p:cNvSpPr>
              <p:nvPr/>
            </p:nvSpPr>
            <p:spPr bwMode="gray">
              <a:xfrm>
                <a:off x="5041" y="2023"/>
                <a:ext cx="576"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Abort</a:t>
                </a:r>
                <a:endParaRPr lang="en-US">
                  <a:solidFill>
                    <a:srgbClr val="7F7F7F"/>
                  </a:solidFill>
                  <a:latin typeface="Arial" charset="0"/>
                </a:endParaRPr>
              </a:p>
            </p:txBody>
          </p:sp>
          <p:sp>
            <p:nvSpPr>
              <p:cNvPr id="14490" name="Rectangle 242"/>
              <p:cNvSpPr>
                <a:spLocks noChangeArrowheads="1"/>
              </p:cNvSpPr>
              <p:nvPr/>
            </p:nvSpPr>
            <p:spPr bwMode="gray">
              <a:xfrm>
                <a:off x="2160" y="3072"/>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r13 (sp)</a:t>
                </a:r>
                <a:endParaRPr lang="en-US" sz="1400">
                  <a:latin typeface="Arial" charset="0"/>
                </a:endParaRPr>
              </a:p>
            </p:txBody>
          </p:sp>
          <p:sp>
            <p:nvSpPr>
              <p:cNvPr id="14491" name="Rectangle 243"/>
              <p:cNvSpPr>
                <a:spLocks noChangeArrowheads="1"/>
              </p:cNvSpPr>
              <p:nvPr/>
            </p:nvSpPr>
            <p:spPr bwMode="gray">
              <a:xfrm>
                <a:off x="2160" y="3216"/>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r14 (lr)</a:t>
                </a:r>
                <a:endParaRPr lang="en-US" sz="1400">
                  <a:latin typeface="Arial" charset="0"/>
                </a:endParaRPr>
              </a:p>
            </p:txBody>
          </p:sp>
        </p:grpSp>
      </p:grpSp>
      <p:grpSp>
        <p:nvGrpSpPr>
          <p:cNvPr id="10" name="Group 489"/>
          <p:cNvGrpSpPr>
            <a:grpSpLocks/>
          </p:cNvGrpSpPr>
          <p:nvPr/>
        </p:nvGrpSpPr>
        <p:grpSpPr bwMode="auto">
          <a:xfrm>
            <a:off x="-16294" y="1161715"/>
            <a:ext cx="9160295" cy="5029776"/>
            <a:chOff x="-10" y="768"/>
            <a:chExt cx="5770" cy="3168"/>
          </a:xfrm>
        </p:grpSpPr>
        <p:sp>
          <p:nvSpPr>
            <p:cNvPr id="14398" name="Rectangle 147"/>
            <p:cNvSpPr>
              <a:spLocks noChangeArrowheads="1"/>
            </p:cNvSpPr>
            <p:nvPr/>
          </p:nvSpPr>
          <p:spPr bwMode="gray">
            <a:xfrm>
              <a:off x="0" y="768"/>
              <a:ext cx="5760" cy="3168"/>
            </a:xfrm>
            <a:prstGeom prst="rect">
              <a:avLst/>
            </a:prstGeom>
            <a:solidFill>
              <a:srgbClr val="FFFFFF"/>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s-ES">
                <a:latin typeface="Arial" charset="0"/>
              </a:endParaRPr>
            </a:p>
          </p:txBody>
        </p:sp>
        <p:grpSp>
          <p:nvGrpSpPr>
            <p:cNvPr id="14399" name="Group 488"/>
            <p:cNvGrpSpPr>
              <a:grpSpLocks/>
            </p:cNvGrpSpPr>
            <p:nvPr/>
          </p:nvGrpSpPr>
          <p:grpSpPr bwMode="auto">
            <a:xfrm>
              <a:off x="-10" y="895"/>
              <a:ext cx="5626" cy="2993"/>
              <a:chOff x="-10" y="895"/>
              <a:chExt cx="5626" cy="2993"/>
            </a:xfrm>
          </p:grpSpPr>
          <p:sp>
            <p:nvSpPr>
              <p:cNvPr id="14400" name="Rectangle 149"/>
              <p:cNvSpPr>
                <a:spLocks noChangeArrowheads="1"/>
              </p:cNvSpPr>
              <p:nvPr/>
            </p:nvSpPr>
            <p:spPr bwMode="gray">
              <a:xfrm>
                <a:off x="-10" y="1224"/>
                <a:ext cx="960"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SVC Mode</a:t>
                </a:r>
                <a:endParaRPr lang="en-US">
                  <a:solidFill>
                    <a:srgbClr val="7F7F7F"/>
                  </a:solidFill>
                  <a:latin typeface="Arial" charset="0"/>
                </a:endParaRPr>
              </a:p>
            </p:txBody>
          </p:sp>
          <p:sp>
            <p:nvSpPr>
              <p:cNvPr id="14401" name="Rectangle 151"/>
              <p:cNvSpPr>
                <a:spLocks noChangeArrowheads="1"/>
              </p:cNvSpPr>
              <p:nvPr/>
            </p:nvSpPr>
            <p:spPr bwMode="gray">
              <a:xfrm>
                <a:off x="1008" y="1200"/>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r0</a:t>
                </a:r>
                <a:endParaRPr lang="en-US" sz="1400">
                  <a:latin typeface="Arial" charset="0"/>
                </a:endParaRPr>
              </a:p>
            </p:txBody>
          </p:sp>
          <p:sp>
            <p:nvSpPr>
              <p:cNvPr id="14402" name="Rectangle 152"/>
              <p:cNvSpPr>
                <a:spLocks noChangeArrowheads="1"/>
              </p:cNvSpPr>
              <p:nvPr/>
            </p:nvSpPr>
            <p:spPr bwMode="gray">
              <a:xfrm>
                <a:off x="1008" y="1344"/>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a:t>
                </a:r>
                <a:endParaRPr lang="en-US" sz="1400">
                  <a:latin typeface="Arial" charset="0"/>
                </a:endParaRPr>
              </a:p>
            </p:txBody>
          </p:sp>
          <p:sp>
            <p:nvSpPr>
              <p:cNvPr id="14403" name="Rectangle 153"/>
              <p:cNvSpPr>
                <a:spLocks noChangeArrowheads="1"/>
              </p:cNvSpPr>
              <p:nvPr/>
            </p:nvSpPr>
            <p:spPr bwMode="gray">
              <a:xfrm>
                <a:off x="1008" y="1488"/>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r2</a:t>
                </a:r>
                <a:endParaRPr lang="en-US" sz="1400">
                  <a:latin typeface="Arial" charset="0"/>
                </a:endParaRPr>
              </a:p>
            </p:txBody>
          </p:sp>
          <p:sp>
            <p:nvSpPr>
              <p:cNvPr id="14404" name="Rectangle 154"/>
              <p:cNvSpPr>
                <a:spLocks noChangeArrowheads="1"/>
              </p:cNvSpPr>
              <p:nvPr/>
            </p:nvSpPr>
            <p:spPr bwMode="gray">
              <a:xfrm>
                <a:off x="1008" y="1632"/>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r3</a:t>
                </a:r>
                <a:endParaRPr lang="en-US" sz="1400">
                  <a:latin typeface="Arial" charset="0"/>
                </a:endParaRPr>
              </a:p>
            </p:txBody>
          </p:sp>
          <p:sp>
            <p:nvSpPr>
              <p:cNvPr id="14405" name="Rectangle 155"/>
              <p:cNvSpPr>
                <a:spLocks noChangeArrowheads="1"/>
              </p:cNvSpPr>
              <p:nvPr/>
            </p:nvSpPr>
            <p:spPr bwMode="gray">
              <a:xfrm>
                <a:off x="1008" y="1776"/>
                <a:ext cx="529" cy="141"/>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r4</a:t>
                </a:r>
                <a:endParaRPr lang="en-US" sz="1400">
                  <a:latin typeface="Arial" charset="0"/>
                </a:endParaRPr>
              </a:p>
            </p:txBody>
          </p:sp>
          <p:sp>
            <p:nvSpPr>
              <p:cNvPr id="14406" name="Rectangle 156"/>
              <p:cNvSpPr>
                <a:spLocks noChangeArrowheads="1"/>
              </p:cNvSpPr>
              <p:nvPr/>
            </p:nvSpPr>
            <p:spPr bwMode="gray">
              <a:xfrm>
                <a:off x="1008" y="1920"/>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r5</a:t>
                </a:r>
                <a:endParaRPr lang="en-US" sz="1400">
                  <a:latin typeface="Arial" charset="0"/>
                </a:endParaRPr>
              </a:p>
            </p:txBody>
          </p:sp>
          <p:sp>
            <p:nvSpPr>
              <p:cNvPr id="14407" name="Rectangle 157"/>
              <p:cNvSpPr>
                <a:spLocks noChangeArrowheads="1"/>
              </p:cNvSpPr>
              <p:nvPr/>
            </p:nvSpPr>
            <p:spPr bwMode="gray">
              <a:xfrm>
                <a:off x="1008" y="2064"/>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r6</a:t>
                </a:r>
                <a:endParaRPr lang="en-US" sz="1400">
                  <a:latin typeface="Arial" charset="0"/>
                </a:endParaRPr>
              </a:p>
            </p:txBody>
          </p:sp>
          <p:sp>
            <p:nvSpPr>
              <p:cNvPr id="14408" name="Rectangle 158"/>
              <p:cNvSpPr>
                <a:spLocks noChangeArrowheads="1"/>
              </p:cNvSpPr>
              <p:nvPr/>
            </p:nvSpPr>
            <p:spPr bwMode="gray">
              <a:xfrm>
                <a:off x="1008" y="2208"/>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r7</a:t>
                </a:r>
                <a:endParaRPr lang="en-US" sz="1400">
                  <a:latin typeface="Arial" charset="0"/>
                </a:endParaRPr>
              </a:p>
            </p:txBody>
          </p:sp>
          <p:sp>
            <p:nvSpPr>
              <p:cNvPr id="14409" name="Rectangle 159"/>
              <p:cNvSpPr>
                <a:spLocks noChangeArrowheads="1"/>
              </p:cNvSpPr>
              <p:nvPr/>
            </p:nvSpPr>
            <p:spPr bwMode="gray">
              <a:xfrm>
                <a:off x="1008" y="2352"/>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r8</a:t>
                </a:r>
                <a:endParaRPr lang="en-US" sz="1400">
                  <a:latin typeface="Arial" charset="0"/>
                </a:endParaRPr>
              </a:p>
            </p:txBody>
          </p:sp>
          <p:sp>
            <p:nvSpPr>
              <p:cNvPr id="14410" name="Rectangle 160"/>
              <p:cNvSpPr>
                <a:spLocks noChangeArrowheads="1"/>
              </p:cNvSpPr>
              <p:nvPr/>
            </p:nvSpPr>
            <p:spPr bwMode="gray">
              <a:xfrm>
                <a:off x="1008" y="2496"/>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r9</a:t>
                </a:r>
                <a:endParaRPr lang="en-US" sz="1400">
                  <a:latin typeface="Arial" charset="0"/>
                </a:endParaRPr>
              </a:p>
            </p:txBody>
          </p:sp>
          <p:sp>
            <p:nvSpPr>
              <p:cNvPr id="14411" name="Rectangle 161"/>
              <p:cNvSpPr>
                <a:spLocks noChangeArrowheads="1"/>
              </p:cNvSpPr>
              <p:nvPr/>
            </p:nvSpPr>
            <p:spPr bwMode="gray">
              <a:xfrm>
                <a:off x="1008" y="2640"/>
                <a:ext cx="529" cy="141"/>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r10</a:t>
                </a:r>
                <a:endParaRPr lang="en-US" sz="1400">
                  <a:latin typeface="Arial" charset="0"/>
                </a:endParaRPr>
              </a:p>
            </p:txBody>
          </p:sp>
          <p:sp>
            <p:nvSpPr>
              <p:cNvPr id="14412" name="Rectangle 162"/>
              <p:cNvSpPr>
                <a:spLocks noChangeArrowheads="1"/>
              </p:cNvSpPr>
              <p:nvPr/>
            </p:nvSpPr>
            <p:spPr bwMode="gray">
              <a:xfrm>
                <a:off x="1008" y="2784"/>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r11</a:t>
                </a:r>
                <a:endParaRPr lang="en-US" sz="1400">
                  <a:latin typeface="Arial" charset="0"/>
                </a:endParaRPr>
              </a:p>
            </p:txBody>
          </p:sp>
          <p:sp>
            <p:nvSpPr>
              <p:cNvPr id="14413" name="Rectangle 163"/>
              <p:cNvSpPr>
                <a:spLocks noChangeArrowheads="1"/>
              </p:cNvSpPr>
              <p:nvPr/>
            </p:nvSpPr>
            <p:spPr bwMode="gray">
              <a:xfrm>
                <a:off x="1008" y="2928"/>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r12</a:t>
                </a:r>
                <a:endParaRPr lang="en-US" sz="1400">
                  <a:latin typeface="Arial" charset="0"/>
                </a:endParaRPr>
              </a:p>
            </p:txBody>
          </p:sp>
          <p:sp>
            <p:nvSpPr>
              <p:cNvPr id="14414" name="Rectangle 164"/>
              <p:cNvSpPr>
                <a:spLocks noChangeArrowheads="1"/>
              </p:cNvSpPr>
              <p:nvPr/>
            </p:nvSpPr>
            <p:spPr bwMode="gray">
              <a:xfrm>
                <a:off x="1008" y="3360"/>
                <a:ext cx="529" cy="141"/>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r15 (pc)</a:t>
                </a:r>
                <a:endParaRPr lang="en-US" sz="1400">
                  <a:latin typeface="Arial" charset="0"/>
                </a:endParaRPr>
              </a:p>
            </p:txBody>
          </p:sp>
          <p:sp>
            <p:nvSpPr>
              <p:cNvPr id="14415" name="Rectangle 165"/>
              <p:cNvSpPr>
                <a:spLocks noChangeArrowheads="1"/>
              </p:cNvSpPr>
              <p:nvPr/>
            </p:nvSpPr>
            <p:spPr bwMode="gray">
              <a:xfrm>
                <a:off x="1008" y="3600"/>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cpsr</a:t>
                </a:r>
                <a:endParaRPr lang="en-US" sz="1400">
                  <a:latin typeface="Arial" charset="0"/>
                </a:endParaRPr>
              </a:p>
            </p:txBody>
          </p:sp>
          <p:sp>
            <p:nvSpPr>
              <p:cNvPr id="14416" name="Rectangle 166"/>
              <p:cNvSpPr>
                <a:spLocks noChangeArrowheads="1"/>
              </p:cNvSpPr>
              <p:nvPr/>
            </p:nvSpPr>
            <p:spPr bwMode="gray">
              <a:xfrm>
                <a:off x="4512" y="3072"/>
                <a:ext cx="529"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r13 (sp)</a:t>
                </a:r>
                <a:endParaRPr lang="en-US" sz="1200">
                  <a:latin typeface="Arial" charset="0"/>
                </a:endParaRPr>
              </a:p>
            </p:txBody>
          </p:sp>
          <p:sp>
            <p:nvSpPr>
              <p:cNvPr id="14417" name="Rectangle 167"/>
              <p:cNvSpPr>
                <a:spLocks noChangeArrowheads="1"/>
              </p:cNvSpPr>
              <p:nvPr/>
            </p:nvSpPr>
            <p:spPr bwMode="gray">
              <a:xfrm>
                <a:off x="4512" y="3216"/>
                <a:ext cx="529"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r14 (lr)</a:t>
                </a:r>
                <a:endParaRPr lang="en-US" sz="1200">
                  <a:latin typeface="Arial" charset="0"/>
                </a:endParaRPr>
              </a:p>
            </p:txBody>
          </p:sp>
          <p:sp>
            <p:nvSpPr>
              <p:cNvPr id="14418" name="Rectangle 168"/>
              <p:cNvSpPr>
                <a:spLocks noChangeArrowheads="1"/>
              </p:cNvSpPr>
              <p:nvPr/>
            </p:nvSpPr>
            <p:spPr bwMode="gray">
              <a:xfrm>
                <a:off x="4512" y="3744"/>
                <a:ext cx="529"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spsr</a:t>
                </a:r>
              </a:p>
            </p:txBody>
          </p:sp>
          <p:sp>
            <p:nvSpPr>
              <p:cNvPr id="14419" name="Rectangle 169"/>
              <p:cNvSpPr>
                <a:spLocks noChangeArrowheads="1"/>
              </p:cNvSpPr>
              <p:nvPr/>
            </p:nvSpPr>
            <p:spPr bwMode="gray">
              <a:xfrm>
                <a:off x="3360" y="3072"/>
                <a:ext cx="529" cy="144"/>
              </a:xfrm>
              <a:prstGeom prst="rect">
                <a:avLst/>
              </a:prstGeom>
              <a:solidFill>
                <a:schemeClr val="folHlink"/>
              </a:solidFill>
              <a:ln w="12700">
                <a:solidFill>
                  <a:schemeClr val="tx1"/>
                </a:solidFill>
                <a:miter lim="800000"/>
                <a:headEnd/>
                <a:tailEnd/>
              </a:ln>
            </p:spPr>
            <p:txBody>
              <a:bodyPr wrap="none" anchor="ctr"/>
              <a:lstStyle/>
              <a:p>
                <a:pPr algn="ctr"/>
                <a:r>
                  <a:rPr lang="en-US" sz="1100">
                    <a:latin typeface="Arial" charset="0"/>
                  </a:rPr>
                  <a:t>r13 (sp)</a:t>
                </a:r>
                <a:endParaRPr lang="en-US" sz="1400">
                  <a:latin typeface="Arial" charset="0"/>
                </a:endParaRPr>
              </a:p>
            </p:txBody>
          </p:sp>
          <p:sp>
            <p:nvSpPr>
              <p:cNvPr id="14420" name="Rectangle 170"/>
              <p:cNvSpPr>
                <a:spLocks noChangeArrowheads="1"/>
              </p:cNvSpPr>
              <p:nvPr/>
            </p:nvSpPr>
            <p:spPr bwMode="gray">
              <a:xfrm>
                <a:off x="3360" y="3216"/>
                <a:ext cx="529" cy="144"/>
              </a:xfrm>
              <a:prstGeom prst="rect">
                <a:avLst/>
              </a:prstGeom>
              <a:solidFill>
                <a:schemeClr val="folHlink"/>
              </a:solidFill>
              <a:ln w="12700">
                <a:solidFill>
                  <a:schemeClr val="tx1"/>
                </a:solidFill>
                <a:miter lim="800000"/>
                <a:headEnd/>
                <a:tailEnd/>
              </a:ln>
            </p:spPr>
            <p:txBody>
              <a:bodyPr wrap="none" anchor="ctr"/>
              <a:lstStyle/>
              <a:p>
                <a:pPr algn="ctr"/>
                <a:r>
                  <a:rPr lang="en-US" sz="1100">
                    <a:latin typeface="Arial" charset="0"/>
                  </a:rPr>
                  <a:t>r14 (lr)</a:t>
                </a:r>
                <a:endParaRPr lang="en-US" sz="1400">
                  <a:latin typeface="Arial" charset="0"/>
                </a:endParaRPr>
              </a:p>
            </p:txBody>
          </p:sp>
          <p:sp>
            <p:nvSpPr>
              <p:cNvPr id="14421" name="Rectangle 171"/>
              <p:cNvSpPr>
                <a:spLocks noChangeArrowheads="1"/>
              </p:cNvSpPr>
              <p:nvPr/>
            </p:nvSpPr>
            <p:spPr bwMode="gray">
              <a:xfrm>
                <a:off x="3360" y="3744"/>
                <a:ext cx="529" cy="144"/>
              </a:xfrm>
              <a:prstGeom prst="rect">
                <a:avLst/>
              </a:prstGeom>
              <a:solidFill>
                <a:schemeClr val="folHlink"/>
              </a:solidFill>
              <a:ln w="12700">
                <a:solidFill>
                  <a:schemeClr val="tx1"/>
                </a:solidFill>
                <a:miter lim="800000"/>
                <a:headEnd/>
                <a:tailEnd/>
              </a:ln>
            </p:spPr>
            <p:txBody>
              <a:bodyPr wrap="none" anchor="ctr"/>
              <a:lstStyle/>
              <a:p>
                <a:pPr algn="ctr"/>
                <a:r>
                  <a:rPr lang="en-US" sz="1100">
                    <a:latin typeface="Arial" charset="0"/>
                  </a:rPr>
                  <a:t>spsr</a:t>
                </a:r>
              </a:p>
            </p:txBody>
          </p:sp>
          <p:sp>
            <p:nvSpPr>
              <p:cNvPr id="14422" name="Rectangle 172"/>
              <p:cNvSpPr>
                <a:spLocks noChangeArrowheads="1"/>
              </p:cNvSpPr>
              <p:nvPr/>
            </p:nvSpPr>
            <p:spPr bwMode="gray">
              <a:xfrm>
                <a:off x="1008" y="3072"/>
                <a:ext cx="529" cy="144"/>
              </a:xfrm>
              <a:prstGeom prst="rect">
                <a:avLst/>
              </a:prstGeom>
              <a:solidFill>
                <a:schemeClr val="accent2"/>
              </a:solidFill>
              <a:ln w="12700">
                <a:solidFill>
                  <a:schemeClr val="tx1"/>
                </a:solidFill>
                <a:miter lim="800000"/>
                <a:headEnd/>
                <a:tailEnd/>
              </a:ln>
            </p:spPr>
            <p:txBody>
              <a:bodyPr wrap="none" anchor="ctr"/>
              <a:lstStyle/>
              <a:p>
                <a:pPr algn="ctr"/>
                <a:r>
                  <a:rPr lang="en-US" sz="1100">
                    <a:latin typeface="Arial" charset="0"/>
                  </a:rPr>
                  <a:t>r13 (sp)</a:t>
                </a:r>
              </a:p>
            </p:txBody>
          </p:sp>
          <p:sp>
            <p:nvSpPr>
              <p:cNvPr id="14423" name="Rectangle 173"/>
              <p:cNvSpPr>
                <a:spLocks noChangeArrowheads="1"/>
              </p:cNvSpPr>
              <p:nvPr/>
            </p:nvSpPr>
            <p:spPr bwMode="gray">
              <a:xfrm>
                <a:off x="1008" y="3216"/>
                <a:ext cx="529" cy="144"/>
              </a:xfrm>
              <a:prstGeom prst="rect">
                <a:avLst/>
              </a:prstGeom>
              <a:solidFill>
                <a:schemeClr val="accent2"/>
              </a:solidFill>
              <a:ln w="12700">
                <a:solidFill>
                  <a:schemeClr val="tx1"/>
                </a:solidFill>
                <a:miter lim="800000"/>
                <a:headEnd/>
                <a:tailEnd/>
              </a:ln>
            </p:spPr>
            <p:txBody>
              <a:bodyPr wrap="none" anchor="ctr"/>
              <a:lstStyle/>
              <a:p>
                <a:pPr algn="ctr"/>
                <a:r>
                  <a:rPr lang="en-US" sz="1100">
                    <a:latin typeface="Arial" charset="0"/>
                  </a:rPr>
                  <a:t>r14 (lr)</a:t>
                </a:r>
              </a:p>
            </p:txBody>
          </p:sp>
          <p:sp>
            <p:nvSpPr>
              <p:cNvPr id="14424" name="Rectangle 174"/>
              <p:cNvSpPr>
                <a:spLocks noChangeArrowheads="1"/>
              </p:cNvSpPr>
              <p:nvPr/>
            </p:nvSpPr>
            <p:spPr bwMode="gray">
              <a:xfrm>
                <a:off x="1008" y="3744"/>
                <a:ext cx="529" cy="144"/>
              </a:xfrm>
              <a:prstGeom prst="rect">
                <a:avLst/>
              </a:prstGeom>
              <a:solidFill>
                <a:schemeClr val="accent2"/>
              </a:solidFill>
              <a:ln w="12700">
                <a:solidFill>
                  <a:schemeClr val="tx1"/>
                </a:solidFill>
                <a:miter lim="800000"/>
                <a:headEnd/>
                <a:tailEnd/>
              </a:ln>
            </p:spPr>
            <p:txBody>
              <a:bodyPr wrap="none" anchor="ctr"/>
              <a:lstStyle/>
              <a:p>
                <a:pPr algn="ctr"/>
                <a:r>
                  <a:rPr lang="en-US" sz="1100">
                    <a:latin typeface="Arial" charset="0"/>
                  </a:rPr>
                  <a:t>spsr</a:t>
                </a:r>
              </a:p>
            </p:txBody>
          </p:sp>
          <p:sp>
            <p:nvSpPr>
              <p:cNvPr id="14425" name="Rectangle 175"/>
              <p:cNvSpPr>
                <a:spLocks noChangeArrowheads="1"/>
              </p:cNvSpPr>
              <p:nvPr/>
            </p:nvSpPr>
            <p:spPr bwMode="gray">
              <a:xfrm>
                <a:off x="5089"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r13 (sp)</a:t>
                </a:r>
              </a:p>
            </p:txBody>
          </p:sp>
          <p:sp>
            <p:nvSpPr>
              <p:cNvPr id="14426" name="Rectangle 176"/>
              <p:cNvSpPr>
                <a:spLocks noChangeArrowheads="1"/>
              </p:cNvSpPr>
              <p:nvPr/>
            </p:nvSpPr>
            <p:spPr bwMode="gray">
              <a:xfrm>
                <a:off x="5089"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r14 (lr)</a:t>
                </a:r>
              </a:p>
            </p:txBody>
          </p:sp>
          <p:sp>
            <p:nvSpPr>
              <p:cNvPr id="14427" name="Rectangle 177"/>
              <p:cNvSpPr>
                <a:spLocks noChangeArrowheads="1"/>
              </p:cNvSpPr>
              <p:nvPr/>
            </p:nvSpPr>
            <p:spPr bwMode="gray">
              <a:xfrm>
                <a:off x="5089"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spsr</a:t>
                </a:r>
              </a:p>
            </p:txBody>
          </p:sp>
          <p:sp>
            <p:nvSpPr>
              <p:cNvPr id="14428" name="Rectangle 178"/>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r8</a:t>
                </a:r>
                <a:endParaRPr lang="en-US" sz="1400">
                  <a:latin typeface="Arial" charset="0"/>
                </a:endParaRPr>
              </a:p>
            </p:txBody>
          </p:sp>
          <p:sp>
            <p:nvSpPr>
              <p:cNvPr id="14429" name="Rectangle 179"/>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r9</a:t>
                </a:r>
                <a:endParaRPr lang="en-US" sz="1400">
                  <a:latin typeface="Arial" charset="0"/>
                </a:endParaRPr>
              </a:p>
            </p:txBody>
          </p:sp>
          <p:sp>
            <p:nvSpPr>
              <p:cNvPr id="14430" name="Rectangle 180"/>
              <p:cNvSpPr>
                <a:spLocks noChangeArrowheads="1"/>
              </p:cNvSpPr>
              <p:nvPr/>
            </p:nvSpPr>
            <p:spPr bwMode="gray">
              <a:xfrm>
                <a:off x="2784" y="2640"/>
                <a:ext cx="528" cy="141"/>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r10</a:t>
                </a:r>
                <a:endParaRPr lang="en-US" sz="1400">
                  <a:latin typeface="Arial" charset="0"/>
                </a:endParaRPr>
              </a:p>
            </p:txBody>
          </p:sp>
          <p:sp>
            <p:nvSpPr>
              <p:cNvPr id="14431" name="Rectangle 181"/>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r11</a:t>
                </a:r>
                <a:endParaRPr lang="en-US" sz="1400">
                  <a:latin typeface="Arial" charset="0"/>
                </a:endParaRPr>
              </a:p>
            </p:txBody>
          </p:sp>
          <p:sp>
            <p:nvSpPr>
              <p:cNvPr id="14432" name="Rectangle 182"/>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r12</a:t>
                </a:r>
                <a:endParaRPr lang="en-US" sz="1400">
                  <a:latin typeface="Arial" charset="0"/>
                </a:endParaRPr>
              </a:p>
            </p:txBody>
          </p:sp>
          <p:sp>
            <p:nvSpPr>
              <p:cNvPr id="14433" name="Rectangle 183"/>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r13 (sp)</a:t>
                </a:r>
                <a:endParaRPr lang="en-US" sz="1400">
                  <a:latin typeface="Arial" charset="0"/>
                </a:endParaRPr>
              </a:p>
            </p:txBody>
          </p:sp>
          <p:sp>
            <p:nvSpPr>
              <p:cNvPr id="14434" name="Rectangle 184"/>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r14 (lr)</a:t>
                </a:r>
                <a:endParaRPr lang="en-US" sz="1400">
                  <a:latin typeface="Arial" charset="0"/>
                </a:endParaRPr>
              </a:p>
            </p:txBody>
          </p:sp>
          <p:sp>
            <p:nvSpPr>
              <p:cNvPr id="14435" name="Rectangle 185"/>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spsr</a:t>
                </a:r>
                <a:endParaRPr lang="en-US" sz="1400">
                  <a:latin typeface="Arial" charset="0"/>
                </a:endParaRPr>
              </a:p>
            </p:txBody>
          </p:sp>
          <p:sp>
            <p:nvSpPr>
              <p:cNvPr id="14436" name="Rectangle 186"/>
              <p:cNvSpPr>
                <a:spLocks noChangeArrowheads="1"/>
              </p:cNvSpPr>
              <p:nvPr/>
            </p:nvSpPr>
            <p:spPr bwMode="gray">
              <a:xfrm>
                <a:off x="316" y="895"/>
                <a:ext cx="2064" cy="2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a:solidFill>
                      <a:srgbClr val="C00000"/>
                    </a:solidFill>
                    <a:latin typeface="Arial" charset="0"/>
                  </a:rPr>
                  <a:t>Current Visible Registers</a:t>
                </a:r>
              </a:p>
            </p:txBody>
          </p:sp>
          <p:sp>
            <p:nvSpPr>
              <p:cNvPr id="14437" name="Rectangle 187"/>
              <p:cNvSpPr>
                <a:spLocks noChangeArrowheads="1"/>
              </p:cNvSpPr>
              <p:nvPr/>
            </p:nvSpPr>
            <p:spPr bwMode="gray">
              <a:xfrm>
                <a:off x="3163" y="1579"/>
                <a:ext cx="1812" cy="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a:solidFill>
                      <a:srgbClr val="C00000"/>
                    </a:solidFill>
                    <a:latin typeface="Arial" charset="0"/>
                  </a:rPr>
                  <a:t>Banked out Registers</a:t>
                </a:r>
              </a:p>
            </p:txBody>
          </p:sp>
          <p:sp>
            <p:nvSpPr>
              <p:cNvPr id="14438" name="Rectangle 188"/>
              <p:cNvSpPr>
                <a:spLocks noChangeArrowheads="1"/>
              </p:cNvSpPr>
              <p:nvPr/>
            </p:nvSpPr>
            <p:spPr bwMode="gray">
              <a:xfrm>
                <a:off x="2160" y="2023"/>
                <a:ext cx="529"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User</a:t>
                </a:r>
                <a:endParaRPr lang="en-US">
                  <a:solidFill>
                    <a:srgbClr val="7F7F7F"/>
                  </a:solidFill>
                  <a:latin typeface="Arial" charset="0"/>
                </a:endParaRPr>
              </a:p>
            </p:txBody>
          </p:sp>
          <p:sp>
            <p:nvSpPr>
              <p:cNvPr id="14439" name="Rectangle 189"/>
              <p:cNvSpPr>
                <a:spLocks noChangeArrowheads="1"/>
              </p:cNvSpPr>
              <p:nvPr/>
            </p:nvSpPr>
            <p:spPr bwMode="gray">
              <a:xfrm>
                <a:off x="2784" y="2023"/>
                <a:ext cx="52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FIQ</a:t>
                </a:r>
              </a:p>
            </p:txBody>
          </p:sp>
          <p:sp>
            <p:nvSpPr>
              <p:cNvPr id="14440" name="Rectangle 190"/>
              <p:cNvSpPr>
                <a:spLocks noChangeArrowheads="1"/>
              </p:cNvSpPr>
              <p:nvPr/>
            </p:nvSpPr>
            <p:spPr bwMode="gray">
              <a:xfrm>
                <a:off x="3360" y="2023"/>
                <a:ext cx="529"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IRQ</a:t>
                </a:r>
                <a:endParaRPr lang="en-US">
                  <a:solidFill>
                    <a:srgbClr val="7F7F7F"/>
                  </a:solidFill>
                  <a:latin typeface="Arial" charset="0"/>
                </a:endParaRPr>
              </a:p>
            </p:txBody>
          </p:sp>
          <p:sp>
            <p:nvSpPr>
              <p:cNvPr id="14441" name="Rectangle 191"/>
              <p:cNvSpPr>
                <a:spLocks noChangeArrowheads="1"/>
              </p:cNvSpPr>
              <p:nvPr/>
            </p:nvSpPr>
            <p:spPr bwMode="gray">
              <a:xfrm>
                <a:off x="4512" y="2023"/>
                <a:ext cx="576"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Undef</a:t>
                </a:r>
                <a:endParaRPr lang="en-US">
                  <a:solidFill>
                    <a:srgbClr val="7F7F7F"/>
                  </a:solidFill>
                  <a:latin typeface="Arial" charset="0"/>
                </a:endParaRPr>
              </a:p>
            </p:txBody>
          </p:sp>
          <p:sp>
            <p:nvSpPr>
              <p:cNvPr id="14442" name="Rectangle 192"/>
              <p:cNvSpPr>
                <a:spLocks noChangeArrowheads="1"/>
              </p:cNvSpPr>
              <p:nvPr/>
            </p:nvSpPr>
            <p:spPr bwMode="gray">
              <a:xfrm>
                <a:off x="5042" y="2023"/>
                <a:ext cx="576"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Abort</a:t>
                </a:r>
                <a:endParaRPr lang="en-US">
                  <a:solidFill>
                    <a:srgbClr val="7F7F7F"/>
                  </a:solidFill>
                  <a:latin typeface="Arial" charset="0"/>
                </a:endParaRPr>
              </a:p>
            </p:txBody>
          </p:sp>
          <p:sp>
            <p:nvSpPr>
              <p:cNvPr id="14443" name="Rectangle 193"/>
              <p:cNvSpPr>
                <a:spLocks noChangeArrowheads="1"/>
              </p:cNvSpPr>
              <p:nvPr/>
            </p:nvSpPr>
            <p:spPr bwMode="gray">
              <a:xfrm>
                <a:off x="2160" y="3072"/>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r13 (sp)</a:t>
                </a:r>
                <a:endParaRPr lang="en-US" sz="1400">
                  <a:latin typeface="Arial" charset="0"/>
                </a:endParaRPr>
              </a:p>
            </p:txBody>
          </p:sp>
          <p:sp>
            <p:nvSpPr>
              <p:cNvPr id="14444" name="Rectangle 194"/>
              <p:cNvSpPr>
                <a:spLocks noChangeArrowheads="1"/>
              </p:cNvSpPr>
              <p:nvPr/>
            </p:nvSpPr>
            <p:spPr bwMode="gray">
              <a:xfrm>
                <a:off x="2160" y="3216"/>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r14 (lr)</a:t>
                </a:r>
                <a:endParaRPr lang="en-US" sz="1400">
                  <a:latin typeface="Arial" charset="0"/>
                </a:endParaRPr>
              </a:p>
            </p:txBody>
          </p:sp>
        </p:grpSp>
      </p:grpSp>
      <p:grpSp>
        <p:nvGrpSpPr>
          <p:cNvPr id="12" name="Group 493"/>
          <p:cNvGrpSpPr>
            <a:grpSpLocks/>
          </p:cNvGrpSpPr>
          <p:nvPr/>
        </p:nvGrpSpPr>
        <p:grpSpPr bwMode="auto">
          <a:xfrm>
            <a:off x="-47526" y="1206340"/>
            <a:ext cx="9144001" cy="5029776"/>
            <a:chOff x="0" y="768"/>
            <a:chExt cx="5760" cy="3168"/>
          </a:xfrm>
        </p:grpSpPr>
        <p:sp>
          <p:nvSpPr>
            <p:cNvPr id="14351" name="Rectangle 245"/>
            <p:cNvSpPr>
              <a:spLocks noChangeArrowheads="1"/>
            </p:cNvSpPr>
            <p:nvPr/>
          </p:nvSpPr>
          <p:spPr bwMode="gray">
            <a:xfrm>
              <a:off x="0" y="768"/>
              <a:ext cx="5760" cy="3168"/>
            </a:xfrm>
            <a:prstGeom prst="rect">
              <a:avLst/>
            </a:prstGeom>
            <a:solidFill>
              <a:srgbClr val="FFFFFF"/>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s-ES">
                <a:latin typeface="Arial" charset="0"/>
              </a:endParaRPr>
            </a:p>
          </p:txBody>
        </p:sp>
        <p:grpSp>
          <p:nvGrpSpPr>
            <p:cNvPr id="14352" name="Group 492"/>
            <p:cNvGrpSpPr>
              <a:grpSpLocks/>
            </p:cNvGrpSpPr>
            <p:nvPr/>
          </p:nvGrpSpPr>
          <p:grpSpPr bwMode="auto">
            <a:xfrm>
              <a:off x="35" y="891"/>
              <a:ext cx="5053" cy="2997"/>
              <a:chOff x="35" y="891"/>
              <a:chExt cx="5053" cy="2997"/>
            </a:xfrm>
          </p:grpSpPr>
          <p:sp>
            <p:nvSpPr>
              <p:cNvPr id="14353" name="Rectangle 247"/>
              <p:cNvSpPr>
                <a:spLocks noChangeArrowheads="1"/>
              </p:cNvSpPr>
              <p:nvPr/>
            </p:nvSpPr>
            <p:spPr bwMode="gray">
              <a:xfrm>
                <a:off x="35" y="1219"/>
                <a:ext cx="960"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Abort Mode</a:t>
                </a:r>
                <a:endParaRPr lang="en-US">
                  <a:solidFill>
                    <a:srgbClr val="7F7F7F"/>
                  </a:solidFill>
                  <a:latin typeface="Arial" charset="0"/>
                </a:endParaRPr>
              </a:p>
            </p:txBody>
          </p:sp>
          <p:sp>
            <p:nvSpPr>
              <p:cNvPr id="14354" name="Rectangle 249"/>
              <p:cNvSpPr>
                <a:spLocks noChangeArrowheads="1"/>
              </p:cNvSpPr>
              <p:nvPr/>
            </p:nvSpPr>
            <p:spPr bwMode="gray">
              <a:xfrm>
                <a:off x="1008" y="1200"/>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r0</a:t>
                </a:r>
                <a:endParaRPr lang="en-US" sz="1400">
                  <a:latin typeface="Arial" charset="0"/>
                </a:endParaRPr>
              </a:p>
            </p:txBody>
          </p:sp>
          <p:sp>
            <p:nvSpPr>
              <p:cNvPr id="14355" name="Rectangle 250"/>
              <p:cNvSpPr>
                <a:spLocks noChangeArrowheads="1"/>
              </p:cNvSpPr>
              <p:nvPr/>
            </p:nvSpPr>
            <p:spPr bwMode="gray">
              <a:xfrm>
                <a:off x="1008" y="1344"/>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a:t>
                </a:r>
                <a:endParaRPr lang="en-US" sz="1400">
                  <a:latin typeface="Arial" charset="0"/>
                </a:endParaRPr>
              </a:p>
            </p:txBody>
          </p:sp>
          <p:sp>
            <p:nvSpPr>
              <p:cNvPr id="14356" name="Rectangle 251"/>
              <p:cNvSpPr>
                <a:spLocks noChangeArrowheads="1"/>
              </p:cNvSpPr>
              <p:nvPr/>
            </p:nvSpPr>
            <p:spPr bwMode="gray">
              <a:xfrm>
                <a:off x="1008" y="1488"/>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r2</a:t>
                </a:r>
                <a:endParaRPr lang="en-US" sz="1400">
                  <a:latin typeface="Arial" charset="0"/>
                </a:endParaRPr>
              </a:p>
            </p:txBody>
          </p:sp>
          <p:sp>
            <p:nvSpPr>
              <p:cNvPr id="14357" name="Rectangle 252"/>
              <p:cNvSpPr>
                <a:spLocks noChangeArrowheads="1"/>
              </p:cNvSpPr>
              <p:nvPr/>
            </p:nvSpPr>
            <p:spPr bwMode="gray">
              <a:xfrm>
                <a:off x="1008" y="1632"/>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r3</a:t>
                </a:r>
                <a:endParaRPr lang="en-US" sz="1400">
                  <a:latin typeface="Arial" charset="0"/>
                </a:endParaRPr>
              </a:p>
            </p:txBody>
          </p:sp>
          <p:sp>
            <p:nvSpPr>
              <p:cNvPr id="14358" name="Rectangle 253"/>
              <p:cNvSpPr>
                <a:spLocks noChangeArrowheads="1"/>
              </p:cNvSpPr>
              <p:nvPr/>
            </p:nvSpPr>
            <p:spPr bwMode="gray">
              <a:xfrm>
                <a:off x="1008" y="1776"/>
                <a:ext cx="529" cy="141"/>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r4</a:t>
                </a:r>
                <a:endParaRPr lang="en-US" sz="1400">
                  <a:latin typeface="Arial" charset="0"/>
                </a:endParaRPr>
              </a:p>
            </p:txBody>
          </p:sp>
          <p:sp>
            <p:nvSpPr>
              <p:cNvPr id="14359" name="Rectangle 254"/>
              <p:cNvSpPr>
                <a:spLocks noChangeArrowheads="1"/>
              </p:cNvSpPr>
              <p:nvPr/>
            </p:nvSpPr>
            <p:spPr bwMode="gray">
              <a:xfrm>
                <a:off x="1008" y="1920"/>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r5</a:t>
                </a:r>
                <a:endParaRPr lang="en-US" sz="1400">
                  <a:latin typeface="Arial" charset="0"/>
                </a:endParaRPr>
              </a:p>
            </p:txBody>
          </p:sp>
          <p:sp>
            <p:nvSpPr>
              <p:cNvPr id="14360" name="Rectangle 255"/>
              <p:cNvSpPr>
                <a:spLocks noChangeArrowheads="1"/>
              </p:cNvSpPr>
              <p:nvPr/>
            </p:nvSpPr>
            <p:spPr bwMode="gray">
              <a:xfrm>
                <a:off x="1008" y="2064"/>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r6</a:t>
                </a:r>
                <a:endParaRPr lang="en-US" sz="1400">
                  <a:latin typeface="Arial" charset="0"/>
                </a:endParaRPr>
              </a:p>
            </p:txBody>
          </p:sp>
          <p:sp>
            <p:nvSpPr>
              <p:cNvPr id="14361" name="Rectangle 256"/>
              <p:cNvSpPr>
                <a:spLocks noChangeArrowheads="1"/>
              </p:cNvSpPr>
              <p:nvPr/>
            </p:nvSpPr>
            <p:spPr bwMode="gray">
              <a:xfrm>
                <a:off x="1008" y="2208"/>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r7</a:t>
                </a:r>
                <a:endParaRPr lang="en-US" sz="1400">
                  <a:latin typeface="Arial" charset="0"/>
                </a:endParaRPr>
              </a:p>
            </p:txBody>
          </p:sp>
          <p:sp>
            <p:nvSpPr>
              <p:cNvPr id="14362" name="Rectangle 257"/>
              <p:cNvSpPr>
                <a:spLocks noChangeArrowheads="1"/>
              </p:cNvSpPr>
              <p:nvPr/>
            </p:nvSpPr>
            <p:spPr bwMode="gray">
              <a:xfrm>
                <a:off x="1008" y="2352"/>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r8</a:t>
                </a:r>
                <a:endParaRPr lang="en-US" sz="1400">
                  <a:latin typeface="Arial" charset="0"/>
                </a:endParaRPr>
              </a:p>
            </p:txBody>
          </p:sp>
          <p:sp>
            <p:nvSpPr>
              <p:cNvPr id="14363" name="Rectangle 258"/>
              <p:cNvSpPr>
                <a:spLocks noChangeArrowheads="1"/>
              </p:cNvSpPr>
              <p:nvPr/>
            </p:nvSpPr>
            <p:spPr bwMode="gray">
              <a:xfrm>
                <a:off x="1008" y="2496"/>
                <a:ext cx="529" cy="141"/>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r9</a:t>
                </a:r>
                <a:endParaRPr lang="en-US" sz="1400">
                  <a:latin typeface="Arial" charset="0"/>
                </a:endParaRPr>
              </a:p>
            </p:txBody>
          </p:sp>
          <p:sp>
            <p:nvSpPr>
              <p:cNvPr id="14364" name="Rectangle 259"/>
              <p:cNvSpPr>
                <a:spLocks noChangeArrowheads="1"/>
              </p:cNvSpPr>
              <p:nvPr/>
            </p:nvSpPr>
            <p:spPr bwMode="gray">
              <a:xfrm>
                <a:off x="1008" y="2639"/>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r10</a:t>
                </a:r>
                <a:endParaRPr lang="en-US" sz="1400">
                  <a:latin typeface="Arial" charset="0"/>
                </a:endParaRPr>
              </a:p>
            </p:txBody>
          </p:sp>
          <p:sp>
            <p:nvSpPr>
              <p:cNvPr id="14365" name="Rectangle 260"/>
              <p:cNvSpPr>
                <a:spLocks noChangeArrowheads="1"/>
              </p:cNvSpPr>
              <p:nvPr/>
            </p:nvSpPr>
            <p:spPr bwMode="gray">
              <a:xfrm>
                <a:off x="1008" y="2784"/>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r11</a:t>
                </a:r>
                <a:endParaRPr lang="en-US" sz="1400">
                  <a:latin typeface="Arial" charset="0"/>
                </a:endParaRPr>
              </a:p>
            </p:txBody>
          </p:sp>
          <p:sp>
            <p:nvSpPr>
              <p:cNvPr id="14366" name="Rectangle 261"/>
              <p:cNvSpPr>
                <a:spLocks noChangeArrowheads="1"/>
              </p:cNvSpPr>
              <p:nvPr/>
            </p:nvSpPr>
            <p:spPr bwMode="gray">
              <a:xfrm>
                <a:off x="1008" y="2928"/>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r12</a:t>
                </a:r>
                <a:endParaRPr lang="en-US" sz="1400">
                  <a:latin typeface="Arial" charset="0"/>
                </a:endParaRPr>
              </a:p>
            </p:txBody>
          </p:sp>
          <p:sp>
            <p:nvSpPr>
              <p:cNvPr id="14367" name="Rectangle 262"/>
              <p:cNvSpPr>
                <a:spLocks noChangeArrowheads="1"/>
              </p:cNvSpPr>
              <p:nvPr/>
            </p:nvSpPr>
            <p:spPr bwMode="gray">
              <a:xfrm>
                <a:off x="1008" y="3360"/>
                <a:ext cx="529" cy="141"/>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r15 (pc)</a:t>
                </a:r>
                <a:endParaRPr lang="en-US" sz="1400">
                  <a:latin typeface="Arial" charset="0"/>
                </a:endParaRPr>
              </a:p>
            </p:txBody>
          </p:sp>
          <p:sp>
            <p:nvSpPr>
              <p:cNvPr id="14368" name="Rectangle 263"/>
              <p:cNvSpPr>
                <a:spLocks noChangeArrowheads="1"/>
              </p:cNvSpPr>
              <p:nvPr/>
            </p:nvSpPr>
            <p:spPr bwMode="gray">
              <a:xfrm>
                <a:off x="1008" y="3600"/>
                <a:ext cx="529"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cpsr</a:t>
                </a:r>
                <a:endParaRPr lang="en-US" sz="1400">
                  <a:latin typeface="Arial" charset="0"/>
                </a:endParaRPr>
              </a:p>
            </p:txBody>
          </p:sp>
          <p:sp>
            <p:nvSpPr>
              <p:cNvPr id="14369" name="Rectangle 264"/>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r13 (sp)</a:t>
                </a:r>
                <a:endParaRPr lang="en-US" sz="1200">
                  <a:latin typeface="Arial" charset="0"/>
                </a:endParaRPr>
              </a:p>
            </p:txBody>
          </p:sp>
          <p:sp>
            <p:nvSpPr>
              <p:cNvPr id="14370" name="Rectangle 265"/>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r14 (lr)</a:t>
                </a:r>
                <a:endParaRPr lang="en-US" sz="1200">
                  <a:latin typeface="Arial" charset="0"/>
                </a:endParaRPr>
              </a:p>
            </p:txBody>
          </p:sp>
          <p:sp>
            <p:nvSpPr>
              <p:cNvPr id="14371" name="Rectangle 266"/>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spsr</a:t>
                </a:r>
              </a:p>
            </p:txBody>
          </p:sp>
          <p:sp>
            <p:nvSpPr>
              <p:cNvPr id="14372" name="Rectangle 267"/>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algn="ctr"/>
                <a:r>
                  <a:rPr lang="en-US" sz="1100">
                    <a:latin typeface="Arial" charset="0"/>
                  </a:rPr>
                  <a:t>r13 (sp)</a:t>
                </a:r>
                <a:endParaRPr lang="en-US" sz="1400">
                  <a:latin typeface="Arial" charset="0"/>
                </a:endParaRPr>
              </a:p>
            </p:txBody>
          </p:sp>
          <p:sp>
            <p:nvSpPr>
              <p:cNvPr id="14373" name="Rectangle 268"/>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algn="ctr"/>
                <a:r>
                  <a:rPr lang="en-US" sz="1100">
                    <a:latin typeface="Arial" charset="0"/>
                  </a:rPr>
                  <a:t>r14 (lr)</a:t>
                </a:r>
                <a:endParaRPr lang="en-US" sz="1400">
                  <a:latin typeface="Arial" charset="0"/>
                </a:endParaRPr>
              </a:p>
            </p:txBody>
          </p:sp>
          <p:sp>
            <p:nvSpPr>
              <p:cNvPr id="14374" name="Rectangle 269"/>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algn="ctr"/>
                <a:r>
                  <a:rPr lang="en-US" sz="1100">
                    <a:latin typeface="Arial" charset="0"/>
                  </a:rPr>
                  <a:t>spsr</a:t>
                </a:r>
              </a:p>
            </p:txBody>
          </p:sp>
          <p:sp>
            <p:nvSpPr>
              <p:cNvPr id="14375" name="Rectangle 270"/>
              <p:cNvSpPr>
                <a:spLocks noChangeArrowheads="1"/>
              </p:cNvSpPr>
              <p:nvPr/>
            </p:nvSpPr>
            <p:spPr bwMode="gray">
              <a:xfrm>
                <a:off x="3936" y="3072"/>
                <a:ext cx="529" cy="144"/>
              </a:xfrm>
              <a:prstGeom prst="rect">
                <a:avLst/>
              </a:prstGeom>
              <a:solidFill>
                <a:schemeClr val="accent2"/>
              </a:solidFill>
              <a:ln w="12700">
                <a:solidFill>
                  <a:schemeClr val="tx1"/>
                </a:solidFill>
                <a:miter lim="800000"/>
                <a:headEnd/>
                <a:tailEnd/>
              </a:ln>
            </p:spPr>
            <p:txBody>
              <a:bodyPr wrap="none" anchor="ctr"/>
              <a:lstStyle/>
              <a:p>
                <a:pPr algn="ctr"/>
                <a:r>
                  <a:rPr lang="en-US" sz="1100">
                    <a:latin typeface="Arial" charset="0"/>
                  </a:rPr>
                  <a:t>r13 (sp)</a:t>
                </a:r>
              </a:p>
            </p:txBody>
          </p:sp>
          <p:sp>
            <p:nvSpPr>
              <p:cNvPr id="14376" name="Rectangle 271"/>
              <p:cNvSpPr>
                <a:spLocks noChangeArrowheads="1"/>
              </p:cNvSpPr>
              <p:nvPr/>
            </p:nvSpPr>
            <p:spPr bwMode="gray">
              <a:xfrm>
                <a:off x="3936" y="3216"/>
                <a:ext cx="529" cy="144"/>
              </a:xfrm>
              <a:prstGeom prst="rect">
                <a:avLst/>
              </a:prstGeom>
              <a:solidFill>
                <a:schemeClr val="accent2"/>
              </a:solidFill>
              <a:ln w="12700">
                <a:solidFill>
                  <a:schemeClr val="tx1"/>
                </a:solidFill>
                <a:miter lim="800000"/>
                <a:headEnd/>
                <a:tailEnd/>
              </a:ln>
            </p:spPr>
            <p:txBody>
              <a:bodyPr wrap="none" anchor="ctr"/>
              <a:lstStyle/>
              <a:p>
                <a:pPr algn="ctr"/>
                <a:r>
                  <a:rPr lang="en-US" sz="1100">
                    <a:latin typeface="Arial" charset="0"/>
                  </a:rPr>
                  <a:t>r14 (lr)</a:t>
                </a:r>
              </a:p>
            </p:txBody>
          </p:sp>
          <p:sp>
            <p:nvSpPr>
              <p:cNvPr id="14377" name="Rectangle 272"/>
              <p:cNvSpPr>
                <a:spLocks noChangeArrowheads="1"/>
              </p:cNvSpPr>
              <p:nvPr/>
            </p:nvSpPr>
            <p:spPr bwMode="gray">
              <a:xfrm>
                <a:off x="3936" y="3744"/>
                <a:ext cx="529" cy="144"/>
              </a:xfrm>
              <a:prstGeom prst="rect">
                <a:avLst/>
              </a:prstGeom>
              <a:solidFill>
                <a:schemeClr val="accent2"/>
              </a:solidFill>
              <a:ln w="12700">
                <a:solidFill>
                  <a:schemeClr val="tx1"/>
                </a:solidFill>
                <a:miter lim="800000"/>
                <a:headEnd/>
                <a:tailEnd/>
              </a:ln>
            </p:spPr>
            <p:txBody>
              <a:bodyPr wrap="none" anchor="ctr"/>
              <a:lstStyle/>
              <a:p>
                <a:pPr algn="ctr"/>
                <a:r>
                  <a:rPr lang="en-US" sz="1100">
                    <a:latin typeface="Arial" charset="0"/>
                  </a:rPr>
                  <a:t>spsr</a:t>
                </a:r>
              </a:p>
            </p:txBody>
          </p:sp>
          <p:sp>
            <p:nvSpPr>
              <p:cNvPr id="14378" name="Rectangle 273"/>
              <p:cNvSpPr>
                <a:spLocks noChangeArrowheads="1"/>
              </p:cNvSpPr>
              <p:nvPr/>
            </p:nvSpPr>
            <p:spPr bwMode="gray">
              <a:xfrm>
                <a:off x="1008" y="3072"/>
                <a:ext cx="529"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r13 (sp)</a:t>
                </a:r>
              </a:p>
            </p:txBody>
          </p:sp>
          <p:sp>
            <p:nvSpPr>
              <p:cNvPr id="14379" name="Rectangle 274"/>
              <p:cNvSpPr>
                <a:spLocks noChangeArrowheads="1"/>
              </p:cNvSpPr>
              <p:nvPr/>
            </p:nvSpPr>
            <p:spPr bwMode="gray">
              <a:xfrm>
                <a:off x="1008" y="3216"/>
                <a:ext cx="529"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r14 (lr)</a:t>
                </a:r>
              </a:p>
            </p:txBody>
          </p:sp>
          <p:sp>
            <p:nvSpPr>
              <p:cNvPr id="14380" name="Rectangle 275"/>
              <p:cNvSpPr>
                <a:spLocks noChangeArrowheads="1"/>
              </p:cNvSpPr>
              <p:nvPr/>
            </p:nvSpPr>
            <p:spPr bwMode="gray">
              <a:xfrm>
                <a:off x="1008" y="3744"/>
                <a:ext cx="529"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061"/>
                <a:r>
                  <a:rPr lang="en-US" sz="1100">
                    <a:latin typeface="Arial" charset="0"/>
                  </a:rPr>
                  <a:t>spsr</a:t>
                </a:r>
              </a:p>
            </p:txBody>
          </p:sp>
          <p:sp>
            <p:nvSpPr>
              <p:cNvPr id="14381" name="Rectangle 276"/>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r8</a:t>
                </a:r>
                <a:endParaRPr lang="en-US" sz="1400">
                  <a:latin typeface="Arial" charset="0"/>
                </a:endParaRPr>
              </a:p>
            </p:txBody>
          </p:sp>
          <p:sp>
            <p:nvSpPr>
              <p:cNvPr id="14382" name="Rectangle 277"/>
              <p:cNvSpPr>
                <a:spLocks noChangeArrowheads="1"/>
              </p:cNvSpPr>
              <p:nvPr/>
            </p:nvSpPr>
            <p:spPr bwMode="gray">
              <a:xfrm>
                <a:off x="2784" y="2496"/>
                <a:ext cx="528" cy="141"/>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r9</a:t>
                </a:r>
                <a:endParaRPr lang="en-US" sz="1400">
                  <a:latin typeface="Arial" charset="0"/>
                </a:endParaRPr>
              </a:p>
            </p:txBody>
          </p:sp>
          <p:sp>
            <p:nvSpPr>
              <p:cNvPr id="14383" name="Rectangle 278"/>
              <p:cNvSpPr>
                <a:spLocks noChangeArrowheads="1"/>
              </p:cNvSpPr>
              <p:nvPr/>
            </p:nvSpPr>
            <p:spPr bwMode="gray">
              <a:xfrm>
                <a:off x="2784" y="2639"/>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r10</a:t>
                </a:r>
                <a:endParaRPr lang="en-US" sz="1400">
                  <a:latin typeface="Arial" charset="0"/>
                </a:endParaRPr>
              </a:p>
            </p:txBody>
          </p:sp>
          <p:sp>
            <p:nvSpPr>
              <p:cNvPr id="14384" name="Rectangle 279"/>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r11</a:t>
                </a:r>
                <a:endParaRPr lang="en-US" sz="1400">
                  <a:latin typeface="Arial" charset="0"/>
                </a:endParaRPr>
              </a:p>
            </p:txBody>
          </p:sp>
          <p:sp>
            <p:nvSpPr>
              <p:cNvPr id="14385" name="Rectangle 280"/>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r12</a:t>
                </a:r>
                <a:endParaRPr lang="en-US" sz="1400">
                  <a:latin typeface="Arial" charset="0"/>
                </a:endParaRPr>
              </a:p>
            </p:txBody>
          </p:sp>
          <p:sp>
            <p:nvSpPr>
              <p:cNvPr id="14386" name="Rectangle 281"/>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r13 (sp)</a:t>
                </a:r>
                <a:endParaRPr lang="en-US" sz="1400">
                  <a:latin typeface="Arial" charset="0"/>
                </a:endParaRPr>
              </a:p>
            </p:txBody>
          </p:sp>
          <p:sp>
            <p:nvSpPr>
              <p:cNvPr id="14387" name="Rectangle 282"/>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r14 (lr)</a:t>
                </a:r>
                <a:endParaRPr lang="en-US" sz="1400">
                  <a:latin typeface="Arial" charset="0"/>
                </a:endParaRPr>
              </a:p>
            </p:txBody>
          </p:sp>
          <p:sp>
            <p:nvSpPr>
              <p:cNvPr id="14388" name="Rectangle 283"/>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algn="ctr"/>
                <a:r>
                  <a:rPr lang="en-US" sz="1100">
                    <a:latin typeface="Arial" charset="0"/>
                  </a:rPr>
                  <a:t>spsr</a:t>
                </a:r>
                <a:endParaRPr lang="en-US" sz="1400">
                  <a:latin typeface="Arial" charset="0"/>
                </a:endParaRPr>
              </a:p>
            </p:txBody>
          </p:sp>
          <p:sp>
            <p:nvSpPr>
              <p:cNvPr id="14389" name="Rectangle 284"/>
              <p:cNvSpPr>
                <a:spLocks noChangeArrowheads="1"/>
              </p:cNvSpPr>
              <p:nvPr/>
            </p:nvSpPr>
            <p:spPr bwMode="gray">
              <a:xfrm>
                <a:off x="318" y="891"/>
                <a:ext cx="2064" cy="2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a:solidFill>
                      <a:srgbClr val="C00000"/>
                    </a:solidFill>
                    <a:latin typeface="Arial" charset="0"/>
                  </a:rPr>
                  <a:t>Current Visible Registers</a:t>
                </a:r>
              </a:p>
            </p:txBody>
          </p:sp>
          <p:sp>
            <p:nvSpPr>
              <p:cNvPr id="14390" name="Rectangle 285"/>
              <p:cNvSpPr>
                <a:spLocks noChangeArrowheads="1"/>
              </p:cNvSpPr>
              <p:nvPr/>
            </p:nvSpPr>
            <p:spPr bwMode="gray">
              <a:xfrm>
                <a:off x="3161" y="1579"/>
                <a:ext cx="1813" cy="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a:solidFill>
                      <a:srgbClr val="C00000"/>
                    </a:solidFill>
                    <a:latin typeface="Arial" charset="0"/>
                  </a:rPr>
                  <a:t>Banked out Registers</a:t>
                </a:r>
              </a:p>
            </p:txBody>
          </p:sp>
          <p:sp>
            <p:nvSpPr>
              <p:cNvPr id="14391" name="Rectangle 286"/>
              <p:cNvSpPr>
                <a:spLocks noChangeArrowheads="1"/>
              </p:cNvSpPr>
              <p:nvPr/>
            </p:nvSpPr>
            <p:spPr bwMode="gray">
              <a:xfrm>
                <a:off x="2160" y="2020"/>
                <a:ext cx="528" cy="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User</a:t>
                </a:r>
                <a:endParaRPr lang="en-US">
                  <a:solidFill>
                    <a:srgbClr val="7F7F7F"/>
                  </a:solidFill>
                  <a:latin typeface="Arial" charset="0"/>
                </a:endParaRPr>
              </a:p>
            </p:txBody>
          </p:sp>
          <p:sp>
            <p:nvSpPr>
              <p:cNvPr id="14392" name="Rectangle 287"/>
              <p:cNvSpPr>
                <a:spLocks noChangeArrowheads="1"/>
              </p:cNvSpPr>
              <p:nvPr/>
            </p:nvSpPr>
            <p:spPr bwMode="gray">
              <a:xfrm>
                <a:off x="2784" y="2020"/>
                <a:ext cx="528" cy="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FIQ</a:t>
                </a:r>
              </a:p>
            </p:txBody>
          </p:sp>
          <p:sp>
            <p:nvSpPr>
              <p:cNvPr id="14393" name="Rectangle 288"/>
              <p:cNvSpPr>
                <a:spLocks noChangeArrowheads="1"/>
              </p:cNvSpPr>
              <p:nvPr/>
            </p:nvSpPr>
            <p:spPr bwMode="gray">
              <a:xfrm>
                <a:off x="3360" y="2020"/>
                <a:ext cx="528" cy="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IRQ</a:t>
                </a:r>
                <a:endParaRPr lang="en-US">
                  <a:solidFill>
                    <a:srgbClr val="7F7F7F"/>
                  </a:solidFill>
                  <a:latin typeface="Arial" charset="0"/>
                </a:endParaRPr>
              </a:p>
            </p:txBody>
          </p:sp>
          <p:sp>
            <p:nvSpPr>
              <p:cNvPr id="14394" name="Rectangle 289"/>
              <p:cNvSpPr>
                <a:spLocks noChangeArrowheads="1"/>
              </p:cNvSpPr>
              <p:nvPr/>
            </p:nvSpPr>
            <p:spPr bwMode="gray">
              <a:xfrm>
                <a:off x="3936" y="2020"/>
                <a:ext cx="529" cy="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SVC</a:t>
                </a:r>
                <a:endParaRPr lang="en-US">
                  <a:solidFill>
                    <a:srgbClr val="7F7F7F"/>
                  </a:solidFill>
                  <a:latin typeface="Arial" charset="0"/>
                </a:endParaRPr>
              </a:p>
            </p:txBody>
          </p:sp>
          <p:sp>
            <p:nvSpPr>
              <p:cNvPr id="14395" name="Rectangle 290"/>
              <p:cNvSpPr>
                <a:spLocks noChangeArrowheads="1"/>
              </p:cNvSpPr>
              <p:nvPr/>
            </p:nvSpPr>
            <p:spPr bwMode="gray">
              <a:xfrm>
                <a:off x="4512" y="2023"/>
                <a:ext cx="576"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6838" tIns="47625" rIns="96838" bIns="47625" anchor="ctr">
                <a:spAutoFit/>
              </a:bodyPr>
              <a:lstStyle/>
              <a:p>
                <a:pPr algn="ctr"/>
                <a:r>
                  <a:rPr lang="en-US" sz="1400">
                    <a:solidFill>
                      <a:srgbClr val="7F7F7F"/>
                    </a:solidFill>
                    <a:latin typeface="Arial" charset="0"/>
                  </a:rPr>
                  <a:t>Undef</a:t>
                </a:r>
                <a:endParaRPr lang="en-US">
                  <a:solidFill>
                    <a:srgbClr val="7F7F7F"/>
                  </a:solidFill>
                  <a:latin typeface="Arial" charset="0"/>
                </a:endParaRPr>
              </a:p>
            </p:txBody>
          </p:sp>
          <p:sp>
            <p:nvSpPr>
              <p:cNvPr id="14396" name="Rectangle 291"/>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r13 (sp)</a:t>
                </a:r>
                <a:endParaRPr lang="en-US" sz="1400">
                  <a:latin typeface="Arial" charset="0"/>
                </a:endParaRPr>
              </a:p>
            </p:txBody>
          </p:sp>
          <p:sp>
            <p:nvSpPr>
              <p:cNvPr id="14397" name="Rectangle 292"/>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algn="ctr"/>
                <a:r>
                  <a:rPr lang="en-US" sz="1100">
                    <a:latin typeface="Arial" charset="0"/>
                  </a:rPr>
                  <a:t>r14 (lr)</a:t>
                </a:r>
                <a:endParaRPr lang="en-US" sz="1400">
                  <a:latin typeface="Arial" charset="0"/>
                </a:endParaRPr>
              </a:p>
            </p:txBody>
          </p:sp>
        </p:grpSp>
      </p:grpSp>
      <p:sp>
        <p:nvSpPr>
          <p:cNvPr id="14343" name="Rectangle 293"/>
          <p:cNvSpPr>
            <a:spLocks noGrp="1" noChangeArrowheads="1"/>
          </p:cNvSpPr>
          <p:nvPr>
            <p:ph type="title"/>
          </p:nvPr>
        </p:nvSpPr>
        <p:spPr/>
        <p:txBody>
          <a:bodyPr/>
          <a:lstStyle/>
          <a:p>
            <a:r>
              <a:rPr lang="es-ES_tradnl">
                <a:latin typeface="Arial" charset="0"/>
              </a:rPr>
              <a:t>Modos de ejecución y registros</a:t>
            </a:r>
          </a:p>
        </p:txBody>
      </p:sp>
      <p:sp>
        <p:nvSpPr>
          <p:cNvPr id="298446" name="Rectangle 462"/>
          <p:cNvSpPr>
            <a:spLocks noChangeArrowheads="1"/>
          </p:cNvSpPr>
          <p:nvPr/>
        </p:nvSpPr>
        <p:spPr bwMode="gray">
          <a:xfrm>
            <a:off x="7848578" y="1161715"/>
            <a:ext cx="991256" cy="685224"/>
          </a:xfrm>
          <a:prstGeom prst="rect">
            <a:avLst/>
          </a:prstGeom>
          <a:solidFill>
            <a:schemeClr val="bg1"/>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wrap="none" lIns="91426" tIns="45713" rIns="91426" bIns="45713" anchor="ctr"/>
          <a:lstStyle/>
          <a:p>
            <a:endParaRPr lang="es-ES">
              <a:latin typeface="Arial" charset="0"/>
            </a:endParaRPr>
          </a:p>
        </p:txBody>
      </p:sp>
      <p:sp>
        <p:nvSpPr>
          <p:cNvPr id="298279" name="Rectangle 295"/>
          <p:cNvSpPr>
            <a:spLocks noChangeArrowheads="1"/>
          </p:cNvSpPr>
          <p:nvPr/>
        </p:nvSpPr>
        <p:spPr bwMode="gray">
          <a:xfrm>
            <a:off x="7848578" y="1161715"/>
            <a:ext cx="991256" cy="534071"/>
          </a:xfrm>
          <a:prstGeom prst="rect">
            <a:avLst/>
          </a:prstGeom>
          <a:solidFill>
            <a:srgbClr val="FFFFFF"/>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lIns="91426" tIns="45713" rIns="91426" bIns="45713" anchor="ctr"/>
          <a:lstStyle/>
          <a:p>
            <a:endParaRPr lang="es-ES">
              <a:latin typeface="Arial" charset="0"/>
            </a:endParaRPr>
          </a:p>
        </p:txBody>
      </p:sp>
      <p:sp>
        <p:nvSpPr>
          <p:cNvPr id="298280" name="Rectangle 296"/>
          <p:cNvSpPr>
            <a:spLocks noChangeArrowheads="1"/>
          </p:cNvSpPr>
          <p:nvPr/>
        </p:nvSpPr>
        <p:spPr bwMode="gray">
          <a:xfrm>
            <a:off x="7848578" y="1238011"/>
            <a:ext cx="991256" cy="532632"/>
          </a:xfrm>
          <a:prstGeom prst="rect">
            <a:avLst/>
          </a:prstGeom>
          <a:solidFill>
            <a:srgbClr val="FFFFFF"/>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lIns="91426" tIns="45713" rIns="91426" bIns="45713" anchor="ctr"/>
          <a:lstStyle/>
          <a:p>
            <a:endParaRPr lang="es-ES">
              <a:latin typeface="Arial" charset="0"/>
            </a:endParaRPr>
          </a:p>
        </p:txBody>
      </p:sp>
      <p:sp>
        <p:nvSpPr>
          <p:cNvPr id="298281" name="Rectangle 297"/>
          <p:cNvSpPr>
            <a:spLocks noChangeArrowheads="1"/>
          </p:cNvSpPr>
          <p:nvPr/>
        </p:nvSpPr>
        <p:spPr bwMode="gray">
          <a:xfrm>
            <a:off x="7848578" y="1314307"/>
            <a:ext cx="991256" cy="532632"/>
          </a:xfrm>
          <a:prstGeom prst="rect">
            <a:avLst/>
          </a:prstGeom>
          <a:solidFill>
            <a:srgbClr val="FFFFFF"/>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lIns="91426" tIns="45713" rIns="91426" bIns="45713" anchor="ctr"/>
          <a:lstStyle/>
          <a:p>
            <a:endParaRPr lang="es-ES">
              <a:latin typeface="Arial" charset="0"/>
            </a:endParaRPr>
          </a:p>
        </p:txBody>
      </p:sp>
      <p:sp>
        <p:nvSpPr>
          <p:cNvPr id="298343" name="Rectangle 359"/>
          <p:cNvSpPr>
            <a:spLocks noChangeArrowheads="1"/>
          </p:cNvSpPr>
          <p:nvPr/>
        </p:nvSpPr>
        <p:spPr bwMode="gray">
          <a:xfrm>
            <a:off x="7848578" y="1143000"/>
            <a:ext cx="991256" cy="685224"/>
          </a:xfrm>
          <a:prstGeom prst="rect">
            <a:avLst/>
          </a:prstGeom>
          <a:solidFill>
            <a:schemeClr val="bg1"/>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wrap="none" lIns="91426" tIns="45713" rIns="91426" bIns="45713" anchor="ctr"/>
          <a:lstStyle/>
          <a:p>
            <a:endParaRPr lang="es-ES"/>
          </a:p>
        </p:txBody>
      </p:sp>
      <p:sp>
        <p:nvSpPr>
          <p:cNvPr id="14349" name="Rectangle 284"/>
          <p:cNvSpPr>
            <a:spLocks noChangeArrowheads="1"/>
          </p:cNvSpPr>
          <p:nvPr/>
        </p:nvSpPr>
        <p:spPr bwMode="gray">
          <a:xfrm>
            <a:off x="541797" y="1356053"/>
            <a:ext cx="3276577" cy="374282"/>
          </a:xfrm>
          <a:prstGeom prst="rect">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lIns="84888" tIns="41748" rIns="84888" bIns="41748" anchor="ctr">
            <a:spAutoFit/>
          </a:bodyPr>
          <a:lstStyle/>
          <a:p>
            <a:pPr algn="ctr"/>
            <a:r>
              <a:rPr lang="en-US">
                <a:solidFill>
                  <a:srgbClr val="C00000"/>
                </a:solidFill>
                <a:latin typeface="Arial" charset="0"/>
              </a:rPr>
              <a:t>Registros Visibles</a:t>
            </a:r>
          </a:p>
        </p:txBody>
      </p:sp>
      <p:sp>
        <p:nvSpPr>
          <p:cNvPr id="14350" name="Rectangle 285"/>
          <p:cNvSpPr>
            <a:spLocks noChangeArrowheads="1"/>
          </p:cNvSpPr>
          <p:nvPr/>
        </p:nvSpPr>
        <p:spPr bwMode="gray">
          <a:xfrm>
            <a:off x="5054049" y="2435722"/>
            <a:ext cx="2878717" cy="361310"/>
          </a:xfrm>
          <a:prstGeom prst="rect">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lIns="84888" tIns="41748" rIns="84888" bIns="41748" anchor="ctr">
            <a:spAutoFit/>
          </a:bodyPr>
          <a:lstStyle/>
          <a:p>
            <a:pPr algn="ctr"/>
            <a:r>
              <a:rPr lang="en-US">
                <a:solidFill>
                  <a:srgbClr val="C00000"/>
                </a:solidFill>
                <a:latin typeface="Arial" charset="0"/>
              </a:rPr>
              <a:t>Registros No-Visibles</a:t>
            </a:r>
          </a:p>
        </p:txBody>
      </p:sp>
    </p:spTree>
    <p:extLst>
      <p:ext uri="{BB962C8B-B14F-4D97-AF65-F5344CB8AC3E}">
        <p14:creationId xmlns:p14="http://schemas.microsoft.com/office/powerpoint/2010/main" val="41965323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8446"/>
                                        </p:tgtEl>
                                        <p:attrNameLst>
                                          <p:attrName>style.visibility</p:attrName>
                                        </p:attrNameLst>
                                      </p:cBhvr>
                                      <p:to>
                                        <p:strVal val="visible"/>
                                      </p:to>
                                    </p:set>
                                  </p:childTnLst>
                                  <p:subTnLst>
                                    <p:set>
                                      <p:cBhvr override="childStyle">
                                        <p:cTn dur="1" fill="hold" display="0" masterRel="nextClick" afterEffect="1"/>
                                        <p:tgtEl>
                                          <p:spTgt spid="298446"/>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8279"/>
                                        </p:tgtEl>
                                        <p:attrNameLst>
                                          <p:attrName>style.visibility</p:attrName>
                                        </p:attrNameLst>
                                      </p:cBhvr>
                                      <p:to>
                                        <p:strVal val="visible"/>
                                      </p:to>
                                    </p:set>
                                  </p:childTnLst>
                                  <p:subTnLst>
                                    <p:set>
                                      <p:cBhvr override="childStyle">
                                        <p:cTn dur="1" fill="hold" display="0" masterRel="nextClick" afterEffect="1"/>
                                        <p:tgtEl>
                                          <p:spTgt spid="298279"/>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8280"/>
                                        </p:tgtEl>
                                        <p:attrNameLst>
                                          <p:attrName>style.visibility</p:attrName>
                                        </p:attrNameLst>
                                      </p:cBhvr>
                                      <p:to>
                                        <p:strVal val="visible"/>
                                      </p:to>
                                    </p:set>
                                  </p:childTnLst>
                                  <p:subTnLst>
                                    <p:set>
                                      <p:cBhvr override="childStyle">
                                        <p:cTn dur="1" fill="hold" display="0" masterRel="nextClick" afterEffect="1"/>
                                        <p:tgtEl>
                                          <p:spTgt spid="298280"/>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8281"/>
                                        </p:tgtEl>
                                        <p:attrNameLst>
                                          <p:attrName>style.visibility</p:attrName>
                                        </p:attrNameLst>
                                      </p:cBhvr>
                                      <p:to>
                                        <p:strVal val="visible"/>
                                      </p:to>
                                    </p:set>
                                  </p:childTnLst>
                                  <p:subTnLst>
                                    <p:set>
                                      <p:cBhvr override="childStyle">
                                        <p:cTn dur="1" fill="hold" display="0" masterRel="nextClick" afterEffect="1"/>
                                        <p:tgtEl>
                                          <p:spTgt spid="298281"/>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98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446" grpId="0" animBg="1"/>
      <p:bldP spid="298279" grpId="0" animBg="1"/>
      <p:bldP spid="298280" grpId="0" animBg="1"/>
      <p:bldP spid="298281" grpId="0" animBg="1"/>
      <p:bldP spid="2983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691164" y="6243314"/>
            <a:ext cx="1902397" cy="456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80156" tIns="40078" rIns="80156" bIns="40078" anchor="ctr"/>
          <a:lstStyle/>
          <a:p>
            <a:endParaRPr lang="es-ES_tradnl"/>
          </a:p>
        </p:txBody>
      </p:sp>
      <p:sp>
        <p:nvSpPr>
          <p:cNvPr id="18434" name="Rectangle 2"/>
          <p:cNvSpPr>
            <a:spLocks noChangeArrowheads="1"/>
          </p:cNvSpPr>
          <p:nvPr/>
        </p:nvSpPr>
        <p:spPr bwMode="auto">
          <a:xfrm>
            <a:off x="3125852" y="6243314"/>
            <a:ext cx="2890938" cy="456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80156" tIns="40078" rIns="80156" bIns="40078" anchor="ctr"/>
          <a:lstStyle/>
          <a:p>
            <a:endParaRPr lang="es-ES_tradnl"/>
          </a:p>
        </p:txBody>
      </p:sp>
      <p:sp>
        <p:nvSpPr>
          <p:cNvPr id="18435" name="Rectangle 3"/>
          <p:cNvSpPr>
            <a:spLocks noChangeArrowheads="1"/>
          </p:cNvSpPr>
          <p:nvPr/>
        </p:nvSpPr>
        <p:spPr bwMode="auto">
          <a:xfrm>
            <a:off x="691164" y="6243314"/>
            <a:ext cx="1902397" cy="456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80156" tIns="40078" rIns="80156" bIns="40078" anchor="ctr"/>
          <a:lstStyle/>
          <a:p>
            <a:endParaRPr lang="es-ES_tradnl"/>
          </a:p>
        </p:txBody>
      </p:sp>
      <p:sp>
        <p:nvSpPr>
          <p:cNvPr id="18436" name="Rectangle 4"/>
          <p:cNvSpPr>
            <a:spLocks noChangeArrowheads="1"/>
          </p:cNvSpPr>
          <p:nvPr/>
        </p:nvSpPr>
        <p:spPr bwMode="auto">
          <a:xfrm>
            <a:off x="3125852" y="6243314"/>
            <a:ext cx="2890938" cy="456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80156" tIns="40078" rIns="80156" bIns="40078" anchor="ctr"/>
          <a:lstStyle/>
          <a:p>
            <a:endParaRPr lang="es-ES_tradnl"/>
          </a:p>
        </p:txBody>
      </p:sp>
      <p:sp>
        <p:nvSpPr>
          <p:cNvPr id="18437" name="Text Box 5"/>
          <p:cNvSpPr txBox="1">
            <a:spLocks noChangeArrowheads="1"/>
          </p:cNvSpPr>
          <p:nvPr/>
        </p:nvSpPr>
        <p:spPr bwMode="auto">
          <a:xfrm>
            <a:off x="498113" y="221690"/>
            <a:ext cx="8538383" cy="657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2148" tIns="46074" rIns="92148" bIns="46074"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2400">
                <a:solidFill>
                  <a:schemeClr val="bg1"/>
                </a:solidFill>
                <a:latin typeface="Times New Roman" charset="0"/>
                <a:ea typeface="ＭＳ Ｐゴシック" charset="0"/>
                <a:cs typeface="ＭＳ Ｐゴシック"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2400">
                <a:solidFill>
                  <a:schemeClr val="bg1"/>
                </a:solidFill>
                <a:latin typeface="Times New Roman" charset="0"/>
                <a:ea typeface="ＭＳ Ｐゴシック"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2400">
                <a:solidFill>
                  <a:schemeClr val="bg1"/>
                </a:solidFill>
                <a:latin typeface="Times New Roman" charset="0"/>
                <a:ea typeface="ＭＳ Ｐゴシック"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2400">
                <a:solidFill>
                  <a:schemeClr val="bg1"/>
                </a:solidFill>
                <a:latin typeface="Times New Roman" charset="0"/>
                <a:ea typeface="ＭＳ Ｐゴシック"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sz="2400">
                <a:solidFill>
                  <a:schemeClr val="bg1"/>
                </a:solidFill>
                <a:latin typeface="Times New Roman" charset="0"/>
                <a:ea typeface="ＭＳ Ｐゴシック" charset="0"/>
              </a:defRPr>
            </a:lvl9pPr>
          </a:lstStyle>
          <a:p>
            <a:pPr>
              <a:lnSpc>
                <a:spcPct val="100000"/>
              </a:lnSpc>
            </a:pPr>
            <a:r>
              <a:rPr lang="es-ES_tradnl" sz="3200" b="1" dirty="0">
                <a:solidFill>
                  <a:srgbClr val="000066"/>
                </a:solidFill>
                <a:latin typeface="Arial" charset="0"/>
              </a:rPr>
              <a:t>Manipulación del registro de estado – </a:t>
            </a:r>
            <a:r>
              <a:rPr lang="es-ES_tradnl" sz="3200" b="1" dirty="0" err="1">
                <a:solidFill>
                  <a:srgbClr val="000066"/>
                </a:solidFill>
                <a:latin typeface="Arial" charset="0"/>
              </a:rPr>
              <a:t>rep.</a:t>
            </a:r>
            <a:r>
              <a:rPr lang="es-ES_tradnl" sz="3200" b="1" dirty="0">
                <a:solidFill>
                  <a:srgbClr val="000066"/>
                </a:solidFill>
                <a:latin typeface="Arial" charset="0"/>
              </a:rPr>
              <a:t> </a:t>
            </a:r>
          </a:p>
        </p:txBody>
      </p:sp>
      <p:sp>
        <p:nvSpPr>
          <p:cNvPr id="18438" name="Text Box 6"/>
          <p:cNvSpPr txBox="1">
            <a:spLocks noChangeArrowheads="1"/>
          </p:cNvSpPr>
          <p:nvPr/>
        </p:nvSpPr>
        <p:spPr bwMode="auto">
          <a:xfrm>
            <a:off x="381566" y="2088782"/>
            <a:ext cx="8437900" cy="4190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2148" tIns="46074" rIns="92148" bIns="46074" anchorCtr="1"/>
          <a:lstStyle>
            <a:lvl1pPr marL="338138" indent="-338138">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 pos="9410700" algn="l"/>
              </a:tabLst>
              <a:defRPr sz="2400">
                <a:solidFill>
                  <a:schemeClr val="bg1"/>
                </a:solidFill>
                <a:latin typeface="Times New Roman" charset="0"/>
                <a:ea typeface="ＭＳ Ｐゴシック" charset="0"/>
                <a:cs typeface="ＭＳ Ｐゴシック" charset="0"/>
              </a:defRPr>
            </a:lvl1pPr>
            <a:lvl2pPr marL="727075" indent="-261938">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 pos="9410700" algn="l"/>
              </a:tabLst>
              <a:defRPr sz="2400">
                <a:solidFill>
                  <a:schemeClr val="bg1"/>
                </a:solidFill>
                <a:latin typeface="Times New Roman" charset="0"/>
                <a:ea typeface="ＭＳ Ｐゴシック" charset="0"/>
              </a:defRPr>
            </a:lvl2pPr>
            <a:lvl3pPr marL="1143000" indent="-228600">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 pos="9410700" algn="l"/>
              </a:tabLst>
              <a:defRPr sz="2400">
                <a:solidFill>
                  <a:schemeClr val="bg1"/>
                </a:solidFill>
                <a:latin typeface="Times New Roman" charset="0"/>
                <a:ea typeface="ＭＳ Ｐゴシック" charset="0"/>
              </a:defRPr>
            </a:lvl3pPr>
            <a:lvl4pPr marL="1600200" indent="-228600">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 pos="9410700" algn="l"/>
              </a:tabLst>
              <a:defRPr sz="2400">
                <a:solidFill>
                  <a:schemeClr val="bg1"/>
                </a:solidFill>
                <a:latin typeface="Times New Roman" charset="0"/>
                <a:ea typeface="ＭＳ Ｐゴシック" charset="0"/>
              </a:defRPr>
            </a:lvl4pPr>
            <a:lvl5pPr marL="2057400" indent="-228600">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 pos="9410700"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 pos="9410700"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 pos="9410700"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 pos="9410700"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 pos="9410700" algn="l"/>
              </a:tabLst>
              <a:defRPr sz="2400">
                <a:solidFill>
                  <a:schemeClr val="bg1"/>
                </a:solidFill>
                <a:latin typeface="Times New Roman" charset="0"/>
                <a:ea typeface="ＭＳ Ｐゴシック" charset="0"/>
              </a:defRPr>
            </a:lvl9pPr>
          </a:lstStyle>
          <a:p>
            <a:pPr>
              <a:lnSpc>
                <a:spcPct val="93000"/>
              </a:lnSpc>
              <a:spcBef>
                <a:spcPts val="636"/>
              </a:spcBef>
              <a:spcAft>
                <a:spcPts val="636"/>
              </a:spcAft>
              <a:buClr>
                <a:srgbClr val="336699"/>
              </a:buClr>
              <a:buSzPct val="75000"/>
              <a:buFont typeface="Arial" charset="0"/>
              <a:buChar char="■"/>
            </a:pPr>
            <a:r>
              <a:rPr lang="es-ES_tradnl" sz="2500" dirty="0">
                <a:solidFill>
                  <a:schemeClr val="tx1"/>
                </a:solidFill>
                <a:latin typeface="Arial" charset="0"/>
              </a:rPr>
              <a:t>MRS/MSR transfieren CPSR / SPSR desde/a un registro</a:t>
            </a:r>
          </a:p>
          <a:p>
            <a:pPr>
              <a:lnSpc>
                <a:spcPct val="93000"/>
              </a:lnSpc>
              <a:spcBef>
                <a:spcPts val="636"/>
              </a:spcBef>
              <a:spcAft>
                <a:spcPts val="636"/>
              </a:spcAft>
              <a:buClr>
                <a:srgbClr val="336699"/>
              </a:buClr>
              <a:buSzPct val="75000"/>
              <a:buFont typeface="Arial" charset="0"/>
              <a:buChar char="■"/>
            </a:pPr>
            <a:r>
              <a:rPr lang="es-ES_tradnl" sz="2500" dirty="0">
                <a:solidFill>
                  <a:schemeClr val="tx1"/>
                </a:solidFill>
                <a:latin typeface="Arial" charset="0"/>
              </a:rPr>
              <a:t>Sintaxis:</a:t>
            </a:r>
          </a:p>
          <a:p>
            <a:pPr lvl="1">
              <a:lnSpc>
                <a:spcPct val="93000"/>
              </a:lnSpc>
              <a:spcBef>
                <a:spcPts val="636"/>
              </a:spcBef>
              <a:spcAft>
                <a:spcPts val="636"/>
              </a:spcAft>
              <a:buClr>
                <a:srgbClr val="008000"/>
              </a:buClr>
              <a:buSzPct val="75000"/>
              <a:buFont typeface="Arial" charset="0"/>
              <a:buChar char="■"/>
            </a:pPr>
            <a:r>
              <a:rPr lang="es-ES_tradnl" b="1" dirty="0">
                <a:solidFill>
                  <a:schemeClr val="tx1"/>
                </a:solidFill>
                <a:latin typeface="Arial" charset="0"/>
              </a:rPr>
              <a:t> </a:t>
            </a:r>
            <a:r>
              <a:rPr lang="es-ES_tradnl" sz="1800" b="1" dirty="0">
                <a:solidFill>
                  <a:schemeClr val="tx1"/>
                </a:solidFill>
                <a:latin typeface="Arial" charset="0"/>
              </a:rPr>
              <a:t>MRS{&lt;</a:t>
            </a:r>
            <a:r>
              <a:rPr lang="es-ES_tradnl" sz="1800" b="1" dirty="0" err="1">
                <a:solidFill>
                  <a:schemeClr val="tx1"/>
                </a:solidFill>
                <a:latin typeface="Arial" charset="0"/>
              </a:rPr>
              <a:t>cond</a:t>
            </a:r>
            <a:r>
              <a:rPr lang="es-ES_tradnl" sz="1800" b="1" dirty="0">
                <a:solidFill>
                  <a:schemeClr val="tx1"/>
                </a:solidFill>
                <a:latin typeface="Arial" charset="0"/>
              </a:rPr>
              <a:t>&gt;} </a:t>
            </a:r>
            <a:r>
              <a:rPr lang="es-ES_tradnl" sz="1800" b="1" dirty="0" err="1">
                <a:solidFill>
                  <a:schemeClr val="tx1"/>
                </a:solidFill>
                <a:latin typeface="Arial" charset="0"/>
              </a:rPr>
              <a:t>Rd</a:t>
            </a:r>
            <a:r>
              <a:rPr lang="es-ES_tradnl" sz="1800" b="1" dirty="0">
                <a:solidFill>
                  <a:schemeClr val="tx1"/>
                </a:solidFill>
                <a:latin typeface="Arial" charset="0"/>
              </a:rPr>
              <a:t>,&lt;</a:t>
            </a:r>
            <a:r>
              <a:rPr lang="es-ES_tradnl" sz="1800" b="1" dirty="0" err="1">
                <a:solidFill>
                  <a:schemeClr val="tx1"/>
                </a:solidFill>
                <a:latin typeface="Arial" charset="0"/>
              </a:rPr>
              <a:t>psr</a:t>
            </a:r>
            <a:r>
              <a:rPr lang="es-ES_tradnl" sz="1800" b="1" dirty="0">
                <a:solidFill>
                  <a:schemeClr val="tx1"/>
                </a:solidFill>
                <a:latin typeface="Arial" charset="0"/>
              </a:rPr>
              <a:t>&gt;          		</a:t>
            </a:r>
            <a:r>
              <a:rPr lang="es-ES_tradnl" sz="1800" dirty="0">
                <a:solidFill>
                  <a:schemeClr val="tx1"/>
                </a:solidFill>
                <a:latin typeface="Arial" charset="0"/>
              </a:rPr>
              <a:t>; </a:t>
            </a:r>
            <a:r>
              <a:rPr lang="es-ES_tradnl" sz="1800" dirty="0" err="1">
                <a:solidFill>
                  <a:schemeClr val="tx1"/>
                </a:solidFill>
                <a:latin typeface="Arial" charset="0"/>
              </a:rPr>
              <a:t>Rd</a:t>
            </a:r>
            <a:r>
              <a:rPr lang="es-ES_tradnl" sz="1800" dirty="0">
                <a:solidFill>
                  <a:schemeClr val="tx1"/>
                </a:solidFill>
                <a:latin typeface="Arial" charset="0"/>
              </a:rPr>
              <a:t> = &lt;</a:t>
            </a:r>
            <a:r>
              <a:rPr lang="es-ES_tradnl" sz="1800" dirty="0" err="1">
                <a:solidFill>
                  <a:schemeClr val="tx1"/>
                </a:solidFill>
                <a:latin typeface="Arial" charset="0"/>
              </a:rPr>
              <a:t>psr</a:t>
            </a:r>
            <a:r>
              <a:rPr lang="es-ES_tradnl" sz="1800" dirty="0">
                <a:solidFill>
                  <a:schemeClr val="tx1"/>
                </a:solidFill>
                <a:latin typeface="Arial" charset="0"/>
              </a:rPr>
              <a:t>&gt;</a:t>
            </a:r>
          </a:p>
          <a:p>
            <a:pPr lvl="1">
              <a:lnSpc>
                <a:spcPct val="93000"/>
              </a:lnSpc>
              <a:spcBef>
                <a:spcPts val="636"/>
              </a:spcBef>
              <a:spcAft>
                <a:spcPts val="636"/>
              </a:spcAft>
              <a:buClr>
                <a:srgbClr val="008000"/>
              </a:buClr>
              <a:buSzPct val="75000"/>
              <a:buFont typeface="Arial" charset="0"/>
              <a:buChar char="■"/>
            </a:pPr>
            <a:r>
              <a:rPr lang="es-ES_tradnl" sz="2500" b="1" dirty="0">
                <a:solidFill>
                  <a:schemeClr val="tx1"/>
                </a:solidFill>
                <a:latin typeface="Arial" charset="0"/>
              </a:rPr>
              <a:t> </a:t>
            </a:r>
            <a:r>
              <a:rPr lang="es-ES_tradnl" sz="1800" b="1" dirty="0">
                <a:solidFill>
                  <a:schemeClr val="tx1"/>
                </a:solidFill>
                <a:latin typeface="Arial" charset="0"/>
              </a:rPr>
              <a:t>MSR{&lt;</a:t>
            </a:r>
            <a:r>
              <a:rPr lang="es-ES_tradnl" sz="1800" b="1" dirty="0" err="1">
                <a:solidFill>
                  <a:schemeClr val="tx1"/>
                </a:solidFill>
                <a:latin typeface="Arial" charset="0"/>
              </a:rPr>
              <a:t>cond</a:t>
            </a:r>
            <a:r>
              <a:rPr lang="es-ES_tradnl" sz="1800" b="1" dirty="0">
                <a:solidFill>
                  <a:schemeClr val="tx1"/>
                </a:solidFill>
                <a:latin typeface="Arial" charset="0"/>
              </a:rPr>
              <a:t>&gt;} &lt;</a:t>
            </a:r>
            <a:r>
              <a:rPr lang="es-ES_tradnl" sz="1800" b="1" dirty="0" err="1">
                <a:solidFill>
                  <a:schemeClr val="tx1"/>
                </a:solidFill>
                <a:latin typeface="Arial" charset="0"/>
              </a:rPr>
              <a:t>psr</a:t>
            </a:r>
            <a:r>
              <a:rPr lang="es-ES_tradnl" sz="1800" b="1" dirty="0">
                <a:solidFill>
                  <a:schemeClr val="tx1"/>
                </a:solidFill>
                <a:latin typeface="Arial" charset="0"/>
              </a:rPr>
              <a:t>[_campos]&gt;,</a:t>
            </a:r>
            <a:r>
              <a:rPr lang="es-ES_tradnl" sz="1800" b="1" dirty="0" err="1">
                <a:solidFill>
                  <a:schemeClr val="tx1"/>
                </a:solidFill>
                <a:latin typeface="Arial" charset="0"/>
              </a:rPr>
              <a:t>Rm</a:t>
            </a:r>
            <a:r>
              <a:rPr lang="es-ES_tradnl" sz="1800" b="1" dirty="0">
                <a:solidFill>
                  <a:schemeClr val="tx1"/>
                </a:solidFill>
                <a:latin typeface="Arial" charset="0"/>
              </a:rPr>
              <a:t> 		</a:t>
            </a:r>
            <a:r>
              <a:rPr lang="es-ES_tradnl" sz="1800" dirty="0">
                <a:solidFill>
                  <a:schemeClr val="tx1"/>
                </a:solidFill>
                <a:latin typeface="Arial" charset="0"/>
              </a:rPr>
              <a:t>; &lt;</a:t>
            </a:r>
            <a:r>
              <a:rPr lang="es-ES_tradnl" sz="1800" dirty="0" err="1">
                <a:solidFill>
                  <a:schemeClr val="tx1"/>
                </a:solidFill>
                <a:latin typeface="Arial" charset="0"/>
              </a:rPr>
              <a:t>psr</a:t>
            </a:r>
            <a:r>
              <a:rPr lang="es-ES_tradnl" sz="1800" dirty="0">
                <a:solidFill>
                  <a:schemeClr val="tx1"/>
                </a:solidFill>
                <a:latin typeface="Arial" charset="0"/>
              </a:rPr>
              <a:t>[_campos]&gt; = </a:t>
            </a:r>
            <a:r>
              <a:rPr lang="es-ES_tradnl" sz="1800" dirty="0" err="1">
                <a:solidFill>
                  <a:schemeClr val="tx1"/>
                </a:solidFill>
                <a:latin typeface="Arial" charset="0"/>
              </a:rPr>
              <a:t>Rm</a:t>
            </a:r>
            <a:endParaRPr lang="es-ES_tradnl" sz="1800" dirty="0">
              <a:solidFill>
                <a:schemeClr val="tx1"/>
              </a:solidFill>
              <a:latin typeface="Arial" charset="0"/>
            </a:endParaRPr>
          </a:p>
          <a:p>
            <a:pPr>
              <a:lnSpc>
                <a:spcPct val="93000"/>
              </a:lnSpc>
              <a:spcBef>
                <a:spcPts val="636"/>
              </a:spcBef>
              <a:spcAft>
                <a:spcPts val="636"/>
              </a:spcAft>
            </a:pPr>
            <a:r>
              <a:rPr lang="es-ES_tradnl" sz="1800" b="1" dirty="0">
                <a:solidFill>
                  <a:schemeClr val="tx1"/>
                </a:solidFill>
                <a:latin typeface="Arial" charset="0"/>
              </a:rPr>
              <a:t>	  </a:t>
            </a:r>
            <a:r>
              <a:rPr lang="es-ES_tradnl" dirty="0">
                <a:solidFill>
                  <a:schemeClr val="tx1"/>
                </a:solidFill>
                <a:latin typeface="Arial" charset="0"/>
              </a:rPr>
              <a:t>donde: </a:t>
            </a:r>
            <a:r>
              <a:rPr lang="es-ES_tradnl" sz="1800" dirty="0">
                <a:solidFill>
                  <a:schemeClr val="tx1"/>
                </a:solidFill>
                <a:latin typeface="Arial" charset="0"/>
              </a:rPr>
              <a:t>&lt;</a:t>
            </a:r>
            <a:r>
              <a:rPr lang="es-ES_tradnl" sz="1800" dirty="0" err="1">
                <a:solidFill>
                  <a:schemeClr val="tx1"/>
                </a:solidFill>
                <a:latin typeface="Arial" charset="0"/>
              </a:rPr>
              <a:t>psr</a:t>
            </a:r>
            <a:r>
              <a:rPr lang="es-ES_tradnl" sz="1800" dirty="0">
                <a:solidFill>
                  <a:schemeClr val="tx1"/>
                </a:solidFill>
                <a:latin typeface="Arial" charset="0"/>
              </a:rPr>
              <a:t>&gt; = CPSR o SPSR  ; [_campos] = combinación de ‘</a:t>
            </a:r>
            <a:r>
              <a:rPr lang="es-ES_tradnl" sz="1800" dirty="0" err="1">
                <a:solidFill>
                  <a:schemeClr val="tx1"/>
                </a:solidFill>
                <a:latin typeface="Arial" charset="0"/>
              </a:rPr>
              <a:t>fsxc</a:t>
            </a:r>
            <a:r>
              <a:rPr lang="es-ES_tradnl" sz="1800" dirty="0">
                <a:solidFill>
                  <a:schemeClr val="tx1"/>
                </a:solidFill>
                <a:latin typeface="Arial" charset="0"/>
              </a:rPr>
              <a:t>’</a:t>
            </a:r>
          </a:p>
          <a:p>
            <a:pPr>
              <a:lnSpc>
                <a:spcPct val="93000"/>
              </a:lnSpc>
              <a:spcBef>
                <a:spcPts val="636"/>
              </a:spcBef>
              <a:spcAft>
                <a:spcPts val="636"/>
              </a:spcAft>
              <a:buClr>
                <a:srgbClr val="336699"/>
              </a:buClr>
              <a:buSzPct val="75000"/>
              <a:buFont typeface="Arial" charset="0"/>
              <a:buChar char="■"/>
            </a:pPr>
            <a:r>
              <a:rPr lang="es-ES_tradnl" sz="2500" dirty="0">
                <a:solidFill>
                  <a:schemeClr val="tx1"/>
                </a:solidFill>
                <a:latin typeface="Arial" charset="0"/>
              </a:rPr>
              <a:t>Con campo inmediato: </a:t>
            </a:r>
            <a:r>
              <a:rPr lang="es-ES_tradnl" b="1" dirty="0">
                <a:solidFill>
                  <a:schemeClr val="tx1"/>
                </a:solidFill>
                <a:latin typeface="Arial" charset="0"/>
              </a:rPr>
              <a:t>MSR</a:t>
            </a:r>
            <a:r>
              <a:rPr lang="es-ES_tradnl" sz="1600" b="1" dirty="0">
                <a:solidFill>
                  <a:schemeClr val="tx1"/>
                </a:solidFill>
                <a:latin typeface="Arial" charset="0"/>
              </a:rPr>
              <a:t>{&lt;</a:t>
            </a:r>
            <a:r>
              <a:rPr lang="es-ES_tradnl" sz="1600" b="1" dirty="0" err="1">
                <a:solidFill>
                  <a:schemeClr val="tx1"/>
                </a:solidFill>
                <a:latin typeface="Arial" charset="0"/>
              </a:rPr>
              <a:t>cond</a:t>
            </a:r>
            <a:r>
              <a:rPr lang="es-ES_tradnl" sz="1600" b="1" dirty="0">
                <a:solidFill>
                  <a:schemeClr val="tx1"/>
                </a:solidFill>
                <a:latin typeface="Arial" charset="0"/>
              </a:rPr>
              <a:t>&gt;} &lt;</a:t>
            </a:r>
            <a:r>
              <a:rPr lang="es-ES_tradnl" sz="1600" b="1" dirty="0" err="1">
                <a:solidFill>
                  <a:schemeClr val="tx1"/>
                </a:solidFill>
                <a:latin typeface="Arial" charset="0"/>
              </a:rPr>
              <a:t>psr_campos</a:t>
            </a:r>
            <a:r>
              <a:rPr lang="es-ES_tradnl" sz="1600" b="1" dirty="0">
                <a:solidFill>
                  <a:schemeClr val="tx1"/>
                </a:solidFill>
                <a:latin typeface="Arial" charset="0"/>
              </a:rPr>
              <a:t>&gt;,#Inmediato</a:t>
            </a:r>
          </a:p>
          <a:p>
            <a:pPr>
              <a:lnSpc>
                <a:spcPct val="93000"/>
              </a:lnSpc>
              <a:spcBef>
                <a:spcPts val="636"/>
              </a:spcBef>
              <a:spcAft>
                <a:spcPts val="636"/>
              </a:spcAft>
              <a:buClr>
                <a:srgbClr val="336699"/>
              </a:buClr>
              <a:buSzPct val="75000"/>
              <a:buFont typeface="Arial" charset="0"/>
              <a:buChar char="■"/>
            </a:pPr>
            <a:r>
              <a:rPr lang="es-ES_tradnl" sz="2500" dirty="0">
                <a:solidFill>
                  <a:schemeClr val="tx1"/>
                </a:solidFill>
                <a:latin typeface="Arial" charset="0"/>
              </a:rPr>
              <a:t>En modo “</a:t>
            </a:r>
            <a:r>
              <a:rPr lang="es-ES_tradnl" sz="2500" i="1" dirty="0" err="1">
                <a:solidFill>
                  <a:schemeClr val="tx1"/>
                </a:solidFill>
                <a:latin typeface="Arial" charset="0"/>
              </a:rPr>
              <a:t>user</a:t>
            </a:r>
            <a:r>
              <a:rPr lang="es-ES_tradnl" sz="2500" dirty="0">
                <a:solidFill>
                  <a:schemeClr val="tx1"/>
                </a:solidFill>
                <a:latin typeface="Arial" charset="0"/>
              </a:rPr>
              <a:t>”, todos los bits se pueden leer, </a:t>
            </a:r>
            <a:r>
              <a:rPr lang="es-ES_tradnl" sz="2500" b="1" dirty="0">
                <a:solidFill>
                  <a:schemeClr val="tx1"/>
                </a:solidFill>
                <a:latin typeface="Arial" charset="0"/>
              </a:rPr>
              <a:t>pero sólo los </a:t>
            </a:r>
            <a:r>
              <a:rPr lang="es-ES_tradnl" sz="2500" b="1" dirty="0" err="1">
                <a:solidFill>
                  <a:schemeClr val="tx1"/>
                </a:solidFill>
                <a:latin typeface="Arial" charset="0"/>
              </a:rPr>
              <a:t>flags</a:t>
            </a:r>
            <a:r>
              <a:rPr lang="es-ES_tradnl" sz="2500" b="1" dirty="0">
                <a:solidFill>
                  <a:schemeClr val="tx1"/>
                </a:solidFill>
                <a:latin typeface="Arial" charset="0"/>
              </a:rPr>
              <a:t> de condición (_f) se pueden escribir</a:t>
            </a:r>
          </a:p>
        </p:txBody>
      </p:sp>
      <p:grpSp>
        <p:nvGrpSpPr>
          <p:cNvPr id="18439" name="Group 7"/>
          <p:cNvGrpSpPr>
            <a:grpSpLocks/>
          </p:cNvGrpSpPr>
          <p:nvPr/>
        </p:nvGrpSpPr>
        <p:grpSpPr bwMode="auto">
          <a:xfrm>
            <a:off x="722395" y="1183307"/>
            <a:ext cx="7699210" cy="1016320"/>
            <a:chOff x="532" y="822"/>
            <a:chExt cx="5671" cy="706"/>
          </a:xfrm>
        </p:grpSpPr>
        <p:sp>
          <p:nvSpPr>
            <p:cNvPr id="18440" name="Rectangle 8"/>
            <p:cNvSpPr>
              <a:spLocks noChangeArrowheads="1"/>
            </p:cNvSpPr>
            <p:nvPr/>
          </p:nvSpPr>
          <p:spPr bwMode="auto">
            <a:xfrm>
              <a:off x="1413" y="992"/>
              <a:ext cx="334" cy="238"/>
            </a:xfrm>
            <a:prstGeom prst="rect">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s-ES_tradnl"/>
            </a:p>
          </p:txBody>
        </p:sp>
        <p:sp>
          <p:nvSpPr>
            <p:cNvPr id="18441" name="Rectangle 9"/>
            <p:cNvSpPr>
              <a:spLocks noChangeArrowheads="1"/>
            </p:cNvSpPr>
            <p:nvPr/>
          </p:nvSpPr>
          <p:spPr bwMode="auto">
            <a:xfrm>
              <a:off x="1949" y="992"/>
              <a:ext cx="2835" cy="238"/>
            </a:xfrm>
            <a:prstGeom prst="rect">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s-ES_tradnl"/>
            </a:p>
          </p:txBody>
        </p:sp>
        <p:sp>
          <p:nvSpPr>
            <p:cNvPr id="18442" name="Rectangle 10"/>
            <p:cNvSpPr>
              <a:spLocks noChangeArrowheads="1"/>
            </p:cNvSpPr>
            <p:nvPr/>
          </p:nvSpPr>
          <p:spPr bwMode="auto">
            <a:xfrm>
              <a:off x="1241" y="822"/>
              <a:ext cx="246"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27</a:t>
              </a:r>
            </a:p>
          </p:txBody>
        </p:sp>
        <p:sp>
          <p:nvSpPr>
            <p:cNvPr id="18443" name="Rectangle 11"/>
            <p:cNvSpPr>
              <a:spLocks noChangeArrowheads="1"/>
            </p:cNvSpPr>
            <p:nvPr/>
          </p:nvSpPr>
          <p:spPr bwMode="auto">
            <a:xfrm>
              <a:off x="532" y="822"/>
              <a:ext cx="246"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31</a:t>
              </a:r>
            </a:p>
          </p:txBody>
        </p:sp>
        <p:sp>
          <p:nvSpPr>
            <p:cNvPr id="18444" name="Text Box 12"/>
            <p:cNvSpPr txBox="1">
              <a:spLocks noChangeArrowheads="1"/>
            </p:cNvSpPr>
            <p:nvPr/>
          </p:nvSpPr>
          <p:spPr bwMode="auto">
            <a:xfrm>
              <a:off x="542" y="976"/>
              <a:ext cx="1407" cy="237"/>
            </a:xfrm>
            <a:prstGeom prst="rect">
              <a:avLst/>
            </a:prstGeom>
            <a:noFill/>
            <a:ln w="38160">
              <a:solidFill>
                <a:srgbClr val="3366FF"/>
              </a:solidFill>
              <a:miter lim="800000"/>
              <a:headEnd/>
              <a:tailEnd/>
            </a:ln>
            <a:extLst>
              <a:ext uri="{909E8E84-426E-40dd-AFC4-6F175D3DCCD1}">
                <a14:hiddenFill xmlns:a14="http://schemas.microsoft.com/office/drawing/2010/main" xmlns="">
                  <a:solidFill>
                    <a:srgbClr val="FFFFFF"/>
                  </a:solidFill>
                </a14:hiddenFill>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cs typeface="ＭＳ Ｐゴシック"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9pPr>
            </a:lstStyle>
            <a:p>
              <a:r>
                <a:rPr lang="en-US" sz="1600" b="1">
                  <a:solidFill>
                    <a:srgbClr val="000000"/>
                  </a:solidFill>
                  <a:latin typeface="Courier New" charset="0"/>
                </a:rPr>
                <a:t>N Z C V Q</a:t>
              </a:r>
            </a:p>
          </p:txBody>
        </p:sp>
        <p:sp>
          <p:nvSpPr>
            <p:cNvPr id="18445" name="Line 13"/>
            <p:cNvSpPr>
              <a:spLocks noChangeShapeType="1"/>
            </p:cNvSpPr>
            <p:nvPr/>
          </p:nvSpPr>
          <p:spPr bwMode="auto">
            <a:xfrm>
              <a:off x="1064" y="1162"/>
              <a:ext cx="1" cy="5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8446" name="Line 14"/>
            <p:cNvSpPr>
              <a:spLocks noChangeShapeType="1"/>
            </p:cNvSpPr>
            <p:nvPr/>
          </p:nvSpPr>
          <p:spPr bwMode="auto">
            <a:xfrm>
              <a:off x="886" y="1162"/>
              <a:ext cx="1" cy="5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8447" name="Line 15"/>
            <p:cNvSpPr>
              <a:spLocks noChangeShapeType="1"/>
            </p:cNvSpPr>
            <p:nvPr/>
          </p:nvSpPr>
          <p:spPr bwMode="auto">
            <a:xfrm>
              <a:off x="709" y="1162"/>
              <a:ext cx="1" cy="5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8448" name="Line 16"/>
            <p:cNvSpPr>
              <a:spLocks noChangeShapeType="1"/>
            </p:cNvSpPr>
            <p:nvPr/>
          </p:nvSpPr>
          <p:spPr bwMode="auto">
            <a:xfrm>
              <a:off x="1418" y="992"/>
              <a:ext cx="1" cy="22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8449" name="Line 17"/>
            <p:cNvSpPr>
              <a:spLocks noChangeShapeType="1"/>
            </p:cNvSpPr>
            <p:nvPr/>
          </p:nvSpPr>
          <p:spPr bwMode="auto">
            <a:xfrm>
              <a:off x="1241" y="992"/>
              <a:ext cx="1" cy="22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8450" name="Rectangle 18"/>
            <p:cNvSpPr>
              <a:spLocks noChangeArrowheads="1"/>
            </p:cNvSpPr>
            <p:nvPr/>
          </p:nvSpPr>
          <p:spPr bwMode="auto">
            <a:xfrm>
              <a:off x="1034" y="822"/>
              <a:ext cx="266"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square" lIns="66600" tIns="27000" rIns="66600" bIns="27000">
              <a:spAutoFit/>
            </a:bodyPr>
            <a:lstStyle/>
            <a:p>
              <a:pPr algn="ct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dirty="0">
                  <a:solidFill>
                    <a:srgbClr val="000000"/>
                  </a:solidFill>
                  <a:latin typeface="Arial" charset="0"/>
                </a:rPr>
                <a:t>28</a:t>
              </a:r>
            </a:p>
          </p:txBody>
        </p:sp>
        <p:sp>
          <p:nvSpPr>
            <p:cNvPr id="18451" name="Rectangle 19"/>
            <p:cNvSpPr>
              <a:spLocks noChangeArrowheads="1"/>
            </p:cNvSpPr>
            <p:nvPr/>
          </p:nvSpPr>
          <p:spPr bwMode="auto">
            <a:xfrm>
              <a:off x="4962" y="822"/>
              <a:ext cx="173"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6</a:t>
              </a:r>
            </a:p>
          </p:txBody>
        </p:sp>
        <p:sp>
          <p:nvSpPr>
            <p:cNvPr id="18452" name="Rectangle 20"/>
            <p:cNvSpPr>
              <a:spLocks noChangeArrowheads="1"/>
            </p:cNvSpPr>
            <p:nvPr/>
          </p:nvSpPr>
          <p:spPr bwMode="auto">
            <a:xfrm>
              <a:off x="4785" y="822"/>
              <a:ext cx="173"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7</a:t>
              </a:r>
            </a:p>
          </p:txBody>
        </p:sp>
        <p:sp>
          <p:nvSpPr>
            <p:cNvPr id="18453" name="Text Box 21"/>
            <p:cNvSpPr txBox="1">
              <a:spLocks noChangeArrowheads="1"/>
            </p:cNvSpPr>
            <p:nvPr/>
          </p:nvSpPr>
          <p:spPr bwMode="auto">
            <a:xfrm>
              <a:off x="4784" y="976"/>
              <a:ext cx="1417" cy="237"/>
            </a:xfrm>
            <a:prstGeom prst="rect">
              <a:avLst/>
            </a:prstGeom>
            <a:noFill/>
            <a:ln w="38160">
              <a:solidFill>
                <a:srgbClr val="3366FF"/>
              </a:solidFill>
              <a:miter lim="800000"/>
              <a:headEnd/>
              <a:tailEnd/>
            </a:ln>
            <a:extLst>
              <a:ext uri="{909E8E84-426E-40dd-AFC4-6F175D3DCCD1}">
                <a14:hiddenFill xmlns:a14="http://schemas.microsoft.com/office/drawing/2010/main" xmlns="">
                  <a:solidFill>
                    <a:srgbClr val="FFFFFF"/>
                  </a:solidFill>
                </a14:hiddenFill>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cs typeface="ＭＳ Ｐゴシック"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9pPr>
            </a:lstStyle>
            <a:p>
              <a:r>
                <a:rPr lang="en-US" sz="1600" b="1">
                  <a:solidFill>
                    <a:srgbClr val="000000"/>
                  </a:solidFill>
                  <a:latin typeface="Courier New" charset="0"/>
                </a:rPr>
                <a:t>I F T    mode</a:t>
              </a:r>
            </a:p>
          </p:txBody>
        </p:sp>
        <p:sp>
          <p:nvSpPr>
            <p:cNvPr id="18454" name="Line 22"/>
            <p:cNvSpPr>
              <a:spLocks noChangeShapeType="1"/>
            </p:cNvSpPr>
            <p:nvPr/>
          </p:nvSpPr>
          <p:spPr bwMode="auto">
            <a:xfrm>
              <a:off x="5493" y="1162"/>
              <a:ext cx="1" cy="5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8455" name="Line 23"/>
            <p:cNvSpPr>
              <a:spLocks noChangeShapeType="1"/>
            </p:cNvSpPr>
            <p:nvPr/>
          </p:nvSpPr>
          <p:spPr bwMode="auto">
            <a:xfrm>
              <a:off x="4962" y="1162"/>
              <a:ext cx="1" cy="5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8456" name="Line 24"/>
            <p:cNvSpPr>
              <a:spLocks noChangeShapeType="1"/>
            </p:cNvSpPr>
            <p:nvPr/>
          </p:nvSpPr>
          <p:spPr bwMode="auto">
            <a:xfrm>
              <a:off x="5139" y="992"/>
              <a:ext cx="1" cy="22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8457" name="Line 25"/>
            <p:cNvSpPr>
              <a:spLocks noChangeShapeType="1"/>
            </p:cNvSpPr>
            <p:nvPr/>
          </p:nvSpPr>
          <p:spPr bwMode="auto">
            <a:xfrm>
              <a:off x="5316" y="992"/>
              <a:ext cx="1" cy="22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8458" name="Rectangle 26"/>
            <p:cNvSpPr>
              <a:spLocks noChangeArrowheads="1"/>
            </p:cNvSpPr>
            <p:nvPr/>
          </p:nvSpPr>
          <p:spPr bwMode="auto">
            <a:xfrm>
              <a:off x="3190" y="822"/>
              <a:ext cx="246"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16</a:t>
              </a:r>
            </a:p>
          </p:txBody>
        </p:sp>
        <p:sp>
          <p:nvSpPr>
            <p:cNvPr id="18459" name="Rectangle 27"/>
            <p:cNvSpPr>
              <a:spLocks noChangeArrowheads="1"/>
            </p:cNvSpPr>
            <p:nvPr/>
          </p:nvSpPr>
          <p:spPr bwMode="auto">
            <a:xfrm>
              <a:off x="1949" y="822"/>
              <a:ext cx="246"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23</a:t>
              </a:r>
            </a:p>
          </p:txBody>
        </p:sp>
        <p:sp>
          <p:nvSpPr>
            <p:cNvPr id="18460" name="Text Box 28"/>
            <p:cNvSpPr txBox="1">
              <a:spLocks noChangeArrowheads="1"/>
            </p:cNvSpPr>
            <p:nvPr/>
          </p:nvSpPr>
          <p:spPr bwMode="auto">
            <a:xfrm>
              <a:off x="1949" y="976"/>
              <a:ext cx="1417" cy="237"/>
            </a:xfrm>
            <a:prstGeom prst="rect">
              <a:avLst/>
            </a:prstGeom>
            <a:noFill/>
            <a:ln w="38160">
              <a:solidFill>
                <a:srgbClr val="3366FF"/>
              </a:solidFill>
              <a:miter lim="800000"/>
              <a:headEnd/>
              <a:tailEnd/>
            </a:ln>
            <a:extLst>
              <a:ext uri="{909E8E84-426E-40dd-AFC4-6F175D3DCCD1}">
                <a14:hiddenFill xmlns:a14="http://schemas.microsoft.com/office/drawing/2010/main" xmlns="">
                  <a:solidFill>
                    <a:srgbClr val="FFFFFF"/>
                  </a:solidFill>
                </a14:hiddenFill>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cs typeface="ＭＳ Ｐゴシック"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9pPr>
            </a:lstStyle>
            <a:p>
              <a:r>
                <a:rPr lang="en-US" sz="1600" b="1">
                  <a:solidFill>
                    <a:srgbClr val="000000"/>
                  </a:solidFill>
                  <a:latin typeface="Courier New" charset="0"/>
                </a:rPr>
                <a:t> </a:t>
              </a:r>
            </a:p>
          </p:txBody>
        </p:sp>
        <p:sp>
          <p:nvSpPr>
            <p:cNvPr id="18461" name="Rectangle 29"/>
            <p:cNvSpPr>
              <a:spLocks noChangeArrowheads="1"/>
            </p:cNvSpPr>
            <p:nvPr/>
          </p:nvSpPr>
          <p:spPr bwMode="auto">
            <a:xfrm>
              <a:off x="4608" y="822"/>
              <a:ext cx="173"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8</a:t>
              </a:r>
            </a:p>
          </p:txBody>
        </p:sp>
        <p:sp>
          <p:nvSpPr>
            <p:cNvPr id="18462" name="Rectangle 30"/>
            <p:cNvSpPr>
              <a:spLocks noChangeArrowheads="1"/>
            </p:cNvSpPr>
            <p:nvPr/>
          </p:nvSpPr>
          <p:spPr bwMode="auto">
            <a:xfrm>
              <a:off x="3367" y="822"/>
              <a:ext cx="246"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15</a:t>
              </a:r>
            </a:p>
          </p:txBody>
        </p:sp>
        <p:sp>
          <p:nvSpPr>
            <p:cNvPr id="18463" name="Text Box 31"/>
            <p:cNvSpPr txBox="1">
              <a:spLocks noChangeArrowheads="1"/>
            </p:cNvSpPr>
            <p:nvPr/>
          </p:nvSpPr>
          <p:spPr bwMode="auto">
            <a:xfrm>
              <a:off x="3367" y="976"/>
              <a:ext cx="1417" cy="237"/>
            </a:xfrm>
            <a:prstGeom prst="rect">
              <a:avLst/>
            </a:prstGeom>
            <a:noFill/>
            <a:ln w="38160">
              <a:solidFill>
                <a:srgbClr val="3366FF"/>
              </a:solidFill>
              <a:miter lim="800000"/>
              <a:headEnd/>
              <a:tailEnd/>
            </a:ln>
            <a:extLst>
              <a:ext uri="{909E8E84-426E-40dd-AFC4-6F175D3DCCD1}">
                <a14:hiddenFill xmlns:a14="http://schemas.microsoft.com/office/drawing/2010/main" xmlns="">
                  <a:solidFill>
                    <a:srgbClr val="FFFFFF"/>
                  </a:solidFill>
                </a14:hiddenFill>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cs typeface="ＭＳ Ｐゴシック"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9pPr>
            </a:lstStyle>
            <a:p>
              <a:r>
                <a:rPr lang="en-US" sz="1600" b="1">
                  <a:solidFill>
                    <a:srgbClr val="000000"/>
                  </a:solidFill>
                  <a:latin typeface="Courier New" charset="0"/>
                </a:rPr>
                <a:t> </a:t>
              </a:r>
            </a:p>
          </p:txBody>
        </p:sp>
        <p:sp>
          <p:nvSpPr>
            <p:cNvPr id="18464" name="Line 32"/>
            <p:cNvSpPr>
              <a:spLocks noChangeShapeType="1"/>
            </p:cNvSpPr>
            <p:nvPr/>
          </p:nvSpPr>
          <p:spPr bwMode="auto">
            <a:xfrm>
              <a:off x="5670" y="1162"/>
              <a:ext cx="1" cy="5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8465" name="Line 33"/>
            <p:cNvSpPr>
              <a:spLocks noChangeShapeType="1"/>
            </p:cNvSpPr>
            <p:nvPr/>
          </p:nvSpPr>
          <p:spPr bwMode="auto">
            <a:xfrm>
              <a:off x="5848" y="1162"/>
              <a:ext cx="1" cy="5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8466" name="Line 34"/>
            <p:cNvSpPr>
              <a:spLocks noChangeShapeType="1"/>
            </p:cNvSpPr>
            <p:nvPr/>
          </p:nvSpPr>
          <p:spPr bwMode="auto">
            <a:xfrm>
              <a:off x="6025" y="1162"/>
              <a:ext cx="1" cy="5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8467" name="Rectangle 35"/>
            <p:cNvSpPr>
              <a:spLocks noChangeArrowheads="1"/>
            </p:cNvSpPr>
            <p:nvPr/>
          </p:nvSpPr>
          <p:spPr bwMode="auto">
            <a:xfrm>
              <a:off x="5139" y="822"/>
              <a:ext cx="173"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5</a:t>
              </a:r>
            </a:p>
          </p:txBody>
        </p:sp>
        <p:sp>
          <p:nvSpPr>
            <p:cNvPr id="18468" name="Rectangle 36"/>
            <p:cNvSpPr>
              <a:spLocks noChangeArrowheads="1"/>
            </p:cNvSpPr>
            <p:nvPr/>
          </p:nvSpPr>
          <p:spPr bwMode="auto">
            <a:xfrm>
              <a:off x="5316" y="822"/>
              <a:ext cx="173"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4</a:t>
              </a:r>
            </a:p>
          </p:txBody>
        </p:sp>
        <p:sp>
          <p:nvSpPr>
            <p:cNvPr id="18469" name="Rectangle 37"/>
            <p:cNvSpPr>
              <a:spLocks noChangeArrowheads="1"/>
            </p:cNvSpPr>
            <p:nvPr/>
          </p:nvSpPr>
          <p:spPr bwMode="auto">
            <a:xfrm>
              <a:off x="6025" y="822"/>
              <a:ext cx="173"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0</a:t>
              </a:r>
            </a:p>
          </p:txBody>
        </p:sp>
        <p:sp>
          <p:nvSpPr>
            <p:cNvPr id="18470" name="Rectangle 38"/>
            <p:cNvSpPr>
              <a:spLocks noChangeArrowheads="1"/>
            </p:cNvSpPr>
            <p:nvPr/>
          </p:nvSpPr>
          <p:spPr bwMode="auto">
            <a:xfrm>
              <a:off x="1713" y="822"/>
              <a:ext cx="246"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24</a:t>
              </a:r>
            </a:p>
          </p:txBody>
        </p:sp>
        <p:sp>
          <p:nvSpPr>
            <p:cNvPr id="18471" name="Text Box 39"/>
            <p:cNvSpPr txBox="1">
              <a:spLocks noChangeArrowheads="1"/>
            </p:cNvSpPr>
            <p:nvPr/>
          </p:nvSpPr>
          <p:spPr bwMode="auto">
            <a:xfrm>
              <a:off x="532" y="1219"/>
              <a:ext cx="1417" cy="2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cs typeface="ＭＳ Ｐゴシック"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9pPr>
            </a:lstStyle>
            <a:p>
              <a:pPr algn="ctr">
                <a:spcBef>
                  <a:spcPts val="1096"/>
                </a:spcBef>
              </a:pPr>
              <a:r>
                <a:rPr lang="en-US" sz="1800" b="1">
                  <a:solidFill>
                    <a:srgbClr val="000000"/>
                  </a:solidFill>
                  <a:latin typeface="Arial" charset="0"/>
                </a:rPr>
                <a:t>f</a:t>
              </a:r>
            </a:p>
          </p:txBody>
        </p:sp>
        <p:sp>
          <p:nvSpPr>
            <p:cNvPr id="18472" name="Text Box 40"/>
            <p:cNvSpPr txBox="1">
              <a:spLocks noChangeArrowheads="1"/>
            </p:cNvSpPr>
            <p:nvPr/>
          </p:nvSpPr>
          <p:spPr bwMode="auto">
            <a:xfrm>
              <a:off x="1949" y="1206"/>
              <a:ext cx="1417" cy="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cs typeface="ＭＳ Ｐゴシック"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9pPr>
            </a:lstStyle>
            <a:p>
              <a:pPr algn="ctr">
                <a:spcBef>
                  <a:spcPts val="1315"/>
                </a:spcBef>
              </a:pPr>
              <a:r>
                <a:rPr lang="en-US" b="1">
                  <a:solidFill>
                    <a:srgbClr val="000000"/>
                  </a:solidFill>
                  <a:latin typeface="Arial" charset="0"/>
                </a:rPr>
                <a:t>s</a:t>
              </a:r>
            </a:p>
          </p:txBody>
        </p:sp>
        <p:sp>
          <p:nvSpPr>
            <p:cNvPr id="18473" name="Text Box 41"/>
            <p:cNvSpPr txBox="1">
              <a:spLocks noChangeArrowheads="1"/>
            </p:cNvSpPr>
            <p:nvPr/>
          </p:nvSpPr>
          <p:spPr bwMode="auto">
            <a:xfrm>
              <a:off x="3367" y="1206"/>
              <a:ext cx="1417" cy="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cs typeface="ＭＳ Ｐゴシック"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9pPr>
            </a:lstStyle>
            <a:p>
              <a:pPr algn="ctr">
                <a:spcBef>
                  <a:spcPts val="1315"/>
                </a:spcBef>
              </a:pPr>
              <a:r>
                <a:rPr lang="en-US" b="1">
                  <a:solidFill>
                    <a:srgbClr val="000000"/>
                  </a:solidFill>
                  <a:latin typeface="Arial" charset="0"/>
                </a:rPr>
                <a:t>x</a:t>
              </a:r>
            </a:p>
          </p:txBody>
        </p:sp>
        <p:sp>
          <p:nvSpPr>
            <p:cNvPr id="18474" name="Text Box 42"/>
            <p:cNvSpPr txBox="1">
              <a:spLocks noChangeArrowheads="1"/>
            </p:cNvSpPr>
            <p:nvPr/>
          </p:nvSpPr>
          <p:spPr bwMode="auto">
            <a:xfrm>
              <a:off x="4784" y="1206"/>
              <a:ext cx="1417" cy="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cs typeface="ＭＳ Ｐゴシック"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9pPr>
            </a:lstStyle>
            <a:p>
              <a:pPr algn="ctr">
                <a:spcBef>
                  <a:spcPts val="1315"/>
                </a:spcBef>
              </a:pPr>
              <a:r>
                <a:rPr lang="en-US" b="1">
                  <a:solidFill>
                    <a:srgbClr val="000000"/>
                  </a:solidFill>
                  <a:latin typeface="Arial" charset="0"/>
                </a:rPr>
                <a:t>c</a:t>
              </a:r>
            </a:p>
          </p:txBody>
        </p:sp>
        <p:sp>
          <p:nvSpPr>
            <p:cNvPr id="18475" name="Line 43"/>
            <p:cNvSpPr>
              <a:spLocks noChangeShapeType="1"/>
            </p:cNvSpPr>
            <p:nvPr/>
          </p:nvSpPr>
          <p:spPr bwMode="auto">
            <a:xfrm>
              <a:off x="1949" y="1218"/>
              <a:ext cx="1" cy="113"/>
            </a:xfrm>
            <a:prstGeom prst="line">
              <a:avLst/>
            </a:prstGeom>
            <a:noFill/>
            <a:ln w="25560">
              <a:solidFill>
                <a:srgbClr val="3366FF"/>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8476" name="Line 44"/>
            <p:cNvSpPr>
              <a:spLocks noChangeShapeType="1"/>
            </p:cNvSpPr>
            <p:nvPr/>
          </p:nvSpPr>
          <p:spPr bwMode="auto">
            <a:xfrm>
              <a:off x="3367" y="1218"/>
              <a:ext cx="1" cy="113"/>
            </a:xfrm>
            <a:prstGeom prst="line">
              <a:avLst/>
            </a:prstGeom>
            <a:noFill/>
            <a:ln w="25560">
              <a:solidFill>
                <a:srgbClr val="3366FF"/>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8477" name="Line 45"/>
            <p:cNvSpPr>
              <a:spLocks noChangeShapeType="1"/>
            </p:cNvSpPr>
            <p:nvPr/>
          </p:nvSpPr>
          <p:spPr bwMode="auto">
            <a:xfrm>
              <a:off x="4784" y="1218"/>
              <a:ext cx="1" cy="113"/>
            </a:xfrm>
            <a:prstGeom prst="line">
              <a:avLst/>
            </a:prstGeom>
            <a:noFill/>
            <a:ln w="25560">
              <a:solidFill>
                <a:srgbClr val="3366FF"/>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8478" name="Line 46"/>
            <p:cNvSpPr>
              <a:spLocks noChangeShapeType="1"/>
            </p:cNvSpPr>
            <p:nvPr/>
          </p:nvSpPr>
          <p:spPr bwMode="auto">
            <a:xfrm>
              <a:off x="6202" y="1218"/>
              <a:ext cx="1" cy="113"/>
            </a:xfrm>
            <a:prstGeom prst="line">
              <a:avLst/>
            </a:prstGeom>
            <a:noFill/>
            <a:ln w="25560">
              <a:solidFill>
                <a:srgbClr val="3366FF"/>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8479" name="Line 47"/>
            <p:cNvSpPr>
              <a:spLocks noChangeShapeType="1"/>
            </p:cNvSpPr>
            <p:nvPr/>
          </p:nvSpPr>
          <p:spPr bwMode="auto">
            <a:xfrm>
              <a:off x="532" y="1218"/>
              <a:ext cx="1" cy="113"/>
            </a:xfrm>
            <a:prstGeom prst="line">
              <a:avLst/>
            </a:prstGeom>
            <a:noFill/>
            <a:ln w="25560">
              <a:solidFill>
                <a:srgbClr val="3366FF"/>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8480" name="Text Box 48"/>
            <p:cNvSpPr txBox="1">
              <a:spLocks noChangeArrowheads="1"/>
            </p:cNvSpPr>
            <p:nvPr/>
          </p:nvSpPr>
          <p:spPr bwMode="auto">
            <a:xfrm>
              <a:off x="1713" y="993"/>
              <a:ext cx="3012" cy="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cs typeface="ＭＳ Ｐゴシック"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9pPr>
            </a:lstStyle>
            <a:p>
              <a:pPr algn="ctr">
                <a:spcBef>
                  <a:spcPts val="986"/>
                </a:spcBef>
              </a:pPr>
              <a:r>
                <a:rPr lang="en-US" sz="1600" b="1" dirty="0">
                  <a:solidFill>
                    <a:srgbClr val="CEB966"/>
                  </a:solidFill>
                  <a:latin typeface="Courier New" charset="0"/>
                </a:rPr>
                <a:t> </a:t>
              </a:r>
              <a:r>
                <a:rPr lang="en-US" sz="1600" b="1" dirty="0">
                  <a:solidFill>
                    <a:srgbClr val="000000"/>
                  </a:solidFill>
                  <a:latin typeface="Courier New" charset="0"/>
                </a:rPr>
                <a:t>U  n  d  e  f  </a:t>
              </a:r>
              <a:r>
                <a:rPr lang="en-US" sz="1600" b="1" dirty="0" err="1">
                  <a:solidFill>
                    <a:srgbClr val="000000"/>
                  </a:solidFill>
                  <a:latin typeface="Courier New" charset="0"/>
                </a:rPr>
                <a:t>i</a:t>
              </a:r>
              <a:r>
                <a:rPr lang="en-US" sz="1600" b="1" dirty="0">
                  <a:solidFill>
                    <a:srgbClr val="000000"/>
                  </a:solidFill>
                  <a:latin typeface="Courier New" charset="0"/>
                </a:rPr>
                <a:t>  n  e  d</a:t>
              </a:r>
            </a:p>
          </p:txBody>
        </p:sp>
        <p:sp>
          <p:nvSpPr>
            <p:cNvPr id="18481" name="Line 49"/>
            <p:cNvSpPr>
              <a:spLocks noChangeShapeType="1"/>
            </p:cNvSpPr>
            <p:nvPr/>
          </p:nvSpPr>
          <p:spPr bwMode="auto">
            <a:xfrm>
              <a:off x="1753" y="992"/>
              <a:ext cx="1" cy="22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8482" name="Text Box 50"/>
            <p:cNvSpPr txBox="1">
              <a:spLocks noChangeArrowheads="1"/>
            </p:cNvSpPr>
            <p:nvPr/>
          </p:nvSpPr>
          <p:spPr bwMode="auto">
            <a:xfrm>
              <a:off x="1753" y="993"/>
              <a:ext cx="197" cy="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cs typeface="ＭＳ Ｐゴシック"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9pPr>
            </a:lstStyle>
            <a:p>
              <a:pPr algn="ctr"/>
              <a:r>
                <a:rPr lang="en-US" sz="1600" b="1">
                  <a:solidFill>
                    <a:srgbClr val="000000"/>
                  </a:solidFill>
                  <a:latin typeface="Courier New" charset="0"/>
                </a:rPr>
                <a:t>J</a:t>
              </a:r>
            </a:p>
          </p:txBody>
        </p:sp>
      </p:grpSp>
    </p:spTree>
    <p:extLst>
      <p:ext uri="{BB962C8B-B14F-4D97-AF65-F5344CB8AC3E}">
        <p14:creationId xmlns:p14="http://schemas.microsoft.com/office/powerpoint/2010/main" val="502920334"/>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t>
            </a:r>
            <a:r>
              <a:rPr lang="en-US" dirty="0" err="1"/>
              <a:t>Cómo</a:t>
            </a:r>
            <a:r>
              <a:rPr lang="en-US" dirty="0"/>
              <a:t> </a:t>
            </a:r>
            <a:r>
              <a:rPr lang="en-US" dirty="0" err="1"/>
              <a:t>cambiamos</a:t>
            </a:r>
            <a:r>
              <a:rPr lang="en-US" dirty="0"/>
              <a:t> de </a:t>
            </a:r>
            <a:r>
              <a:rPr lang="en-US" dirty="0" err="1"/>
              <a:t>modo</a:t>
            </a:r>
            <a:r>
              <a:rPr lang="en-US" dirty="0"/>
              <a:t>?</a:t>
            </a:r>
          </a:p>
        </p:txBody>
      </p:sp>
      <p:sp>
        <p:nvSpPr>
          <p:cNvPr id="3" name="Marcador de contenido 2"/>
          <p:cNvSpPr>
            <a:spLocks noGrp="1"/>
          </p:cNvSpPr>
          <p:nvPr>
            <p:ph idx="1"/>
          </p:nvPr>
        </p:nvSpPr>
        <p:spPr>
          <a:xfrm>
            <a:off x="457200" y="1600201"/>
            <a:ext cx="8229600" cy="1972816"/>
          </a:xfrm>
        </p:spPr>
        <p:txBody>
          <a:bodyPr>
            <a:normAutofit fontScale="92500" lnSpcReduction="10000"/>
          </a:bodyPr>
          <a:lstStyle/>
          <a:p>
            <a:r>
              <a:rPr lang="en-US" dirty="0" err="1"/>
              <a:t>Por</a:t>
            </a:r>
            <a:r>
              <a:rPr lang="en-US" dirty="0"/>
              <a:t> la </a:t>
            </a:r>
            <a:r>
              <a:rPr lang="en-US" dirty="0" err="1"/>
              <a:t>llegada</a:t>
            </a:r>
            <a:r>
              <a:rPr lang="en-US" dirty="0"/>
              <a:t> de </a:t>
            </a:r>
            <a:r>
              <a:rPr lang="en-US" dirty="0" err="1"/>
              <a:t>una</a:t>
            </a:r>
            <a:r>
              <a:rPr lang="en-US" dirty="0"/>
              <a:t> </a:t>
            </a:r>
            <a:r>
              <a:rPr lang="en-US" dirty="0" err="1"/>
              <a:t>excepción</a:t>
            </a:r>
            <a:r>
              <a:rPr lang="en-US" dirty="0"/>
              <a:t> /</a:t>
            </a:r>
            <a:r>
              <a:rPr lang="en-US" dirty="0" err="1"/>
              <a:t>interrupción</a:t>
            </a:r>
            <a:endParaRPr lang="en-US" dirty="0"/>
          </a:p>
          <a:p>
            <a:pPr lvl="1"/>
            <a:r>
              <a:rPr lang="en-US" dirty="0" err="1"/>
              <a:t>Undef</a:t>
            </a:r>
            <a:r>
              <a:rPr lang="en-US" dirty="0"/>
              <a:t>, Abort, Reset, IRQ, FIQ, SWI</a:t>
            </a:r>
          </a:p>
          <a:p>
            <a:r>
              <a:rPr lang="en-US" dirty="0" err="1"/>
              <a:t>Modificando</a:t>
            </a:r>
            <a:r>
              <a:rPr lang="en-US" dirty="0"/>
              <a:t> el </a:t>
            </a:r>
            <a:r>
              <a:rPr lang="en-US" dirty="0" err="1"/>
              <a:t>registro</a:t>
            </a:r>
            <a:r>
              <a:rPr lang="en-US" dirty="0"/>
              <a:t> de </a:t>
            </a:r>
            <a:r>
              <a:rPr lang="en-US" dirty="0" err="1"/>
              <a:t>estado</a:t>
            </a:r>
            <a:r>
              <a:rPr lang="en-US" dirty="0"/>
              <a:t> (salvo en </a:t>
            </a:r>
            <a:r>
              <a:rPr lang="en-US" dirty="0" err="1"/>
              <a:t>modo</a:t>
            </a:r>
            <a:r>
              <a:rPr lang="en-US" dirty="0"/>
              <a:t> </a:t>
            </a:r>
            <a:r>
              <a:rPr lang="en-US" i="1" dirty="0"/>
              <a:t>user)</a:t>
            </a:r>
          </a:p>
        </p:txBody>
      </p:sp>
      <p:sp>
        <p:nvSpPr>
          <p:cNvPr id="4" name="Rectángulo 3"/>
          <p:cNvSpPr/>
          <p:nvPr/>
        </p:nvSpPr>
        <p:spPr>
          <a:xfrm>
            <a:off x="683568" y="3501008"/>
            <a:ext cx="8352928" cy="2893100"/>
          </a:xfrm>
          <a:prstGeom prst="rect">
            <a:avLst/>
          </a:prstGeom>
          <a:ln>
            <a:solidFill>
              <a:schemeClr val="tx1"/>
            </a:solidFill>
          </a:ln>
        </p:spPr>
        <p:txBody>
          <a:bodyPr wrap="square">
            <a:spAutoFit/>
          </a:bodyPr>
          <a:lstStyle/>
          <a:p>
            <a:r>
              <a:rPr lang="en-US" sz="1400" dirty="0">
                <a:latin typeface="Consolas"/>
                <a:cs typeface="Consolas"/>
              </a:rPr>
              <a:t>.</a:t>
            </a:r>
            <a:r>
              <a:rPr lang="en-US" sz="1400" dirty="0" err="1">
                <a:latin typeface="Consolas"/>
                <a:cs typeface="Consolas"/>
              </a:rPr>
              <a:t>equ</a:t>
            </a:r>
            <a:r>
              <a:rPr lang="en-US" sz="1400" dirty="0">
                <a:latin typeface="Consolas"/>
                <a:cs typeface="Consolas"/>
              </a:rPr>
              <a:t>    MODEMASK,   0x1f 	/* Para </a:t>
            </a:r>
            <a:r>
              <a:rPr lang="en-US" sz="1400" dirty="0" err="1">
                <a:latin typeface="Consolas"/>
                <a:cs typeface="Consolas"/>
              </a:rPr>
              <a:t>selección</a:t>
            </a:r>
            <a:r>
              <a:rPr lang="en-US" sz="1400" dirty="0">
                <a:latin typeface="Consolas"/>
                <a:cs typeface="Consolas"/>
              </a:rPr>
              <a:t> de M[4:0] */</a:t>
            </a:r>
          </a:p>
          <a:p>
            <a:r>
              <a:rPr lang="en-US" sz="1400" dirty="0">
                <a:latin typeface="Consolas"/>
                <a:cs typeface="Consolas"/>
              </a:rPr>
              <a:t>.</a:t>
            </a:r>
            <a:r>
              <a:rPr lang="en-US" sz="1400" dirty="0" err="1">
                <a:latin typeface="Consolas"/>
                <a:cs typeface="Consolas"/>
              </a:rPr>
              <a:t>equ</a:t>
            </a:r>
            <a:r>
              <a:rPr lang="en-US" sz="1400" dirty="0">
                <a:latin typeface="Consolas"/>
                <a:cs typeface="Consolas"/>
              </a:rPr>
              <a:t>    UNDEFMODE,  0x1b	/* </a:t>
            </a:r>
            <a:r>
              <a:rPr lang="en-US" sz="1400" dirty="0" err="1">
                <a:latin typeface="Consolas"/>
                <a:cs typeface="Consolas"/>
              </a:rPr>
              <a:t>Código</a:t>
            </a:r>
            <a:r>
              <a:rPr lang="en-US" sz="1400" dirty="0">
                <a:latin typeface="Consolas"/>
                <a:cs typeface="Consolas"/>
              </a:rPr>
              <a:t> de </a:t>
            </a:r>
            <a:r>
              <a:rPr lang="en-US" sz="1400" dirty="0" err="1">
                <a:latin typeface="Consolas"/>
                <a:cs typeface="Consolas"/>
              </a:rPr>
              <a:t>modo</a:t>
            </a:r>
            <a:r>
              <a:rPr lang="en-US" sz="1400" dirty="0">
                <a:latin typeface="Consolas"/>
                <a:cs typeface="Consolas"/>
              </a:rPr>
              <a:t> </a:t>
            </a:r>
            <a:r>
              <a:rPr lang="en-US" sz="1400" dirty="0" err="1">
                <a:latin typeface="Consolas"/>
                <a:cs typeface="Consolas"/>
              </a:rPr>
              <a:t>Undef</a:t>
            </a:r>
            <a:r>
              <a:rPr lang="en-US" sz="1400" dirty="0">
                <a:latin typeface="Consolas"/>
                <a:cs typeface="Consolas"/>
              </a:rPr>
              <a:t> */</a:t>
            </a:r>
          </a:p>
          <a:p>
            <a:endParaRPr lang="en-US" sz="1400" dirty="0">
              <a:latin typeface="Consolas"/>
              <a:cs typeface="Consolas"/>
            </a:endParaRPr>
          </a:p>
          <a:p>
            <a:r>
              <a:rPr lang="en-US" sz="1400" dirty="0" err="1">
                <a:latin typeface="Consolas"/>
                <a:cs typeface="Consolas"/>
              </a:rPr>
              <a:t>mrs</a:t>
            </a:r>
            <a:r>
              <a:rPr lang="en-US" sz="1400" dirty="0">
                <a:latin typeface="Consolas"/>
                <a:cs typeface="Consolas"/>
              </a:rPr>
              <a:t>     r0,cpsr	/* </a:t>
            </a:r>
            <a:r>
              <a:rPr lang="en-US" sz="1400" dirty="0" err="1">
                <a:latin typeface="Consolas"/>
                <a:cs typeface="Consolas"/>
              </a:rPr>
              <a:t>Llevamos</a:t>
            </a:r>
            <a:r>
              <a:rPr lang="en-US" sz="1400" dirty="0">
                <a:latin typeface="Consolas"/>
                <a:cs typeface="Consolas"/>
              </a:rPr>
              <a:t> el </a:t>
            </a:r>
            <a:r>
              <a:rPr lang="en-US" sz="1400" dirty="0" err="1">
                <a:latin typeface="Consolas"/>
                <a:cs typeface="Consolas"/>
              </a:rPr>
              <a:t>registro</a:t>
            </a:r>
            <a:r>
              <a:rPr lang="en-US" sz="1400" dirty="0">
                <a:latin typeface="Consolas"/>
                <a:cs typeface="Consolas"/>
              </a:rPr>
              <a:t> de </a:t>
            </a:r>
            <a:r>
              <a:rPr lang="en-US" sz="1400" dirty="0" err="1">
                <a:latin typeface="Consolas"/>
                <a:cs typeface="Consolas"/>
              </a:rPr>
              <a:t>estado</a:t>
            </a:r>
            <a:r>
              <a:rPr lang="en-US" sz="1400" dirty="0">
                <a:latin typeface="Consolas"/>
                <a:cs typeface="Consolas"/>
              </a:rPr>
              <a:t> a r0 */</a:t>
            </a:r>
          </a:p>
          <a:p>
            <a:endParaRPr lang="en-US" sz="1400" dirty="0">
              <a:latin typeface="Consolas"/>
              <a:cs typeface="Consolas"/>
            </a:endParaRPr>
          </a:p>
          <a:p>
            <a:r>
              <a:rPr lang="en-US" sz="1400" dirty="0" err="1">
                <a:latin typeface="Consolas"/>
                <a:cs typeface="Consolas"/>
              </a:rPr>
              <a:t>bic</a:t>
            </a:r>
            <a:r>
              <a:rPr lang="en-US" sz="1400" dirty="0">
                <a:latin typeface="Consolas"/>
                <a:cs typeface="Consolas"/>
              </a:rPr>
              <a:t>     r0,r0,#MODEMASK 	/* </a:t>
            </a:r>
            <a:r>
              <a:rPr lang="en-US" sz="1400" dirty="0" err="1">
                <a:latin typeface="Consolas"/>
                <a:cs typeface="Consolas"/>
              </a:rPr>
              <a:t>Borramos</a:t>
            </a:r>
            <a:r>
              <a:rPr lang="en-US" sz="1400" dirty="0">
                <a:latin typeface="Consolas"/>
                <a:cs typeface="Consolas"/>
              </a:rPr>
              <a:t> los bits de </a:t>
            </a:r>
            <a:r>
              <a:rPr lang="en-US" sz="1400" dirty="0" err="1">
                <a:latin typeface="Consolas"/>
                <a:cs typeface="Consolas"/>
              </a:rPr>
              <a:t>modo</a:t>
            </a:r>
            <a:r>
              <a:rPr lang="en-US" sz="1400" dirty="0">
                <a:latin typeface="Consolas"/>
                <a:cs typeface="Consolas"/>
              </a:rPr>
              <a:t> de r0 */</a:t>
            </a:r>
          </a:p>
          <a:p>
            <a:endParaRPr lang="en-US" sz="1400" dirty="0">
              <a:latin typeface="Consolas"/>
              <a:cs typeface="Consolas"/>
            </a:endParaRPr>
          </a:p>
          <a:p>
            <a:r>
              <a:rPr lang="en-US" sz="1400" dirty="0" err="1">
                <a:latin typeface="Consolas"/>
                <a:cs typeface="Consolas"/>
              </a:rPr>
              <a:t>orr</a:t>
            </a:r>
            <a:r>
              <a:rPr lang="en-US" sz="1400" dirty="0">
                <a:latin typeface="Consolas"/>
                <a:cs typeface="Consolas"/>
              </a:rPr>
              <a:t>     r1,r0,#UNDEFMODE 	/* </a:t>
            </a:r>
            <a:r>
              <a:rPr lang="en-US" sz="1400" dirty="0" err="1">
                <a:latin typeface="Consolas"/>
                <a:cs typeface="Consolas"/>
              </a:rPr>
              <a:t>Añadimos</a:t>
            </a:r>
            <a:r>
              <a:rPr lang="en-US" sz="1400" dirty="0">
                <a:latin typeface="Consolas"/>
                <a:cs typeface="Consolas"/>
              </a:rPr>
              <a:t> el </a:t>
            </a:r>
            <a:r>
              <a:rPr lang="en-US" sz="1400" dirty="0" err="1">
                <a:latin typeface="Consolas"/>
                <a:cs typeface="Consolas"/>
              </a:rPr>
              <a:t>código</a:t>
            </a:r>
            <a:r>
              <a:rPr lang="en-US" sz="1400" dirty="0">
                <a:latin typeface="Consolas"/>
                <a:cs typeface="Consolas"/>
              </a:rPr>
              <a:t> del </a:t>
            </a:r>
            <a:r>
              <a:rPr lang="en-US" sz="1400" dirty="0" err="1">
                <a:latin typeface="Consolas"/>
                <a:cs typeface="Consolas"/>
              </a:rPr>
              <a:t>modo</a:t>
            </a:r>
            <a:r>
              <a:rPr lang="en-US" sz="1400" dirty="0">
                <a:latin typeface="Consolas"/>
                <a:cs typeface="Consolas"/>
              </a:rPr>
              <a:t> </a:t>
            </a:r>
            <a:r>
              <a:rPr lang="en-US" sz="1400" dirty="0" err="1">
                <a:latin typeface="Consolas"/>
                <a:cs typeface="Consolas"/>
              </a:rPr>
              <a:t>Undef</a:t>
            </a:r>
            <a:r>
              <a:rPr lang="en-US" sz="1400" dirty="0">
                <a:latin typeface="Consolas"/>
                <a:cs typeface="Consolas"/>
              </a:rPr>
              <a:t> y </a:t>
            </a:r>
            <a:r>
              <a:rPr lang="en-US" sz="1400" dirty="0" err="1">
                <a:latin typeface="Consolas"/>
                <a:cs typeface="Consolas"/>
              </a:rPr>
              <a:t>copiamos</a:t>
            </a:r>
            <a:r>
              <a:rPr lang="en-US" sz="1400" dirty="0">
                <a:latin typeface="Consolas"/>
                <a:cs typeface="Consolas"/>
              </a:rPr>
              <a:t> en r1 */</a:t>
            </a:r>
          </a:p>
          <a:p>
            <a:endParaRPr lang="en-US" sz="1400" dirty="0">
              <a:latin typeface="Consolas"/>
              <a:cs typeface="Consolas"/>
            </a:endParaRPr>
          </a:p>
          <a:p>
            <a:r>
              <a:rPr lang="en-US" sz="1400" dirty="0" err="1">
                <a:latin typeface="Consolas"/>
                <a:cs typeface="Consolas"/>
              </a:rPr>
              <a:t>msr</a:t>
            </a:r>
            <a:r>
              <a:rPr lang="en-US" sz="1400" dirty="0">
                <a:latin typeface="Consolas"/>
                <a:cs typeface="Consolas"/>
              </a:rPr>
              <a:t>     cpsr_cxsf,r1	/* </a:t>
            </a:r>
            <a:r>
              <a:rPr lang="en-US" sz="1400" dirty="0" err="1">
                <a:latin typeface="Consolas"/>
                <a:cs typeface="Consolas"/>
              </a:rPr>
              <a:t>Escribimos</a:t>
            </a:r>
            <a:r>
              <a:rPr lang="en-US" sz="1400" dirty="0">
                <a:latin typeface="Consolas"/>
                <a:cs typeface="Consolas"/>
              </a:rPr>
              <a:t> el </a:t>
            </a:r>
            <a:r>
              <a:rPr lang="en-US" sz="1400" dirty="0" err="1">
                <a:latin typeface="Consolas"/>
                <a:cs typeface="Consolas"/>
              </a:rPr>
              <a:t>resultado</a:t>
            </a:r>
            <a:r>
              <a:rPr lang="en-US" sz="1400" dirty="0">
                <a:latin typeface="Consolas"/>
                <a:cs typeface="Consolas"/>
              </a:rPr>
              <a:t> en el </a:t>
            </a:r>
            <a:r>
              <a:rPr lang="en-US" sz="1400" dirty="0" err="1">
                <a:latin typeface="Consolas"/>
                <a:cs typeface="Consolas"/>
              </a:rPr>
              <a:t>registro</a:t>
            </a:r>
            <a:r>
              <a:rPr lang="en-US" sz="1400" dirty="0">
                <a:latin typeface="Consolas"/>
                <a:cs typeface="Consolas"/>
              </a:rPr>
              <a:t> de </a:t>
            </a:r>
            <a:r>
              <a:rPr lang="en-US" sz="1400" dirty="0" err="1">
                <a:latin typeface="Consolas"/>
                <a:cs typeface="Consolas"/>
              </a:rPr>
              <a:t>estado</a:t>
            </a:r>
            <a:r>
              <a:rPr lang="en-US" sz="1400" dirty="0">
                <a:latin typeface="Consolas"/>
                <a:cs typeface="Consolas"/>
              </a:rPr>
              <a:t>*/</a:t>
            </a:r>
          </a:p>
          <a:p>
            <a:endParaRPr lang="en-US" sz="1400" dirty="0">
              <a:latin typeface="Consolas"/>
              <a:cs typeface="Consolas"/>
            </a:endParaRPr>
          </a:p>
          <a:p>
            <a:r>
              <a:rPr lang="en-US" sz="1400" dirty="0" err="1">
                <a:latin typeface="Consolas"/>
                <a:cs typeface="Consolas"/>
              </a:rPr>
              <a:t>ldr</a:t>
            </a:r>
            <a:r>
              <a:rPr lang="en-US" sz="1400" dirty="0">
                <a:latin typeface="Consolas"/>
                <a:cs typeface="Consolas"/>
              </a:rPr>
              <a:t>     </a:t>
            </a:r>
            <a:r>
              <a:rPr lang="en-US" sz="1400" dirty="0" err="1">
                <a:latin typeface="Consolas"/>
                <a:cs typeface="Consolas"/>
              </a:rPr>
              <a:t>sp</a:t>
            </a:r>
            <a:r>
              <a:rPr lang="en-US" sz="1400" dirty="0">
                <a:latin typeface="Consolas"/>
                <a:cs typeface="Consolas"/>
              </a:rPr>
              <a:t>,=</a:t>
            </a:r>
            <a:r>
              <a:rPr lang="en-US" sz="1400" dirty="0" err="1">
                <a:latin typeface="Consolas"/>
                <a:cs typeface="Consolas"/>
              </a:rPr>
              <a:t>UndefStack</a:t>
            </a:r>
            <a:r>
              <a:rPr lang="en-US" sz="1400" dirty="0">
                <a:latin typeface="Consolas"/>
                <a:cs typeface="Consolas"/>
              </a:rPr>
              <a:t> 	/*</a:t>
            </a:r>
            <a:r>
              <a:rPr lang="en-US" sz="1400" dirty="0" err="1">
                <a:latin typeface="Consolas"/>
                <a:cs typeface="Consolas"/>
              </a:rPr>
              <a:t>Actualizamos</a:t>
            </a:r>
            <a:r>
              <a:rPr lang="en-US" sz="1400" dirty="0">
                <a:latin typeface="Consolas"/>
                <a:cs typeface="Consolas"/>
              </a:rPr>
              <a:t> el SP de </a:t>
            </a:r>
            <a:r>
              <a:rPr lang="en-US" sz="1400" dirty="0" err="1">
                <a:latin typeface="Consolas"/>
                <a:cs typeface="Consolas"/>
              </a:rPr>
              <a:t>ese</a:t>
            </a:r>
            <a:r>
              <a:rPr lang="en-US" sz="1400" dirty="0">
                <a:latin typeface="Consolas"/>
                <a:cs typeface="Consolas"/>
              </a:rPr>
              <a:t> </a:t>
            </a:r>
            <a:r>
              <a:rPr lang="en-US" sz="1400" dirty="0" err="1">
                <a:latin typeface="Consolas"/>
                <a:cs typeface="Consolas"/>
              </a:rPr>
              <a:t>modo</a:t>
            </a:r>
            <a:r>
              <a:rPr lang="en-US" sz="1400" dirty="0">
                <a:latin typeface="Consolas"/>
                <a:cs typeface="Consolas"/>
              </a:rPr>
              <a:t> */</a:t>
            </a:r>
            <a:r>
              <a:rPr lang="en-US" baseline="30000" dirty="0"/>
              <a:t>	</a:t>
            </a:r>
          </a:p>
        </p:txBody>
      </p:sp>
    </p:spTree>
    <p:extLst>
      <p:ext uri="{BB962C8B-B14F-4D97-AF65-F5344CB8AC3E}">
        <p14:creationId xmlns:p14="http://schemas.microsoft.com/office/powerpoint/2010/main" val="1583394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Placa</a:t>
            </a:r>
            <a:r>
              <a:rPr lang="en-US" dirty="0"/>
              <a:t> EMBEST S3CEV40</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700808"/>
            <a:ext cx="4908550" cy="476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ángulo 4"/>
          <p:cNvSpPr/>
          <p:nvPr/>
        </p:nvSpPr>
        <p:spPr>
          <a:xfrm>
            <a:off x="3970536" y="3789040"/>
            <a:ext cx="1224136" cy="1152128"/>
          </a:xfrm>
          <a:prstGeom prst="rect">
            <a:avLst/>
          </a:prstGeom>
          <a:noFill/>
          <a:ln w="5715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uadroTexto 5"/>
          <p:cNvSpPr txBox="1"/>
          <p:nvPr/>
        </p:nvSpPr>
        <p:spPr>
          <a:xfrm>
            <a:off x="6262945" y="3789040"/>
            <a:ext cx="2200956" cy="923330"/>
          </a:xfrm>
          <a:prstGeom prst="rect">
            <a:avLst/>
          </a:prstGeom>
          <a:noFill/>
        </p:spPr>
        <p:txBody>
          <a:bodyPr wrap="none" rtlCol="0">
            <a:spAutoFit/>
          </a:bodyPr>
          <a:lstStyle/>
          <a:p>
            <a:r>
              <a:rPr lang="en-US" dirty="0" err="1"/>
              <a:t>SystemOnChip</a:t>
            </a:r>
            <a:r>
              <a:rPr lang="en-US" dirty="0"/>
              <a:t> </a:t>
            </a:r>
          </a:p>
          <a:p>
            <a:r>
              <a:rPr lang="en-US" dirty="0"/>
              <a:t>SAMSUNG S3C44BOX</a:t>
            </a:r>
          </a:p>
          <a:p>
            <a:r>
              <a:rPr lang="en-US" dirty="0"/>
              <a:t>con un ARM y….</a:t>
            </a:r>
          </a:p>
        </p:txBody>
      </p:sp>
      <p:cxnSp>
        <p:nvCxnSpPr>
          <p:cNvPr id="8" name="Conector recto de flecha 7"/>
          <p:cNvCxnSpPr>
            <a:stCxn id="5" idx="3"/>
            <a:endCxn id="6" idx="1"/>
          </p:cNvCxnSpPr>
          <p:nvPr/>
        </p:nvCxnSpPr>
        <p:spPr>
          <a:xfrm flipV="1">
            <a:off x="5194672" y="4250705"/>
            <a:ext cx="1068273" cy="114399"/>
          </a:xfrm>
          <a:prstGeom prst="straightConnector1">
            <a:avLst/>
          </a:prstGeom>
          <a:ln>
            <a:solidFill>
              <a:srgbClr val="C0504D"/>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6163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41 Título"/>
          <p:cNvSpPr>
            <a:spLocks noGrp="1"/>
          </p:cNvSpPr>
          <p:nvPr>
            <p:ph type="title"/>
          </p:nvPr>
        </p:nvSpPr>
        <p:spPr/>
        <p:txBody>
          <a:bodyPr>
            <a:normAutofit fontScale="90000"/>
          </a:bodyPr>
          <a:lstStyle/>
          <a:p>
            <a:r>
              <a:rPr lang="es-ES_tradnl" dirty="0">
                <a:sym typeface="Symbol" pitchFamily="18" charset="2"/>
              </a:rPr>
              <a:t>Secuencia de eventos en el tratamiento de una excepción/interrupción</a:t>
            </a:r>
            <a:endParaRPr lang="es-ES" dirty="0"/>
          </a:p>
        </p:txBody>
      </p:sp>
      <p:sp>
        <p:nvSpPr>
          <p:cNvPr id="52229" name="Line 5"/>
          <p:cNvSpPr>
            <a:spLocks noChangeShapeType="1"/>
          </p:cNvSpPr>
          <p:nvPr/>
        </p:nvSpPr>
        <p:spPr bwMode="auto">
          <a:xfrm>
            <a:off x="3560763" y="2940199"/>
            <a:ext cx="0" cy="819150"/>
          </a:xfrm>
          <a:prstGeom prst="line">
            <a:avLst/>
          </a:prstGeom>
          <a:noFill/>
          <a:ln w="57150">
            <a:solidFill>
              <a:schemeClr val="tx1"/>
            </a:solidFill>
            <a:prstDash val="sysDot"/>
            <a:round/>
            <a:headEnd/>
            <a:tailEnd type="triangle" w="med" len="med"/>
          </a:ln>
        </p:spPr>
        <p:txBody>
          <a:bodyPr wrap="none" anchor="ctr">
            <a:spAutoFit/>
          </a:bodyPr>
          <a:lstStyle/>
          <a:p>
            <a:endParaRPr lang="es-ES"/>
          </a:p>
        </p:txBody>
      </p:sp>
      <p:sp>
        <p:nvSpPr>
          <p:cNvPr id="52230" name="Line 6"/>
          <p:cNvSpPr>
            <a:spLocks noChangeShapeType="1"/>
          </p:cNvSpPr>
          <p:nvPr/>
        </p:nvSpPr>
        <p:spPr bwMode="auto">
          <a:xfrm>
            <a:off x="3560763" y="3759349"/>
            <a:ext cx="2079625" cy="0"/>
          </a:xfrm>
          <a:prstGeom prst="line">
            <a:avLst/>
          </a:prstGeom>
          <a:noFill/>
          <a:ln w="57150">
            <a:solidFill>
              <a:srgbClr val="7030A0"/>
            </a:solidFill>
            <a:round/>
            <a:headEnd/>
            <a:tailEnd type="triangle" w="med" len="med"/>
          </a:ln>
        </p:spPr>
        <p:txBody>
          <a:bodyPr wrap="none" anchor="ctr">
            <a:spAutoFit/>
          </a:bodyPr>
          <a:lstStyle/>
          <a:p>
            <a:endParaRPr lang="es-ES"/>
          </a:p>
        </p:txBody>
      </p:sp>
      <p:sp>
        <p:nvSpPr>
          <p:cNvPr id="52231" name="Line 7"/>
          <p:cNvSpPr>
            <a:spLocks noChangeShapeType="1"/>
          </p:cNvSpPr>
          <p:nvPr/>
        </p:nvSpPr>
        <p:spPr bwMode="auto">
          <a:xfrm flipV="1">
            <a:off x="5640388" y="2940199"/>
            <a:ext cx="0" cy="776288"/>
          </a:xfrm>
          <a:prstGeom prst="line">
            <a:avLst/>
          </a:prstGeom>
          <a:noFill/>
          <a:ln w="57150">
            <a:solidFill>
              <a:schemeClr val="tx1"/>
            </a:solidFill>
            <a:prstDash val="sysDot"/>
            <a:round/>
            <a:headEnd/>
            <a:tailEnd type="triangle" w="med" len="med"/>
          </a:ln>
        </p:spPr>
        <p:txBody>
          <a:bodyPr wrap="none" anchor="ctr">
            <a:spAutoFit/>
          </a:bodyPr>
          <a:lstStyle/>
          <a:p>
            <a:endParaRPr lang="es-ES"/>
          </a:p>
        </p:txBody>
      </p:sp>
      <p:sp>
        <p:nvSpPr>
          <p:cNvPr id="577555" name="Text Box 19"/>
          <p:cNvSpPr txBox="1">
            <a:spLocks noChangeArrowheads="1"/>
          </p:cNvSpPr>
          <p:nvPr/>
        </p:nvSpPr>
        <p:spPr bwMode="auto">
          <a:xfrm>
            <a:off x="539552" y="3429000"/>
            <a:ext cx="3044825" cy="769441"/>
          </a:xfrm>
          <a:prstGeom prst="rect">
            <a:avLst/>
          </a:prstGeom>
          <a:noFill/>
          <a:ln w="57150">
            <a:noFill/>
            <a:miter lim="800000"/>
            <a:headEnd/>
            <a:tailEnd/>
          </a:ln>
        </p:spPr>
        <p:txBody>
          <a:bodyPr anchor="ctr">
            <a:spAutoFit/>
          </a:bodyPr>
          <a:lstStyle/>
          <a:p>
            <a:pPr marL="292100" indent="-292100" eaLnBrk="0" hangingPunct="0">
              <a:spcBef>
                <a:spcPct val="20000"/>
              </a:spcBef>
              <a:tabLst>
                <a:tab pos="292100" algn="l"/>
              </a:tabLst>
            </a:pPr>
            <a:r>
              <a:rPr lang="es-ES_tradnl" sz="1600" dirty="0"/>
              <a:t>4</a:t>
            </a:r>
            <a:r>
              <a:rPr lang="es-ES_tradnl" sz="1400" b="0" dirty="0"/>
              <a:t>	CPU </a:t>
            </a:r>
            <a:r>
              <a:rPr lang="es-ES_tradnl" sz="1400" b="0" dirty="0">
                <a:solidFill>
                  <a:srgbClr val="0070C0"/>
                </a:solidFill>
              </a:rPr>
              <a:t>salva </a:t>
            </a:r>
            <a:r>
              <a:rPr lang="es-ES_tradnl" sz="1400" b="0" dirty="0" err="1">
                <a:solidFill>
                  <a:srgbClr val="0070C0"/>
                </a:solidFill>
              </a:rPr>
              <a:t>automát</a:t>
            </a:r>
            <a:r>
              <a:rPr lang="es-ES_tradnl" sz="1400" b="0" dirty="0">
                <a:solidFill>
                  <a:srgbClr val="0070C0"/>
                </a:solidFill>
              </a:rPr>
              <a:t>. contexto</a:t>
            </a:r>
            <a:r>
              <a:rPr lang="es-ES_tradnl" sz="1400" b="0" i="1" dirty="0">
                <a:solidFill>
                  <a:srgbClr val="0070C0"/>
                </a:solidFill>
              </a:rPr>
              <a:t> </a:t>
            </a:r>
            <a:r>
              <a:rPr lang="es-ES_tradnl" sz="1400" b="0" dirty="0"/>
              <a:t>(PC y reg. de estado), </a:t>
            </a:r>
            <a:r>
              <a:rPr lang="es-ES_tradnl" sz="1400" b="1" dirty="0" err="1"/>
              <a:t>descapacita</a:t>
            </a:r>
            <a:r>
              <a:rPr lang="es-ES_tradnl" sz="1400" b="1" dirty="0"/>
              <a:t> las interrupciones </a:t>
            </a:r>
            <a:r>
              <a:rPr lang="es-ES_tradnl" sz="1400" b="0" dirty="0"/>
              <a:t>y </a:t>
            </a:r>
            <a:r>
              <a:rPr lang="es-ES_tradnl" sz="1400" b="1" dirty="0"/>
              <a:t>salta a la RTI</a:t>
            </a:r>
          </a:p>
        </p:txBody>
      </p:sp>
      <p:sp>
        <p:nvSpPr>
          <p:cNvPr id="577556" name="Oval 20"/>
          <p:cNvSpPr>
            <a:spLocks noChangeArrowheads="1"/>
          </p:cNvSpPr>
          <p:nvPr/>
        </p:nvSpPr>
        <p:spPr bwMode="auto">
          <a:xfrm>
            <a:off x="563489" y="3469109"/>
            <a:ext cx="322263" cy="304800"/>
          </a:xfrm>
          <a:prstGeom prst="ellipse">
            <a:avLst/>
          </a:prstGeom>
          <a:noFill/>
          <a:ln w="12700" cap="sq">
            <a:solidFill>
              <a:schemeClr val="tx1"/>
            </a:solidFill>
            <a:round/>
            <a:headEnd type="none" w="sm" len="sm"/>
            <a:tailEnd type="none" w="sm" len="sm"/>
          </a:ln>
        </p:spPr>
        <p:txBody>
          <a:bodyPr wrap="none" lIns="90000" tIns="46800" rIns="90000" bIns="46800" anchor="ctr">
            <a:spAutoFit/>
          </a:bodyPr>
          <a:lstStyle/>
          <a:p>
            <a:endParaRPr lang="es-ES_tradnl" dirty="0"/>
          </a:p>
        </p:txBody>
      </p:sp>
      <p:sp>
        <p:nvSpPr>
          <p:cNvPr id="52244" name="Text Box 22"/>
          <p:cNvSpPr txBox="1">
            <a:spLocks noChangeArrowheads="1"/>
          </p:cNvSpPr>
          <p:nvPr/>
        </p:nvSpPr>
        <p:spPr bwMode="auto">
          <a:xfrm>
            <a:off x="4267200" y="3406924"/>
            <a:ext cx="469900" cy="304800"/>
          </a:xfrm>
          <a:prstGeom prst="rect">
            <a:avLst/>
          </a:prstGeom>
          <a:noFill/>
          <a:ln w="57150">
            <a:noFill/>
            <a:miter lim="800000"/>
            <a:headEnd/>
            <a:tailEnd/>
          </a:ln>
        </p:spPr>
        <p:txBody>
          <a:bodyPr wrap="none" anchor="ctr">
            <a:spAutoFit/>
          </a:bodyPr>
          <a:lstStyle/>
          <a:p>
            <a:pPr algn="ctr" eaLnBrk="0" hangingPunct="0">
              <a:spcBef>
                <a:spcPct val="20000"/>
              </a:spcBef>
            </a:pPr>
            <a:r>
              <a:rPr lang="es-ES_tradnl" sz="1400"/>
              <a:t>RTI</a:t>
            </a:r>
          </a:p>
        </p:txBody>
      </p:sp>
      <p:sp>
        <p:nvSpPr>
          <p:cNvPr id="577559" name="Text Box 23"/>
          <p:cNvSpPr txBox="1">
            <a:spLocks noChangeArrowheads="1"/>
          </p:cNvSpPr>
          <p:nvPr/>
        </p:nvSpPr>
        <p:spPr bwMode="auto">
          <a:xfrm>
            <a:off x="467544" y="4725144"/>
            <a:ext cx="3962400" cy="553998"/>
          </a:xfrm>
          <a:prstGeom prst="rect">
            <a:avLst/>
          </a:prstGeom>
          <a:noFill/>
          <a:ln w="57150">
            <a:noFill/>
            <a:miter lim="800000"/>
            <a:headEnd/>
            <a:tailEnd/>
          </a:ln>
        </p:spPr>
        <p:txBody>
          <a:bodyPr anchor="ctr">
            <a:spAutoFit/>
          </a:bodyPr>
          <a:lstStyle/>
          <a:p>
            <a:pPr marL="292100" indent="-292100" eaLnBrk="0" hangingPunct="0">
              <a:spcBef>
                <a:spcPct val="20000"/>
              </a:spcBef>
              <a:tabLst>
                <a:tab pos="292100" algn="l"/>
              </a:tabLst>
            </a:pPr>
            <a:r>
              <a:rPr lang="es-ES_tradnl" sz="1600" dirty="0"/>
              <a:t>  5</a:t>
            </a:r>
            <a:r>
              <a:rPr lang="es-ES_tradnl" sz="1400" b="0" dirty="0"/>
              <a:t>	  CPU ejecuta la </a:t>
            </a:r>
            <a:r>
              <a:rPr lang="es-ES_tradnl" sz="1400" b="0" dirty="0">
                <a:solidFill>
                  <a:srgbClr val="0070C0"/>
                </a:solidFill>
              </a:rPr>
              <a:t>RTI</a:t>
            </a:r>
            <a:r>
              <a:rPr lang="es-ES_tradnl" sz="1400" b="0" dirty="0"/>
              <a:t>, durante la cual realiza la operación de E/S</a:t>
            </a:r>
          </a:p>
        </p:txBody>
      </p:sp>
      <p:sp>
        <p:nvSpPr>
          <p:cNvPr id="577560" name="Oval 24"/>
          <p:cNvSpPr>
            <a:spLocks noChangeArrowheads="1"/>
          </p:cNvSpPr>
          <p:nvPr/>
        </p:nvSpPr>
        <p:spPr bwMode="auto">
          <a:xfrm>
            <a:off x="539552" y="4725144"/>
            <a:ext cx="322263" cy="304800"/>
          </a:xfrm>
          <a:prstGeom prst="ellipse">
            <a:avLst/>
          </a:prstGeom>
          <a:noFill/>
          <a:ln w="12700" cap="sq">
            <a:solidFill>
              <a:schemeClr val="tx1"/>
            </a:solidFill>
            <a:round/>
            <a:headEnd type="none" w="sm" len="sm"/>
            <a:tailEnd type="none" w="sm" len="sm"/>
          </a:ln>
        </p:spPr>
        <p:txBody>
          <a:bodyPr wrap="none" lIns="90000" tIns="46800" rIns="90000" bIns="46800" anchor="ctr">
            <a:spAutoFit/>
          </a:bodyPr>
          <a:lstStyle/>
          <a:p>
            <a:endParaRPr lang="es-ES_tradnl"/>
          </a:p>
        </p:txBody>
      </p:sp>
      <p:sp>
        <p:nvSpPr>
          <p:cNvPr id="577561" name="Text Box 25"/>
          <p:cNvSpPr txBox="1">
            <a:spLocks noChangeArrowheads="1"/>
          </p:cNvSpPr>
          <p:nvPr/>
        </p:nvSpPr>
        <p:spPr bwMode="auto">
          <a:xfrm>
            <a:off x="5275263" y="4070499"/>
            <a:ext cx="3352800" cy="762000"/>
          </a:xfrm>
          <a:prstGeom prst="rect">
            <a:avLst/>
          </a:prstGeom>
          <a:noFill/>
          <a:ln w="57150">
            <a:noFill/>
            <a:miter lim="800000"/>
            <a:headEnd/>
            <a:tailEnd/>
          </a:ln>
        </p:spPr>
        <p:txBody>
          <a:bodyPr anchor="ctr">
            <a:spAutoFit/>
          </a:bodyPr>
          <a:lstStyle/>
          <a:p>
            <a:pPr marL="292100" indent="-292100" eaLnBrk="0" hangingPunct="0">
              <a:spcBef>
                <a:spcPct val="20000"/>
              </a:spcBef>
              <a:tabLst>
                <a:tab pos="292100" algn="l"/>
              </a:tabLst>
            </a:pPr>
            <a:r>
              <a:rPr lang="es-ES_tradnl" sz="1600" dirty="0"/>
              <a:t>6</a:t>
            </a:r>
            <a:r>
              <a:rPr lang="es-ES_tradnl" sz="1400" b="0" dirty="0"/>
              <a:t>	CPU capacita las interrupciones, </a:t>
            </a:r>
            <a:r>
              <a:rPr lang="es-ES_tradnl" sz="1400" b="0" dirty="0">
                <a:solidFill>
                  <a:srgbClr val="0070C0"/>
                </a:solidFill>
              </a:rPr>
              <a:t>restaura contexto </a:t>
            </a:r>
            <a:r>
              <a:rPr lang="es-ES_tradnl" sz="1400" b="0" dirty="0"/>
              <a:t>(PC y reg. estado) y retorna al programa</a:t>
            </a:r>
          </a:p>
        </p:txBody>
      </p:sp>
      <p:sp>
        <p:nvSpPr>
          <p:cNvPr id="577562" name="Oval 26"/>
          <p:cNvSpPr>
            <a:spLocks noChangeArrowheads="1"/>
          </p:cNvSpPr>
          <p:nvPr/>
        </p:nvSpPr>
        <p:spPr bwMode="auto">
          <a:xfrm>
            <a:off x="5257800" y="4070499"/>
            <a:ext cx="322263" cy="304800"/>
          </a:xfrm>
          <a:prstGeom prst="ellipse">
            <a:avLst/>
          </a:prstGeom>
          <a:noFill/>
          <a:ln w="12700" cap="sq">
            <a:solidFill>
              <a:schemeClr val="tx1"/>
            </a:solidFill>
            <a:round/>
            <a:headEnd type="none" w="sm" len="sm"/>
            <a:tailEnd type="none" w="sm" len="sm"/>
          </a:ln>
        </p:spPr>
        <p:txBody>
          <a:bodyPr wrap="none" lIns="90000" tIns="46800" rIns="90000" bIns="46800" anchor="ctr">
            <a:spAutoFit/>
          </a:bodyPr>
          <a:lstStyle/>
          <a:p>
            <a:endParaRPr lang="es-ES_tradnl"/>
          </a:p>
        </p:txBody>
      </p:sp>
      <p:sp>
        <p:nvSpPr>
          <p:cNvPr id="577563" name="Line 27"/>
          <p:cNvSpPr>
            <a:spLocks noChangeShapeType="1"/>
          </p:cNvSpPr>
          <p:nvPr/>
        </p:nvSpPr>
        <p:spPr bwMode="auto">
          <a:xfrm flipV="1">
            <a:off x="2286000" y="3765699"/>
            <a:ext cx="2209800" cy="914400"/>
          </a:xfrm>
          <a:prstGeom prst="line">
            <a:avLst/>
          </a:prstGeom>
          <a:noFill/>
          <a:ln w="12700" cap="sq">
            <a:solidFill>
              <a:schemeClr val="tx1"/>
            </a:solidFill>
            <a:round/>
            <a:headEnd type="none" w="sm" len="sm"/>
            <a:tailEnd type="triangle" w="sm" len="sm"/>
          </a:ln>
        </p:spPr>
        <p:txBody>
          <a:bodyPr lIns="90000" tIns="46800" rIns="90000" bIns="46800" anchor="ctr">
            <a:spAutoFit/>
          </a:bodyPr>
          <a:lstStyle/>
          <a:p>
            <a:endParaRPr lang="es-ES"/>
          </a:p>
        </p:txBody>
      </p:sp>
      <p:sp>
        <p:nvSpPr>
          <p:cNvPr id="577564" name="Line 28"/>
          <p:cNvSpPr>
            <a:spLocks noChangeShapeType="1"/>
          </p:cNvSpPr>
          <p:nvPr/>
        </p:nvSpPr>
        <p:spPr bwMode="auto">
          <a:xfrm flipH="1" flipV="1">
            <a:off x="5664200" y="3308499"/>
            <a:ext cx="660400" cy="762000"/>
          </a:xfrm>
          <a:prstGeom prst="line">
            <a:avLst/>
          </a:prstGeom>
          <a:noFill/>
          <a:ln w="12700" cap="sq">
            <a:solidFill>
              <a:schemeClr val="tx1"/>
            </a:solidFill>
            <a:round/>
            <a:headEnd type="none" w="sm" len="sm"/>
            <a:tailEnd type="triangle" w="sm" len="sm"/>
          </a:ln>
        </p:spPr>
        <p:txBody>
          <a:bodyPr lIns="90000" tIns="46800" rIns="90000" bIns="46800" anchor="ctr">
            <a:spAutoFit/>
          </a:bodyPr>
          <a:lstStyle/>
          <a:p>
            <a:endParaRPr lang="es-ES"/>
          </a:p>
        </p:txBody>
      </p:sp>
      <p:grpSp>
        <p:nvGrpSpPr>
          <p:cNvPr id="2" name="Group 29"/>
          <p:cNvGrpSpPr>
            <a:grpSpLocks/>
          </p:cNvGrpSpPr>
          <p:nvPr/>
        </p:nvGrpSpPr>
        <p:grpSpPr bwMode="auto">
          <a:xfrm>
            <a:off x="6553200" y="3308499"/>
            <a:ext cx="2590800" cy="549275"/>
            <a:chOff x="1968" y="994"/>
            <a:chExt cx="1632" cy="346"/>
          </a:xfrm>
        </p:grpSpPr>
        <p:sp>
          <p:nvSpPr>
            <p:cNvPr id="52256" name="Text Box 30"/>
            <p:cNvSpPr txBox="1">
              <a:spLocks noChangeArrowheads="1"/>
            </p:cNvSpPr>
            <p:nvPr/>
          </p:nvSpPr>
          <p:spPr bwMode="auto">
            <a:xfrm>
              <a:off x="1970" y="994"/>
              <a:ext cx="1630" cy="346"/>
            </a:xfrm>
            <a:prstGeom prst="rect">
              <a:avLst/>
            </a:prstGeom>
            <a:noFill/>
            <a:ln w="57150">
              <a:noFill/>
              <a:miter lim="800000"/>
              <a:headEnd/>
              <a:tailEnd/>
            </a:ln>
          </p:spPr>
          <p:txBody>
            <a:bodyPr anchor="ctr">
              <a:spAutoFit/>
            </a:bodyPr>
            <a:lstStyle/>
            <a:p>
              <a:pPr marL="292100" indent="-292100" eaLnBrk="0" hangingPunct="0">
                <a:spcBef>
                  <a:spcPct val="20000"/>
                </a:spcBef>
                <a:tabLst>
                  <a:tab pos="292100" algn="l"/>
                </a:tabLst>
              </a:pPr>
              <a:r>
                <a:rPr lang="es-ES_tradnl" sz="1600" dirty="0"/>
                <a:t>7</a:t>
              </a:r>
              <a:r>
                <a:rPr lang="es-ES_tradnl" sz="1400" b="0" dirty="0"/>
                <a:t>	CPU continúa con la ejecución del programa</a:t>
              </a:r>
            </a:p>
          </p:txBody>
        </p:sp>
        <p:sp>
          <p:nvSpPr>
            <p:cNvPr id="52257" name="Oval 31"/>
            <p:cNvSpPr>
              <a:spLocks noChangeArrowheads="1"/>
            </p:cNvSpPr>
            <p:nvPr/>
          </p:nvSpPr>
          <p:spPr bwMode="auto">
            <a:xfrm>
              <a:off x="1968" y="1008"/>
              <a:ext cx="192" cy="192"/>
            </a:xfrm>
            <a:prstGeom prst="ellipse">
              <a:avLst/>
            </a:prstGeom>
            <a:noFill/>
            <a:ln w="12700" cap="sq">
              <a:solidFill>
                <a:schemeClr val="tx1"/>
              </a:solidFill>
              <a:round/>
              <a:headEnd type="none" w="sm" len="sm"/>
              <a:tailEnd type="none" w="sm" len="sm"/>
            </a:ln>
          </p:spPr>
          <p:txBody>
            <a:bodyPr wrap="none" lIns="90000" tIns="46800" rIns="90000" bIns="46800" anchor="ctr">
              <a:spAutoFit/>
            </a:bodyPr>
            <a:lstStyle/>
            <a:p>
              <a:endParaRPr lang="es-ES_tradnl"/>
            </a:p>
          </p:txBody>
        </p:sp>
      </p:grpSp>
      <p:sp>
        <p:nvSpPr>
          <p:cNvPr id="52254" name="Rectangle 34"/>
          <p:cNvSpPr>
            <a:spLocks noChangeArrowheads="1"/>
          </p:cNvSpPr>
          <p:nvPr/>
        </p:nvSpPr>
        <p:spPr bwMode="auto">
          <a:xfrm>
            <a:off x="4368800" y="5137299"/>
            <a:ext cx="180975" cy="304800"/>
          </a:xfrm>
          <a:prstGeom prst="rect">
            <a:avLst/>
          </a:prstGeom>
          <a:noFill/>
          <a:ln w="12700" cap="sq">
            <a:noFill/>
            <a:miter lim="800000"/>
            <a:headEnd type="none" w="sm" len="sm"/>
            <a:tailEnd type="none" w="sm" len="sm"/>
          </a:ln>
        </p:spPr>
        <p:txBody>
          <a:bodyPr wrap="none" lIns="90000" tIns="46800" rIns="90000" bIns="46800">
            <a:spAutoFit/>
          </a:bodyPr>
          <a:lstStyle/>
          <a:p>
            <a:pPr eaLnBrk="0" hangingPunct="0"/>
            <a:endParaRPr lang="es-ES_tradnl" sz="1400"/>
          </a:p>
        </p:txBody>
      </p:sp>
      <p:sp>
        <p:nvSpPr>
          <p:cNvPr id="43" name="Line 4"/>
          <p:cNvSpPr>
            <a:spLocks noChangeShapeType="1"/>
          </p:cNvSpPr>
          <p:nvPr/>
        </p:nvSpPr>
        <p:spPr bwMode="auto">
          <a:xfrm>
            <a:off x="1943100" y="2940199"/>
            <a:ext cx="1617663" cy="0"/>
          </a:xfrm>
          <a:prstGeom prst="line">
            <a:avLst/>
          </a:prstGeom>
          <a:noFill/>
          <a:ln w="57150">
            <a:solidFill>
              <a:srgbClr val="00B050"/>
            </a:solidFill>
            <a:round/>
            <a:headEnd/>
            <a:tailEnd type="triangle" w="med" len="med"/>
          </a:ln>
        </p:spPr>
        <p:txBody>
          <a:bodyPr wrap="none" anchor="ctr">
            <a:spAutoFit/>
          </a:bodyPr>
          <a:lstStyle/>
          <a:p>
            <a:endParaRPr lang="es-ES"/>
          </a:p>
        </p:txBody>
      </p:sp>
      <p:sp>
        <p:nvSpPr>
          <p:cNvPr id="44" name="Line 8"/>
          <p:cNvSpPr>
            <a:spLocks noChangeShapeType="1"/>
          </p:cNvSpPr>
          <p:nvPr/>
        </p:nvSpPr>
        <p:spPr bwMode="auto">
          <a:xfrm>
            <a:off x="5697538" y="2940199"/>
            <a:ext cx="1733550" cy="0"/>
          </a:xfrm>
          <a:prstGeom prst="line">
            <a:avLst/>
          </a:prstGeom>
          <a:noFill/>
          <a:ln w="57150">
            <a:solidFill>
              <a:srgbClr val="00B050"/>
            </a:solidFill>
            <a:round/>
            <a:headEnd/>
            <a:tailEnd type="triangle" w="med" len="med"/>
          </a:ln>
        </p:spPr>
        <p:txBody>
          <a:bodyPr wrap="none" anchor="ctr">
            <a:spAutoFit/>
          </a:bodyPr>
          <a:lstStyle/>
          <a:p>
            <a:endParaRPr lang="es-ES"/>
          </a:p>
        </p:txBody>
      </p:sp>
      <p:sp>
        <p:nvSpPr>
          <p:cNvPr id="45" name="Text Box 9"/>
          <p:cNvSpPr txBox="1">
            <a:spLocks noChangeArrowheads="1"/>
          </p:cNvSpPr>
          <p:nvPr/>
        </p:nvSpPr>
        <p:spPr bwMode="auto">
          <a:xfrm>
            <a:off x="1889125" y="2644924"/>
            <a:ext cx="1014413" cy="304800"/>
          </a:xfrm>
          <a:prstGeom prst="rect">
            <a:avLst/>
          </a:prstGeom>
          <a:noFill/>
          <a:ln w="57150">
            <a:noFill/>
            <a:miter lim="800000"/>
            <a:headEnd/>
            <a:tailEnd/>
          </a:ln>
        </p:spPr>
        <p:txBody>
          <a:bodyPr wrap="none" anchor="ctr">
            <a:spAutoFit/>
          </a:bodyPr>
          <a:lstStyle/>
          <a:p>
            <a:pPr algn="ctr" eaLnBrk="0" hangingPunct="0">
              <a:spcBef>
                <a:spcPct val="20000"/>
              </a:spcBef>
            </a:pPr>
            <a:r>
              <a:rPr lang="es-ES_tradnl" sz="1400"/>
              <a:t>Programa</a:t>
            </a:r>
          </a:p>
        </p:txBody>
      </p:sp>
      <p:sp>
        <p:nvSpPr>
          <p:cNvPr id="46" name="Line 10"/>
          <p:cNvSpPr>
            <a:spLocks noChangeShapeType="1"/>
          </p:cNvSpPr>
          <p:nvPr/>
        </p:nvSpPr>
        <p:spPr bwMode="auto">
          <a:xfrm>
            <a:off x="2286000" y="2474199"/>
            <a:ext cx="928688" cy="420688"/>
          </a:xfrm>
          <a:prstGeom prst="line">
            <a:avLst/>
          </a:prstGeom>
          <a:noFill/>
          <a:ln w="12700">
            <a:solidFill>
              <a:schemeClr val="tx1"/>
            </a:solidFill>
            <a:round/>
            <a:headEnd/>
            <a:tailEnd type="triangle" w="sm" len="sm"/>
          </a:ln>
        </p:spPr>
        <p:txBody>
          <a:bodyPr anchor="ctr">
            <a:spAutoFit/>
          </a:bodyPr>
          <a:lstStyle/>
          <a:p>
            <a:endParaRPr lang="es-ES"/>
          </a:p>
        </p:txBody>
      </p:sp>
      <p:sp>
        <p:nvSpPr>
          <p:cNvPr id="47" name="Text Box 11"/>
          <p:cNvSpPr txBox="1">
            <a:spLocks noChangeArrowheads="1"/>
          </p:cNvSpPr>
          <p:nvPr/>
        </p:nvSpPr>
        <p:spPr bwMode="auto">
          <a:xfrm>
            <a:off x="5940425" y="2641749"/>
            <a:ext cx="1014413" cy="304800"/>
          </a:xfrm>
          <a:prstGeom prst="rect">
            <a:avLst/>
          </a:prstGeom>
          <a:noFill/>
          <a:ln w="57150">
            <a:noFill/>
            <a:miter lim="800000"/>
            <a:headEnd/>
            <a:tailEnd/>
          </a:ln>
        </p:spPr>
        <p:txBody>
          <a:bodyPr wrap="none" anchor="ctr">
            <a:spAutoFit/>
          </a:bodyPr>
          <a:lstStyle/>
          <a:p>
            <a:pPr algn="ctr" eaLnBrk="0" hangingPunct="0">
              <a:spcBef>
                <a:spcPct val="20000"/>
              </a:spcBef>
            </a:pPr>
            <a:r>
              <a:rPr lang="es-ES_tradnl" sz="1400"/>
              <a:t>Programa</a:t>
            </a:r>
          </a:p>
        </p:txBody>
      </p:sp>
      <p:sp>
        <p:nvSpPr>
          <p:cNvPr id="48" name="Line 12"/>
          <p:cNvSpPr>
            <a:spLocks noChangeShapeType="1"/>
          </p:cNvSpPr>
          <p:nvPr/>
        </p:nvSpPr>
        <p:spPr bwMode="auto">
          <a:xfrm>
            <a:off x="3221038" y="2829074"/>
            <a:ext cx="0" cy="228600"/>
          </a:xfrm>
          <a:prstGeom prst="line">
            <a:avLst/>
          </a:prstGeom>
          <a:noFill/>
          <a:ln w="25400" cap="sq">
            <a:solidFill>
              <a:schemeClr val="tx1"/>
            </a:solidFill>
            <a:round/>
            <a:headEnd type="none" w="sm" len="sm"/>
            <a:tailEnd type="none" w="sm" len="sm"/>
          </a:ln>
        </p:spPr>
        <p:txBody>
          <a:bodyPr wrap="none" lIns="90000" tIns="46800" rIns="90000" bIns="46800" anchor="ctr">
            <a:spAutoFit/>
          </a:bodyPr>
          <a:lstStyle/>
          <a:p>
            <a:endParaRPr lang="es-ES"/>
          </a:p>
        </p:txBody>
      </p:sp>
      <p:grpSp>
        <p:nvGrpSpPr>
          <p:cNvPr id="3" name="Group 13"/>
          <p:cNvGrpSpPr>
            <a:grpSpLocks/>
          </p:cNvGrpSpPr>
          <p:nvPr/>
        </p:nvGrpSpPr>
        <p:grpSpPr bwMode="auto">
          <a:xfrm>
            <a:off x="838200" y="1899526"/>
            <a:ext cx="2590800" cy="554038"/>
            <a:chOff x="1968" y="992"/>
            <a:chExt cx="1632" cy="349"/>
          </a:xfrm>
        </p:grpSpPr>
        <p:sp>
          <p:nvSpPr>
            <p:cNvPr id="50" name="Text Box 14"/>
            <p:cNvSpPr txBox="1">
              <a:spLocks noChangeArrowheads="1"/>
            </p:cNvSpPr>
            <p:nvPr/>
          </p:nvSpPr>
          <p:spPr bwMode="auto">
            <a:xfrm>
              <a:off x="1970" y="992"/>
              <a:ext cx="1630" cy="349"/>
            </a:xfrm>
            <a:prstGeom prst="rect">
              <a:avLst/>
            </a:prstGeom>
            <a:noFill/>
            <a:ln w="57150">
              <a:noFill/>
              <a:miter lim="800000"/>
              <a:headEnd/>
              <a:tailEnd/>
            </a:ln>
          </p:spPr>
          <p:txBody>
            <a:bodyPr anchor="ctr">
              <a:spAutoFit/>
            </a:bodyPr>
            <a:lstStyle/>
            <a:p>
              <a:pPr marL="292100" indent="-292100" eaLnBrk="0" hangingPunct="0">
                <a:spcBef>
                  <a:spcPct val="20000"/>
                </a:spcBef>
                <a:tabLst>
                  <a:tab pos="292100" algn="l"/>
                </a:tabLst>
              </a:pPr>
              <a:r>
                <a:rPr lang="es-ES_tradnl" sz="1600" dirty="0"/>
                <a:t>2</a:t>
              </a:r>
              <a:r>
                <a:rPr lang="es-ES_tradnl" sz="1400" b="0" dirty="0"/>
                <a:t>	Se activa </a:t>
              </a:r>
              <a:r>
                <a:rPr lang="es-ES_tradnl" sz="1400" b="0" dirty="0">
                  <a:solidFill>
                    <a:srgbClr val="0070C0"/>
                  </a:solidFill>
                </a:rPr>
                <a:t>petición </a:t>
              </a:r>
              <a:r>
                <a:rPr lang="es-ES_tradnl" sz="1400" dirty="0">
                  <a:solidFill>
                    <a:srgbClr val="0070C0"/>
                  </a:solidFill>
                </a:rPr>
                <a:t>excepción/</a:t>
              </a:r>
              <a:r>
                <a:rPr lang="es-ES_tradnl" sz="1400" b="0" dirty="0">
                  <a:solidFill>
                    <a:srgbClr val="0070C0"/>
                  </a:solidFill>
                </a:rPr>
                <a:t>interrupción </a:t>
              </a:r>
              <a:endParaRPr lang="es-ES_tradnl" sz="1400" b="0" dirty="0"/>
            </a:p>
          </p:txBody>
        </p:sp>
        <p:sp>
          <p:nvSpPr>
            <p:cNvPr id="51" name="Oval 15"/>
            <p:cNvSpPr>
              <a:spLocks noChangeArrowheads="1"/>
            </p:cNvSpPr>
            <p:nvPr/>
          </p:nvSpPr>
          <p:spPr bwMode="auto">
            <a:xfrm>
              <a:off x="1968" y="1008"/>
              <a:ext cx="192" cy="192"/>
            </a:xfrm>
            <a:prstGeom prst="ellipse">
              <a:avLst/>
            </a:prstGeom>
            <a:noFill/>
            <a:ln w="12700" cap="sq">
              <a:solidFill>
                <a:schemeClr val="tx1"/>
              </a:solidFill>
              <a:round/>
              <a:headEnd type="none" w="sm" len="sm"/>
              <a:tailEnd type="none" w="sm" len="sm"/>
            </a:ln>
          </p:spPr>
          <p:txBody>
            <a:bodyPr wrap="none" lIns="90000" tIns="46800" rIns="90000" bIns="46800" anchor="ctr">
              <a:spAutoFit/>
            </a:bodyPr>
            <a:lstStyle/>
            <a:p>
              <a:endParaRPr lang="es-ES_tradnl"/>
            </a:p>
          </p:txBody>
        </p:sp>
      </p:grpSp>
      <p:sp>
        <p:nvSpPr>
          <p:cNvPr id="52" name="Text Box 16"/>
          <p:cNvSpPr txBox="1">
            <a:spLocks noChangeArrowheads="1"/>
          </p:cNvSpPr>
          <p:nvPr/>
        </p:nvSpPr>
        <p:spPr bwMode="auto">
          <a:xfrm>
            <a:off x="3736975" y="1844824"/>
            <a:ext cx="4721225" cy="549275"/>
          </a:xfrm>
          <a:prstGeom prst="rect">
            <a:avLst/>
          </a:prstGeom>
          <a:noFill/>
          <a:ln w="57150">
            <a:noFill/>
            <a:miter lim="800000"/>
            <a:headEnd/>
            <a:tailEnd/>
          </a:ln>
        </p:spPr>
        <p:txBody>
          <a:bodyPr anchor="ctr">
            <a:spAutoFit/>
          </a:bodyPr>
          <a:lstStyle/>
          <a:p>
            <a:pPr marL="292100" indent="-292100" eaLnBrk="0" hangingPunct="0">
              <a:spcBef>
                <a:spcPct val="20000"/>
              </a:spcBef>
              <a:tabLst>
                <a:tab pos="292100" algn="l"/>
              </a:tabLst>
            </a:pPr>
            <a:r>
              <a:rPr lang="es-ES_tradnl" sz="1600" dirty="0"/>
              <a:t>3</a:t>
            </a:r>
            <a:r>
              <a:rPr lang="es-ES_tradnl" sz="1400" b="0" dirty="0"/>
              <a:t>	CPU termina de ejecutar la </a:t>
            </a:r>
            <a:r>
              <a:rPr lang="es-ES_tradnl" sz="1400" b="0" dirty="0">
                <a:solidFill>
                  <a:srgbClr val="0070C0"/>
                </a:solidFill>
              </a:rPr>
              <a:t>instrucción en curso </a:t>
            </a:r>
            <a:r>
              <a:rPr lang="es-ES_tradnl" sz="1400" b="0" dirty="0"/>
              <a:t>y </a:t>
            </a:r>
            <a:r>
              <a:rPr lang="es-ES_tradnl" sz="1400" b="1" dirty="0"/>
              <a:t>comprueba si hay excepciones pendientes</a:t>
            </a:r>
          </a:p>
        </p:txBody>
      </p:sp>
      <p:sp>
        <p:nvSpPr>
          <p:cNvPr id="53" name="Oval 17"/>
          <p:cNvSpPr>
            <a:spLocks noChangeArrowheads="1"/>
          </p:cNvSpPr>
          <p:nvPr/>
        </p:nvSpPr>
        <p:spPr bwMode="auto">
          <a:xfrm>
            <a:off x="3733800" y="1867049"/>
            <a:ext cx="304800" cy="304800"/>
          </a:xfrm>
          <a:prstGeom prst="ellipse">
            <a:avLst/>
          </a:prstGeom>
          <a:noFill/>
          <a:ln w="12700" cap="sq">
            <a:solidFill>
              <a:schemeClr val="tx1"/>
            </a:solidFill>
            <a:round/>
            <a:headEnd type="none" w="sm" len="sm"/>
            <a:tailEnd type="none" w="sm" len="sm"/>
          </a:ln>
        </p:spPr>
        <p:txBody>
          <a:bodyPr wrap="none" lIns="90000" tIns="46800" rIns="90000" bIns="46800" anchor="ctr">
            <a:spAutoFit/>
          </a:bodyPr>
          <a:lstStyle/>
          <a:p>
            <a:endParaRPr lang="es-ES_tradnl"/>
          </a:p>
        </p:txBody>
      </p:sp>
      <p:sp>
        <p:nvSpPr>
          <p:cNvPr id="54" name="Line 18"/>
          <p:cNvSpPr>
            <a:spLocks noChangeShapeType="1"/>
          </p:cNvSpPr>
          <p:nvPr/>
        </p:nvSpPr>
        <p:spPr bwMode="auto">
          <a:xfrm flipH="1">
            <a:off x="3581400" y="2394099"/>
            <a:ext cx="838200" cy="479425"/>
          </a:xfrm>
          <a:prstGeom prst="line">
            <a:avLst/>
          </a:prstGeom>
          <a:noFill/>
          <a:ln w="12700">
            <a:solidFill>
              <a:schemeClr val="tx1"/>
            </a:solidFill>
            <a:round/>
            <a:headEnd/>
            <a:tailEnd type="triangle" w="sm" len="sm"/>
          </a:ln>
        </p:spPr>
        <p:txBody>
          <a:bodyPr anchor="ctr">
            <a:spAutoFit/>
          </a:bodyPr>
          <a:lstStyle/>
          <a:p>
            <a:endParaRPr lang="es-ES"/>
          </a:p>
        </p:txBody>
      </p:sp>
      <p:sp>
        <p:nvSpPr>
          <p:cNvPr id="55" name="Line 21"/>
          <p:cNvSpPr>
            <a:spLocks noChangeShapeType="1"/>
          </p:cNvSpPr>
          <p:nvPr/>
        </p:nvSpPr>
        <p:spPr bwMode="auto">
          <a:xfrm flipV="1">
            <a:off x="1979712" y="3212976"/>
            <a:ext cx="1524000" cy="228600"/>
          </a:xfrm>
          <a:prstGeom prst="line">
            <a:avLst/>
          </a:prstGeom>
          <a:noFill/>
          <a:ln w="12700" cap="sq">
            <a:solidFill>
              <a:schemeClr val="tx1"/>
            </a:solidFill>
            <a:round/>
            <a:headEnd type="none" w="sm" len="sm"/>
            <a:tailEnd type="triangle" w="sm" len="sm"/>
          </a:ln>
        </p:spPr>
        <p:txBody>
          <a:bodyPr lIns="90000" tIns="46800" rIns="90000" bIns="46800" anchor="ctr">
            <a:spAutoFit/>
          </a:bodyPr>
          <a:lstStyle/>
          <a:p>
            <a:endParaRPr lang="es-ES"/>
          </a:p>
        </p:txBody>
      </p:sp>
      <p:sp>
        <p:nvSpPr>
          <p:cNvPr id="56" name="Line 32"/>
          <p:cNvSpPr>
            <a:spLocks noChangeShapeType="1"/>
          </p:cNvSpPr>
          <p:nvPr/>
        </p:nvSpPr>
        <p:spPr bwMode="auto">
          <a:xfrm flipH="1" flipV="1">
            <a:off x="6553200" y="3003699"/>
            <a:ext cx="914400" cy="381000"/>
          </a:xfrm>
          <a:prstGeom prst="line">
            <a:avLst/>
          </a:prstGeom>
          <a:noFill/>
          <a:ln w="12700" cap="sq">
            <a:solidFill>
              <a:schemeClr val="tx1"/>
            </a:solidFill>
            <a:round/>
            <a:headEnd type="none" w="sm" len="sm"/>
            <a:tailEnd type="triangle" w="sm" len="sm"/>
          </a:ln>
        </p:spPr>
        <p:txBody>
          <a:bodyPr lIns="90000" tIns="46800" rIns="90000" bIns="46800" anchor="ctr">
            <a:spAutoFit/>
          </a:bodyPr>
          <a:lstStyle/>
          <a:p>
            <a:endParaRPr lang="es-ES"/>
          </a:p>
        </p:txBody>
      </p:sp>
      <p:sp>
        <p:nvSpPr>
          <p:cNvPr id="38" name="Oval 15"/>
          <p:cNvSpPr>
            <a:spLocks noChangeArrowheads="1"/>
          </p:cNvSpPr>
          <p:nvPr/>
        </p:nvSpPr>
        <p:spPr bwMode="auto">
          <a:xfrm>
            <a:off x="527284" y="1501661"/>
            <a:ext cx="304800" cy="304800"/>
          </a:xfrm>
          <a:prstGeom prst="ellipse">
            <a:avLst/>
          </a:prstGeom>
          <a:noFill/>
          <a:ln w="12700" cap="sq">
            <a:solidFill>
              <a:schemeClr val="tx1"/>
            </a:solidFill>
            <a:round/>
            <a:headEnd type="none" w="sm" len="sm"/>
            <a:tailEnd type="none" w="sm" len="sm"/>
          </a:ln>
        </p:spPr>
        <p:txBody>
          <a:bodyPr wrap="none" lIns="90000" tIns="46800" rIns="90000" bIns="46800" anchor="ctr">
            <a:spAutoFit/>
          </a:bodyPr>
          <a:lstStyle/>
          <a:p>
            <a:endParaRPr lang="es-ES_tradnl"/>
          </a:p>
        </p:txBody>
      </p:sp>
      <p:sp>
        <p:nvSpPr>
          <p:cNvPr id="41" name="Text Box 14"/>
          <p:cNvSpPr txBox="1">
            <a:spLocks noChangeArrowheads="1"/>
          </p:cNvSpPr>
          <p:nvPr/>
        </p:nvSpPr>
        <p:spPr bwMode="auto">
          <a:xfrm>
            <a:off x="539552" y="1484784"/>
            <a:ext cx="4115965" cy="338554"/>
          </a:xfrm>
          <a:prstGeom prst="rect">
            <a:avLst/>
          </a:prstGeom>
          <a:noFill/>
          <a:ln w="57150">
            <a:noFill/>
            <a:miter lim="800000"/>
            <a:headEnd/>
            <a:tailEnd/>
          </a:ln>
        </p:spPr>
        <p:txBody>
          <a:bodyPr wrap="square" anchor="ctr">
            <a:spAutoFit/>
          </a:bodyPr>
          <a:lstStyle/>
          <a:p>
            <a:pPr marL="292100" indent="-292100" eaLnBrk="0" hangingPunct="0">
              <a:spcBef>
                <a:spcPct val="20000"/>
              </a:spcBef>
              <a:tabLst>
                <a:tab pos="292100" algn="l"/>
              </a:tabLst>
            </a:pPr>
            <a:r>
              <a:rPr lang="es-ES_tradnl" sz="1600" dirty="0"/>
              <a:t>1</a:t>
            </a:r>
            <a:r>
              <a:rPr lang="es-ES_tradnl" sz="1400" b="0" dirty="0"/>
              <a:t>	El programa </a:t>
            </a:r>
            <a:r>
              <a:rPr lang="es-ES_tradnl" sz="1400" b="0" dirty="0">
                <a:solidFill>
                  <a:srgbClr val="0070C0"/>
                </a:solidFill>
              </a:rPr>
              <a:t>activa</a:t>
            </a:r>
            <a:r>
              <a:rPr lang="es-ES_tradnl" sz="1400" b="0" dirty="0"/>
              <a:t> el sistema de interrupciones</a:t>
            </a:r>
          </a:p>
        </p:txBody>
      </p:sp>
      <p:sp>
        <p:nvSpPr>
          <p:cNvPr id="4" name="CuadroTexto 3"/>
          <p:cNvSpPr txBox="1"/>
          <p:nvPr/>
        </p:nvSpPr>
        <p:spPr>
          <a:xfrm>
            <a:off x="971600" y="5661248"/>
            <a:ext cx="7344816" cy="646331"/>
          </a:xfrm>
          <a:prstGeom prst="rect">
            <a:avLst/>
          </a:prstGeom>
          <a:noFill/>
          <a:ln>
            <a:solidFill>
              <a:schemeClr val="tx1"/>
            </a:solidFill>
          </a:ln>
        </p:spPr>
        <p:txBody>
          <a:bodyPr wrap="square" rtlCol="0">
            <a:spAutoFit/>
          </a:bodyPr>
          <a:lstStyle/>
          <a:p>
            <a:r>
              <a:rPr lang="en-US" dirty="0"/>
              <a:t>PARECIDO a </a:t>
            </a:r>
            <a:r>
              <a:rPr lang="en-US" dirty="0" err="1"/>
              <a:t>una</a:t>
            </a:r>
            <a:r>
              <a:rPr lang="en-US" dirty="0"/>
              <a:t> </a:t>
            </a:r>
            <a:r>
              <a:rPr lang="en-US" dirty="0" err="1"/>
              <a:t>llamada</a:t>
            </a:r>
            <a:r>
              <a:rPr lang="en-US" dirty="0"/>
              <a:t> a </a:t>
            </a:r>
            <a:r>
              <a:rPr lang="en-US" dirty="0" err="1"/>
              <a:t>función</a:t>
            </a:r>
            <a:r>
              <a:rPr lang="en-US" dirty="0"/>
              <a:t> </a:t>
            </a:r>
            <a:r>
              <a:rPr lang="en-US" dirty="0" err="1"/>
              <a:t>pero</a:t>
            </a:r>
            <a:r>
              <a:rPr lang="en-US" dirty="0"/>
              <a:t>, NO </a:t>
            </a:r>
            <a:r>
              <a:rPr lang="en-US" dirty="0" err="1"/>
              <a:t>sabemos</a:t>
            </a:r>
            <a:r>
              <a:rPr lang="en-US" dirty="0"/>
              <a:t> </a:t>
            </a:r>
            <a:r>
              <a:rPr lang="en-US" dirty="0" err="1"/>
              <a:t>cuándo</a:t>
            </a:r>
            <a:r>
              <a:rPr lang="en-US" dirty="0"/>
              <a:t> se </a:t>
            </a:r>
            <a:r>
              <a:rPr lang="en-US" dirty="0" err="1"/>
              <a:t>invocará</a:t>
            </a:r>
            <a:r>
              <a:rPr lang="en-US" dirty="0"/>
              <a:t>…</a:t>
            </a:r>
          </a:p>
          <a:p>
            <a:pPr marL="285750" indent="-285750">
              <a:buFont typeface="Arial"/>
              <a:buChar char="•"/>
            </a:pPr>
            <a:r>
              <a:rPr lang="en-US" dirty="0"/>
              <a:t>¿IMPLICACIONES?</a:t>
            </a:r>
          </a:p>
        </p:txBody>
      </p:sp>
    </p:spTree>
    <p:extLst>
      <p:ext uri="{BB962C8B-B14F-4D97-AF65-F5344CB8AC3E}">
        <p14:creationId xmlns:p14="http://schemas.microsoft.com/office/powerpoint/2010/main" val="63507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box(in)">
                                      <p:cBhvr>
                                        <p:cTn id="10" dur="5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box(in)">
                                      <p:cBhvr>
                                        <p:cTn id="15" dur="500"/>
                                        <p:tgtEl>
                                          <p:spTgt spid="5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box(in)">
                                      <p:cBhvr>
                                        <p:cTn id="18" dur="500"/>
                                        <p:tgtEl>
                                          <p:spTgt spid="54"/>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box(in)">
                                      <p:cBhvr>
                                        <p:cTn id="21" dur="500"/>
                                        <p:tgtEl>
                                          <p:spTgt spid="53"/>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577555"/>
                                        </p:tgtEl>
                                        <p:attrNameLst>
                                          <p:attrName>style.visibility</p:attrName>
                                        </p:attrNameLst>
                                      </p:cBhvr>
                                      <p:to>
                                        <p:strVal val="visible"/>
                                      </p:to>
                                    </p:set>
                                    <p:animEffect transition="in" filter="box(in)">
                                      <p:cBhvr>
                                        <p:cTn id="26" dur="500"/>
                                        <p:tgtEl>
                                          <p:spTgt spid="577555"/>
                                        </p:tgtEl>
                                      </p:cBhvr>
                                    </p:animEffect>
                                  </p:childTnLst>
                                </p:cTn>
                              </p:par>
                              <p:par>
                                <p:cTn id="27" presetID="4" presetClass="entr" presetSubtype="16" fill="hold" nodeType="withEffect">
                                  <p:stCondLst>
                                    <p:cond delay="0"/>
                                  </p:stCondLst>
                                  <p:childTnLst>
                                    <p:set>
                                      <p:cBhvr>
                                        <p:cTn id="28" dur="1" fill="hold">
                                          <p:stCondLst>
                                            <p:cond delay="0"/>
                                          </p:stCondLst>
                                        </p:cTn>
                                        <p:tgtEl>
                                          <p:spTgt spid="577556"/>
                                        </p:tgtEl>
                                        <p:attrNameLst>
                                          <p:attrName>style.visibility</p:attrName>
                                        </p:attrNameLst>
                                      </p:cBhvr>
                                      <p:to>
                                        <p:strVal val="visible"/>
                                      </p:to>
                                    </p:set>
                                    <p:animEffect transition="in" filter="box(in)">
                                      <p:cBhvr>
                                        <p:cTn id="29" dur="500"/>
                                        <p:tgtEl>
                                          <p:spTgt spid="577556"/>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box(in)">
                                      <p:cBhvr>
                                        <p:cTn id="32" dur="500"/>
                                        <p:tgtEl>
                                          <p:spTgt spid="5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77563"/>
                                        </p:tgtEl>
                                        <p:attrNameLst>
                                          <p:attrName>style.visibility</p:attrName>
                                        </p:attrNameLst>
                                      </p:cBhvr>
                                      <p:to>
                                        <p:strVal val="visible"/>
                                      </p:to>
                                    </p:set>
                                    <p:animEffect transition="in" filter="box(in)">
                                      <p:cBhvr>
                                        <p:cTn id="37" dur="500"/>
                                        <p:tgtEl>
                                          <p:spTgt spid="577563"/>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577560"/>
                                        </p:tgtEl>
                                        <p:attrNameLst>
                                          <p:attrName>style.visibility</p:attrName>
                                        </p:attrNameLst>
                                      </p:cBhvr>
                                      <p:to>
                                        <p:strVal val="visible"/>
                                      </p:to>
                                    </p:set>
                                    <p:animEffect transition="in" filter="box(in)">
                                      <p:cBhvr>
                                        <p:cTn id="40" dur="500"/>
                                        <p:tgtEl>
                                          <p:spTgt spid="577560"/>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577559"/>
                                        </p:tgtEl>
                                        <p:attrNameLst>
                                          <p:attrName>style.visibility</p:attrName>
                                        </p:attrNameLst>
                                      </p:cBhvr>
                                      <p:to>
                                        <p:strVal val="visible"/>
                                      </p:to>
                                    </p:set>
                                    <p:animEffect transition="in" filter="box(in)">
                                      <p:cBhvr>
                                        <p:cTn id="43" dur="500"/>
                                        <p:tgtEl>
                                          <p:spTgt spid="577559"/>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577562"/>
                                        </p:tgtEl>
                                        <p:attrNameLst>
                                          <p:attrName>style.visibility</p:attrName>
                                        </p:attrNameLst>
                                      </p:cBhvr>
                                      <p:to>
                                        <p:strVal val="visible"/>
                                      </p:to>
                                    </p:set>
                                    <p:animEffect transition="in" filter="box(in)">
                                      <p:cBhvr>
                                        <p:cTn id="48" dur="500"/>
                                        <p:tgtEl>
                                          <p:spTgt spid="577562"/>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577561"/>
                                        </p:tgtEl>
                                        <p:attrNameLst>
                                          <p:attrName>style.visibility</p:attrName>
                                        </p:attrNameLst>
                                      </p:cBhvr>
                                      <p:to>
                                        <p:strVal val="visible"/>
                                      </p:to>
                                    </p:set>
                                    <p:animEffect transition="in" filter="box(in)">
                                      <p:cBhvr>
                                        <p:cTn id="51" dur="500"/>
                                        <p:tgtEl>
                                          <p:spTgt spid="577561"/>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577564"/>
                                        </p:tgtEl>
                                        <p:attrNameLst>
                                          <p:attrName>style.visibility</p:attrName>
                                        </p:attrNameLst>
                                      </p:cBhvr>
                                      <p:to>
                                        <p:strVal val="visible"/>
                                      </p:to>
                                    </p:set>
                                    <p:animEffect transition="in" filter="box(in)">
                                      <p:cBhvr>
                                        <p:cTn id="54" dur="500"/>
                                        <p:tgtEl>
                                          <p:spTgt spid="577564"/>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box(in)">
                                      <p:cBhvr>
                                        <p:cTn id="59" dur="500"/>
                                        <p:tgtEl>
                                          <p:spTgt spid="56"/>
                                        </p:tgtEl>
                                      </p:cBhvr>
                                    </p:animEffect>
                                  </p:childTnLst>
                                </p:cTn>
                              </p:par>
                              <p:par>
                                <p:cTn id="60" presetID="4" presetClass="entr" presetSubtype="16" fill="hold" nodeType="with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ox(in)">
                                      <p:cBhvr>
                                        <p:cTn id="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59" grpId="0"/>
      <p:bldP spid="577560" grpId="0" animBg="1"/>
      <p:bldP spid="577561" grpId="0"/>
      <p:bldP spid="577562" grpId="0" animBg="1"/>
      <p:bldP spid="577563" grpId="0" animBg="1"/>
      <p:bldP spid="577564" grpId="0" animBg="1"/>
      <p:bldP spid="46" grpId="0" animBg="1"/>
      <p:bldP spid="52" grpId="0"/>
      <p:bldP spid="53" grpId="0" animBg="1"/>
      <p:bldP spid="54" grpId="0" animBg="1"/>
      <p:bldP spid="5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a:t>
            </a:r>
            <a:r>
              <a:rPr lang="en-US" dirty="0" err="1"/>
              <a:t>Qué</a:t>
            </a:r>
            <a:r>
              <a:rPr lang="en-US" dirty="0"/>
              <a:t> </a:t>
            </a:r>
            <a:r>
              <a:rPr lang="en-US" dirty="0" err="1"/>
              <a:t>ocurre</a:t>
            </a:r>
            <a:r>
              <a:rPr lang="en-US" dirty="0"/>
              <a:t> </a:t>
            </a:r>
            <a:r>
              <a:rPr lang="en-US" dirty="0" err="1"/>
              <a:t>cuando</a:t>
            </a:r>
            <a:r>
              <a:rPr lang="en-US" dirty="0"/>
              <a:t> </a:t>
            </a:r>
            <a:r>
              <a:rPr lang="en-US" dirty="0" err="1"/>
              <a:t>llega</a:t>
            </a:r>
            <a:r>
              <a:rPr lang="en-US" dirty="0"/>
              <a:t> </a:t>
            </a:r>
            <a:r>
              <a:rPr lang="en-US" dirty="0" err="1"/>
              <a:t>una</a:t>
            </a:r>
            <a:r>
              <a:rPr lang="en-US" dirty="0"/>
              <a:t> </a:t>
            </a:r>
            <a:r>
              <a:rPr lang="en-US" dirty="0" err="1"/>
              <a:t>excepción</a:t>
            </a:r>
            <a:r>
              <a:rPr lang="en-US" dirty="0"/>
              <a:t>?</a:t>
            </a:r>
          </a:p>
        </p:txBody>
      </p:sp>
      <p:sp>
        <p:nvSpPr>
          <p:cNvPr id="3" name="Marcador de contenido 2"/>
          <p:cNvSpPr>
            <a:spLocks noGrp="1"/>
          </p:cNvSpPr>
          <p:nvPr>
            <p:ph idx="1"/>
          </p:nvPr>
        </p:nvSpPr>
        <p:spPr/>
        <p:txBody>
          <a:bodyPr/>
          <a:lstStyle/>
          <a:p>
            <a:r>
              <a:rPr lang="en-US" dirty="0" err="1"/>
              <a:t>Excepciones</a:t>
            </a:r>
            <a:r>
              <a:rPr lang="en-US" dirty="0"/>
              <a:t> </a:t>
            </a:r>
            <a:r>
              <a:rPr lang="en-US" dirty="0" err="1"/>
              <a:t>vectorizadas</a:t>
            </a:r>
            <a:endParaRPr lang="en-US" dirty="0"/>
          </a:p>
        </p:txBody>
      </p:sp>
      <p:sp>
        <p:nvSpPr>
          <p:cNvPr id="4" name="Rectangle 43"/>
          <p:cNvSpPr txBox="1">
            <a:spLocks noChangeArrowheads="1"/>
          </p:cNvSpPr>
          <p:nvPr/>
        </p:nvSpPr>
        <p:spPr>
          <a:xfrm>
            <a:off x="596900" y="2207170"/>
            <a:ext cx="5991324" cy="3598094"/>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
                <a:srgbClr val="0070C0"/>
              </a:buClr>
              <a:buSzPct val="125000"/>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_tradnl" dirty="0">
                <a:latin typeface="Arial" charset="0"/>
              </a:rPr>
              <a:t>Cuando se produce una excepción:</a:t>
            </a:r>
          </a:p>
          <a:p>
            <a:pPr lvl="1"/>
            <a:r>
              <a:rPr lang="es-ES_tradnl" dirty="0">
                <a:latin typeface="Arial" charset="0"/>
                <a:ea typeface="msmincho" charset="0"/>
                <a:cs typeface="msmincho" charset="0"/>
              </a:rPr>
              <a:t>Se copia el CPSR en SPSR_&lt;modo&gt;</a:t>
            </a:r>
          </a:p>
          <a:p>
            <a:pPr lvl="1"/>
            <a:r>
              <a:rPr lang="es-ES_tradnl" dirty="0">
                <a:latin typeface="Arial" charset="0"/>
                <a:ea typeface="msmincho" charset="0"/>
                <a:cs typeface="msmincho" charset="0"/>
              </a:rPr>
              <a:t>Se modifican los bits adecuados del CPSR</a:t>
            </a:r>
          </a:p>
          <a:p>
            <a:pPr lvl="2">
              <a:spcBef>
                <a:spcPct val="0"/>
              </a:spcBef>
            </a:pPr>
            <a:r>
              <a:rPr lang="es-ES_tradnl" dirty="0">
                <a:latin typeface="Arial" charset="0"/>
                <a:ea typeface="msmincho" charset="0"/>
                <a:cs typeface="msmincho" charset="0"/>
              </a:rPr>
              <a:t>Cambio a estado ARM</a:t>
            </a:r>
          </a:p>
          <a:p>
            <a:pPr lvl="2">
              <a:spcBef>
                <a:spcPct val="0"/>
              </a:spcBef>
            </a:pPr>
            <a:r>
              <a:rPr lang="es-ES_tradnl" dirty="0">
                <a:latin typeface="Arial" charset="0"/>
                <a:ea typeface="msmincho" charset="0"/>
                <a:cs typeface="msmincho" charset="0"/>
              </a:rPr>
              <a:t>Cambio al modo de excepción </a:t>
            </a:r>
          </a:p>
          <a:p>
            <a:pPr lvl="2">
              <a:spcBef>
                <a:spcPct val="0"/>
              </a:spcBef>
            </a:pPr>
            <a:r>
              <a:rPr lang="es-ES_tradnl" dirty="0">
                <a:latin typeface="Arial" charset="0"/>
                <a:ea typeface="msmincho" charset="0"/>
                <a:cs typeface="msmincho" charset="0"/>
              </a:rPr>
              <a:t>Deshabilitar interrupciones (si procede)</a:t>
            </a:r>
          </a:p>
          <a:p>
            <a:pPr lvl="1"/>
            <a:r>
              <a:rPr lang="es-ES_tradnl" dirty="0">
                <a:latin typeface="Arial" charset="0"/>
                <a:ea typeface="msmincho" charset="0"/>
                <a:cs typeface="msmincho" charset="0"/>
              </a:rPr>
              <a:t>Se guarda la dirección de retorno en  LR_&lt;modo&gt;</a:t>
            </a:r>
          </a:p>
          <a:p>
            <a:pPr lvl="1"/>
            <a:r>
              <a:rPr lang="es-ES_tradnl" dirty="0">
                <a:latin typeface="Arial" charset="0"/>
                <a:ea typeface="msmincho" charset="0"/>
                <a:cs typeface="msmincho" charset="0"/>
              </a:rPr>
              <a:t>Se actualiza el  PC con el </a:t>
            </a:r>
            <a:r>
              <a:rPr lang="es-ES_tradnl" i="1" dirty="0">
                <a:latin typeface="Arial" charset="0"/>
                <a:ea typeface="msmincho" charset="0"/>
                <a:cs typeface="msmincho" charset="0"/>
              </a:rPr>
              <a:t>vector (dirección)</a:t>
            </a:r>
            <a:r>
              <a:rPr lang="es-ES_tradnl" dirty="0">
                <a:latin typeface="Arial" charset="0"/>
                <a:ea typeface="msmincho" charset="0"/>
                <a:cs typeface="msmincho" charset="0"/>
              </a:rPr>
              <a:t> correspondiente</a:t>
            </a:r>
          </a:p>
        </p:txBody>
      </p:sp>
      <p:graphicFrame>
        <p:nvGraphicFramePr>
          <p:cNvPr id="5" name="3 Tabla"/>
          <p:cNvGraphicFramePr>
            <a:graphicFrameLocks noGrp="1"/>
          </p:cNvGraphicFramePr>
          <p:nvPr>
            <p:extLst>
              <p:ext uri="{D42A27DB-BD31-4B8C-83A1-F6EECF244321}">
                <p14:modId xmlns:p14="http://schemas.microsoft.com/office/powerpoint/2010/main" val="3634822464"/>
              </p:ext>
            </p:extLst>
          </p:nvPr>
        </p:nvGraphicFramePr>
        <p:xfrm>
          <a:off x="6588224" y="1844824"/>
          <a:ext cx="2476635" cy="3816422"/>
        </p:xfrm>
        <a:graphic>
          <a:graphicData uri="http://schemas.openxmlformats.org/drawingml/2006/table">
            <a:tbl>
              <a:tblPr firstRow="1" bandRow="1">
                <a:tableStyleId>{00A15C55-8517-42AA-B614-E9B94910E393}</a:tableStyleId>
              </a:tblPr>
              <a:tblGrid>
                <a:gridCol w="1663955">
                  <a:extLst>
                    <a:ext uri="{9D8B030D-6E8A-4147-A177-3AD203B41FA5}">
                      <a16:colId xmlns:a16="http://schemas.microsoft.com/office/drawing/2014/main" val="20000"/>
                    </a:ext>
                  </a:extLst>
                </a:gridCol>
                <a:gridCol w="812680">
                  <a:extLst>
                    <a:ext uri="{9D8B030D-6E8A-4147-A177-3AD203B41FA5}">
                      <a16:colId xmlns:a16="http://schemas.microsoft.com/office/drawing/2014/main" val="20001"/>
                    </a:ext>
                  </a:extLst>
                </a:gridCol>
              </a:tblGrid>
              <a:tr h="550054">
                <a:tc>
                  <a:txBody>
                    <a:bodyPr/>
                    <a:lstStyle/>
                    <a:p>
                      <a:r>
                        <a:rPr lang="es-ES" sz="1600" dirty="0"/>
                        <a:t>Excepción</a:t>
                      </a:r>
                    </a:p>
                  </a:txBody>
                  <a:tcPr/>
                </a:tc>
                <a:tc>
                  <a:txBody>
                    <a:bodyPr/>
                    <a:lstStyle/>
                    <a:p>
                      <a:r>
                        <a:rPr lang="es-ES" sz="1600" dirty="0"/>
                        <a:t>Vector</a:t>
                      </a:r>
                    </a:p>
                  </a:txBody>
                  <a:tcPr/>
                </a:tc>
                <a:extLst>
                  <a:ext uri="{0D108BD9-81ED-4DB2-BD59-A6C34878D82A}">
                    <a16:rowId xmlns:a16="http://schemas.microsoft.com/office/drawing/2014/main" val="10000"/>
                  </a:ext>
                </a:extLst>
              </a:tr>
              <a:tr h="466624">
                <a:tc>
                  <a:txBody>
                    <a:bodyPr/>
                    <a:lstStyle/>
                    <a:p>
                      <a:r>
                        <a:rPr lang="es-ES" sz="1600" dirty="0" err="1"/>
                        <a:t>Reset</a:t>
                      </a:r>
                      <a:endParaRPr lang="es-ES" sz="1600" dirty="0"/>
                    </a:p>
                  </a:txBody>
                  <a:tcPr/>
                </a:tc>
                <a:tc>
                  <a:txBody>
                    <a:bodyPr/>
                    <a:lstStyle/>
                    <a:p>
                      <a:r>
                        <a:rPr lang="es-ES" sz="1600" dirty="0"/>
                        <a:t>0x00</a:t>
                      </a:r>
                    </a:p>
                  </a:txBody>
                  <a:tcPr/>
                </a:tc>
                <a:extLst>
                  <a:ext uri="{0D108BD9-81ED-4DB2-BD59-A6C34878D82A}">
                    <a16:rowId xmlns:a16="http://schemas.microsoft.com/office/drawing/2014/main" val="10001"/>
                  </a:ext>
                </a:extLst>
              </a:tr>
              <a:tr h="466624">
                <a:tc>
                  <a:txBody>
                    <a:bodyPr/>
                    <a:lstStyle/>
                    <a:p>
                      <a:r>
                        <a:rPr lang="es-ES" sz="1600" dirty="0"/>
                        <a:t>Data </a:t>
                      </a:r>
                      <a:r>
                        <a:rPr lang="es-ES" sz="1600" dirty="0" err="1"/>
                        <a:t>Abort</a:t>
                      </a:r>
                      <a:endParaRPr lang="es-ES" sz="1600" dirty="0"/>
                    </a:p>
                  </a:txBody>
                  <a:tcPr/>
                </a:tc>
                <a:tc>
                  <a:txBody>
                    <a:bodyPr/>
                    <a:lstStyle/>
                    <a:p>
                      <a:r>
                        <a:rPr lang="es-ES" sz="1600" dirty="0"/>
                        <a:t>0x10</a:t>
                      </a:r>
                    </a:p>
                  </a:txBody>
                  <a:tcPr/>
                </a:tc>
                <a:extLst>
                  <a:ext uri="{0D108BD9-81ED-4DB2-BD59-A6C34878D82A}">
                    <a16:rowId xmlns:a16="http://schemas.microsoft.com/office/drawing/2014/main" val="10002"/>
                  </a:ext>
                </a:extLst>
              </a:tr>
              <a:tr h="466624">
                <a:tc>
                  <a:txBody>
                    <a:bodyPr/>
                    <a:lstStyle/>
                    <a:p>
                      <a:r>
                        <a:rPr lang="es-ES" sz="1600" dirty="0"/>
                        <a:t>FIQ</a:t>
                      </a:r>
                    </a:p>
                  </a:txBody>
                  <a:tcPr/>
                </a:tc>
                <a:tc>
                  <a:txBody>
                    <a:bodyPr/>
                    <a:lstStyle/>
                    <a:p>
                      <a:r>
                        <a:rPr lang="es-ES" sz="1600" dirty="0"/>
                        <a:t>0x1C</a:t>
                      </a:r>
                    </a:p>
                  </a:txBody>
                  <a:tcPr/>
                </a:tc>
                <a:extLst>
                  <a:ext uri="{0D108BD9-81ED-4DB2-BD59-A6C34878D82A}">
                    <a16:rowId xmlns:a16="http://schemas.microsoft.com/office/drawing/2014/main" val="10003"/>
                  </a:ext>
                </a:extLst>
              </a:tr>
              <a:tr h="466624">
                <a:tc>
                  <a:txBody>
                    <a:bodyPr/>
                    <a:lstStyle/>
                    <a:p>
                      <a:r>
                        <a:rPr lang="es-ES" sz="1600" dirty="0"/>
                        <a:t>IRQ</a:t>
                      </a:r>
                    </a:p>
                  </a:txBody>
                  <a:tcPr/>
                </a:tc>
                <a:tc>
                  <a:txBody>
                    <a:bodyPr/>
                    <a:lstStyle/>
                    <a:p>
                      <a:r>
                        <a:rPr lang="es-ES" sz="1600" dirty="0"/>
                        <a:t>0x18</a:t>
                      </a:r>
                    </a:p>
                  </a:txBody>
                  <a:tcPr/>
                </a:tc>
                <a:extLst>
                  <a:ext uri="{0D108BD9-81ED-4DB2-BD59-A6C34878D82A}">
                    <a16:rowId xmlns:a16="http://schemas.microsoft.com/office/drawing/2014/main" val="10004"/>
                  </a:ext>
                </a:extLst>
              </a:tr>
              <a:tr h="466624">
                <a:tc>
                  <a:txBody>
                    <a:bodyPr/>
                    <a:lstStyle/>
                    <a:p>
                      <a:r>
                        <a:rPr lang="es-ES" sz="1600" dirty="0" err="1"/>
                        <a:t>Prefetch</a:t>
                      </a:r>
                      <a:r>
                        <a:rPr lang="es-ES" sz="1600" dirty="0"/>
                        <a:t> </a:t>
                      </a:r>
                      <a:r>
                        <a:rPr lang="es-ES" sz="1600" dirty="0" err="1"/>
                        <a:t>Abort</a:t>
                      </a:r>
                      <a:endParaRPr lang="es-ES" sz="1600" dirty="0"/>
                    </a:p>
                  </a:txBody>
                  <a:tcPr/>
                </a:tc>
                <a:tc>
                  <a:txBody>
                    <a:bodyPr/>
                    <a:lstStyle/>
                    <a:p>
                      <a:r>
                        <a:rPr lang="es-ES" sz="1600" dirty="0"/>
                        <a:t>0x0C</a:t>
                      </a:r>
                    </a:p>
                  </a:txBody>
                  <a:tcPr/>
                </a:tc>
                <a:extLst>
                  <a:ext uri="{0D108BD9-81ED-4DB2-BD59-A6C34878D82A}">
                    <a16:rowId xmlns:a16="http://schemas.microsoft.com/office/drawing/2014/main" val="10005"/>
                  </a:ext>
                </a:extLst>
              </a:tr>
              <a:tr h="466624">
                <a:tc>
                  <a:txBody>
                    <a:bodyPr/>
                    <a:lstStyle/>
                    <a:p>
                      <a:r>
                        <a:rPr lang="es-ES" sz="1600" dirty="0" err="1"/>
                        <a:t>Instr</a:t>
                      </a:r>
                      <a:r>
                        <a:rPr lang="es-ES" sz="1600" dirty="0"/>
                        <a:t>.</a:t>
                      </a:r>
                      <a:r>
                        <a:rPr lang="es-ES" sz="1600" baseline="0" dirty="0"/>
                        <a:t> no definida</a:t>
                      </a:r>
                      <a:endParaRPr lang="es-ES" sz="1600" dirty="0"/>
                    </a:p>
                  </a:txBody>
                  <a:tcPr/>
                </a:tc>
                <a:tc>
                  <a:txBody>
                    <a:bodyPr/>
                    <a:lstStyle/>
                    <a:p>
                      <a:r>
                        <a:rPr lang="es-ES" sz="1600" dirty="0"/>
                        <a:t>0x04</a:t>
                      </a:r>
                    </a:p>
                  </a:txBody>
                  <a:tcPr/>
                </a:tc>
                <a:extLst>
                  <a:ext uri="{0D108BD9-81ED-4DB2-BD59-A6C34878D82A}">
                    <a16:rowId xmlns:a16="http://schemas.microsoft.com/office/drawing/2014/main" val="10006"/>
                  </a:ext>
                </a:extLst>
              </a:tr>
              <a:tr h="466624">
                <a:tc>
                  <a:txBody>
                    <a:bodyPr/>
                    <a:lstStyle/>
                    <a:p>
                      <a:r>
                        <a:rPr lang="es-ES" sz="1600" dirty="0"/>
                        <a:t>SWI</a:t>
                      </a:r>
                    </a:p>
                  </a:txBody>
                  <a:tcPr/>
                </a:tc>
                <a:tc>
                  <a:txBody>
                    <a:bodyPr/>
                    <a:lstStyle/>
                    <a:p>
                      <a:r>
                        <a:rPr lang="es-ES" sz="1600" dirty="0"/>
                        <a:t>0x08</a:t>
                      </a:r>
                    </a:p>
                  </a:txBody>
                  <a:tcPr/>
                </a:tc>
                <a:extLst>
                  <a:ext uri="{0D108BD9-81ED-4DB2-BD59-A6C34878D82A}">
                    <a16:rowId xmlns:a16="http://schemas.microsoft.com/office/drawing/2014/main" val="10007"/>
                  </a:ext>
                </a:extLst>
              </a:tr>
            </a:tbl>
          </a:graphicData>
        </a:graphic>
      </p:graphicFrame>
      <p:sp>
        <p:nvSpPr>
          <p:cNvPr id="6" name="CuadroTexto 5"/>
          <p:cNvSpPr txBox="1"/>
          <p:nvPr/>
        </p:nvSpPr>
        <p:spPr>
          <a:xfrm>
            <a:off x="899592" y="5805264"/>
            <a:ext cx="8064896" cy="646331"/>
          </a:xfrm>
          <a:prstGeom prst="rect">
            <a:avLst/>
          </a:prstGeom>
          <a:noFill/>
        </p:spPr>
        <p:txBody>
          <a:bodyPr wrap="square" rtlCol="0">
            <a:spAutoFit/>
          </a:bodyPr>
          <a:lstStyle/>
          <a:p>
            <a:pPr marL="285750" indent="-285750">
              <a:buFont typeface="Arial"/>
              <a:buChar char="•"/>
            </a:pPr>
            <a:r>
              <a:rPr lang="en-US" b="1" dirty="0"/>
              <a:t>TODO LO ANTERIOR SE EFECTUA AUTOMATICAMENTE POR EL HARDWARE</a:t>
            </a:r>
          </a:p>
          <a:p>
            <a:pPr marL="285750" indent="-285750">
              <a:buFont typeface="Arial"/>
              <a:buChar char="•"/>
            </a:pPr>
            <a:r>
              <a:rPr lang="en-US" b="1" dirty="0"/>
              <a:t>¿</a:t>
            </a:r>
            <a:r>
              <a:rPr lang="en-US" b="1" dirty="0" err="1"/>
              <a:t>Qué</a:t>
            </a:r>
            <a:r>
              <a:rPr lang="en-US" b="1" dirty="0"/>
              <a:t> </a:t>
            </a:r>
            <a:r>
              <a:rPr lang="en-US" b="1" dirty="0" err="1"/>
              <a:t>habrá</a:t>
            </a:r>
            <a:r>
              <a:rPr lang="en-US" b="1" dirty="0"/>
              <a:t> en </a:t>
            </a:r>
            <a:r>
              <a:rPr lang="en-US" b="1" dirty="0" err="1"/>
              <a:t>las</a:t>
            </a:r>
            <a:r>
              <a:rPr lang="en-US" b="1" dirty="0"/>
              <a:t> </a:t>
            </a:r>
            <a:r>
              <a:rPr lang="en-US" b="1" dirty="0" err="1"/>
              <a:t>direcciones</a:t>
            </a:r>
            <a:r>
              <a:rPr lang="en-US" b="1" dirty="0"/>
              <a:t> 0x00, 0x04….?</a:t>
            </a:r>
          </a:p>
        </p:txBody>
      </p:sp>
    </p:spTree>
    <p:extLst>
      <p:ext uri="{BB962C8B-B14F-4D97-AF65-F5344CB8AC3E}">
        <p14:creationId xmlns:p14="http://schemas.microsoft.com/office/powerpoint/2010/main" val="4135238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Anatomía</a:t>
            </a:r>
            <a:r>
              <a:rPr lang="en-US" dirty="0"/>
              <a:t> de </a:t>
            </a:r>
            <a:r>
              <a:rPr lang="en-US" dirty="0" err="1"/>
              <a:t>una</a:t>
            </a:r>
            <a:r>
              <a:rPr lang="en-US" dirty="0"/>
              <a:t> RTI</a:t>
            </a:r>
          </a:p>
        </p:txBody>
      </p:sp>
      <p:sp>
        <p:nvSpPr>
          <p:cNvPr id="3" name="Marcador de contenido 2"/>
          <p:cNvSpPr>
            <a:spLocks noGrp="1"/>
          </p:cNvSpPr>
          <p:nvPr>
            <p:ph idx="1"/>
          </p:nvPr>
        </p:nvSpPr>
        <p:spPr/>
        <p:txBody>
          <a:bodyPr/>
          <a:lstStyle/>
          <a:p>
            <a:r>
              <a:rPr lang="en-US" dirty="0" err="1"/>
              <a:t>Prólogo</a:t>
            </a:r>
            <a:endParaRPr lang="en-US" dirty="0"/>
          </a:p>
          <a:p>
            <a:pPr lvl="1"/>
            <a:r>
              <a:rPr lang="en-US" dirty="0" err="1"/>
              <a:t>deberá</a:t>
            </a:r>
            <a:r>
              <a:rPr lang="en-US" dirty="0"/>
              <a:t> </a:t>
            </a:r>
            <a:r>
              <a:rPr lang="en-US" dirty="0" err="1"/>
              <a:t>guardar</a:t>
            </a:r>
            <a:r>
              <a:rPr lang="en-US" dirty="0"/>
              <a:t> TODOS los </a:t>
            </a:r>
            <a:r>
              <a:rPr lang="en-US" dirty="0" err="1"/>
              <a:t>registros</a:t>
            </a:r>
            <a:r>
              <a:rPr lang="en-US" dirty="0"/>
              <a:t> </a:t>
            </a:r>
            <a:r>
              <a:rPr lang="en-US" dirty="0" err="1"/>
              <a:t>que</a:t>
            </a:r>
            <a:r>
              <a:rPr lang="en-US" dirty="0"/>
              <a:t> </a:t>
            </a:r>
            <a:r>
              <a:rPr lang="en-US" dirty="0" err="1"/>
              <a:t>vaya</a:t>
            </a:r>
            <a:r>
              <a:rPr lang="en-US" dirty="0"/>
              <a:t> a </a:t>
            </a:r>
            <a:r>
              <a:rPr lang="en-US" dirty="0" err="1"/>
              <a:t>modificar</a:t>
            </a:r>
            <a:endParaRPr lang="en-US" dirty="0"/>
          </a:p>
          <a:p>
            <a:r>
              <a:rPr lang="en-US" dirty="0" err="1"/>
              <a:t>Epílogo</a:t>
            </a:r>
            <a:endParaRPr lang="en-US" dirty="0"/>
          </a:p>
          <a:p>
            <a:pPr lvl="1"/>
            <a:r>
              <a:rPr lang="en-US" dirty="0" err="1"/>
              <a:t>restaurar</a:t>
            </a:r>
            <a:r>
              <a:rPr lang="en-US" dirty="0"/>
              <a:t> </a:t>
            </a:r>
            <a:r>
              <a:rPr lang="en-US" dirty="0" err="1"/>
              <a:t>todos</a:t>
            </a:r>
            <a:r>
              <a:rPr lang="en-US" dirty="0"/>
              <a:t> los </a:t>
            </a:r>
            <a:r>
              <a:rPr lang="en-US" dirty="0" err="1"/>
              <a:t>registros</a:t>
            </a:r>
            <a:r>
              <a:rPr lang="en-US" dirty="0"/>
              <a:t> </a:t>
            </a:r>
            <a:r>
              <a:rPr lang="en-US" dirty="0" err="1"/>
              <a:t>modificados</a:t>
            </a:r>
            <a:endParaRPr lang="en-US" dirty="0"/>
          </a:p>
          <a:p>
            <a:pPr lvl="1"/>
            <a:r>
              <a:rPr lang="en-US" dirty="0" err="1"/>
              <a:t>retorno</a:t>
            </a:r>
            <a:r>
              <a:rPr lang="en-US" dirty="0"/>
              <a:t> DEPENDIENTE de la </a:t>
            </a:r>
            <a:r>
              <a:rPr lang="en-US" dirty="0" err="1"/>
              <a:t>excepción</a:t>
            </a:r>
            <a:endParaRPr lang="en-US" dirty="0"/>
          </a:p>
          <a:p>
            <a:pPr lvl="1"/>
            <a:endParaRPr lang="en-US" dirty="0"/>
          </a:p>
        </p:txBody>
      </p:sp>
      <p:pic>
        <p:nvPicPr>
          <p:cNvPr id="4" name="Imagen 3"/>
          <p:cNvPicPr>
            <a:picLocks noChangeAspect="1"/>
          </p:cNvPicPr>
          <p:nvPr/>
        </p:nvPicPr>
        <p:blipFill>
          <a:blip r:embed="rId2"/>
          <a:stretch>
            <a:fillRect/>
          </a:stretch>
        </p:blipFill>
        <p:spPr>
          <a:xfrm>
            <a:off x="2555776" y="4844752"/>
            <a:ext cx="3314700" cy="1752600"/>
          </a:xfrm>
          <a:prstGeom prst="rect">
            <a:avLst/>
          </a:prstGeom>
        </p:spPr>
      </p:pic>
    </p:spTree>
    <p:extLst>
      <p:ext uri="{BB962C8B-B14F-4D97-AF65-F5344CB8AC3E}">
        <p14:creationId xmlns:p14="http://schemas.microsoft.com/office/powerpoint/2010/main" val="417754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t>
            </a:r>
            <a:r>
              <a:rPr lang="en-US" dirty="0" err="1"/>
              <a:t>Cómo</a:t>
            </a:r>
            <a:r>
              <a:rPr lang="en-US" dirty="0"/>
              <a:t> </a:t>
            </a:r>
            <a:r>
              <a:rPr lang="en-US" dirty="0" err="1"/>
              <a:t>especificarlo</a:t>
            </a:r>
            <a:r>
              <a:rPr lang="en-US" dirty="0"/>
              <a:t> en C?</a:t>
            </a:r>
          </a:p>
        </p:txBody>
      </p:sp>
      <p:sp>
        <p:nvSpPr>
          <p:cNvPr id="3" name="Marcador de contenido 2"/>
          <p:cNvSpPr>
            <a:spLocks noGrp="1"/>
          </p:cNvSpPr>
          <p:nvPr>
            <p:ph idx="1"/>
          </p:nvPr>
        </p:nvSpPr>
        <p:spPr/>
        <p:txBody>
          <a:bodyPr/>
          <a:lstStyle/>
          <a:p>
            <a:r>
              <a:rPr lang="en-US" dirty="0"/>
              <a:t>Las RTI NO </a:t>
            </a:r>
            <a:r>
              <a:rPr lang="en-US" dirty="0" err="1"/>
              <a:t>tienen</a:t>
            </a:r>
            <a:r>
              <a:rPr lang="en-US" dirty="0"/>
              <a:t> </a:t>
            </a:r>
            <a:r>
              <a:rPr lang="en-US" dirty="0" err="1"/>
              <a:t>por</a:t>
            </a:r>
            <a:r>
              <a:rPr lang="en-US" dirty="0"/>
              <a:t> </a:t>
            </a:r>
            <a:r>
              <a:rPr lang="en-US" dirty="0" err="1"/>
              <a:t>qué</a:t>
            </a:r>
            <a:r>
              <a:rPr lang="en-US" dirty="0"/>
              <a:t> </a:t>
            </a:r>
            <a:r>
              <a:rPr lang="en-US" dirty="0" err="1"/>
              <a:t>hacerse</a:t>
            </a:r>
            <a:r>
              <a:rPr lang="en-US" dirty="0"/>
              <a:t> en </a:t>
            </a:r>
            <a:r>
              <a:rPr lang="en-US" dirty="0" err="1"/>
              <a:t>ensamablador</a:t>
            </a:r>
            <a:endParaRPr lang="en-US" dirty="0"/>
          </a:p>
          <a:p>
            <a:pPr lvl="1"/>
            <a:r>
              <a:rPr lang="en-US" dirty="0" err="1"/>
              <a:t>Pero</a:t>
            </a:r>
            <a:r>
              <a:rPr lang="en-US" dirty="0"/>
              <a:t> hay </a:t>
            </a:r>
            <a:r>
              <a:rPr lang="en-US" dirty="0" err="1"/>
              <a:t>que</a:t>
            </a:r>
            <a:r>
              <a:rPr lang="en-US" dirty="0"/>
              <a:t> </a:t>
            </a:r>
            <a:r>
              <a:rPr lang="en-US" dirty="0" err="1"/>
              <a:t>indicar</a:t>
            </a:r>
            <a:r>
              <a:rPr lang="en-US" dirty="0"/>
              <a:t> al </a:t>
            </a:r>
            <a:r>
              <a:rPr lang="en-US" dirty="0" err="1"/>
              <a:t>compilador</a:t>
            </a:r>
            <a:r>
              <a:rPr lang="en-US" dirty="0"/>
              <a:t> </a:t>
            </a:r>
            <a:r>
              <a:rPr lang="en-US" dirty="0" err="1"/>
              <a:t>que</a:t>
            </a:r>
            <a:r>
              <a:rPr lang="en-US" dirty="0"/>
              <a:t> la </a:t>
            </a:r>
            <a:r>
              <a:rPr lang="en-US" dirty="0" err="1"/>
              <a:t>función</a:t>
            </a:r>
            <a:r>
              <a:rPr lang="en-US" dirty="0"/>
              <a:t> no </a:t>
            </a:r>
            <a:r>
              <a:rPr lang="en-US" dirty="0" err="1"/>
              <a:t>es</a:t>
            </a:r>
            <a:r>
              <a:rPr lang="en-US" dirty="0"/>
              <a:t> </a:t>
            </a:r>
            <a:r>
              <a:rPr lang="en-US" i="1" dirty="0"/>
              <a:t>normal</a:t>
            </a:r>
            <a:r>
              <a:rPr lang="en-US" dirty="0"/>
              <a:t> y </a:t>
            </a:r>
            <a:r>
              <a:rPr lang="en-US" dirty="0" err="1"/>
              <a:t>que</a:t>
            </a:r>
            <a:r>
              <a:rPr lang="en-US" dirty="0"/>
              <a:t> </a:t>
            </a:r>
            <a:r>
              <a:rPr lang="en-US" dirty="0" err="1"/>
              <a:t>debe</a:t>
            </a:r>
            <a:r>
              <a:rPr lang="en-US" dirty="0"/>
              <a:t> </a:t>
            </a:r>
            <a:r>
              <a:rPr lang="en-US" dirty="0" err="1"/>
              <a:t>generar</a:t>
            </a:r>
            <a:r>
              <a:rPr lang="en-US" dirty="0"/>
              <a:t> un </a:t>
            </a:r>
            <a:r>
              <a:rPr lang="en-US" dirty="0" err="1"/>
              <a:t>prólogo</a:t>
            </a:r>
            <a:r>
              <a:rPr lang="en-US" dirty="0"/>
              <a:t>/</a:t>
            </a:r>
            <a:r>
              <a:rPr lang="en-US" dirty="0" err="1"/>
              <a:t>epílogo</a:t>
            </a:r>
            <a:r>
              <a:rPr lang="en-US" dirty="0"/>
              <a:t> </a:t>
            </a:r>
            <a:r>
              <a:rPr lang="en-US" dirty="0" err="1"/>
              <a:t>especiales</a:t>
            </a:r>
            <a:endParaRPr lang="en-US" dirty="0"/>
          </a:p>
        </p:txBody>
      </p:sp>
      <p:sp>
        <p:nvSpPr>
          <p:cNvPr id="4" name="Rectángulo 3"/>
          <p:cNvSpPr/>
          <p:nvPr/>
        </p:nvSpPr>
        <p:spPr>
          <a:xfrm>
            <a:off x="1331640" y="4437112"/>
            <a:ext cx="6624736" cy="1754327"/>
          </a:xfrm>
          <a:prstGeom prst="rect">
            <a:avLst/>
          </a:prstGeom>
          <a:ln>
            <a:solidFill>
              <a:schemeClr val="accent2"/>
            </a:solidFill>
          </a:ln>
        </p:spPr>
        <p:txBody>
          <a:bodyPr wrap="square">
            <a:spAutoFit/>
          </a:bodyPr>
          <a:lstStyle/>
          <a:p>
            <a:r>
              <a:rPr lang="en-US" b="1" dirty="0"/>
              <a:t>void </a:t>
            </a:r>
            <a:r>
              <a:rPr lang="en-US" i="1" dirty="0" err="1"/>
              <a:t>trata_SWI</a:t>
            </a:r>
            <a:r>
              <a:rPr lang="en-US" b="1" dirty="0"/>
              <a:t> (void) </a:t>
            </a:r>
            <a:r>
              <a:rPr lang="en-US" b="1" dirty="0">
                <a:solidFill>
                  <a:schemeClr val="accent2"/>
                </a:solidFill>
              </a:rPr>
              <a:t>__attribute__ ((interrupt ("SWI")))</a:t>
            </a:r>
            <a:r>
              <a:rPr lang="en-US" b="1" dirty="0"/>
              <a:t>;</a:t>
            </a:r>
          </a:p>
          <a:p>
            <a:r>
              <a:rPr lang="en-US" b="1" dirty="0"/>
              <a:t>void </a:t>
            </a:r>
            <a:r>
              <a:rPr lang="en-US" i="1" dirty="0" err="1"/>
              <a:t>trata_Undef</a:t>
            </a:r>
            <a:r>
              <a:rPr lang="en-US" b="1" dirty="0"/>
              <a:t>(void) </a:t>
            </a:r>
            <a:r>
              <a:rPr lang="en-US" b="1" dirty="0">
                <a:solidFill>
                  <a:srgbClr val="C0504D"/>
                </a:solidFill>
              </a:rPr>
              <a:t>__attribute__ ((interrupt ("UNDEF")))</a:t>
            </a:r>
            <a:r>
              <a:rPr lang="en-US" b="1" dirty="0"/>
              <a:t>;</a:t>
            </a:r>
          </a:p>
          <a:p>
            <a:r>
              <a:rPr lang="en-US" b="1" dirty="0"/>
              <a:t>void </a:t>
            </a:r>
            <a:r>
              <a:rPr lang="en-US" i="1" dirty="0" err="1"/>
              <a:t>trata_FIQ</a:t>
            </a:r>
            <a:r>
              <a:rPr lang="en-US" b="1" dirty="0"/>
              <a:t>(void) </a:t>
            </a:r>
            <a:r>
              <a:rPr lang="en-US" b="1" dirty="0">
                <a:solidFill>
                  <a:srgbClr val="C0504D"/>
                </a:solidFill>
              </a:rPr>
              <a:t>__attribute__ ((interrupt ("FIQ")))</a:t>
            </a:r>
            <a:r>
              <a:rPr lang="en-US" b="1" dirty="0"/>
              <a:t>;</a:t>
            </a:r>
          </a:p>
          <a:p>
            <a:r>
              <a:rPr lang="en-US" b="1" dirty="0"/>
              <a:t>void </a:t>
            </a:r>
            <a:r>
              <a:rPr lang="en-US" i="1" dirty="0" err="1"/>
              <a:t>trata_Pabort</a:t>
            </a:r>
            <a:r>
              <a:rPr lang="en-US" b="1" dirty="0"/>
              <a:t>(void)</a:t>
            </a:r>
            <a:r>
              <a:rPr lang="en-US" b="1" dirty="0">
                <a:solidFill>
                  <a:srgbClr val="C0504D"/>
                </a:solidFill>
              </a:rPr>
              <a:t> __attribute__ ((interrupt ("ABORT")))</a:t>
            </a:r>
            <a:r>
              <a:rPr lang="en-US" b="1" dirty="0"/>
              <a:t>;</a:t>
            </a:r>
          </a:p>
          <a:p>
            <a:r>
              <a:rPr lang="en-US" b="1" dirty="0"/>
              <a:t>void </a:t>
            </a:r>
            <a:r>
              <a:rPr lang="en-US" i="1" dirty="0" err="1"/>
              <a:t>trata_Dabort</a:t>
            </a:r>
            <a:r>
              <a:rPr lang="en-US" b="1" dirty="0"/>
              <a:t>(void) </a:t>
            </a:r>
            <a:r>
              <a:rPr lang="en-US" b="1" dirty="0">
                <a:solidFill>
                  <a:srgbClr val="C0504D"/>
                </a:solidFill>
              </a:rPr>
              <a:t>__attribute__ ((interrupt ("ABORT")));</a:t>
            </a:r>
          </a:p>
          <a:p>
            <a:r>
              <a:rPr lang="en-US" b="1" dirty="0"/>
              <a:t>void </a:t>
            </a:r>
            <a:r>
              <a:rPr lang="en-US" i="1" dirty="0" err="1"/>
              <a:t>trata_IRQ</a:t>
            </a:r>
            <a:r>
              <a:rPr lang="en-US" b="1" dirty="0"/>
              <a:t>(void) </a:t>
            </a:r>
            <a:r>
              <a:rPr lang="en-US" b="1" dirty="0">
                <a:solidFill>
                  <a:srgbClr val="C0504D"/>
                </a:solidFill>
              </a:rPr>
              <a:t>__attribute__ ((interrupt ("IRQ")))</a:t>
            </a:r>
            <a:r>
              <a:rPr lang="en-US" b="1" dirty="0"/>
              <a:t>;</a:t>
            </a:r>
            <a:endParaRPr lang="en-US" dirty="0"/>
          </a:p>
        </p:txBody>
      </p:sp>
    </p:spTree>
    <p:extLst>
      <p:ext uri="{BB962C8B-B14F-4D97-AF65-F5344CB8AC3E}">
        <p14:creationId xmlns:p14="http://schemas.microsoft.com/office/powerpoint/2010/main" val="4114125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a:t>
            </a:r>
            <a:r>
              <a:rPr lang="en-US" dirty="0" err="1"/>
              <a:t>Cómo</a:t>
            </a:r>
            <a:r>
              <a:rPr lang="en-US" dirty="0"/>
              <a:t> </a:t>
            </a:r>
            <a:r>
              <a:rPr lang="en-US" dirty="0" err="1"/>
              <a:t>especificar</a:t>
            </a:r>
            <a:r>
              <a:rPr lang="en-US" dirty="0"/>
              <a:t> </a:t>
            </a:r>
            <a:r>
              <a:rPr lang="en-US" dirty="0" err="1"/>
              <a:t>una</a:t>
            </a:r>
            <a:r>
              <a:rPr lang="en-US" dirty="0"/>
              <a:t> RTI </a:t>
            </a:r>
            <a:r>
              <a:rPr lang="en-US" dirty="0" err="1"/>
              <a:t>para</a:t>
            </a:r>
            <a:r>
              <a:rPr lang="en-US" dirty="0"/>
              <a:t> </a:t>
            </a:r>
            <a:r>
              <a:rPr lang="en-US" dirty="0" err="1"/>
              <a:t>cada</a:t>
            </a:r>
            <a:r>
              <a:rPr lang="en-US" dirty="0"/>
              <a:t> </a:t>
            </a:r>
            <a:r>
              <a:rPr lang="en-US" dirty="0" err="1"/>
              <a:t>excepción</a:t>
            </a:r>
            <a:r>
              <a:rPr lang="en-US" dirty="0"/>
              <a:t>?</a:t>
            </a:r>
          </a:p>
        </p:txBody>
      </p:sp>
      <p:sp>
        <p:nvSpPr>
          <p:cNvPr id="3" name="Marcador de contenido 2"/>
          <p:cNvSpPr>
            <a:spLocks noGrp="1"/>
          </p:cNvSpPr>
          <p:nvPr>
            <p:ph idx="1"/>
          </p:nvPr>
        </p:nvSpPr>
        <p:spPr/>
        <p:txBody>
          <a:bodyPr/>
          <a:lstStyle/>
          <a:p>
            <a:r>
              <a:rPr lang="en-US" sz="2800" dirty="0" err="1"/>
              <a:t>Específico</a:t>
            </a:r>
            <a:r>
              <a:rPr lang="en-US" sz="2800" dirty="0"/>
              <a:t> </a:t>
            </a:r>
            <a:r>
              <a:rPr lang="en-US" sz="2800" dirty="0" err="1"/>
              <a:t>para</a:t>
            </a:r>
            <a:r>
              <a:rPr lang="en-US" sz="2800" dirty="0"/>
              <a:t> el ARM7TDI</a:t>
            </a:r>
          </a:p>
          <a:p>
            <a:r>
              <a:rPr lang="en-US" sz="2800" dirty="0"/>
              <a:t>En la </a:t>
            </a:r>
            <a:r>
              <a:rPr lang="en-US" sz="2800" dirty="0" err="1"/>
              <a:t>tabla</a:t>
            </a:r>
            <a:r>
              <a:rPr lang="en-US" sz="2800" dirty="0"/>
              <a:t> de </a:t>
            </a:r>
            <a:r>
              <a:rPr lang="en-US" sz="2800" dirty="0" err="1"/>
              <a:t>vectores</a:t>
            </a:r>
            <a:r>
              <a:rPr lang="en-US" sz="2800" dirty="0"/>
              <a:t> </a:t>
            </a:r>
            <a:r>
              <a:rPr lang="en-US" sz="2800" dirty="0" err="1"/>
              <a:t>encontramos</a:t>
            </a:r>
            <a:r>
              <a:rPr lang="en-US" sz="2800" dirty="0"/>
              <a:t> </a:t>
            </a:r>
            <a:r>
              <a:rPr lang="en-US" sz="2800" dirty="0" err="1"/>
              <a:t>saltos</a:t>
            </a:r>
            <a:r>
              <a:rPr lang="en-US" sz="2800" dirty="0"/>
              <a:t> a </a:t>
            </a:r>
            <a:r>
              <a:rPr lang="en-US" sz="2800" dirty="0" err="1"/>
              <a:t>posiciones</a:t>
            </a:r>
            <a:r>
              <a:rPr lang="en-US" sz="2800" dirty="0"/>
              <a:t> de la ROM</a:t>
            </a:r>
          </a:p>
          <a:p>
            <a:endParaRPr lang="en-US" dirty="0"/>
          </a:p>
          <a:p>
            <a:endParaRPr lang="en-US" dirty="0"/>
          </a:p>
          <a:p>
            <a:r>
              <a:rPr lang="en-US" sz="2800" dirty="0"/>
              <a:t>Hay </a:t>
            </a:r>
            <a:r>
              <a:rPr lang="en-US" sz="2800" dirty="0" err="1"/>
              <a:t>código</a:t>
            </a:r>
            <a:r>
              <a:rPr lang="en-US" sz="2800" dirty="0"/>
              <a:t> en ROM </a:t>
            </a:r>
            <a:r>
              <a:rPr lang="en-US" sz="2800" dirty="0" err="1"/>
              <a:t>que</a:t>
            </a:r>
            <a:r>
              <a:rPr lang="en-US" sz="2800" dirty="0"/>
              <a:t> </a:t>
            </a:r>
            <a:r>
              <a:rPr lang="en-US" sz="2800" dirty="0" err="1"/>
              <a:t>consulta</a:t>
            </a:r>
            <a:r>
              <a:rPr lang="en-US" sz="2800" dirty="0"/>
              <a:t> </a:t>
            </a:r>
            <a:r>
              <a:rPr lang="en-US" sz="2800" dirty="0" err="1"/>
              <a:t>una</a:t>
            </a:r>
            <a:r>
              <a:rPr lang="en-US" sz="2800" dirty="0"/>
              <a:t> </a:t>
            </a:r>
            <a:r>
              <a:rPr lang="en-US" sz="2800" dirty="0" err="1"/>
              <a:t>tabla</a:t>
            </a:r>
            <a:r>
              <a:rPr lang="en-US" sz="2800" dirty="0"/>
              <a:t> (en RAM) y </a:t>
            </a:r>
            <a:r>
              <a:rPr lang="en-US" sz="2800" dirty="0" err="1"/>
              <a:t>hace</a:t>
            </a:r>
            <a:r>
              <a:rPr lang="en-US" sz="2800" dirty="0"/>
              <a:t> un </a:t>
            </a:r>
            <a:r>
              <a:rPr lang="en-US" sz="2800" dirty="0" err="1"/>
              <a:t>salto</a:t>
            </a:r>
            <a:r>
              <a:rPr lang="en-US" sz="2800" dirty="0"/>
              <a:t> a </a:t>
            </a:r>
            <a:r>
              <a:rPr lang="en-US" sz="2800" dirty="0" err="1"/>
              <a:t>esa</a:t>
            </a:r>
            <a:r>
              <a:rPr lang="en-US" sz="2800" dirty="0"/>
              <a:t> </a:t>
            </a:r>
            <a:r>
              <a:rPr lang="en-US" sz="2800" dirty="0" err="1"/>
              <a:t>dirección</a:t>
            </a:r>
            <a:endParaRPr lang="en-US" sz="2800" dirty="0"/>
          </a:p>
          <a:p>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3267161105"/>
              </p:ext>
            </p:extLst>
          </p:nvPr>
        </p:nvGraphicFramePr>
        <p:xfrm>
          <a:off x="4283968" y="2708920"/>
          <a:ext cx="3024336" cy="1483360"/>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tblGrid>
              <a:tr h="370840">
                <a:tc>
                  <a:txBody>
                    <a:bodyPr/>
                    <a:lstStyle/>
                    <a:p>
                      <a:r>
                        <a:rPr lang="en-US" dirty="0" err="1"/>
                        <a:t>Dirección</a:t>
                      </a:r>
                      <a:endParaRPr lang="en-US" dirty="0"/>
                    </a:p>
                  </a:txBody>
                  <a:tcPr/>
                </a:tc>
                <a:tc>
                  <a:txBody>
                    <a:bodyPr/>
                    <a:lstStyle/>
                    <a:p>
                      <a:r>
                        <a:rPr lang="en-US" dirty="0" err="1"/>
                        <a:t>Instrucción</a:t>
                      </a:r>
                      <a:endParaRPr lang="en-US" dirty="0"/>
                    </a:p>
                  </a:txBody>
                  <a:tcPr/>
                </a:tc>
                <a:extLst>
                  <a:ext uri="{0D108BD9-81ED-4DB2-BD59-A6C34878D82A}">
                    <a16:rowId xmlns:a16="http://schemas.microsoft.com/office/drawing/2014/main" val="10000"/>
                  </a:ext>
                </a:extLst>
              </a:tr>
              <a:tr h="370840">
                <a:tc>
                  <a:txBody>
                    <a:bodyPr/>
                    <a:lstStyle/>
                    <a:p>
                      <a:r>
                        <a:rPr lang="en-US" dirty="0"/>
                        <a:t>0x00000000</a:t>
                      </a:r>
                    </a:p>
                  </a:txBody>
                  <a:tcPr/>
                </a:tc>
                <a:tc>
                  <a:txBody>
                    <a:bodyPr/>
                    <a:lstStyle/>
                    <a:p>
                      <a:r>
                        <a:rPr lang="en-US" dirty="0"/>
                        <a:t>b 0x430</a:t>
                      </a:r>
                    </a:p>
                  </a:txBody>
                  <a:tcPr/>
                </a:tc>
                <a:extLst>
                  <a:ext uri="{0D108BD9-81ED-4DB2-BD59-A6C34878D82A}">
                    <a16:rowId xmlns:a16="http://schemas.microsoft.com/office/drawing/2014/main" val="10001"/>
                  </a:ext>
                </a:extLst>
              </a:tr>
              <a:tr h="370840">
                <a:tc>
                  <a:txBody>
                    <a:bodyPr/>
                    <a:lstStyle/>
                    <a:p>
                      <a:r>
                        <a:rPr lang="en-US" dirty="0"/>
                        <a:t>0x00000004</a:t>
                      </a:r>
                    </a:p>
                  </a:txBody>
                  <a:tcPr/>
                </a:tc>
                <a:tc>
                  <a:txBody>
                    <a:bodyPr/>
                    <a:lstStyle/>
                    <a:p>
                      <a:r>
                        <a:rPr lang="en-US" dirty="0"/>
                        <a:t>b 0x114</a:t>
                      </a:r>
                    </a:p>
                  </a:txBody>
                  <a:tcPr/>
                </a:tc>
                <a:extLst>
                  <a:ext uri="{0D108BD9-81ED-4DB2-BD59-A6C34878D82A}">
                    <a16:rowId xmlns:a16="http://schemas.microsoft.com/office/drawing/2014/main" val="10002"/>
                  </a:ext>
                </a:extLst>
              </a:tr>
              <a:tr h="370840">
                <a:tc>
                  <a:txBody>
                    <a:bodyPr/>
                    <a:lstStyle/>
                    <a:p>
                      <a:r>
                        <a:rPr lang="en-US" dirty="0"/>
                        <a:t>0x00000008</a:t>
                      </a:r>
                    </a:p>
                  </a:txBody>
                  <a:tcPr/>
                </a:tc>
                <a:tc>
                  <a:txBody>
                    <a:bodyPr/>
                    <a:lstStyle/>
                    <a:p>
                      <a:r>
                        <a:rPr lang="en-US" dirty="0"/>
                        <a:t>b 0x12c</a:t>
                      </a:r>
                    </a:p>
                  </a:txBody>
                  <a:tcPr/>
                </a:tc>
                <a:extLst>
                  <a:ext uri="{0D108BD9-81ED-4DB2-BD59-A6C34878D82A}">
                    <a16:rowId xmlns:a16="http://schemas.microsoft.com/office/drawing/2014/main" val="10003"/>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831430046"/>
              </p:ext>
            </p:extLst>
          </p:nvPr>
        </p:nvGraphicFramePr>
        <p:xfrm>
          <a:off x="2100064" y="5229200"/>
          <a:ext cx="4704184"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kern="1200" dirty="0">
                          <a:solidFill>
                            <a:schemeClr val="lt1"/>
                          </a:solidFill>
                          <a:effectLst/>
                          <a:latin typeface="+mn-lt"/>
                          <a:ea typeface="+mn-ea"/>
                          <a:cs typeface="+mn-cs"/>
                        </a:rPr>
                        <a:t>Entrada</a:t>
                      </a:r>
                      <a:r>
                        <a:rPr lang="es-ES" sz="1800" b="1" kern="1200" baseline="0" dirty="0">
                          <a:solidFill>
                            <a:schemeClr val="lt1"/>
                          </a:solidFill>
                          <a:effectLst/>
                          <a:latin typeface="+mn-lt"/>
                          <a:ea typeface="+mn-ea"/>
                          <a:cs typeface="+mn-cs"/>
                        </a:rPr>
                        <a:t> tabla para ISR…</a:t>
                      </a:r>
                      <a:endParaRPr lang="en-US" dirty="0"/>
                    </a:p>
                  </a:txBody>
                  <a:tcPr/>
                </a:tc>
                <a:tc>
                  <a:txBody>
                    <a:bodyPr/>
                    <a:lstStyle/>
                    <a:p>
                      <a:r>
                        <a:rPr lang="en-US" dirty="0" err="1"/>
                        <a:t>Dirección</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kern="1200" dirty="0" err="1">
                          <a:solidFill>
                            <a:schemeClr val="dk1"/>
                          </a:solidFill>
                          <a:effectLst/>
                          <a:latin typeface="+mn-lt"/>
                          <a:ea typeface="+mn-ea"/>
                          <a:cs typeface="+mn-cs"/>
                        </a:rPr>
                        <a:t>HandleReset</a:t>
                      </a:r>
                      <a:r>
                        <a:rPr lang="es-ES" sz="1800" kern="1200" dirty="0">
                          <a:solidFill>
                            <a:schemeClr val="dk1"/>
                          </a:solidFill>
                          <a:effectLst/>
                          <a:latin typeface="+mn-lt"/>
                          <a:ea typeface="+mn-ea"/>
                          <a:cs typeface="+mn-cs"/>
                        </a:rPr>
                        <a:t>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0xc7fff00 </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kern="1200" dirty="0" err="1">
                          <a:solidFill>
                            <a:schemeClr val="dk1"/>
                          </a:solidFill>
                          <a:effectLst/>
                          <a:latin typeface="+mn-lt"/>
                          <a:ea typeface="+mn-ea"/>
                          <a:cs typeface="+mn-cs"/>
                        </a:rPr>
                        <a:t>HandleUndef</a:t>
                      </a:r>
                      <a:r>
                        <a:rPr lang="es-ES" sz="1800" kern="1200" dirty="0">
                          <a:solidFill>
                            <a:schemeClr val="dk1"/>
                          </a:solidFill>
                          <a:effectLst/>
                          <a:latin typeface="+mn-lt"/>
                          <a:ea typeface="+mn-ea"/>
                          <a:cs typeface="+mn-cs"/>
                        </a:rPr>
                        <a:t> </a:t>
                      </a:r>
                      <a:endParaRPr lang="es-ES" dirty="0"/>
                    </a:p>
                  </a:txBody>
                  <a:tcPr/>
                </a:tc>
                <a:tc>
                  <a:txBody>
                    <a:bodyPr/>
                    <a:lstStyle/>
                    <a:p>
                      <a:r>
                        <a:rPr lang="es-ES" dirty="0"/>
                        <a:t>0xc7fff04 </a:t>
                      </a:r>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kern="1200" dirty="0" err="1">
                          <a:solidFill>
                            <a:schemeClr val="dk1"/>
                          </a:solidFill>
                          <a:effectLst/>
                          <a:latin typeface="+mn-lt"/>
                          <a:ea typeface="+mn-ea"/>
                          <a:cs typeface="+mn-cs"/>
                        </a:rPr>
                        <a:t>HandleSWI</a:t>
                      </a:r>
                      <a:r>
                        <a:rPr lang="es-ES" sz="1800" kern="1200" dirty="0">
                          <a:solidFill>
                            <a:schemeClr val="dk1"/>
                          </a:solidFill>
                          <a:effectLst/>
                          <a:latin typeface="+mn-lt"/>
                          <a:ea typeface="+mn-ea"/>
                          <a:cs typeface="+mn-cs"/>
                        </a:rPr>
                        <a:t> </a:t>
                      </a:r>
                      <a:endParaRPr lang="es-ES" dirty="0"/>
                    </a:p>
                  </a:txBody>
                  <a:tcPr/>
                </a:tc>
                <a:tc>
                  <a:txBody>
                    <a:bodyPr/>
                    <a:lstStyle/>
                    <a:p>
                      <a:r>
                        <a:rPr lang="es-ES" dirty="0"/>
                        <a:t>0xc7fff08</a:t>
                      </a:r>
                      <a:endParaRPr lang="en-US" dirty="0"/>
                    </a:p>
                  </a:txBody>
                  <a:tcPr/>
                </a:tc>
                <a:extLst>
                  <a:ext uri="{0D108BD9-81ED-4DB2-BD59-A6C34878D82A}">
                    <a16:rowId xmlns:a16="http://schemas.microsoft.com/office/drawing/2014/main" val="10003"/>
                  </a:ext>
                </a:extLst>
              </a:tr>
            </a:tbl>
          </a:graphicData>
        </a:graphic>
      </p:graphicFrame>
      <p:sp>
        <p:nvSpPr>
          <p:cNvPr id="7" name="Rectángulo 6"/>
          <p:cNvSpPr/>
          <p:nvPr/>
        </p:nvSpPr>
        <p:spPr>
          <a:xfrm>
            <a:off x="6952687" y="5579948"/>
            <a:ext cx="2224374" cy="369332"/>
          </a:xfrm>
          <a:prstGeom prst="rect">
            <a:avLst/>
          </a:prstGeom>
        </p:spPr>
        <p:txBody>
          <a:bodyPr wrap="none">
            <a:spAutoFit/>
          </a:bodyPr>
          <a:lstStyle/>
          <a:p>
            <a:r>
              <a:rPr lang="en-US" i="1" dirty="0"/>
              <a:t>_ISR_STARTADDRESS</a:t>
            </a:r>
            <a:r>
              <a:rPr lang="en-US" b="1" i="1" dirty="0"/>
              <a:t> </a:t>
            </a:r>
            <a:endParaRPr lang="en-US" i="1" dirty="0"/>
          </a:p>
        </p:txBody>
      </p:sp>
      <p:cxnSp>
        <p:nvCxnSpPr>
          <p:cNvPr id="9" name="Conector recto de flecha 8"/>
          <p:cNvCxnSpPr>
            <a:endCxn id="7" idx="1"/>
          </p:cNvCxnSpPr>
          <p:nvPr/>
        </p:nvCxnSpPr>
        <p:spPr>
          <a:xfrm flipV="1">
            <a:off x="6444208" y="5764614"/>
            <a:ext cx="508479" cy="313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522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Traza de una excepción</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245385840"/>
              </p:ext>
            </p:extLst>
          </p:nvPr>
        </p:nvGraphicFramePr>
        <p:xfrm>
          <a:off x="1619673" y="1484784"/>
          <a:ext cx="2664296" cy="4820920"/>
        </p:xfrm>
        <a:graphic>
          <a:graphicData uri="http://schemas.openxmlformats.org/drawingml/2006/table">
            <a:tbl>
              <a:tblPr firstRow="1" bandRow="1">
                <a:tableStyleId>{5C22544A-7EE6-4342-B048-85BDC9FD1C3A}</a:tableStyleId>
              </a:tblPr>
              <a:tblGrid>
                <a:gridCol w="2664296">
                  <a:extLst>
                    <a:ext uri="{9D8B030D-6E8A-4147-A177-3AD203B41FA5}">
                      <a16:colId xmlns:a16="http://schemas.microsoft.com/office/drawing/2014/main" val="20000"/>
                    </a:ext>
                  </a:extLst>
                </a:gridCol>
              </a:tblGrid>
              <a:tr h="370840">
                <a:tc>
                  <a:txBody>
                    <a:bodyPr/>
                    <a:lstStyle/>
                    <a:p>
                      <a:pPr marL="0" algn="l" defTabSz="914400" rtl="0" eaLnBrk="1" latinLnBrk="0" hangingPunct="1"/>
                      <a:r>
                        <a:rPr lang="es-ES" sz="1800" b="0" kern="1200" dirty="0">
                          <a:solidFill>
                            <a:schemeClr val="dk1"/>
                          </a:solidFill>
                          <a:latin typeface="+mn-lt"/>
                          <a:ea typeface="+mn-ea"/>
                          <a:cs typeface="+mn-cs"/>
                        </a:rPr>
                        <a:t>b </a:t>
                      </a:r>
                      <a:r>
                        <a:rPr lang="es-ES" sz="1800" b="0" kern="1200" dirty="0" err="1">
                          <a:solidFill>
                            <a:schemeClr val="dk1"/>
                          </a:solidFill>
                          <a:latin typeface="+mn-lt"/>
                          <a:ea typeface="+mn-ea"/>
                          <a:cs typeface="+mn-cs"/>
                        </a:rPr>
                        <a:t>ResetHandler</a:t>
                      </a:r>
                      <a:endParaRPr lang="es-ES" sz="18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s-ES" dirty="0"/>
                        <a:t>b</a:t>
                      </a:r>
                      <a:r>
                        <a:rPr lang="es-ES" baseline="0" dirty="0"/>
                        <a:t> </a:t>
                      </a:r>
                      <a:r>
                        <a:rPr lang="es-ES" baseline="0" dirty="0" err="1"/>
                        <a:t>HandlerUndef</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s-ES" dirty="0"/>
                        <a:t>b</a:t>
                      </a:r>
                      <a:r>
                        <a:rPr lang="es-ES" baseline="0" dirty="0"/>
                        <a:t> </a:t>
                      </a:r>
                      <a:r>
                        <a:rPr lang="es-ES" baseline="0" dirty="0" err="1"/>
                        <a:t>HandlerSWI</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s-ES" dirty="0"/>
                        <a:t>b</a:t>
                      </a:r>
                      <a:r>
                        <a:rPr lang="es-ES" baseline="0" dirty="0"/>
                        <a:t> </a:t>
                      </a:r>
                      <a:r>
                        <a:rPr lang="es-ES" baseline="0" dirty="0" err="1"/>
                        <a:t>HandlerPabort</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s-ES" dirty="0"/>
                        <a:t>b</a:t>
                      </a:r>
                      <a:r>
                        <a:rPr lang="es-ES" baseline="0" dirty="0"/>
                        <a:t> </a:t>
                      </a:r>
                      <a:r>
                        <a:rPr lang="es-ES" baseline="0" dirty="0" err="1"/>
                        <a:t>HandlerDabort</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r>
                        <a:rPr lang="es-ES" dirty="0"/>
                        <a:t>b</a:t>
                      </a:r>
                      <a:r>
                        <a:rPr lang="es-ES" baseline="0" dirty="0"/>
                        <a:t> .</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r>
                        <a:rPr lang="es-ES" dirty="0"/>
                        <a:t>b</a:t>
                      </a:r>
                      <a:r>
                        <a:rPr lang="es-ES" baseline="0" dirty="0"/>
                        <a:t> </a:t>
                      </a:r>
                      <a:r>
                        <a:rPr lang="es-ES" baseline="0" dirty="0" err="1"/>
                        <a:t>HandlerIRQ</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r>
                        <a:rPr lang="es-ES" dirty="0"/>
                        <a:t>b</a:t>
                      </a:r>
                      <a:r>
                        <a:rPr lang="es-ES" baseline="0" dirty="0"/>
                        <a:t> </a:t>
                      </a:r>
                      <a:r>
                        <a:rPr lang="es-ES" baseline="0" dirty="0" err="1"/>
                        <a:t>HandlerFIQ</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r>
                        <a:rPr lang="es-E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r>
                        <a:rPr lang="es-ES" dirty="0" err="1"/>
                        <a:t>ldr</a:t>
                      </a:r>
                      <a:r>
                        <a:rPr lang="es-ES" baseline="0" dirty="0"/>
                        <a:t> r0, =</a:t>
                      </a:r>
                      <a:r>
                        <a:rPr lang="es-ES" baseline="0" dirty="0" err="1"/>
                        <a:t>HandleDabort</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r>
                        <a:rPr lang="es-ES" dirty="0" err="1"/>
                        <a:t>ldr</a:t>
                      </a:r>
                      <a:r>
                        <a:rPr lang="es-ES" dirty="0"/>
                        <a:t> r0, [r0]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r>
                        <a:rPr lang="es-ES" dirty="0" err="1"/>
                        <a:t>mov</a:t>
                      </a:r>
                      <a:r>
                        <a:rPr lang="es-ES" dirty="0"/>
                        <a:t> pc, r0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70840">
                <a:tc>
                  <a:txBody>
                    <a:bodyPr/>
                    <a:lstStyle/>
                    <a:p>
                      <a:r>
                        <a:rPr lang="es-E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
        <p:nvSpPr>
          <p:cNvPr id="5" name="4 CuadroTexto"/>
          <p:cNvSpPr txBox="1"/>
          <p:nvPr/>
        </p:nvSpPr>
        <p:spPr>
          <a:xfrm>
            <a:off x="-36512" y="4828510"/>
            <a:ext cx="1648208" cy="369332"/>
          </a:xfrm>
          <a:prstGeom prst="rect">
            <a:avLst/>
          </a:prstGeom>
          <a:solidFill>
            <a:schemeClr val="bg1"/>
          </a:solidFill>
        </p:spPr>
        <p:txBody>
          <a:bodyPr wrap="none" rtlCol="0">
            <a:spAutoFit/>
          </a:bodyPr>
          <a:lstStyle/>
          <a:p>
            <a:r>
              <a:rPr lang="es-ES" dirty="0" err="1"/>
              <a:t>HandlerDabort</a:t>
            </a:r>
            <a:r>
              <a:rPr lang="es-ES" dirty="0"/>
              <a:t>:</a:t>
            </a:r>
          </a:p>
        </p:txBody>
      </p:sp>
      <p:graphicFrame>
        <p:nvGraphicFramePr>
          <p:cNvPr id="6" name="3 Marcador de contenido"/>
          <p:cNvGraphicFramePr>
            <a:graphicFrameLocks/>
          </p:cNvGraphicFramePr>
          <p:nvPr>
            <p:extLst>
              <p:ext uri="{D42A27DB-BD31-4B8C-83A1-F6EECF244321}">
                <p14:modId xmlns:p14="http://schemas.microsoft.com/office/powerpoint/2010/main" val="1073669684"/>
              </p:ext>
            </p:extLst>
          </p:nvPr>
        </p:nvGraphicFramePr>
        <p:xfrm>
          <a:off x="6516216" y="1484784"/>
          <a:ext cx="2376264" cy="489712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20000"/>
                    </a:ext>
                  </a:extLst>
                </a:gridCol>
              </a:tblGrid>
              <a:tr h="370840">
                <a:tc>
                  <a:txBody>
                    <a:bodyPr/>
                    <a:lstStyle/>
                    <a:p>
                      <a:pPr marL="0" algn="l" defTabSz="914400" rtl="0" eaLnBrk="1" latinLnBrk="0" hangingPunct="1"/>
                      <a:endParaRPr lang="es-ES" sz="18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112520">
                <a:tc>
                  <a:txBody>
                    <a:bodyPr/>
                    <a:lstStyle/>
                    <a:p>
                      <a:pPr algn="ctr"/>
                      <a:r>
                        <a:rPr lang="es-ES" dirty="0"/>
                        <a:t>Código de la rutina para la excepción</a:t>
                      </a:r>
                      <a:r>
                        <a:rPr lang="es-ES" baseline="0" dirty="0"/>
                        <a:t> </a:t>
                      </a:r>
                      <a:r>
                        <a:rPr lang="es-ES" dirty="0" err="1"/>
                        <a:t>Dabort</a:t>
                      </a:r>
                      <a:endParaRPr lang="es-ES" dirty="0"/>
                    </a:p>
                    <a:p>
                      <a:pPr algn="ctr"/>
                      <a:r>
                        <a:rPr lang="es-ES" dirty="0"/>
                        <a:t>escrita por nosotros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r>
                        <a:rPr lang="es-E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r>
                        <a:rPr lang="es-E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
        <p:nvSpPr>
          <p:cNvPr id="19" name="18 Elipse"/>
          <p:cNvSpPr/>
          <p:nvPr/>
        </p:nvSpPr>
        <p:spPr>
          <a:xfrm>
            <a:off x="1439653" y="2996951"/>
            <a:ext cx="2916323" cy="3600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0" name="19 Conector curvado"/>
          <p:cNvCxnSpPr>
            <a:endCxn id="5" idx="0"/>
          </p:cNvCxnSpPr>
          <p:nvPr/>
        </p:nvCxnSpPr>
        <p:spPr>
          <a:xfrm rot="10800000" flipV="1">
            <a:off x="787593" y="3356992"/>
            <a:ext cx="1966207" cy="1471518"/>
          </a:xfrm>
          <a:prstGeom prst="curved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36 CuadroTexto"/>
          <p:cNvSpPr txBox="1"/>
          <p:nvPr/>
        </p:nvSpPr>
        <p:spPr>
          <a:xfrm>
            <a:off x="5283059" y="3284984"/>
            <a:ext cx="1305165" cy="369332"/>
          </a:xfrm>
          <a:prstGeom prst="rect">
            <a:avLst/>
          </a:prstGeom>
          <a:noFill/>
        </p:spPr>
        <p:txBody>
          <a:bodyPr wrap="none" rtlCol="0">
            <a:spAutoFit/>
          </a:bodyPr>
          <a:lstStyle/>
          <a:p>
            <a:r>
              <a:rPr lang="es-ES" dirty="0" err="1"/>
              <a:t>ISR_Dabort</a:t>
            </a:r>
            <a:r>
              <a:rPr lang="es-ES" dirty="0"/>
              <a:t>:</a:t>
            </a:r>
          </a:p>
        </p:txBody>
      </p:sp>
      <p:sp>
        <p:nvSpPr>
          <p:cNvPr id="11" name="10 CuadroTexto"/>
          <p:cNvSpPr txBox="1"/>
          <p:nvPr/>
        </p:nvSpPr>
        <p:spPr>
          <a:xfrm>
            <a:off x="7073768" y="5229200"/>
            <a:ext cx="1242648" cy="369332"/>
          </a:xfrm>
          <a:prstGeom prst="rect">
            <a:avLst/>
          </a:prstGeom>
          <a:noFill/>
        </p:spPr>
        <p:txBody>
          <a:bodyPr wrap="none" rtlCol="0">
            <a:spAutoFit/>
          </a:bodyPr>
          <a:lstStyle/>
          <a:p>
            <a:r>
              <a:rPr lang="es-ES" dirty="0" err="1"/>
              <a:t>ISR_Dabort</a:t>
            </a:r>
            <a:endParaRPr lang="es-ES" dirty="0"/>
          </a:p>
        </p:txBody>
      </p:sp>
      <p:sp>
        <p:nvSpPr>
          <p:cNvPr id="3" name="CuadroTexto 2"/>
          <p:cNvSpPr txBox="1"/>
          <p:nvPr/>
        </p:nvSpPr>
        <p:spPr>
          <a:xfrm>
            <a:off x="539552" y="1484784"/>
            <a:ext cx="1082348" cy="307777"/>
          </a:xfrm>
          <a:prstGeom prst="rect">
            <a:avLst/>
          </a:prstGeom>
          <a:noFill/>
        </p:spPr>
        <p:txBody>
          <a:bodyPr wrap="none" rtlCol="0">
            <a:spAutoFit/>
          </a:bodyPr>
          <a:lstStyle/>
          <a:p>
            <a:r>
              <a:rPr lang="en-US" sz="1400" dirty="0"/>
              <a:t>0x00000000</a:t>
            </a:r>
          </a:p>
        </p:txBody>
      </p:sp>
      <p:sp>
        <p:nvSpPr>
          <p:cNvPr id="12" name="CuadroTexto 11"/>
          <p:cNvSpPr txBox="1"/>
          <p:nvPr/>
        </p:nvSpPr>
        <p:spPr>
          <a:xfrm>
            <a:off x="539552" y="1844824"/>
            <a:ext cx="1082348" cy="307777"/>
          </a:xfrm>
          <a:prstGeom prst="rect">
            <a:avLst/>
          </a:prstGeom>
          <a:noFill/>
        </p:spPr>
        <p:txBody>
          <a:bodyPr wrap="none" rtlCol="0">
            <a:spAutoFit/>
          </a:bodyPr>
          <a:lstStyle/>
          <a:p>
            <a:r>
              <a:rPr lang="en-US" sz="1400" dirty="0"/>
              <a:t>0x00000004</a:t>
            </a:r>
          </a:p>
        </p:txBody>
      </p:sp>
      <p:sp>
        <p:nvSpPr>
          <p:cNvPr id="13" name="CuadroTexto 12"/>
          <p:cNvSpPr txBox="1"/>
          <p:nvPr/>
        </p:nvSpPr>
        <p:spPr>
          <a:xfrm>
            <a:off x="539552" y="2257127"/>
            <a:ext cx="1082348" cy="307777"/>
          </a:xfrm>
          <a:prstGeom prst="rect">
            <a:avLst/>
          </a:prstGeom>
          <a:noFill/>
        </p:spPr>
        <p:txBody>
          <a:bodyPr wrap="none" rtlCol="0">
            <a:spAutoFit/>
          </a:bodyPr>
          <a:lstStyle/>
          <a:p>
            <a:r>
              <a:rPr lang="en-US" sz="1400" dirty="0"/>
              <a:t>0x00000008</a:t>
            </a:r>
          </a:p>
        </p:txBody>
      </p:sp>
      <p:sp>
        <p:nvSpPr>
          <p:cNvPr id="14" name="CuadroTexto 13"/>
          <p:cNvSpPr txBox="1"/>
          <p:nvPr/>
        </p:nvSpPr>
        <p:spPr>
          <a:xfrm>
            <a:off x="539552" y="2617167"/>
            <a:ext cx="1086117" cy="307777"/>
          </a:xfrm>
          <a:prstGeom prst="rect">
            <a:avLst/>
          </a:prstGeom>
          <a:noFill/>
        </p:spPr>
        <p:txBody>
          <a:bodyPr wrap="none" rtlCol="0">
            <a:spAutoFit/>
          </a:bodyPr>
          <a:lstStyle/>
          <a:p>
            <a:r>
              <a:rPr lang="en-US" sz="1400" dirty="0"/>
              <a:t>0x0000000C</a:t>
            </a:r>
          </a:p>
        </p:txBody>
      </p:sp>
      <p:sp>
        <p:nvSpPr>
          <p:cNvPr id="15" name="CuadroTexto 14"/>
          <p:cNvSpPr txBox="1"/>
          <p:nvPr/>
        </p:nvSpPr>
        <p:spPr>
          <a:xfrm>
            <a:off x="539552" y="2977207"/>
            <a:ext cx="1082348" cy="307777"/>
          </a:xfrm>
          <a:prstGeom prst="rect">
            <a:avLst/>
          </a:prstGeom>
          <a:noFill/>
        </p:spPr>
        <p:txBody>
          <a:bodyPr wrap="none" rtlCol="0">
            <a:spAutoFit/>
          </a:bodyPr>
          <a:lstStyle/>
          <a:p>
            <a:r>
              <a:rPr lang="en-US" sz="1400" dirty="0"/>
              <a:t>0x00000010</a:t>
            </a:r>
          </a:p>
        </p:txBody>
      </p:sp>
      <p:sp>
        <p:nvSpPr>
          <p:cNvPr id="16" name="CuadroTexto 15"/>
          <p:cNvSpPr txBox="1"/>
          <p:nvPr/>
        </p:nvSpPr>
        <p:spPr>
          <a:xfrm>
            <a:off x="539552" y="3717032"/>
            <a:ext cx="1082348" cy="307777"/>
          </a:xfrm>
          <a:prstGeom prst="rect">
            <a:avLst/>
          </a:prstGeom>
          <a:noFill/>
        </p:spPr>
        <p:txBody>
          <a:bodyPr wrap="none" rtlCol="0">
            <a:spAutoFit/>
          </a:bodyPr>
          <a:lstStyle/>
          <a:p>
            <a:r>
              <a:rPr lang="en-US" sz="1400" dirty="0"/>
              <a:t>0x00000018</a:t>
            </a:r>
          </a:p>
        </p:txBody>
      </p:sp>
      <p:sp>
        <p:nvSpPr>
          <p:cNvPr id="17" name="CuadroTexto 16"/>
          <p:cNvSpPr txBox="1"/>
          <p:nvPr/>
        </p:nvSpPr>
        <p:spPr>
          <a:xfrm>
            <a:off x="539552" y="4129335"/>
            <a:ext cx="1086117" cy="307777"/>
          </a:xfrm>
          <a:prstGeom prst="rect">
            <a:avLst/>
          </a:prstGeom>
          <a:noFill/>
        </p:spPr>
        <p:txBody>
          <a:bodyPr wrap="none" rtlCol="0">
            <a:spAutoFit/>
          </a:bodyPr>
          <a:lstStyle/>
          <a:p>
            <a:r>
              <a:rPr lang="en-US" sz="1400" dirty="0"/>
              <a:t>0x0000001C</a:t>
            </a:r>
          </a:p>
        </p:txBody>
      </p:sp>
      <p:sp>
        <p:nvSpPr>
          <p:cNvPr id="18" name="36 CuadroTexto"/>
          <p:cNvSpPr txBox="1"/>
          <p:nvPr/>
        </p:nvSpPr>
        <p:spPr>
          <a:xfrm>
            <a:off x="4574058" y="4818638"/>
            <a:ext cx="1942158" cy="338554"/>
          </a:xfrm>
          <a:prstGeom prst="rect">
            <a:avLst/>
          </a:prstGeom>
          <a:noFill/>
        </p:spPr>
        <p:txBody>
          <a:bodyPr wrap="none" rtlCol="0">
            <a:spAutoFit/>
          </a:bodyPr>
          <a:lstStyle/>
          <a:p>
            <a:r>
              <a:rPr lang="en-US" sz="1600" dirty="0"/>
              <a:t>_ISR_STARTADDRESS</a:t>
            </a:r>
            <a:r>
              <a:rPr lang="en-US" sz="1600" b="1" dirty="0"/>
              <a:t> </a:t>
            </a:r>
            <a:endParaRPr lang="es-ES" sz="1600" dirty="0"/>
          </a:p>
        </p:txBody>
      </p:sp>
      <p:sp>
        <p:nvSpPr>
          <p:cNvPr id="7" name="CuadroTexto 6"/>
          <p:cNvSpPr txBox="1"/>
          <p:nvPr/>
        </p:nvSpPr>
        <p:spPr>
          <a:xfrm>
            <a:off x="3923927" y="1340768"/>
            <a:ext cx="792089" cy="369332"/>
          </a:xfrm>
          <a:prstGeom prst="rect">
            <a:avLst/>
          </a:prstGeom>
          <a:solidFill>
            <a:schemeClr val="bg1">
              <a:lumMod val="95000"/>
            </a:schemeClr>
          </a:solidFill>
          <a:ln>
            <a:solidFill>
              <a:schemeClr val="accent2"/>
            </a:solidFill>
          </a:ln>
        </p:spPr>
        <p:txBody>
          <a:bodyPr wrap="square" rtlCol="0">
            <a:spAutoFit/>
          </a:bodyPr>
          <a:lstStyle/>
          <a:p>
            <a:r>
              <a:rPr lang="en-US" dirty="0"/>
              <a:t>ROM</a:t>
            </a:r>
          </a:p>
        </p:txBody>
      </p:sp>
      <p:sp>
        <p:nvSpPr>
          <p:cNvPr id="21" name="CuadroTexto 20"/>
          <p:cNvSpPr txBox="1"/>
          <p:nvPr/>
        </p:nvSpPr>
        <p:spPr>
          <a:xfrm>
            <a:off x="5940152" y="1340768"/>
            <a:ext cx="648072" cy="369332"/>
          </a:xfrm>
          <a:prstGeom prst="rect">
            <a:avLst/>
          </a:prstGeom>
          <a:solidFill>
            <a:schemeClr val="bg1">
              <a:lumMod val="95000"/>
            </a:schemeClr>
          </a:solidFill>
          <a:ln>
            <a:solidFill>
              <a:schemeClr val="accent2"/>
            </a:solidFill>
          </a:ln>
        </p:spPr>
        <p:txBody>
          <a:bodyPr wrap="square" rtlCol="0">
            <a:spAutoFit/>
          </a:bodyPr>
          <a:lstStyle/>
          <a:p>
            <a:r>
              <a:rPr lang="en-US" dirty="0"/>
              <a:t>RAM</a:t>
            </a:r>
          </a:p>
        </p:txBody>
      </p:sp>
    </p:spTree>
    <p:extLst>
      <p:ext uri="{BB962C8B-B14F-4D97-AF65-F5344CB8AC3E}">
        <p14:creationId xmlns:p14="http://schemas.microsoft.com/office/powerpoint/2010/main" val="1887514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Traza de una excepción</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4065298828"/>
              </p:ext>
            </p:extLst>
          </p:nvPr>
        </p:nvGraphicFramePr>
        <p:xfrm>
          <a:off x="1619673" y="1484784"/>
          <a:ext cx="2664296" cy="4820920"/>
        </p:xfrm>
        <a:graphic>
          <a:graphicData uri="http://schemas.openxmlformats.org/drawingml/2006/table">
            <a:tbl>
              <a:tblPr firstRow="1" bandRow="1">
                <a:tableStyleId>{5C22544A-7EE6-4342-B048-85BDC9FD1C3A}</a:tableStyleId>
              </a:tblPr>
              <a:tblGrid>
                <a:gridCol w="2664296">
                  <a:extLst>
                    <a:ext uri="{9D8B030D-6E8A-4147-A177-3AD203B41FA5}">
                      <a16:colId xmlns:a16="http://schemas.microsoft.com/office/drawing/2014/main" val="20000"/>
                    </a:ext>
                  </a:extLst>
                </a:gridCol>
              </a:tblGrid>
              <a:tr h="370840">
                <a:tc>
                  <a:txBody>
                    <a:bodyPr/>
                    <a:lstStyle/>
                    <a:p>
                      <a:pPr marL="0" algn="l" defTabSz="914400" rtl="0" eaLnBrk="1" latinLnBrk="0" hangingPunct="1"/>
                      <a:r>
                        <a:rPr lang="es-ES" sz="1800" b="0" kern="1200" dirty="0">
                          <a:solidFill>
                            <a:schemeClr val="dk1"/>
                          </a:solidFill>
                          <a:latin typeface="+mn-lt"/>
                          <a:ea typeface="+mn-ea"/>
                          <a:cs typeface="+mn-cs"/>
                        </a:rPr>
                        <a:t>b </a:t>
                      </a:r>
                      <a:r>
                        <a:rPr lang="es-ES" sz="1800" b="0" kern="1200" dirty="0" err="1">
                          <a:solidFill>
                            <a:schemeClr val="dk1"/>
                          </a:solidFill>
                          <a:latin typeface="+mn-lt"/>
                          <a:ea typeface="+mn-ea"/>
                          <a:cs typeface="+mn-cs"/>
                        </a:rPr>
                        <a:t>ResetHandler</a:t>
                      </a:r>
                      <a:endParaRPr lang="es-ES" sz="18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s-ES" dirty="0"/>
                        <a:t>b</a:t>
                      </a:r>
                      <a:r>
                        <a:rPr lang="es-ES" baseline="0" dirty="0"/>
                        <a:t> </a:t>
                      </a:r>
                      <a:r>
                        <a:rPr lang="es-ES" baseline="0" dirty="0" err="1"/>
                        <a:t>HandlerUndef</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s-ES" dirty="0"/>
                        <a:t>b</a:t>
                      </a:r>
                      <a:r>
                        <a:rPr lang="es-ES" baseline="0" dirty="0"/>
                        <a:t> </a:t>
                      </a:r>
                      <a:r>
                        <a:rPr lang="es-ES" baseline="0" dirty="0" err="1"/>
                        <a:t>HandlerSWI</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s-ES" dirty="0"/>
                        <a:t>b</a:t>
                      </a:r>
                      <a:r>
                        <a:rPr lang="es-ES" baseline="0" dirty="0"/>
                        <a:t> </a:t>
                      </a:r>
                      <a:r>
                        <a:rPr lang="es-ES" baseline="0" dirty="0" err="1"/>
                        <a:t>HandlerPabort</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s-ES" dirty="0"/>
                        <a:t>b</a:t>
                      </a:r>
                      <a:r>
                        <a:rPr lang="es-ES" baseline="0" dirty="0"/>
                        <a:t> </a:t>
                      </a:r>
                      <a:r>
                        <a:rPr lang="es-ES" baseline="0" dirty="0" err="1"/>
                        <a:t>HandlerDabort</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r>
                        <a:rPr lang="es-ES" dirty="0"/>
                        <a:t>b</a:t>
                      </a:r>
                      <a:r>
                        <a:rPr lang="es-ES" baseline="0" dirty="0"/>
                        <a:t> .</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r>
                        <a:rPr lang="es-ES" dirty="0"/>
                        <a:t>b</a:t>
                      </a:r>
                      <a:r>
                        <a:rPr lang="es-ES" baseline="0" dirty="0"/>
                        <a:t> </a:t>
                      </a:r>
                      <a:r>
                        <a:rPr lang="es-ES" baseline="0" dirty="0" err="1"/>
                        <a:t>HandlerIRQ</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r>
                        <a:rPr lang="es-ES" dirty="0"/>
                        <a:t>b</a:t>
                      </a:r>
                      <a:r>
                        <a:rPr lang="es-ES" baseline="0" dirty="0"/>
                        <a:t> </a:t>
                      </a:r>
                      <a:r>
                        <a:rPr lang="es-ES" baseline="0" dirty="0" err="1"/>
                        <a:t>HandlerFIQ</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r>
                        <a:rPr lang="es-E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r>
                        <a:rPr lang="es-ES" dirty="0" err="1"/>
                        <a:t>ldr</a:t>
                      </a:r>
                      <a:r>
                        <a:rPr lang="es-ES" baseline="0" dirty="0"/>
                        <a:t> r0, =</a:t>
                      </a:r>
                      <a:r>
                        <a:rPr lang="es-ES" baseline="0" dirty="0" err="1"/>
                        <a:t>HandleDabort</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r>
                        <a:rPr lang="es-ES" dirty="0" err="1"/>
                        <a:t>ldr</a:t>
                      </a:r>
                      <a:r>
                        <a:rPr lang="es-ES" dirty="0"/>
                        <a:t> r0, [r0]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r>
                        <a:rPr lang="es-ES" dirty="0" err="1"/>
                        <a:t>mov</a:t>
                      </a:r>
                      <a:r>
                        <a:rPr lang="es-ES" dirty="0"/>
                        <a:t> pc, r0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70840">
                <a:tc>
                  <a:txBody>
                    <a:bodyPr/>
                    <a:lstStyle/>
                    <a:p>
                      <a:r>
                        <a:rPr lang="es-E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
        <p:nvSpPr>
          <p:cNvPr id="5" name="4 CuadroTexto"/>
          <p:cNvSpPr txBox="1"/>
          <p:nvPr/>
        </p:nvSpPr>
        <p:spPr>
          <a:xfrm>
            <a:off x="-36512" y="4828510"/>
            <a:ext cx="1648208" cy="369332"/>
          </a:xfrm>
          <a:prstGeom prst="rect">
            <a:avLst/>
          </a:prstGeom>
          <a:solidFill>
            <a:schemeClr val="bg1"/>
          </a:solidFill>
        </p:spPr>
        <p:txBody>
          <a:bodyPr wrap="none" rtlCol="0">
            <a:spAutoFit/>
          </a:bodyPr>
          <a:lstStyle/>
          <a:p>
            <a:r>
              <a:rPr lang="es-ES" dirty="0" err="1"/>
              <a:t>HandlerDabort</a:t>
            </a:r>
            <a:r>
              <a:rPr lang="es-ES" dirty="0"/>
              <a:t>:</a:t>
            </a:r>
          </a:p>
        </p:txBody>
      </p:sp>
      <p:graphicFrame>
        <p:nvGraphicFramePr>
          <p:cNvPr id="6" name="3 Marcador de contenido"/>
          <p:cNvGraphicFramePr>
            <a:graphicFrameLocks/>
          </p:cNvGraphicFramePr>
          <p:nvPr>
            <p:extLst>
              <p:ext uri="{D42A27DB-BD31-4B8C-83A1-F6EECF244321}">
                <p14:modId xmlns:p14="http://schemas.microsoft.com/office/powerpoint/2010/main" val="2341103392"/>
              </p:ext>
            </p:extLst>
          </p:nvPr>
        </p:nvGraphicFramePr>
        <p:xfrm>
          <a:off x="6516216" y="1484784"/>
          <a:ext cx="2376264" cy="489712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20000"/>
                    </a:ext>
                  </a:extLst>
                </a:gridCol>
              </a:tblGrid>
              <a:tr h="370840">
                <a:tc>
                  <a:txBody>
                    <a:bodyPr/>
                    <a:lstStyle/>
                    <a:p>
                      <a:pPr marL="0" algn="l" defTabSz="914400" rtl="0" eaLnBrk="1" latinLnBrk="0" hangingPunct="1"/>
                      <a:endParaRPr lang="es-ES" sz="18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112520">
                <a:tc>
                  <a:txBody>
                    <a:bodyPr/>
                    <a:lstStyle/>
                    <a:p>
                      <a:pPr algn="ctr"/>
                      <a:r>
                        <a:rPr lang="es-ES" dirty="0"/>
                        <a:t>Código de la rutina para la excepción</a:t>
                      </a:r>
                      <a:r>
                        <a:rPr lang="es-ES" baseline="0" dirty="0"/>
                        <a:t> </a:t>
                      </a:r>
                      <a:r>
                        <a:rPr lang="es-ES" dirty="0" err="1"/>
                        <a:t>Dabort</a:t>
                      </a:r>
                      <a:endParaRPr lang="es-ES" dirty="0"/>
                    </a:p>
                    <a:p>
                      <a:pPr algn="ctr"/>
                      <a:r>
                        <a:rPr lang="es-ES" dirty="0"/>
                        <a:t>escrita por nosotros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r>
                        <a:rPr lang="es-E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r>
                        <a:rPr lang="es-E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
        <p:nvSpPr>
          <p:cNvPr id="37" name="36 CuadroTexto"/>
          <p:cNvSpPr txBox="1"/>
          <p:nvPr/>
        </p:nvSpPr>
        <p:spPr>
          <a:xfrm>
            <a:off x="5283059" y="3284984"/>
            <a:ext cx="1305165" cy="369332"/>
          </a:xfrm>
          <a:prstGeom prst="rect">
            <a:avLst/>
          </a:prstGeom>
          <a:noFill/>
        </p:spPr>
        <p:txBody>
          <a:bodyPr wrap="none" rtlCol="0">
            <a:spAutoFit/>
          </a:bodyPr>
          <a:lstStyle/>
          <a:p>
            <a:r>
              <a:rPr lang="es-ES" dirty="0" err="1"/>
              <a:t>ISR_Dabort</a:t>
            </a:r>
            <a:r>
              <a:rPr lang="es-ES" dirty="0"/>
              <a:t>:</a:t>
            </a:r>
          </a:p>
        </p:txBody>
      </p:sp>
      <p:sp>
        <p:nvSpPr>
          <p:cNvPr id="11" name="10 CuadroTexto"/>
          <p:cNvSpPr txBox="1"/>
          <p:nvPr/>
        </p:nvSpPr>
        <p:spPr>
          <a:xfrm>
            <a:off x="7073768" y="5229200"/>
            <a:ext cx="1242648" cy="369332"/>
          </a:xfrm>
          <a:prstGeom prst="rect">
            <a:avLst/>
          </a:prstGeom>
          <a:noFill/>
        </p:spPr>
        <p:txBody>
          <a:bodyPr wrap="none" rtlCol="0">
            <a:spAutoFit/>
          </a:bodyPr>
          <a:lstStyle/>
          <a:p>
            <a:r>
              <a:rPr lang="es-ES" dirty="0" err="1"/>
              <a:t>ISR_Dabort</a:t>
            </a:r>
            <a:endParaRPr lang="es-ES" dirty="0"/>
          </a:p>
        </p:txBody>
      </p:sp>
      <p:sp>
        <p:nvSpPr>
          <p:cNvPr id="3" name="CuadroTexto 2"/>
          <p:cNvSpPr txBox="1"/>
          <p:nvPr/>
        </p:nvSpPr>
        <p:spPr>
          <a:xfrm>
            <a:off x="539552" y="1484784"/>
            <a:ext cx="1082348" cy="307777"/>
          </a:xfrm>
          <a:prstGeom prst="rect">
            <a:avLst/>
          </a:prstGeom>
          <a:noFill/>
        </p:spPr>
        <p:txBody>
          <a:bodyPr wrap="none" rtlCol="0">
            <a:spAutoFit/>
          </a:bodyPr>
          <a:lstStyle/>
          <a:p>
            <a:r>
              <a:rPr lang="en-US" sz="1400" dirty="0"/>
              <a:t>0x00000000</a:t>
            </a:r>
          </a:p>
        </p:txBody>
      </p:sp>
      <p:sp>
        <p:nvSpPr>
          <p:cNvPr id="12" name="CuadroTexto 11"/>
          <p:cNvSpPr txBox="1"/>
          <p:nvPr/>
        </p:nvSpPr>
        <p:spPr>
          <a:xfrm>
            <a:off x="539552" y="1844824"/>
            <a:ext cx="1082348" cy="307777"/>
          </a:xfrm>
          <a:prstGeom prst="rect">
            <a:avLst/>
          </a:prstGeom>
          <a:noFill/>
        </p:spPr>
        <p:txBody>
          <a:bodyPr wrap="none" rtlCol="0">
            <a:spAutoFit/>
          </a:bodyPr>
          <a:lstStyle/>
          <a:p>
            <a:r>
              <a:rPr lang="en-US" sz="1400" dirty="0"/>
              <a:t>0x00000004</a:t>
            </a:r>
          </a:p>
        </p:txBody>
      </p:sp>
      <p:sp>
        <p:nvSpPr>
          <p:cNvPr id="13" name="CuadroTexto 12"/>
          <p:cNvSpPr txBox="1"/>
          <p:nvPr/>
        </p:nvSpPr>
        <p:spPr>
          <a:xfrm>
            <a:off x="539552" y="2257127"/>
            <a:ext cx="1082348" cy="307777"/>
          </a:xfrm>
          <a:prstGeom prst="rect">
            <a:avLst/>
          </a:prstGeom>
          <a:noFill/>
        </p:spPr>
        <p:txBody>
          <a:bodyPr wrap="none" rtlCol="0">
            <a:spAutoFit/>
          </a:bodyPr>
          <a:lstStyle/>
          <a:p>
            <a:r>
              <a:rPr lang="en-US" sz="1400" dirty="0"/>
              <a:t>0x00000008</a:t>
            </a:r>
          </a:p>
        </p:txBody>
      </p:sp>
      <p:sp>
        <p:nvSpPr>
          <p:cNvPr id="14" name="CuadroTexto 13"/>
          <p:cNvSpPr txBox="1"/>
          <p:nvPr/>
        </p:nvSpPr>
        <p:spPr>
          <a:xfrm>
            <a:off x="539552" y="2617167"/>
            <a:ext cx="1086117" cy="307777"/>
          </a:xfrm>
          <a:prstGeom prst="rect">
            <a:avLst/>
          </a:prstGeom>
          <a:noFill/>
        </p:spPr>
        <p:txBody>
          <a:bodyPr wrap="none" rtlCol="0">
            <a:spAutoFit/>
          </a:bodyPr>
          <a:lstStyle/>
          <a:p>
            <a:r>
              <a:rPr lang="en-US" sz="1400" dirty="0"/>
              <a:t>0x0000000C</a:t>
            </a:r>
          </a:p>
        </p:txBody>
      </p:sp>
      <p:sp>
        <p:nvSpPr>
          <p:cNvPr id="15" name="CuadroTexto 14"/>
          <p:cNvSpPr txBox="1"/>
          <p:nvPr/>
        </p:nvSpPr>
        <p:spPr>
          <a:xfrm>
            <a:off x="539552" y="2977207"/>
            <a:ext cx="1082348" cy="307777"/>
          </a:xfrm>
          <a:prstGeom prst="rect">
            <a:avLst/>
          </a:prstGeom>
          <a:noFill/>
        </p:spPr>
        <p:txBody>
          <a:bodyPr wrap="none" rtlCol="0">
            <a:spAutoFit/>
          </a:bodyPr>
          <a:lstStyle/>
          <a:p>
            <a:r>
              <a:rPr lang="en-US" sz="1400" dirty="0"/>
              <a:t>0x00000010</a:t>
            </a:r>
          </a:p>
        </p:txBody>
      </p:sp>
      <p:sp>
        <p:nvSpPr>
          <p:cNvPr id="16" name="CuadroTexto 15"/>
          <p:cNvSpPr txBox="1"/>
          <p:nvPr/>
        </p:nvSpPr>
        <p:spPr>
          <a:xfrm>
            <a:off x="539552" y="3717032"/>
            <a:ext cx="1082348" cy="307777"/>
          </a:xfrm>
          <a:prstGeom prst="rect">
            <a:avLst/>
          </a:prstGeom>
          <a:noFill/>
        </p:spPr>
        <p:txBody>
          <a:bodyPr wrap="none" rtlCol="0">
            <a:spAutoFit/>
          </a:bodyPr>
          <a:lstStyle/>
          <a:p>
            <a:r>
              <a:rPr lang="en-US" sz="1400" dirty="0"/>
              <a:t>0x00000018</a:t>
            </a:r>
          </a:p>
        </p:txBody>
      </p:sp>
      <p:sp>
        <p:nvSpPr>
          <p:cNvPr id="17" name="CuadroTexto 16"/>
          <p:cNvSpPr txBox="1"/>
          <p:nvPr/>
        </p:nvSpPr>
        <p:spPr>
          <a:xfrm>
            <a:off x="539552" y="4129335"/>
            <a:ext cx="1086117" cy="307777"/>
          </a:xfrm>
          <a:prstGeom prst="rect">
            <a:avLst/>
          </a:prstGeom>
          <a:noFill/>
        </p:spPr>
        <p:txBody>
          <a:bodyPr wrap="none" rtlCol="0">
            <a:spAutoFit/>
          </a:bodyPr>
          <a:lstStyle/>
          <a:p>
            <a:r>
              <a:rPr lang="en-US" sz="1400" dirty="0"/>
              <a:t>0x0000001C</a:t>
            </a:r>
          </a:p>
        </p:txBody>
      </p:sp>
      <p:sp>
        <p:nvSpPr>
          <p:cNvPr id="18" name="36 CuadroTexto"/>
          <p:cNvSpPr txBox="1"/>
          <p:nvPr/>
        </p:nvSpPr>
        <p:spPr>
          <a:xfrm>
            <a:off x="4574058" y="4818638"/>
            <a:ext cx="1942158" cy="338554"/>
          </a:xfrm>
          <a:prstGeom prst="rect">
            <a:avLst/>
          </a:prstGeom>
          <a:noFill/>
        </p:spPr>
        <p:txBody>
          <a:bodyPr wrap="none" rtlCol="0">
            <a:spAutoFit/>
          </a:bodyPr>
          <a:lstStyle/>
          <a:p>
            <a:r>
              <a:rPr lang="en-US" sz="1600" dirty="0"/>
              <a:t>_ISR_STARTADDRESS</a:t>
            </a:r>
            <a:r>
              <a:rPr lang="en-US" sz="1600" b="1" dirty="0"/>
              <a:t> </a:t>
            </a:r>
            <a:endParaRPr lang="es-ES" sz="1600" dirty="0"/>
          </a:p>
        </p:txBody>
      </p:sp>
      <p:sp>
        <p:nvSpPr>
          <p:cNvPr id="7" name="CuadroTexto 6"/>
          <p:cNvSpPr txBox="1"/>
          <p:nvPr/>
        </p:nvSpPr>
        <p:spPr>
          <a:xfrm>
            <a:off x="3923928" y="1340768"/>
            <a:ext cx="792088" cy="369332"/>
          </a:xfrm>
          <a:prstGeom prst="rect">
            <a:avLst/>
          </a:prstGeom>
          <a:solidFill>
            <a:schemeClr val="bg1">
              <a:lumMod val="95000"/>
            </a:schemeClr>
          </a:solidFill>
          <a:ln>
            <a:solidFill>
              <a:schemeClr val="accent2"/>
            </a:solidFill>
          </a:ln>
        </p:spPr>
        <p:txBody>
          <a:bodyPr wrap="square" rtlCol="0">
            <a:spAutoFit/>
          </a:bodyPr>
          <a:lstStyle/>
          <a:p>
            <a:r>
              <a:rPr lang="en-US" dirty="0"/>
              <a:t>ROM</a:t>
            </a:r>
          </a:p>
        </p:txBody>
      </p:sp>
      <p:sp>
        <p:nvSpPr>
          <p:cNvPr id="21" name="CuadroTexto 20"/>
          <p:cNvSpPr txBox="1"/>
          <p:nvPr/>
        </p:nvSpPr>
        <p:spPr>
          <a:xfrm>
            <a:off x="5940152" y="1340768"/>
            <a:ext cx="648072" cy="369332"/>
          </a:xfrm>
          <a:prstGeom prst="rect">
            <a:avLst/>
          </a:prstGeom>
          <a:solidFill>
            <a:schemeClr val="bg1">
              <a:lumMod val="95000"/>
            </a:schemeClr>
          </a:solidFill>
          <a:ln>
            <a:solidFill>
              <a:schemeClr val="accent2"/>
            </a:solidFill>
          </a:ln>
        </p:spPr>
        <p:txBody>
          <a:bodyPr wrap="square" rtlCol="0">
            <a:spAutoFit/>
          </a:bodyPr>
          <a:lstStyle/>
          <a:p>
            <a:r>
              <a:rPr lang="en-US" dirty="0"/>
              <a:t>RAM</a:t>
            </a:r>
          </a:p>
        </p:txBody>
      </p:sp>
      <p:sp>
        <p:nvSpPr>
          <p:cNvPr id="22" name="23 Elipse"/>
          <p:cNvSpPr/>
          <p:nvPr/>
        </p:nvSpPr>
        <p:spPr>
          <a:xfrm>
            <a:off x="6516216" y="5216054"/>
            <a:ext cx="2232248" cy="44519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3" name="8 Conector curvado"/>
          <p:cNvCxnSpPr>
            <a:stCxn id="22" idx="2"/>
          </p:cNvCxnSpPr>
          <p:nvPr/>
        </p:nvCxnSpPr>
        <p:spPr>
          <a:xfrm rot="10800000">
            <a:off x="3923930" y="5013177"/>
            <a:ext cx="2592287" cy="425475"/>
          </a:xfrm>
          <a:prstGeom prst="curved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27 Conector curvado"/>
          <p:cNvCxnSpPr>
            <a:stCxn id="22" idx="6"/>
          </p:cNvCxnSpPr>
          <p:nvPr/>
        </p:nvCxnSpPr>
        <p:spPr>
          <a:xfrm flipH="1" flipV="1">
            <a:off x="3059832" y="5373216"/>
            <a:ext cx="5688632" cy="65435"/>
          </a:xfrm>
          <a:prstGeom prst="curvedConnector5">
            <a:avLst>
              <a:gd name="adj1" fmla="val -4019"/>
              <a:gd name="adj2" fmla="val -689535"/>
              <a:gd name="adj3" fmla="val 6962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933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Traza de una excepción</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714692740"/>
              </p:ext>
            </p:extLst>
          </p:nvPr>
        </p:nvGraphicFramePr>
        <p:xfrm>
          <a:off x="1619673" y="1484784"/>
          <a:ext cx="2664296" cy="4820920"/>
        </p:xfrm>
        <a:graphic>
          <a:graphicData uri="http://schemas.openxmlformats.org/drawingml/2006/table">
            <a:tbl>
              <a:tblPr firstRow="1" bandRow="1">
                <a:tableStyleId>{5C22544A-7EE6-4342-B048-85BDC9FD1C3A}</a:tableStyleId>
              </a:tblPr>
              <a:tblGrid>
                <a:gridCol w="2664296">
                  <a:extLst>
                    <a:ext uri="{9D8B030D-6E8A-4147-A177-3AD203B41FA5}">
                      <a16:colId xmlns:a16="http://schemas.microsoft.com/office/drawing/2014/main" val="20000"/>
                    </a:ext>
                  </a:extLst>
                </a:gridCol>
              </a:tblGrid>
              <a:tr h="370840">
                <a:tc>
                  <a:txBody>
                    <a:bodyPr/>
                    <a:lstStyle/>
                    <a:p>
                      <a:pPr marL="0" algn="l" defTabSz="914400" rtl="0" eaLnBrk="1" latinLnBrk="0" hangingPunct="1"/>
                      <a:r>
                        <a:rPr lang="es-ES" sz="1800" b="0" kern="1200" dirty="0">
                          <a:solidFill>
                            <a:schemeClr val="dk1"/>
                          </a:solidFill>
                          <a:latin typeface="+mn-lt"/>
                          <a:ea typeface="+mn-ea"/>
                          <a:cs typeface="+mn-cs"/>
                        </a:rPr>
                        <a:t>b </a:t>
                      </a:r>
                      <a:r>
                        <a:rPr lang="es-ES" sz="1800" b="0" kern="1200" dirty="0" err="1">
                          <a:solidFill>
                            <a:schemeClr val="dk1"/>
                          </a:solidFill>
                          <a:latin typeface="+mn-lt"/>
                          <a:ea typeface="+mn-ea"/>
                          <a:cs typeface="+mn-cs"/>
                        </a:rPr>
                        <a:t>ResetHandler</a:t>
                      </a:r>
                      <a:endParaRPr lang="es-ES" sz="18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s-ES" dirty="0"/>
                        <a:t>b</a:t>
                      </a:r>
                      <a:r>
                        <a:rPr lang="es-ES" baseline="0" dirty="0"/>
                        <a:t> </a:t>
                      </a:r>
                      <a:r>
                        <a:rPr lang="es-ES" baseline="0" dirty="0" err="1"/>
                        <a:t>HandlerUndef</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s-ES" dirty="0"/>
                        <a:t>b</a:t>
                      </a:r>
                      <a:r>
                        <a:rPr lang="es-ES" baseline="0" dirty="0"/>
                        <a:t> </a:t>
                      </a:r>
                      <a:r>
                        <a:rPr lang="es-ES" baseline="0" dirty="0" err="1"/>
                        <a:t>HandlerSWI</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s-ES" dirty="0"/>
                        <a:t>b</a:t>
                      </a:r>
                      <a:r>
                        <a:rPr lang="es-ES" baseline="0" dirty="0"/>
                        <a:t> </a:t>
                      </a:r>
                      <a:r>
                        <a:rPr lang="es-ES" baseline="0" dirty="0" err="1"/>
                        <a:t>HandlerPabort</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s-ES" dirty="0"/>
                        <a:t>b</a:t>
                      </a:r>
                      <a:r>
                        <a:rPr lang="es-ES" baseline="0" dirty="0"/>
                        <a:t> </a:t>
                      </a:r>
                      <a:r>
                        <a:rPr lang="es-ES" baseline="0" dirty="0" err="1"/>
                        <a:t>HandlerDabort</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r>
                        <a:rPr lang="es-ES" dirty="0"/>
                        <a:t>b</a:t>
                      </a:r>
                      <a:r>
                        <a:rPr lang="es-ES" baseline="0" dirty="0"/>
                        <a:t> .</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r>
                        <a:rPr lang="es-ES" dirty="0"/>
                        <a:t>b</a:t>
                      </a:r>
                      <a:r>
                        <a:rPr lang="es-ES" baseline="0" dirty="0"/>
                        <a:t> </a:t>
                      </a:r>
                      <a:r>
                        <a:rPr lang="es-ES" baseline="0" dirty="0" err="1"/>
                        <a:t>HandlerIRQ</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r>
                        <a:rPr lang="es-ES" dirty="0"/>
                        <a:t>b</a:t>
                      </a:r>
                      <a:r>
                        <a:rPr lang="es-ES" baseline="0" dirty="0"/>
                        <a:t> </a:t>
                      </a:r>
                      <a:r>
                        <a:rPr lang="es-ES" baseline="0" dirty="0" err="1"/>
                        <a:t>HandlerFIQ</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r>
                        <a:rPr lang="es-E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r>
                        <a:rPr lang="es-ES" dirty="0" err="1"/>
                        <a:t>ldr</a:t>
                      </a:r>
                      <a:r>
                        <a:rPr lang="es-ES" baseline="0" dirty="0"/>
                        <a:t> r0, =</a:t>
                      </a:r>
                      <a:r>
                        <a:rPr lang="es-ES" baseline="0" dirty="0" err="1"/>
                        <a:t>HandleDabort</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r>
                        <a:rPr lang="es-ES" dirty="0" err="1"/>
                        <a:t>ldr</a:t>
                      </a:r>
                      <a:r>
                        <a:rPr lang="es-ES" dirty="0"/>
                        <a:t> r0, [r0]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r>
                        <a:rPr lang="es-ES" b="1" dirty="0" err="1">
                          <a:solidFill>
                            <a:schemeClr val="accent2"/>
                          </a:solidFill>
                        </a:rPr>
                        <a:t>mov</a:t>
                      </a:r>
                      <a:r>
                        <a:rPr lang="es-ES" b="1" dirty="0">
                          <a:solidFill>
                            <a:schemeClr val="accent2"/>
                          </a:solidFill>
                        </a:rPr>
                        <a:t> pc, r0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70840">
                <a:tc>
                  <a:txBody>
                    <a:bodyPr/>
                    <a:lstStyle/>
                    <a:p>
                      <a:r>
                        <a:rPr lang="es-E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
        <p:nvSpPr>
          <p:cNvPr id="5" name="4 CuadroTexto"/>
          <p:cNvSpPr txBox="1"/>
          <p:nvPr/>
        </p:nvSpPr>
        <p:spPr>
          <a:xfrm>
            <a:off x="-36512" y="4828510"/>
            <a:ext cx="1648208" cy="369332"/>
          </a:xfrm>
          <a:prstGeom prst="rect">
            <a:avLst/>
          </a:prstGeom>
          <a:solidFill>
            <a:schemeClr val="bg1"/>
          </a:solidFill>
        </p:spPr>
        <p:txBody>
          <a:bodyPr wrap="none" rtlCol="0">
            <a:spAutoFit/>
          </a:bodyPr>
          <a:lstStyle/>
          <a:p>
            <a:r>
              <a:rPr lang="es-ES" dirty="0" err="1"/>
              <a:t>HandlerDabort</a:t>
            </a:r>
            <a:r>
              <a:rPr lang="es-ES" dirty="0"/>
              <a:t>:</a:t>
            </a:r>
          </a:p>
        </p:txBody>
      </p:sp>
      <p:graphicFrame>
        <p:nvGraphicFramePr>
          <p:cNvPr id="6" name="3 Marcador de contenido"/>
          <p:cNvGraphicFramePr>
            <a:graphicFrameLocks/>
          </p:cNvGraphicFramePr>
          <p:nvPr>
            <p:extLst>
              <p:ext uri="{D42A27DB-BD31-4B8C-83A1-F6EECF244321}">
                <p14:modId xmlns:p14="http://schemas.microsoft.com/office/powerpoint/2010/main" val="626192083"/>
              </p:ext>
            </p:extLst>
          </p:nvPr>
        </p:nvGraphicFramePr>
        <p:xfrm>
          <a:off x="6516216" y="1484784"/>
          <a:ext cx="2376264" cy="489712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20000"/>
                    </a:ext>
                  </a:extLst>
                </a:gridCol>
              </a:tblGrid>
              <a:tr h="370840">
                <a:tc>
                  <a:txBody>
                    <a:bodyPr/>
                    <a:lstStyle/>
                    <a:p>
                      <a:pPr marL="0" algn="l" defTabSz="914400" rtl="0" eaLnBrk="1" latinLnBrk="0" hangingPunct="1"/>
                      <a:endParaRPr lang="es-ES" sz="18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112520">
                <a:tc>
                  <a:txBody>
                    <a:bodyPr/>
                    <a:lstStyle/>
                    <a:p>
                      <a:pPr algn="ctr"/>
                      <a:r>
                        <a:rPr lang="es-ES" dirty="0"/>
                        <a:t>Código de la rutina para la excepción</a:t>
                      </a:r>
                      <a:r>
                        <a:rPr lang="es-ES" baseline="0" dirty="0"/>
                        <a:t> </a:t>
                      </a:r>
                      <a:r>
                        <a:rPr lang="es-ES" dirty="0" err="1"/>
                        <a:t>Dabort</a:t>
                      </a:r>
                      <a:endParaRPr lang="es-ES" dirty="0"/>
                    </a:p>
                    <a:p>
                      <a:pPr algn="ctr"/>
                      <a:r>
                        <a:rPr lang="es-ES" dirty="0"/>
                        <a:t>escrita por nosotros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r>
                        <a:rPr lang="es-E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r>
                        <a:rPr lang="es-E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
        <p:nvSpPr>
          <p:cNvPr id="37" name="36 CuadroTexto"/>
          <p:cNvSpPr txBox="1"/>
          <p:nvPr/>
        </p:nvSpPr>
        <p:spPr>
          <a:xfrm>
            <a:off x="5283059" y="3284984"/>
            <a:ext cx="1305165" cy="369332"/>
          </a:xfrm>
          <a:prstGeom prst="rect">
            <a:avLst/>
          </a:prstGeom>
          <a:noFill/>
        </p:spPr>
        <p:txBody>
          <a:bodyPr wrap="none" rtlCol="0">
            <a:spAutoFit/>
          </a:bodyPr>
          <a:lstStyle/>
          <a:p>
            <a:r>
              <a:rPr lang="es-ES" dirty="0" err="1"/>
              <a:t>ISR_Dabort</a:t>
            </a:r>
            <a:r>
              <a:rPr lang="es-ES" dirty="0"/>
              <a:t>:</a:t>
            </a:r>
          </a:p>
        </p:txBody>
      </p:sp>
      <p:sp>
        <p:nvSpPr>
          <p:cNvPr id="11" name="10 CuadroTexto"/>
          <p:cNvSpPr txBox="1"/>
          <p:nvPr/>
        </p:nvSpPr>
        <p:spPr>
          <a:xfrm>
            <a:off x="7073768" y="5229200"/>
            <a:ext cx="1242648" cy="369332"/>
          </a:xfrm>
          <a:prstGeom prst="rect">
            <a:avLst/>
          </a:prstGeom>
          <a:noFill/>
        </p:spPr>
        <p:txBody>
          <a:bodyPr wrap="none" rtlCol="0">
            <a:spAutoFit/>
          </a:bodyPr>
          <a:lstStyle/>
          <a:p>
            <a:r>
              <a:rPr lang="es-ES" dirty="0" err="1"/>
              <a:t>ISR_Dabort</a:t>
            </a:r>
            <a:endParaRPr lang="es-ES" dirty="0"/>
          </a:p>
        </p:txBody>
      </p:sp>
      <p:sp>
        <p:nvSpPr>
          <p:cNvPr id="3" name="CuadroTexto 2"/>
          <p:cNvSpPr txBox="1"/>
          <p:nvPr/>
        </p:nvSpPr>
        <p:spPr>
          <a:xfrm>
            <a:off x="539552" y="1484784"/>
            <a:ext cx="1082348" cy="307777"/>
          </a:xfrm>
          <a:prstGeom prst="rect">
            <a:avLst/>
          </a:prstGeom>
          <a:noFill/>
        </p:spPr>
        <p:txBody>
          <a:bodyPr wrap="none" rtlCol="0">
            <a:spAutoFit/>
          </a:bodyPr>
          <a:lstStyle/>
          <a:p>
            <a:r>
              <a:rPr lang="en-US" sz="1400" dirty="0"/>
              <a:t>0x00000000</a:t>
            </a:r>
          </a:p>
        </p:txBody>
      </p:sp>
      <p:sp>
        <p:nvSpPr>
          <p:cNvPr id="12" name="CuadroTexto 11"/>
          <p:cNvSpPr txBox="1"/>
          <p:nvPr/>
        </p:nvSpPr>
        <p:spPr>
          <a:xfrm>
            <a:off x="539552" y="1844824"/>
            <a:ext cx="1082348" cy="307777"/>
          </a:xfrm>
          <a:prstGeom prst="rect">
            <a:avLst/>
          </a:prstGeom>
          <a:noFill/>
        </p:spPr>
        <p:txBody>
          <a:bodyPr wrap="none" rtlCol="0">
            <a:spAutoFit/>
          </a:bodyPr>
          <a:lstStyle/>
          <a:p>
            <a:r>
              <a:rPr lang="en-US" sz="1400" dirty="0"/>
              <a:t>0x00000004</a:t>
            </a:r>
          </a:p>
        </p:txBody>
      </p:sp>
      <p:sp>
        <p:nvSpPr>
          <p:cNvPr id="13" name="CuadroTexto 12"/>
          <p:cNvSpPr txBox="1"/>
          <p:nvPr/>
        </p:nvSpPr>
        <p:spPr>
          <a:xfrm>
            <a:off x="539552" y="2257127"/>
            <a:ext cx="1082348" cy="307777"/>
          </a:xfrm>
          <a:prstGeom prst="rect">
            <a:avLst/>
          </a:prstGeom>
          <a:noFill/>
        </p:spPr>
        <p:txBody>
          <a:bodyPr wrap="none" rtlCol="0">
            <a:spAutoFit/>
          </a:bodyPr>
          <a:lstStyle/>
          <a:p>
            <a:r>
              <a:rPr lang="en-US" sz="1400" dirty="0"/>
              <a:t>0x00000008</a:t>
            </a:r>
          </a:p>
        </p:txBody>
      </p:sp>
      <p:sp>
        <p:nvSpPr>
          <p:cNvPr id="14" name="CuadroTexto 13"/>
          <p:cNvSpPr txBox="1"/>
          <p:nvPr/>
        </p:nvSpPr>
        <p:spPr>
          <a:xfrm>
            <a:off x="539552" y="2617167"/>
            <a:ext cx="1086117" cy="307777"/>
          </a:xfrm>
          <a:prstGeom prst="rect">
            <a:avLst/>
          </a:prstGeom>
          <a:noFill/>
        </p:spPr>
        <p:txBody>
          <a:bodyPr wrap="none" rtlCol="0">
            <a:spAutoFit/>
          </a:bodyPr>
          <a:lstStyle/>
          <a:p>
            <a:r>
              <a:rPr lang="en-US" sz="1400" dirty="0"/>
              <a:t>0x0000000C</a:t>
            </a:r>
          </a:p>
        </p:txBody>
      </p:sp>
      <p:sp>
        <p:nvSpPr>
          <p:cNvPr id="15" name="CuadroTexto 14"/>
          <p:cNvSpPr txBox="1"/>
          <p:nvPr/>
        </p:nvSpPr>
        <p:spPr>
          <a:xfrm>
            <a:off x="539552" y="2977207"/>
            <a:ext cx="1082348" cy="307777"/>
          </a:xfrm>
          <a:prstGeom prst="rect">
            <a:avLst/>
          </a:prstGeom>
          <a:noFill/>
        </p:spPr>
        <p:txBody>
          <a:bodyPr wrap="none" rtlCol="0">
            <a:spAutoFit/>
          </a:bodyPr>
          <a:lstStyle/>
          <a:p>
            <a:r>
              <a:rPr lang="en-US" sz="1400" dirty="0"/>
              <a:t>0x00000010</a:t>
            </a:r>
          </a:p>
        </p:txBody>
      </p:sp>
      <p:sp>
        <p:nvSpPr>
          <p:cNvPr id="16" name="CuadroTexto 15"/>
          <p:cNvSpPr txBox="1"/>
          <p:nvPr/>
        </p:nvSpPr>
        <p:spPr>
          <a:xfrm>
            <a:off x="539552" y="3717032"/>
            <a:ext cx="1082348" cy="307777"/>
          </a:xfrm>
          <a:prstGeom prst="rect">
            <a:avLst/>
          </a:prstGeom>
          <a:noFill/>
        </p:spPr>
        <p:txBody>
          <a:bodyPr wrap="none" rtlCol="0">
            <a:spAutoFit/>
          </a:bodyPr>
          <a:lstStyle/>
          <a:p>
            <a:r>
              <a:rPr lang="en-US" sz="1400" dirty="0"/>
              <a:t>0x00000018</a:t>
            </a:r>
          </a:p>
        </p:txBody>
      </p:sp>
      <p:sp>
        <p:nvSpPr>
          <p:cNvPr id="17" name="CuadroTexto 16"/>
          <p:cNvSpPr txBox="1"/>
          <p:nvPr/>
        </p:nvSpPr>
        <p:spPr>
          <a:xfrm>
            <a:off x="539552" y="4129335"/>
            <a:ext cx="1086117" cy="307777"/>
          </a:xfrm>
          <a:prstGeom prst="rect">
            <a:avLst/>
          </a:prstGeom>
          <a:noFill/>
        </p:spPr>
        <p:txBody>
          <a:bodyPr wrap="none" rtlCol="0">
            <a:spAutoFit/>
          </a:bodyPr>
          <a:lstStyle/>
          <a:p>
            <a:r>
              <a:rPr lang="en-US" sz="1400" dirty="0"/>
              <a:t>0x0000001C</a:t>
            </a:r>
          </a:p>
        </p:txBody>
      </p:sp>
      <p:sp>
        <p:nvSpPr>
          <p:cNvPr id="18" name="36 CuadroTexto"/>
          <p:cNvSpPr txBox="1"/>
          <p:nvPr/>
        </p:nvSpPr>
        <p:spPr>
          <a:xfrm>
            <a:off x="4574058" y="4818638"/>
            <a:ext cx="1942158" cy="338554"/>
          </a:xfrm>
          <a:prstGeom prst="rect">
            <a:avLst/>
          </a:prstGeom>
          <a:noFill/>
        </p:spPr>
        <p:txBody>
          <a:bodyPr wrap="none" rtlCol="0">
            <a:spAutoFit/>
          </a:bodyPr>
          <a:lstStyle/>
          <a:p>
            <a:r>
              <a:rPr lang="en-US" sz="1600" dirty="0"/>
              <a:t>_ISR_STARTADDRESS</a:t>
            </a:r>
            <a:r>
              <a:rPr lang="en-US" sz="1600" b="1" dirty="0"/>
              <a:t> </a:t>
            </a:r>
            <a:endParaRPr lang="es-ES" sz="1600" dirty="0"/>
          </a:p>
        </p:txBody>
      </p:sp>
      <p:sp>
        <p:nvSpPr>
          <p:cNvPr id="7" name="CuadroTexto 6"/>
          <p:cNvSpPr txBox="1"/>
          <p:nvPr/>
        </p:nvSpPr>
        <p:spPr>
          <a:xfrm>
            <a:off x="3923927" y="1340768"/>
            <a:ext cx="936105" cy="369332"/>
          </a:xfrm>
          <a:prstGeom prst="rect">
            <a:avLst/>
          </a:prstGeom>
          <a:solidFill>
            <a:schemeClr val="bg1">
              <a:lumMod val="95000"/>
            </a:schemeClr>
          </a:solidFill>
          <a:ln>
            <a:solidFill>
              <a:schemeClr val="accent2"/>
            </a:solidFill>
          </a:ln>
        </p:spPr>
        <p:txBody>
          <a:bodyPr wrap="square" rtlCol="0">
            <a:spAutoFit/>
          </a:bodyPr>
          <a:lstStyle/>
          <a:p>
            <a:r>
              <a:rPr lang="en-US" dirty="0"/>
              <a:t>ROM</a:t>
            </a:r>
          </a:p>
        </p:txBody>
      </p:sp>
      <p:sp>
        <p:nvSpPr>
          <p:cNvPr id="21" name="CuadroTexto 20"/>
          <p:cNvSpPr txBox="1"/>
          <p:nvPr/>
        </p:nvSpPr>
        <p:spPr>
          <a:xfrm>
            <a:off x="5940152" y="1340768"/>
            <a:ext cx="648072" cy="369332"/>
          </a:xfrm>
          <a:prstGeom prst="rect">
            <a:avLst/>
          </a:prstGeom>
          <a:solidFill>
            <a:schemeClr val="bg1">
              <a:lumMod val="95000"/>
            </a:schemeClr>
          </a:solidFill>
          <a:ln>
            <a:solidFill>
              <a:schemeClr val="accent2"/>
            </a:solidFill>
          </a:ln>
        </p:spPr>
        <p:txBody>
          <a:bodyPr wrap="square" rtlCol="0">
            <a:spAutoFit/>
          </a:bodyPr>
          <a:lstStyle/>
          <a:p>
            <a:r>
              <a:rPr lang="en-US" dirty="0"/>
              <a:t>RAM</a:t>
            </a:r>
          </a:p>
        </p:txBody>
      </p:sp>
      <p:cxnSp>
        <p:nvCxnSpPr>
          <p:cNvPr id="22" name="35 Conector curvado"/>
          <p:cNvCxnSpPr/>
          <p:nvPr/>
        </p:nvCxnSpPr>
        <p:spPr>
          <a:xfrm flipV="1">
            <a:off x="3131840" y="3573016"/>
            <a:ext cx="2304256" cy="2160240"/>
          </a:xfrm>
          <a:prstGeom prst="curved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476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Ejemplo</a:t>
            </a:r>
            <a:r>
              <a:rPr lang="en-US" dirty="0"/>
              <a:t> </a:t>
            </a:r>
            <a:r>
              <a:rPr lang="en-US" dirty="0" err="1"/>
              <a:t>asignación</a:t>
            </a:r>
            <a:r>
              <a:rPr lang="en-US" dirty="0"/>
              <a:t> ISR </a:t>
            </a:r>
            <a:r>
              <a:rPr lang="en-US" dirty="0" err="1"/>
              <a:t>para</a:t>
            </a:r>
            <a:r>
              <a:rPr lang="en-US" dirty="0"/>
              <a:t> UNDEF</a:t>
            </a:r>
          </a:p>
        </p:txBody>
      </p:sp>
      <p:sp>
        <p:nvSpPr>
          <p:cNvPr id="4" name="Rectángulo 3"/>
          <p:cNvSpPr/>
          <p:nvPr/>
        </p:nvSpPr>
        <p:spPr>
          <a:xfrm>
            <a:off x="899592" y="4437112"/>
            <a:ext cx="6120680" cy="923330"/>
          </a:xfrm>
          <a:prstGeom prst="rect">
            <a:avLst/>
          </a:prstGeom>
        </p:spPr>
        <p:txBody>
          <a:bodyPr wrap="square">
            <a:spAutoFit/>
          </a:bodyPr>
          <a:lstStyle/>
          <a:p>
            <a:r>
              <a:rPr lang="en-US" b="1" dirty="0"/>
              <a:t>void</a:t>
            </a:r>
            <a:r>
              <a:rPr lang="en-US" dirty="0"/>
              <a:t> main() {</a:t>
            </a:r>
          </a:p>
          <a:p>
            <a:r>
              <a:rPr lang="en-US" dirty="0"/>
              <a:t>	</a:t>
            </a:r>
            <a:r>
              <a:rPr lang="en-US" dirty="0" err="1"/>
              <a:t>pISR_UNDEF</a:t>
            </a:r>
            <a:r>
              <a:rPr lang="en-US" dirty="0"/>
              <a:t>  = (</a:t>
            </a:r>
            <a:r>
              <a:rPr lang="en-US" b="1" dirty="0"/>
              <a:t>unsigned) </a:t>
            </a:r>
            <a:r>
              <a:rPr lang="en-US" b="1" dirty="0" err="1"/>
              <a:t>tratar_Undef</a:t>
            </a:r>
            <a:r>
              <a:rPr lang="en-US" b="1" dirty="0"/>
              <a:t>;</a:t>
            </a:r>
          </a:p>
          <a:p>
            <a:r>
              <a:rPr lang="en-US" dirty="0"/>
              <a:t>}</a:t>
            </a:r>
          </a:p>
        </p:txBody>
      </p:sp>
      <p:sp>
        <p:nvSpPr>
          <p:cNvPr id="6" name="Rectángulo 5"/>
          <p:cNvSpPr/>
          <p:nvPr/>
        </p:nvSpPr>
        <p:spPr>
          <a:xfrm>
            <a:off x="971600" y="2852936"/>
            <a:ext cx="4572000" cy="1477328"/>
          </a:xfrm>
          <a:prstGeom prst="rect">
            <a:avLst/>
          </a:prstGeom>
        </p:spPr>
        <p:txBody>
          <a:bodyPr>
            <a:spAutoFit/>
          </a:bodyPr>
          <a:lstStyle/>
          <a:p>
            <a:r>
              <a:rPr lang="en-US" b="1" dirty="0"/>
              <a:t>void</a:t>
            </a:r>
            <a:r>
              <a:rPr lang="en-US" dirty="0"/>
              <a:t> </a:t>
            </a:r>
            <a:r>
              <a:rPr lang="en-US" dirty="0" err="1"/>
              <a:t>tratar_Undef</a:t>
            </a:r>
            <a:r>
              <a:rPr lang="en-US" dirty="0"/>
              <a:t> (</a:t>
            </a:r>
            <a:r>
              <a:rPr lang="en-US" b="1" dirty="0"/>
              <a:t>void</a:t>
            </a:r>
            <a:r>
              <a:rPr lang="en-US" dirty="0"/>
              <a:t>)</a:t>
            </a:r>
          </a:p>
          <a:p>
            <a:r>
              <a:rPr lang="en-US" dirty="0"/>
              <a:t>{</a:t>
            </a:r>
          </a:p>
          <a:p>
            <a:r>
              <a:rPr lang="en-US" dirty="0"/>
              <a:t>/* </a:t>
            </a:r>
            <a:r>
              <a:rPr lang="en-US" dirty="0" err="1"/>
              <a:t>Código</a:t>
            </a:r>
            <a:r>
              <a:rPr lang="en-US" dirty="0"/>
              <a:t> </a:t>
            </a:r>
            <a:r>
              <a:rPr lang="en-US" dirty="0" err="1"/>
              <a:t>que</a:t>
            </a:r>
            <a:r>
              <a:rPr lang="en-US" dirty="0"/>
              <a:t> </a:t>
            </a:r>
            <a:r>
              <a:rPr lang="en-US" dirty="0" err="1"/>
              <a:t>quiera</a:t>
            </a:r>
            <a:r>
              <a:rPr lang="en-US" dirty="0"/>
              <a:t> </a:t>
            </a:r>
            <a:r>
              <a:rPr lang="en-US" dirty="0" err="1"/>
              <a:t>ejecutar</a:t>
            </a:r>
            <a:r>
              <a:rPr lang="en-US" dirty="0"/>
              <a:t> </a:t>
            </a:r>
            <a:r>
              <a:rPr lang="en-US" dirty="0" err="1"/>
              <a:t>si</a:t>
            </a:r>
            <a:r>
              <a:rPr lang="en-US" dirty="0"/>
              <a:t> </a:t>
            </a:r>
            <a:r>
              <a:rPr lang="en-US" dirty="0" err="1"/>
              <a:t>llega</a:t>
            </a:r>
            <a:endParaRPr lang="en-US" dirty="0"/>
          </a:p>
          <a:p>
            <a:r>
              <a:rPr lang="en-US" dirty="0"/>
              <a:t>* </a:t>
            </a:r>
            <a:r>
              <a:rPr lang="en-US" dirty="0" err="1"/>
              <a:t>una</a:t>
            </a:r>
            <a:r>
              <a:rPr lang="en-US" dirty="0"/>
              <a:t> </a:t>
            </a:r>
            <a:r>
              <a:rPr lang="en-US" dirty="0" err="1"/>
              <a:t>excepción</a:t>
            </a:r>
            <a:r>
              <a:rPr lang="en-US" dirty="0"/>
              <a:t> UNDEF */</a:t>
            </a:r>
          </a:p>
          <a:p>
            <a:r>
              <a:rPr lang="en-US" dirty="0"/>
              <a:t>}</a:t>
            </a:r>
          </a:p>
        </p:txBody>
      </p:sp>
      <p:sp>
        <p:nvSpPr>
          <p:cNvPr id="7" name="Rectángulo 6"/>
          <p:cNvSpPr/>
          <p:nvPr/>
        </p:nvSpPr>
        <p:spPr>
          <a:xfrm>
            <a:off x="899592" y="1628800"/>
            <a:ext cx="7560840" cy="923330"/>
          </a:xfrm>
          <a:prstGeom prst="rect">
            <a:avLst/>
          </a:prstGeom>
        </p:spPr>
        <p:txBody>
          <a:bodyPr wrap="square">
            <a:spAutoFit/>
          </a:bodyPr>
          <a:lstStyle/>
          <a:p>
            <a:r>
              <a:rPr lang="en-US" b="1" dirty="0"/>
              <a:t>#define </a:t>
            </a:r>
            <a:r>
              <a:rPr lang="en-US" dirty="0"/>
              <a:t>_ISR_STARTADDRESS</a:t>
            </a:r>
            <a:r>
              <a:rPr lang="en-US" b="1" dirty="0"/>
              <a:t> 	</a:t>
            </a:r>
            <a:r>
              <a:rPr lang="en-US" dirty="0"/>
              <a:t>0xc7fff00</a:t>
            </a:r>
          </a:p>
          <a:p>
            <a:r>
              <a:rPr lang="en-US" b="1" dirty="0"/>
              <a:t>#define </a:t>
            </a:r>
            <a:r>
              <a:rPr lang="en-US" dirty="0" err="1"/>
              <a:t>pISR_UNDEF</a:t>
            </a:r>
            <a:r>
              <a:rPr lang="en-US" b="1" dirty="0"/>
              <a:t>	</a:t>
            </a:r>
            <a:r>
              <a:rPr lang="en-US" dirty="0"/>
              <a:t>(*(</a:t>
            </a:r>
            <a:r>
              <a:rPr lang="en-US" b="1" dirty="0"/>
              <a:t>unsigned *</a:t>
            </a:r>
            <a:r>
              <a:rPr lang="en-US" dirty="0"/>
              <a:t>)(</a:t>
            </a:r>
            <a:r>
              <a:rPr lang="en-US" b="1" dirty="0"/>
              <a:t>_ISR_STARTADDRESS+</a:t>
            </a:r>
            <a:r>
              <a:rPr lang="en-US" dirty="0"/>
              <a:t>0x4))</a:t>
            </a:r>
          </a:p>
          <a:p>
            <a:r>
              <a:rPr lang="en-US" b="1" dirty="0"/>
              <a:t>void </a:t>
            </a:r>
            <a:r>
              <a:rPr lang="en-US" i="1" dirty="0" err="1"/>
              <a:t>trata_Undef</a:t>
            </a:r>
            <a:r>
              <a:rPr lang="en-US" i="1" dirty="0"/>
              <a:t> </a:t>
            </a:r>
            <a:r>
              <a:rPr lang="en-US" b="1" dirty="0"/>
              <a:t>(void)   </a:t>
            </a:r>
            <a:r>
              <a:rPr lang="en-US" b="1" dirty="0">
                <a:solidFill>
                  <a:srgbClr val="C0504D"/>
                </a:solidFill>
              </a:rPr>
              <a:t>__attribute__ ((interrupt ("UNDEF")))</a:t>
            </a:r>
            <a:r>
              <a:rPr lang="en-US" b="1" dirty="0"/>
              <a:t>;</a:t>
            </a:r>
          </a:p>
        </p:txBody>
      </p:sp>
      <p:sp>
        <p:nvSpPr>
          <p:cNvPr id="8" name="CuadroTexto 7"/>
          <p:cNvSpPr txBox="1"/>
          <p:nvPr/>
        </p:nvSpPr>
        <p:spPr>
          <a:xfrm>
            <a:off x="1043608" y="5733256"/>
            <a:ext cx="7128792" cy="738664"/>
          </a:xfrm>
          <a:prstGeom prst="rect">
            <a:avLst/>
          </a:prstGeom>
          <a:noFill/>
          <a:ln>
            <a:solidFill>
              <a:schemeClr val="accent2"/>
            </a:solidFill>
          </a:ln>
        </p:spPr>
        <p:txBody>
          <a:bodyPr wrap="square" rtlCol="0">
            <a:spAutoFit/>
          </a:bodyPr>
          <a:lstStyle/>
          <a:p>
            <a:pPr marL="342900" indent="-342900">
              <a:buFont typeface="Arial"/>
              <a:buChar char="•"/>
            </a:pPr>
            <a:r>
              <a:rPr lang="en-US" sz="2400" dirty="0"/>
              <a:t>¿</a:t>
            </a:r>
            <a:r>
              <a:rPr lang="en-US" sz="2400" dirty="0" err="1"/>
              <a:t>Cómo</a:t>
            </a:r>
            <a:r>
              <a:rPr lang="en-US" sz="2400" dirty="0"/>
              <a:t> </a:t>
            </a:r>
            <a:r>
              <a:rPr lang="en-US" sz="2400" dirty="0" err="1"/>
              <a:t>hacer</a:t>
            </a:r>
            <a:r>
              <a:rPr lang="en-US" sz="2400" dirty="0"/>
              <a:t> </a:t>
            </a:r>
            <a:r>
              <a:rPr lang="en-US" sz="2400" dirty="0" err="1"/>
              <a:t>eso</a:t>
            </a:r>
            <a:r>
              <a:rPr lang="en-US" sz="2400" dirty="0"/>
              <a:t> </a:t>
            </a:r>
            <a:r>
              <a:rPr lang="en-US" sz="2400" dirty="0" err="1"/>
              <a:t>mismo</a:t>
            </a:r>
            <a:r>
              <a:rPr lang="en-US" sz="2400" dirty="0"/>
              <a:t> en </a:t>
            </a:r>
            <a:r>
              <a:rPr lang="en-US" sz="2400" dirty="0" err="1"/>
              <a:t>ensamblador</a:t>
            </a:r>
            <a:r>
              <a:rPr lang="en-US" sz="2400" dirty="0"/>
              <a:t>? ¿Ideas?</a:t>
            </a:r>
          </a:p>
          <a:p>
            <a:r>
              <a:rPr lang="en-US" i="1" dirty="0"/>
              <a:t>	¡¡</a:t>
            </a:r>
            <a:r>
              <a:rPr lang="en-US" i="1" dirty="0" err="1"/>
              <a:t>Pues</a:t>
            </a:r>
            <a:r>
              <a:rPr lang="en-US" i="1" dirty="0"/>
              <a:t> </a:t>
            </a:r>
            <a:r>
              <a:rPr lang="en-US" i="1" dirty="0" err="1"/>
              <a:t>aplicadlas</a:t>
            </a:r>
            <a:r>
              <a:rPr lang="en-US" i="1" dirty="0"/>
              <a:t> a la </a:t>
            </a:r>
            <a:r>
              <a:rPr lang="en-US" i="1" dirty="0" err="1"/>
              <a:t>práctica</a:t>
            </a:r>
            <a:r>
              <a:rPr lang="en-US" i="1" dirty="0"/>
              <a:t>!!</a:t>
            </a:r>
          </a:p>
        </p:txBody>
      </p:sp>
    </p:spTree>
    <p:extLst>
      <p:ext uri="{BB962C8B-B14F-4D97-AF65-F5344CB8AC3E}">
        <p14:creationId xmlns:p14="http://schemas.microsoft.com/office/powerpoint/2010/main" val="1076282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err="1"/>
              <a:t>Nos</a:t>
            </a:r>
            <a:r>
              <a:rPr lang="en-US" dirty="0"/>
              <a:t> </a:t>
            </a:r>
            <a:r>
              <a:rPr lang="en-US" dirty="0" err="1"/>
              <a:t>centramos</a:t>
            </a:r>
            <a:r>
              <a:rPr lang="en-US" dirty="0"/>
              <a:t> en </a:t>
            </a:r>
            <a:r>
              <a:rPr lang="en-US" dirty="0" err="1"/>
              <a:t>las</a:t>
            </a:r>
            <a:r>
              <a:rPr lang="en-US" dirty="0"/>
              <a:t> </a:t>
            </a:r>
            <a:r>
              <a:rPr lang="en-US" dirty="0" err="1"/>
              <a:t>interrupciones</a:t>
            </a:r>
            <a:endParaRPr lang="en-US" dirty="0"/>
          </a:p>
        </p:txBody>
      </p:sp>
      <p:sp>
        <p:nvSpPr>
          <p:cNvPr id="3" name="Marcador de contenido 2"/>
          <p:cNvSpPr>
            <a:spLocks noGrp="1"/>
          </p:cNvSpPr>
          <p:nvPr>
            <p:ph idx="1"/>
          </p:nvPr>
        </p:nvSpPr>
        <p:spPr/>
        <p:txBody>
          <a:bodyPr/>
          <a:lstStyle/>
          <a:p>
            <a:r>
              <a:rPr lang="en-US" dirty="0" err="1"/>
              <a:t>Generadas</a:t>
            </a:r>
            <a:r>
              <a:rPr lang="en-US" dirty="0"/>
              <a:t> </a:t>
            </a:r>
            <a:r>
              <a:rPr lang="en-US" dirty="0" err="1"/>
              <a:t>por</a:t>
            </a:r>
            <a:r>
              <a:rPr lang="en-US" dirty="0"/>
              <a:t> </a:t>
            </a:r>
            <a:r>
              <a:rPr lang="en-US" dirty="0" err="1"/>
              <a:t>eventos</a:t>
            </a:r>
            <a:r>
              <a:rPr lang="en-US" dirty="0"/>
              <a:t> EXTERNOS a la CPU</a:t>
            </a:r>
          </a:p>
          <a:p>
            <a:pPr lvl="1"/>
            <a:r>
              <a:rPr lang="en-US" dirty="0" err="1"/>
              <a:t>Botones</a:t>
            </a:r>
            <a:r>
              <a:rPr lang="en-US" dirty="0"/>
              <a:t>, timers, flash, </a:t>
            </a:r>
            <a:r>
              <a:rPr lang="en-US" dirty="0" err="1"/>
              <a:t>ethernet</a:t>
            </a:r>
            <a:r>
              <a:rPr lang="en-US" dirty="0"/>
              <a:t>…</a:t>
            </a:r>
          </a:p>
          <a:p>
            <a:pPr lvl="1"/>
            <a:endParaRPr lang="en-US"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780928"/>
            <a:ext cx="4752528" cy="39549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CuadroTexto 4"/>
          <p:cNvSpPr txBox="1"/>
          <p:nvPr/>
        </p:nvSpPr>
        <p:spPr>
          <a:xfrm>
            <a:off x="6084168" y="2852936"/>
            <a:ext cx="2808312" cy="1754327"/>
          </a:xfrm>
          <a:prstGeom prst="rect">
            <a:avLst/>
          </a:prstGeom>
          <a:noFill/>
        </p:spPr>
        <p:txBody>
          <a:bodyPr wrap="square" rtlCol="0">
            <a:spAutoFit/>
          </a:bodyPr>
          <a:lstStyle/>
          <a:p>
            <a:r>
              <a:rPr lang="en-US" dirty="0"/>
              <a:t>La CPU (ARM7TDMI) </a:t>
            </a:r>
            <a:r>
              <a:rPr lang="en-US" dirty="0" err="1"/>
              <a:t>sólo</a:t>
            </a:r>
            <a:r>
              <a:rPr lang="en-US" dirty="0"/>
              <a:t> </a:t>
            </a:r>
            <a:r>
              <a:rPr lang="en-US" dirty="0" err="1"/>
              <a:t>tiene</a:t>
            </a:r>
            <a:r>
              <a:rPr lang="en-US" dirty="0"/>
              <a:t> 3 </a:t>
            </a:r>
            <a:r>
              <a:rPr lang="en-US" dirty="0" err="1"/>
              <a:t>entradas</a:t>
            </a:r>
            <a:r>
              <a:rPr lang="en-US" dirty="0"/>
              <a:t> </a:t>
            </a:r>
            <a:r>
              <a:rPr lang="en-US" dirty="0" err="1"/>
              <a:t>para</a:t>
            </a:r>
            <a:r>
              <a:rPr lang="en-US" dirty="0"/>
              <a:t> </a:t>
            </a:r>
            <a:r>
              <a:rPr lang="en-US" dirty="0" err="1"/>
              <a:t>notificar</a:t>
            </a:r>
            <a:r>
              <a:rPr lang="en-US" dirty="0"/>
              <a:t> </a:t>
            </a:r>
            <a:r>
              <a:rPr lang="en-US" dirty="0" err="1"/>
              <a:t>interrupciones</a:t>
            </a:r>
            <a:endParaRPr lang="en-US" dirty="0"/>
          </a:p>
          <a:p>
            <a:r>
              <a:rPr lang="en-US" dirty="0"/>
              <a:t>  - Reset</a:t>
            </a:r>
          </a:p>
          <a:p>
            <a:r>
              <a:rPr lang="en-US" dirty="0"/>
              <a:t>  - IRQ</a:t>
            </a:r>
          </a:p>
          <a:p>
            <a:r>
              <a:rPr lang="en-US" dirty="0"/>
              <a:t>  - FIQ</a:t>
            </a:r>
          </a:p>
        </p:txBody>
      </p:sp>
    </p:spTree>
    <p:extLst>
      <p:ext uri="{BB962C8B-B14F-4D97-AF65-F5344CB8AC3E}">
        <p14:creationId xmlns:p14="http://schemas.microsoft.com/office/powerpoint/2010/main" val="3983433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1" name="Picture 1"/>
          <p:cNvPicPr>
            <a:picLocks noChangeAspect="1" noChangeArrowheads="1"/>
          </p:cNvPicPr>
          <p:nvPr/>
        </p:nvPicPr>
        <p:blipFill>
          <a:blip r:embed="rId3" cstate="print"/>
          <a:srcRect/>
          <a:stretch>
            <a:fillRect/>
          </a:stretch>
        </p:blipFill>
        <p:spPr bwMode="auto">
          <a:xfrm>
            <a:off x="1835696" y="2143217"/>
            <a:ext cx="5684490" cy="4714783"/>
          </a:xfrm>
          <a:prstGeom prst="rect">
            <a:avLst/>
          </a:prstGeom>
          <a:noFill/>
          <a:ln w="9525">
            <a:noFill/>
            <a:miter lim="800000"/>
            <a:headEnd/>
            <a:tailEnd/>
          </a:ln>
        </p:spPr>
      </p:pic>
      <p:sp>
        <p:nvSpPr>
          <p:cNvPr id="2" name="1 Título"/>
          <p:cNvSpPr>
            <a:spLocks noGrp="1"/>
          </p:cNvSpPr>
          <p:nvPr>
            <p:ph type="title"/>
          </p:nvPr>
        </p:nvSpPr>
        <p:spPr/>
        <p:txBody>
          <a:bodyPr/>
          <a:lstStyle/>
          <a:p>
            <a:r>
              <a:rPr lang="es-ES_tradnl" dirty="0"/>
              <a:t>Direccionamiento: ejemplo </a:t>
            </a:r>
            <a:r>
              <a:rPr lang="es-ES_tradnl" dirty="0" err="1"/>
              <a:t>Embest</a:t>
            </a:r>
            <a:endParaRPr lang="es-ES" dirty="0"/>
          </a:p>
        </p:txBody>
      </p:sp>
      <p:sp>
        <p:nvSpPr>
          <p:cNvPr id="3" name="2 Marcador de contenido"/>
          <p:cNvSpPr>
            <a:spLocks noGrp="1"/>
          </p:cNvSpPr>
          <p:nvPr>
            <p:ph idx="1"/>
          </p:nvPr>
        </p:nvSpPr>
        <p:spPr/>
        <p:txBody>
          <a:bodyPr/>
          <a:lstStyle/>
          <a:p>
            <a:r>
              <a:rPr lang="es-ES_tradnl" sz="2400" dirty="0"/>
              <a:t>Mapa de memoria del sistema de los laboratorios</a:t>
            </a:r>
          </a:p>
          <a:p>
            <a:endParaRPr lang="es-ES" dirty="0"/>
          </a:p>
        </p:txBody>
      </p:sp>
      <p:sp>
        <p:nvSpPr>
          <p:cNvPr id="5" name="4 CuadroTexto"/>
          <p:cNvSpPr txBox="1"/>
          <p:nvPr/>
        </p:nvSpPr>
        <p:spPr>
          <a:xfrm>
            <a:off x="6012160" y="4077072"/>
            <a:ext cx="1944216" cy="2308324"/>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dirty="0"/>
              <a:t>Los registros de los controladores de E/S internos tienen reservado el último tramo del banco-0 </a:t>
            </a:r>
            <a:r>
              <a:rPr lang="es-ES" b="1" dirty="0">
                <a:solidFill>
                  <a:srgbClr val="0000AC"/>
                </a:solidFill>
              </a:rPr>
              <a:t>[0x01C0_0000 a 0x01FF_FFFF]</a:t>
            </a:r>
          </a:p>
        </p:txBody>
      </p:sp>
      <p:pic>
        <p:nvPicPr>
          <p:cNvPr id="6" name="Picture 2" descr="C:\Program Files\Microsoft Office\MEDIA\CAGCAT10\j0299125.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4210"/>
            <a:ext cx="538602" cy="88379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6372200" y="2420888"/>
            <a:ext cx="864096"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err="1"/>
              <a:t>Identificación</a:t>
            </a:r>
            <a:r>
              <a:rPr lang="en-US" dirty="0"/>
              <a:t> del </a:t>
            </a:r>
            <a:r>
              <a:rPr lang="en-US" dirty="0" err="1"/>
              <a:t>causante</a:t>
            </a:r>
            <a:r>
              <a:rPr lang="en-US" dirty="0"/>
              <a:t> de la </a:t>
            </a:r>
            <a:r>
              <a:rPr lang="en-US" dirty="0" err="1"/>
              <a:t>interrupción</a:t>
            </a:r>
            <a:r>
              <a:rPr lang="en-US" dirty="0"/>
              <a:t> </a:t>
            </a:r>
          </a:p>
        </p:txBody>
      </p:sp>
      <p:sp>
        <p:nvSpPr>
          <p:cNvPr id="3" name="Marcador de contenido 2"/>
          <p:cNvSpPr>
            <a:spLocks noGrp="1"/>
          </p:cNvSpPr>
          <p:nvPr>
            <p:ph idx="1"/>
          </p:nvPr>
        </p:nvSpPr>
        <p:spPr>
          <a:xfrm>
            <a:off x="457200" y="1600200"/>
            <a:ext cx="8507288" cy="4525963"/>
          </a:xfrm>
        </p:spPr>
        <p:txBody>
          <a:bodyPr>
            <a:normAutofit fontScale="92500" lnSpcReduction="20000"/>
          </a:bodyPr>
          <a:lstStyle/>
          <a:p>
            <a:r>
              <a:rPr lang="en-US" dirty="0"/>
              <a:t>Las </a:t>
            </a:r>
            <a:r>
              <a:rPr lang="en-US" dirty="0" err="1"/>
              <a:t>excepciones</a:t>
            </a:r>
            <a:r>
              <a:rPr lang="en-US" dirty="0"/>
              <a:t> del ARM7TDMI son </a:t>
            </a:r>
            <a:r>
              <a:rPr lang="en-US" dirty="0" err="1"/>
              <a:t>autovectorizadas</a:t>
            </a:r>
            <a:endParaRPr lang="en-US" dirty="0"/>
          </a:p>
          <a:p>
            <a:pPr lvl="1"/>
            <a:r>
              <a:rPr lang="en-US" dirty="0" err="1"/>
              <a:t>Sólo</a:t>
            </a:r>
            <a:r>
              <a:rPr lang="en-US" dirty="0"/>
              <a:t> </a:t>
            </a:r>
            <a:r>
              <a:rPr lang="en-US" dirty="0" err="1"/>
              <a:t>permiten</a:t>
            </a:r>
            <a:r>
              <a:rPr lang="en-US" dirty="0"/>
              <a:t> </a:t>
            </a:r>
            <a:r>
              <a:rPr lang="en-US" dirty="0" err="1"/>
              <a:t>detectar</a:t>
            </a:r>
            <a:r>
              <a:rPr lang="en-US" dirty="0"/>
              <a:t> </a:t>
            </a:r>
            <a:r>
              <a:rPr lang="en-US" dirty="0" err="1"/>
              <a:t>si</a:t>
            </a:r>
            <a:r>
              <a:rPr lang="en-US" dirty="0"/>
              <a:t> IRQ o FIQ </a:t>
            </a:r>
            <a:r>
              <a:rPr lang="en-US" dirty="0" err="1"/>
              <a:t>están</a:t>
            </a:r>
            <a:r>
              <a:rPr lang="en-US" dirty="0"/>
              <a:t> </a:t>
            </a:r>
            <a:r>
              <a:rPr lang="en-US" dirty="0" err="1"/>
              <a:t>activas</a:t>
            </a:r>
            <a:endParaRPr lang="en-US" dirty="0"/>
          </a:p>
          <a:p>
            <a:pPr lvl="1"/>
            <a:r>
              <a:rPr lang="en-US" dirty="0"/>
              <a:t>¡¡¡ </a:t>
            </a:r>
            <a:r>
              <a:rPr lang="en-US" dirty="0" err="1"/>
              <a:t>Pero</a:t>
            </a:r>
            <a:r>
              <a:rPr lang="en-US" dirty="0"/>
              <a:t> </a:t>
            </a:r>
            <a:r>
              <a:rPr lang="en-US" dirty="0" err="1"/>
              <a:t>queremos</a:t>
            </a:r>
            <a:r>
              <a:rPr lang="en-US" dirty="0"/>
              <a:t> </a:t>
            </a:r>
            <a:r>
              <a:rPr lang="en-US" dirty="0" err="1"/>
              <a:t>tener</a:t>
            </a:r>
            <a:r>
              <a:rPr lang="en-US" dirty="0"/>
              <a:t> </a:t>
            </a:r>
            <a:r>
              <a:rPr lang="en-US" dirty="0" err="1"/>
              <a:t>más</a:t>
            </a:r>
            <a:r>
              <a:rPr lang="en-US" dirty="0"/>
              <a:t> de 2 </a:t>
            </a:r>
            <a:r>
              <a:rPr lang="en-US" dirty="0" err="1"/>
              <a:t>periféricos</a:t>
            </a:r>
            <a:r>
              <a:rPr lang="en-US" dirty="0"/>
              <a:t> !!!</a:t>
            </a:r>
          </a:p>
          <a:p>
            <a:r>
              <a:rPr lang="en-US" dirty="0" err="1"/>
              <a:t>Nuevamente</a:t>
            </a:r>
            <a:r>
              <a:rPr lang="en-US" dirty="0"/>
              <a:t>, </a:t>
            </a:r>
            <a:r>
              <a:rPr lang="en-US" dirty="0" err="1"/>
              <a:t>podemos</a:t>
            </a:r>
            <a:r>
              <a:rPr lang="en-US" dirty="0"/>
              <a:t> </a:t>
            </a:r>
            <a:r>
              <a:rPr lang="en-US" dirty="0" err="1"/>
              <a:t>recurrir</a:t>
            </a:r>
            <a:r>
              <a:rPr lang="en-US" dirty="0"/>
              <a:t> a la </a:t>
            </a:r>
            <a:r>
              <a:rPr lang="en-US" dirty="0" err="1"/>
              <a:t>encuesta</a:t>
            </a:r>
            <a:endParaRPr lang="en-US" dirty="0"/>
          </a:p>
          <a:p>
            <a:pPr lvl="1"/>
            <a:r>
              <a:rPr lang="en-US" dirty="0"/>
              <a:t>En la </a:t>
            </a:r>
            <a:r>
              <a:rPr lang="en-US" dirty="0" err="1"/>
              <a:t>rutina</a:t>
            </a:r>
            <a:r>
              <a:rPr lang="en-US" dirty="0"/>
              <a:t> de </a:t>
            </a:r>
            <a:r>
              <a:rPr lang="en-US" dirty="0" err="1"/>
              <a:t>tratamiento</a:t>
            </a:r>
            <a:r>
              <a:rPr lang="en-US" dirty="0"/>
              <a:t> de IRQ/FIQ, </a:t>
            </a:r>
            <a:r>
              <a:rPr lang="en-US" dirty="0" err="1"/>
              <a:t>vamos</a:t>
            </a:r>
            <a:r>
              <a:rPr lang="en-US" dirty="0"/>
              <a:t> </a:t>
            </a:r>
            <a:r>
              <a:rPr lang="en-US" i="1" dirty="0" err="1"/>
              <a:t>preguntando</a:t>
            </a:r>
            <a:r>
              <a:rPr lang="en-US" i="1" dirty="0"/>
              <a:t> </a:t>
            </a:r>
            <a:r>
              <a:rPr lang="en-US" dirty="0" err="1"/>
              <a:t>quién</a:t>
            </a:r>
            <a:r>
              <a:rPr lang="en-US" dirty="0"/>
              <a:t> ha </a:t>
            </a:r>
            <a:r>
              <a:rPr lang="en-US" dirty="0" err="1"/>
              <a:t>sido</a:t>
            </a:r>
            <a:r>
              <a:rPr lang="en-US" dirty="0"/>
              <a:t> </a:t>
            </a:r>
          </a:p>
          <a:p>
            <a:pPr lvl="1"/>
            <a:r>
              <a:rPr lang="en-US" dirty="0" err="1"/>
              <a:t>Podemos</a:t>
            </a:r>
            <a:r>
              <a:rPr lang="en-US" dirty="0"/>
              <a:t> </a:t>
            </a:r>
            <a:r>
              <a:rPr lang="en-US" dirty="0" err="1"/>
              <a:t>preguntar</a:t>
            </a:r>
            <a:r>
              <a:rPr lang="en-US" dirty="0"/>
              <a:t> al </a:t>
            </a:r>
            <a:r>
              <a:rPr lang="en-US" dirty="0" err="1"/>
              <a:t>controlador</a:t>
            </a:r>
            <a:r>
              <a:rPr lang="en-US" dirty="0"/>
              <a:t> de </a:t>
            </a:r>
            <a:r>
              <a:rPr lang="en-US" dirty="0" err="1"/>
              <a:t>interrupciones</a:t>
            </a:r>
            <a:r>
              <a:rPr lang="en-US" dirty="0"/>
              <a:t> (</a:t>
            </a:r>
            <a:r>
              <a:rPr lang="en-US" dirty="0" err="1"/>
              <a:t>pr</a:t>
            </a:r>
            <a:r>
              <a:rPr lang="es-ES" dirty="0" err="1"/>
              <a:t>áctica</a:t>
            </a:r>
            <a:r>
              <a:rPr lang="es-ES" dirty="0"/>
              <a:t> 3)</a:t>
            </a:r>
            <a:endParaRPr lang="en-US" dirty="0"/>
          </a:p>
          <a:p>
            <a:r>
              <a:rPr lang="en-US" dirty="0"/>
              <a:t>…. </a:t>
            </a:r>
            <a:r>
              <a:rPr lang="en-US" dirty="0" err="1"/>
              <a:t>pero</a:t>
            </a:r>
            <a:r>
              <a:rPr lang="en-US" dirty="0"/>
              <a:t> </a:t>
            </a:r>
            <a:r>
              <a:rPr lang="en-US" dirty="0" err="1"/>
              <a:t>mejor</a:t>
            </a:r>
            <a:r>
              <a:rPr lang="en-US" dirty="0"/>
              <a:t> </a:t>
            </a:r>
            <a:r>
              <a:rPr lang="en-US" dirty="0" err="1"/>
              <a:t>si</a:t>
            </a:r>
            <a:r>
              <a:rPr lang="en-US" dirty="0"/>
              <a:t> hay </a:t>
            </a:r>
            <a:r>
              <a:rPr lang="en-US" dirty="0" err="1"/>
              <a:t>soporte</a:t>
            </a:r>
            <a:r>
              <a:rPr lang="en-US" dirty="0"/>
              <a:t> para que </a:t>
            </a:r>
            <a:r>
              <a:rPr lang="en-US" dirty="0" err="1"/>
              <a:t>sean</a:t>
            </a:r>
            <a:r>
              <a:rPr lang="en-US" dirty="0"/>
              <a:t> </a:t>
            </a:r>
            <a:r>
              <a:rPr lang="en-US" dirty="0" err="1"/>
              <a:t>vectorizadas</a:t>
            </a:r>
            <a:r>
              <a:rPr lang="en-US" dirty="0"/>
              <a:t> (</a:t>
            </a:r>
            <a:r>
              <a:rPr lang="en-US" dirty="0" err="1"/>
              <a:t>pr</a:t>
            </a:r>
            <a:r>
              <a:rPr lang="es-ES" dirty="0" err="1"/>
              <a:t>áctica</a:t>
            </a:r>
            <a:r>
              <a:rPr lang="es-ES" dirty="0"/>
              <a:t> 4)</a:t>
            </a:r>
            <a:endParaRPr lang="en-US" dirty="0"/>
          </a:p>
        </p:txBody>
      </p:sp>
    </p:spTree>
    <p:extLst>
      <p:ext uri="{BB962C8B-B14F-4D97-AF65-F5344CB8AC3E}">
        <p14:creationId xmlns:p14="http://schemas.microsoft.com/office/powerpoint/2010/main" val="2093843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Controlador</a:t>
            </a:r>
            <a:r>
              <a:rPr lang="en-US" dirty="0"/>
              <a:t> de </a:t>
            </a:r>
            <a:r>
              <a:rPr lang="en-US" dirty="0" err="1"/>
              <a:t>interrupciones</a:t>
            </a:r>
            <a:endParaRPr lang="en-US" dirty="0"/>
          </a:p>
        </p:txBody>
      </p:sp>
      <p:sp>
        <p:nvSpPr>
          <p:cNvPr id="3" name="Marcador de contenido 2"/>
          <p:cNvSpPr>
            <a:spLocks noGrp="1"/>
          </p:cNvSpPr>
          <p:nvPr>
            <p:ph idx="1"/>
          </p:nvPr>
        </p:nvSpPr>
        <p:spPr>
          <a:xfrm>
            <a:off x="457200" y="1600201"/>
            <a:ext cx="4042792" cy="3845024"/>
          </a:xfrm>
        </p:spPr>
        <p:txBody>
          <a:bodyPr>
            <a:normAutofit/>
          </a:bodyPr>
          <a:lstStyle/>
          <a:p>
            <a:r>
              <a:rPr lang="es-ES" sz="2400" dirty="0">
                <a:latin typeface="Arial" charset="0"/>
              </a:rPr>
              <a:t>26 líneas de interrupción</a:t>
            </a:r>
          </a:p>
          <a:p>
            <a:r>
              <a:rPr lang="es-ES" sz="2600" dirty="0">
                <a:latin typeface="Arial" charset="0"/>
              </a:rPr>
              <a:t>Configurable:</a:t>
            </a:r>
          </a:p>
          <a:p>
            <a:pPr lvl="1"/>
            <a:r>
              <a:rPr lang="es-ES" sz="2000" dirty="0">
                <a:latin typeface="Arial" charset="0"/>
                <a:ea typeface="msmincho" charset="0"/>
                <a:cs typeface="msmincho" charset="0"/>
              </a:rPr>
              <a:t>Modo IRQ/FIQ</a:t>
            </a:r>
          </a:p>
          <a:p>
            <a:pPr lvl="1"/>
            <a:r>
              <a:rPr lang="es-ES" sz="2000" dirty="0" err="1">
                <a:latin typeface="Arial" charset="0"/>
                <a:ea typeface="msmincho" charset="0"/>
                <a:cs typeface="msmincho" charset="0"/>
              </a:rPr>
              <a:t>Int</a:t>
            </a:r>
            <a:r>
              <a:rPr lang="es-ES" sz="2000" dirty="0">
                <a:latin typeface="Arial" charset="0"/>
                <a:ea typeface="msmincho" charset="0"/>
                <a:cs typeface="msmincho" charset="0"/>
              </a:rPr>
              <a:t>. </a:t>
            </a:r>
            <a:r>
              <a:rPr lang="es-ES" sz="2000" dirty="0" err="1">
                <a:latin typeface="Arial" charset="0"/>
                <a:ea typeface="msmincho" charset="0"/>
                <a:cs typeface="msmincho" charset="0"/>
              </a:rPr>
              <a:t>vectorizadas</a:t>
            </a:r>
            <a:r>
              <a:rPr lang="es-ES" sz="2000" dirty="0">
                <a:latin typeface="Arial" charset="0"/>
                <a:ea typeface="msmincho" charset="0"/>
                <a:cs typeface="msmincho" charset="0"/>
              </a:rPr>
              <a:t> (</a:t>
            </a:r>
            <a:r>
              <a:rPr lang="es-ES" sz="2000" b="1" dirty="0">
                <a:latin typeface="Arial" charset="0"/>
                <a:ea typeface="msmincho" charset="0"/>
                <a:cs typeface="msmincho" charset="0"/>
              </a:rPr>
              <a:t>¡sólo IRQ!</a:t>
            </a:r>
            <a:r>
              <a:rPr lang="es-ES" sz="2000" dirty="0">
                <a:latin typeface="Arial" charset="0"/>
                <a:ea typeface="msmincho" charset="0"/>
                <a:cs typeface="msmincho" charset="0"/>
              </a:rPr>
              <a:t>) </a:t>
            </a:r>
          </a:p>
          <a:p>
            <a:pPr lvl="1"/>
            <a:r>
              <a:rPr lang="es-ES" sz="2000" dirty="0">
                <a:latin typeface="Arial" charset="0"/>
                <a:ea typeface="msmincho" charset="0"/>
                <a:cs typeface="msmincho" charset="0"/>
              </a:rPr>
              <a:t>Prioridades (¡sólo </a:t>
            </a:r>
            <a:r>
              <a:rPr lang="es-ES" sz="2000" dirty="0" err="1">
                <a:latin typeface="Arial" charset="0"/>
                <a:ea typeface="msmincho" charset="0"/>
                <a:cs typeface="msmincho" charset="0"/>
              </a:rPr>
              <a:t>int</a:t>
            </a:r>
            <a:r>
              <a:rPr lang="es-ES" sz="2000" dirty="0">
                <a:latin typeface="Arial" charset="0"/>
                <a:ea typeface="msmincho" charset="0"/>
                <a:cs typeface="msmincho" charset="0"/>
              </a:rPr>
              <a:t>. </a:t>
            </a:r>
            <a:r>
              <a:rPr lang="es-ES" sz="2000" dirty="0" err="1">
                <a:latin typeface="Arial" charset="0"/>
                <a:ea typeface="msmincho" charset="0"/>
                <a:cs typeface="msmincho" charset="0"/>
              </a:rPr>
              <a:t>vect</a:t>
            </a:r>
            <a:r>
              <a:rPr lang="es-ES" sz="2000" dirty="0">
                <a:latin typeface="Arial" charset="0"/>
                <a:ea typeface="msmincho" charset="0"/>
                <a:cs typeface="msmincho" charset="0"/>
              </a:rPr>
              <a:t>.!):</a:t>
            </a:r>
          </a:p>
          <a:p>
            <a:pPr lvl="2"/>
            <a:r>
              <a:rPr lang="es-ES" sz="2000" dirty="0">
                <a:latin typeface="Arial" charset="0"/>
                <a:ea typeface="msmincho" charset="0"/>
                <a:cs typeface="msmincho" charset="0"/>
              </a:rPr>
              <a:t>Orden (fijo/programable)</a:t>
            </a:r>
          </a:p>
          <a:p>
            <a:pPr lvl="2"/>
            <a:r>
              <a:rPr lang="es-ES" sz="2000" dirty="0">
                <a:latin typeface="Arial" charset="0"/>
                <a:ea typeface="msmincho" charset="0"/>
                <a:cs typeface="msmincho" charset="0"/>
              </a:rPr>
              <a:t>Modo (fijo/round-</a:t>
            </a:r>
            <a:r>
              <a:rPr lang="es-ES" sz="2000" dirty="0" err="1">
                <a:latin typeface="Arial" charset="0"/>
                <a:ea typeface="msmincho" charset="0"/>
                <a:cs typeface="msmincho" charset="0"/>
              </a:rPr>
              <a:t>robin</a:t>
            </a:r>
            <a:r>
              <a:rPr lang="es-ES" sz="2000" dirty="0">
                <a:latin typeface="Arial" charset="0"/>
                <a:ea typeface="msmincho" charset="0"/>
                <a:cs typeface="msmincho" charset="0"/>
              </a:rPr>
              <a:t>)</a:t>
            </a:r>
          </a:p>
        </p:txBody>
      </p:sp>
      <p:pic>
        <p:nvPicPr>
          <p:cNvPr id="4"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r="-396" b="13673"/>
          <a:stretch/>
        </p:blipFill>
        <p:spPr bwMode="auto">
          <a:xfrm>
            <a:off x="4716016" y="1844824"/>
            <a:ext cx="4327083" cy="30963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CuadroTexto 7"/>
          <p:cNvSpPr txBox="1"/>
          <p:nvPr/>
        </p:nvSpPr>
        <p:spPr>
          <a:xfrm>
            <a:off x="755576" y="5589240"/>
            <a:ext cx="8064896" cy="707886"/>
          </a:xfrm>
          <a:prstGeom prst="rect">
            <a:avLst/>
          </a:prstGeom>
          <a:noFill/>
        </p:spPr>
        <p:txBody>
          <a:bodyPr wrap="square" rtlCol="0">
            <a:spAutoFit/>
          </a:bodyPr>
          <a:lstStyle/>
          <a:p>
            <a:pPr marL="285750" indent="-285750">
              <a:buFont typeface="Arial"/>
              <a:buChar char="•"/>
            </a:pPr>
            <a:r>
              <a:rPr lang="en-US" sz="2000" dirty="0" err="1"/>
              <a:t>Permite</a:t>
            </a:r>
            <a:r>
              <a:rPr lang="en-US" sz="2000" dirty="0"/>
              <a:t> </a:t>
            </a:r>
            <a:r>
              <a:rPr lang="en-US" sz="2000" dirty="0" err="1"/>
              <a:t>distinguir</a:t>
            </a:r>
            <a:r>
              <a:rPr lang="en-US" sz="2000" dirty="0"/>
              <a:t> el </a:t>
            </a:r>
            <a:r>
              <a:rPr lang="en-US" sz="2000" dirty="0" err="1"/>
              <a:t>origen</a:t>
            </a:r>
            <a:r>
              <a:rPr lang="en-US" sz="2000" dirty="0"/>
              <a:t> de hasta 26 </a:t>
            </a:r>
            <a:r>
              <a:rPr lang="en-US" sz="2000" dirty="0" err="1"/>
              <a:t>fuentes</a:t>
            </a:r>
            <a:r>
              <a:rPr lang="en-US" sz="2000" dirty="0"/>
              <a:t> de </a:t>
            </a:r>
            <a:r>
              <a:rPr lang="en-US" sz="2000" dirty="0" err="1"/>
              <a:t>interrupción</a:t>
            </a:r>
            <a:endParaRPr lang="en-US" sz="2000" dirty="0"/>
          </a:p>
          <a:p>
            <a:pPr marL="285750" indent="-285750">
              <a:buFont typeface="Arial"/>
              <a:buChar char="•"/>
            </a:pPr>
            <a:r>
              <a:rPr lang="en-US" sz="2000" dirty="0" err="1"/>
              <a:t>Facilita</a:t>
            </a:r>
            <a:r>
              <a:rPr lang="en-US" sz="2000" dirty="0"/>
              <a:t> la </a:t>
            </a:r>
            <a:r>
              <a:rPr lang="en-US" sz="2000" dirty="0" err="1"/>
              <a:t>encuesta</a:t>
            </a:r>
            <a:r>
              <a:rPr lang="en-US" sz="2000" dirty="0"/>
              <a:t> en </a:t>
            </a:r>
            <a:r>
              <a:rPr lang="en-US" sz="2000" dirty="0" err="1"/>
              <a:t>caso</a:t>
            </a:r>
            <a:r>
              <a:rPr lang="en-US" sz="2000" dirty="0"/>
              <a:t> de no </a:t>
            </a:r>
            <a:r>
              <a:rPr lang="en-US" sz="2000" dirty="0" err="1"/>
              <a:t>querer</a:t>
            </a:r>
            <a:r>
              <a:rPr lang="en-US" sz="2000" dirty="0"/>
              <a:t> </a:t>
            </a:r>
            <a:r>
              <a:rPr lang="en-US" sz="2000" dirty="0" err="1"/>
              <a:t>usar</a:t>
            </a:r>
            <a:r>
              <a:rPr lang="en-US" sz="2000" dirty="0"/>
              <a:t> el </a:t>
            </a:r>
            <a:r>
              <a:rPr lang="en-US" sz="2000" dirty="0" err="1"/>
              <a:t>modo</a:t>
            </a:r>
            <a:r>
              <a:rPr lang="en-US" sz="2000" dirty="0"/>
              <a:t> </a:t>
            </a:r>
            <a:r>
              <a:rPr lang="en-US" sz="2000" dirty="0" err="1"/>
              <a:t>vectorizado</a:t>
            </a:r>
            <a:r>
              <a:rPr lang="en-US" dirty="0"/>
              <a:t> </a:t>
            </a:r>
          </a:p>
        </p:txBody>
      </p:sp>
    </p:spTree>
    <p:extLst>
      <p:ext uri="{BB962C8B-B14F-4D97-AF65-F5344CB8AC3E}">
        <p14:creationId xmlns:p14="http://schemas.microsoft.com/office/powerpoint/2010/main" val="650355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Título"/>
          <p:cNvSpPr>
            <a:spLocks noGrp="1"/>
          </p:cNvSpPr>
          <p:nvPr>
            <p:ph type="title"/>
          </p:nvPr>
        </p:nvSpPr>
        <p:spPr/>
        <p:txBody>
          <a:bodyPr/>
          <a:lstStyle/>
          <a:p>
            <a:r>
              <a:rPr lang="es-ES">
                <a:latin typeface="Arial" charset="0"/>
              </a:rPr>
              <a:t>Controlador de interrupciones</a:t>
            </a:r>
          </a:p>
        </p:txBody>
      </p:sp>
      <p:sp>
        <p:nvSpPr>
          <p:cNvPr id="25602" name="2 Marcador de contenido"/>
          <p:cNvSpPr>
            <a:spLocks noGrp="1"/>
          </p:cNvSpPr>
          <p:nvPr>
            <p:ph idx="1"/>
          </p:nvPr>
        </p:nvSpPr>
        <p:spPr>
          <a:xfrm>
            <a:off x="457200" y="1600200"/>
            <a:ext cx="8229600" cy="3701008"/>
          </a:xfrm>
        </p:spPr>
        <p:txBody>
          <a:bodyPr>
            <a:normAutofit fontScale="77500" lnSpcReduction="20000"/>
          </a:bodyPr>
          <a:lstStyle/>
          <a:p>
            <a:r>
              <a:rPr lang="es-ES" dirty="0">
                <a:latin typeface="Arial" charset="0"/>
              </a:rPr>
              <a:t>Registros de configuración</a:t>
            </a:r>
          </a:p>
          <a:p>
            <a:pPr lvl="1"/>
            <a:r>
              <a:rPr lang="es-ES" dirty="0">
                <a:latin typeface="Arial" charset="0"/>
                <a:ea typeface="msmincho" charset="0"/>
                <a:cs typeface="msmincho" charset="0"/>
              </a:rPr>
              <a:t>INTCON (</a:t>
            </a:r>
            <a:r>
              <a:rPr lang="es-ES" dirty="0" err="1">
                <a:latin typeface="Arial" charset="0"/>
                <a:ea typeface="msmincho" charset="0"/>
                <a:cs typeface="msmincho" charset="0"/>
              </a:rPr>
              <a:t>Interrupt</a:t>
            </a:r>
            <a:r>
              <a:rPr lang="es-ES" dirty="0">
                <a:latin typeface="Arial" charset="0"/>
                <a:ea typeface="msmincho" charset="0"/>
                <a:cs typeface="msmincho" charset="0"/>
              </a:rPr>
              <a:t> Control </a:t>
            </a:r>
            <a:r>
              <a:rPr lang="es-ES" dirty="0" err="1">
                <a:latin typeface="Arial" charset="0"/>
                <a:ea typeface="msmincho" charset="0"/>
                <a:cs typeface="msmincho" charset="0"/>
              </a:rPr>
              <a:t>Register</a:t>
            </a:r>
            <a:r>
              <a:rPr lang="es-ES" dirty="0">
                <a:latin typeface="Arial" charset="0"/>
                <a:ea typeface="msmincho" charset="0"/>
                <a:cs typeface="msmincho" charset="0"/>
              </a:rPr>
              <a:t>), 3 bits</a:t>
            </a:r>
          </a:p>
          <a:p>
            <a:pPr lvl="2"/>
            <a:r>
              <a:rPr lang="es-ES" dirty="0">
                <a:latin typeface="Arial" charset="0"/>
                <a:ea typeface="msmincho" charset="0"/>
                <a:cs typeface="msmincho" charset="0"/>
              </a:rPr>
              <a:t>V (bit [2]) = 0, habilita las interrupciones </a:t>
            </a:r>
            <a:r>
              <a:rPr lang="es-ES" dirty="0" err="1">
                <a:latin typeface="Arial" charset="0"/>
                <a:ea typeface="msmincho" charset="0"/>
                <a:cs typeface="msmincho" charset="0"/>
              </a:rPr>
              <a:t>vectorizadas</a:t>
            </a:r>
            <a:endParaRPr lang="es-ES" dirty="0">
              <a:latin typeface="Arial" charset="0"/>
              <a:ea typeface="msmincho" charset="0"/>
              <a:cs typeface="msmincho" charset="0"/>
            </a:endParaRPr>
          </a:p>
          <a:p>
            <a:pPr lvl="2"/>
            <a:r>
              <a:rPr lang="es-ES" dirty="0">
                <a:latin typeface="Arial" charset="0"/>
                <a:ea typeface="msmincho" charset="0"/>
                <a:cs typeface="msmincho" charset="0"/>
              </a:rPr>
              <a:t>I (bit [1]) = 0, habilita la línea IRQ</a:t>
            </a:r>
          </a:p>
          <a:p>
            <a:pPr lvl="2"/>
            <a:r>
              <a:rPr lang="es-ES" dirty="0">
                <a:latin typeface="Arial" charset="0"/>
                <a:ea typeface="msmincho" charset="0"/>
                <a:cs typeface="msmincho" charset="0"/>
              </a:rPr>
              <a:t>F (bit [1]) = 0, habilita la línea FIQ</a:t>
            </a:r>
          </a:p>
          <a:p>
            <a:pPr lvl="2"/>
            <a:endParaRPr lang="es-ES" dirty="0">
              <a:latin typeface="Arial" charset="0"/>
              <a:ea typeface="msmincho" charset="0"/>
              <a:cs typeface="msmincho" charset="0"/>
            </a:endParaRPr>
          </a:p>
          <a:p>
            <a:pPr lvl="1"/>
            <a:r>
              <a:rPr lang="es-ES" dirty="0">
                <a:latin typeface="Arial" charset="0"/>
                <a:ea typeface="msmincho" charset="0"/>
                <a:cs typeface="msmincho" charset="0"/>
              </a:rPr>
              <a:t>INTMOD (</a:t>
            </a:r>
            <a:r>
              <a:rPr lang="es-ES" dirty="0" err="1">
                <a:latin typeface="Arial" charset="0"/>
                <a:ea typeface="msmincho" charset="0"/>
                <a:cs typeface="msmincho" charset="0"/>
              </a:rPr>
              <a:t>Interrupt</a:t>
            </a:r>
            <a:r>
              <a:rPr lang="es-ES" dirty="0">
                <a:latin typeface="Arial" charset="0"/>
                <a:ea typeface="msmincho" charset="0"/>
                <a:cs typeface="msmincho" charset="0"/>
              </a:rPr>
              <a:t> </a:t>
            </a:r>
            <a:r>
              <a:rPr lang="es-ES" dirty="0" err="1">
                <a:latin typeface="Arial" charset="0"/>
                <a:ea typeface="msmincho" charset="0"/>
                <a:cs typeface="msmincho" charset="0"/>
              </a:rPr>
              <a:t>Mode</a:t>
            </a:r>
            <a:r>
              <a:rPr lang="es-ES" dirty="0">
                <a:latin typeface="Arial" charset="0"/>
                <a:ea typeface="msmincho" charset="0"/>
                <a:cs typeface="msmincho" charset="0"/>
              </a:rPr>
              <a:t> </a:t>
            </a:r>
            <a:r>
              <a:rPr lang="es-ES" dirty="0" err="1">
                <a:latin typeface="Arial" charset="0"/>
                <a:ea typeface="msmincho" charset="0"/>
                <a:cs typeface="msmincho" charset="0"/>
              </a:rPr>
              <a:t>Register</a:t>
            </a:r>
            <a:r>
              <a:rPr lang="es-ES" dirty="0">
                <a:latin typeface="Arial" charset="0"/>
                <a:ea typeface="msmincho" charset="0"/>
                <a:cs typeface="msmincho" charset="0"/>
              </a:rPr>
              <a:t>), 1 bit por línea</a:t>
            </a:r>
          </a:p>
          <a:p>
            <a:pPr lvl="2"/>
            <a:r>
              <a:rPr lang="es-ES" dirty="0">
                <a:latin typeface="Arial" charset="0"/>
                <a:ea typeface="msmincho" charset="0"/>
                <a:cs typeface="msmincho" charset="0"/>
              </a:rPr>
              <a:t>0 = modo IRQ; 1 = modo FIQ</a:t>
            </a:r>
          </a:p>
          <a:p>
            <a:pPr marL="914400" lvl="2" indent="0">
              <a:buNone/>
            </a:pPr>
            <a:endParaRPr lang="es-ES" dirty="0">
              <a:latin typeface="Arial" charset="0"/>
              <a:ea typeface="msmincho" charset="0"/>
              <a:cs typeface="msmincho" charset="0"/>
            </a:endParaRPr>
          </a:p>
          <a:p>
            <a:r>
              <a:rPr lang="es-ES" dirty="0">
                <a:latin typeface="Arial" charset="0"/>
                <a:ea typeface="msmincho" charset="0"/>
                <a:cs typeface="msmincho" charset="0"/>
              </a:rPr>
              <a:t>Sin olvidar los dos bits del registro de estado para habilitar interrupciones</a:t>
            </a:r>
          </a:p>
        </p:txBody>
      </p:sp>
      <p:grpSp>
        <p:nvGrpSpPr>
          <p:cNvPr id="3" name="Agrupar 2"/>
          <p:cNvGrpSpPr/>
          <p:nvPr/>
        </p:nvGrpSpPr>
        <p:grpSpPr>
          <a:xfrm>
            <a:off x="971600" y="5086925"/>
            <a:ext cx="7699210" cy="970255"/>
            <a:chOff x="971600" y="5267057"/>
            <a:chExt cx="7699210" cy="970255"/>
          </a:xfrm>
        </p:grpSpPr>
        <p:grpSp>
          <p:nvGrpSpPr>
            <p:cNvPr id="4" name="Group 7"/>
            <p:cNvGrpSpPr>
              <a:grpSpLocks/>
            </p:cNvGrpSpPr>
            <p:nvPr/>
          </p:nvGrpSpPr>
          <p:grpSpPr bwMode="auto">
            <a:xfrm>
              <a:off x="971600" y="5267057"/>
              <a:ext cx="7699210" cy="970255"/>
              <a:chOff x="532" y="822"/>
              <a:chExt cx="5671" cy="674"/>
            </a:xfrm>
          </p:grpSpPr>
          <p:sp>
            <p:nvSpPr>
              <p:cNvPr id="5" name="Rectangle 8"/>
              <p:cNvSpPr>
                <a:spLocks noChangeArrowheads="1"/>
              </p:cNvSpPr>
              <p:nvPr/>
            </p:nvSpPr>
            <p:spPr bwMode="auto">
              <a:xfrm>
                <a:off x="1413" y="992"/>
                <a:ext cx="334" cy="238"/>
              </a:xfrm>
              <a:prstGeom prst="rect">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s-ES_tradnl"/>
              </a:p>
            </p:txBody>
          </p:sp>
          <p:sp>
            <p:nvSpPr>
              <p:cNvPr id="6" name="Rectangle 9"/>
              <p:cNvSpPr>
                <a:spLocks noChangeArrowheads="1"/>
              </p:cNvSpPr>
              <p:nvPr/>
            </p:nvSpPr>
            <p:spPr bwMode="auto">
              <a:xfrm>
                <a:off x="1949" y="992"/>
                <a:ext cx="2835" cy="238"/>
              </a:xfrm>
              <a:prstGeom prst="rect">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s-ES_tradnl"/>
              </a:p>
            </p:txBody>
          </p:sp>
          <p:sp>
            <p:nvSpPr>
              <p:cNvPr id="7" name="Rectangle 10"/>
              <p:cNvSpPr>
                <a:spLocks noChangeArrowheads="1"/>
              </p:cNvSpPr>
              <p:nvPr/>
            </p:nvSpPr>
            <p:spPr bwMode="auto">
              <a:xfrm>
                <a:off x="1241" y="822"/>
                <a:ext cx="246"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27</a:t>
                </a:r>
              </a:p>
            </p:txBody>
          </p:sp>
          <p:sp>
            <p:nvSpPr>
              <p:cNvPr id="8" name="Rectangle 11"/>
              <p:cNvSpPr>
                <a:spLocks noChangeArrowheads="1"/>
              </p:cNvSpPr>
              <p:nvPr/>
            </p:nvSpPr>
            <p:spPr bwMode="auto">
              <a:xfrm>
                <a:off x="532" y="822"/>
                <a:ext cx="246"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31</a:t>
                </a:r>
              </a:p>
            </p:txBody>
          </p:sp>
          <p:sp>
            <p:nvSpPr>
              <p:cNvPr id="9" name="Text Box 12"/>
              <p:cNvSpPr txBox="1">
                <a:spLocks noChangeArrowheads="1"/>
              </p:cNvSpPr>
              <p:nvPr/>
            </p:nvSpPr>
            <p:spPr bwMode="auto">
              <a:xfrm>
                <a:off x="542" y="976"/>
                <a:ext cx="1407" cy="237"/>
              </a:xfrm>
              <a:prstGeom prst="rect">
                <a:avLst/>
              </a:prstGeom>
              <a:noFill/>
              <a:ln w="38160">
                <a:solidFill>
                  <a:srgbClr val="3366FF"/>
                </a:solidFill>
                <a:miter lim="800000"/>
                <a:headEnd/>
                <a:tailEnd/>
              </a:ln>
              <a:extLst>
                <a:ext uri="{909E8E84-426E-40dd-AFC4-6F175D3DCCD1}">
                  <a14:hiddenFill xmlns:a14="http://schemas.microsoft.com/office/drawing/2010/main" xmlns="">
                    <a:solidFill>
                      <a:srgbClr val="FFFFFF"/>
                    </a:solidFill>
                  </a14:hiddenFill>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cs typeface="ＭＳ Ｐゴシック"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9pPr>
              </a:lstStyle>
              <a:p>
                <a:r>
                  <a:rPr lang="en-US" sz="1600" b="1">
                    <a:solidFill>
                      <a:srgbClr val="000000"/>
                    </a:solidFill>
                    <a:latin typeface="Courier New" charset="0"/>
                  </a:rPr>
                  <a:t>N Z C V Q</a:t>
                </a:r>
              </a:p>
            </p:txBody>
          </p:sp>
          <p:sp>
            <p:nvSpPr>
              <p:cNvPr id="10" name="Line 13"/>
              <p:cNvSpPr>
                <a:spLocks noChangeShapeType="1"/>
              </p:cNvSpPr>
              <p:nvPr/>
            </p:nvSpPr>
            <p:spPr bwMode="auto">
              <a:xfrm>
                <a:off x="1064" y="1162"/>
                <a:ext cx="1" cy="5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1" name="Line 14"/>
              <p:cNvSpPr>
                <a:spLocks noChangeShapeType="1"/>
              </p:cNvSpPr>
              <p:nvPr/>
            </p:nvSpPr>
            <p:spPr bwMode="auto">
              <a:xfrm>
                <a:off x="886" y="1162"/>
                <a:ext cx="1" cy="5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2" name="Line 15"/>
              <p:cNvSpPr>
                <a:spLocks noChangeShapeType="1"/>
              </p:cNvSpPr>
              <p:nvPr/>
            </p:nvSpPr>
            <p:spPr bwMode="auto">
              <a:xfrm>
                <a:off x="709" y="1162"/>
                <a:ext cx="1" cy="5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3" name="Line 16"/>
              <p:cNvSpPr>
                <a:spLocks noChangeShapeType="1"/>
              </p:cNvSpPr>
              <p:nvPr/>
            </p:nvSpPr>
            <p:spPr bwMode="auto">
              <a:xfrm>
                <a:off x="1418" y="992"/>
                <a:ext cx="1" cy="22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4" name="Line 17"/>
              <p:cNvSpPr>
                <a:spLocks noChangeShapeType="1"/>
              </p:cNvSpPr>
              <p:nvPr/>
            </p:nvSpPr>
            <p:spPr bwMode="auto">
              <a:xfrm>
                <a:off x="1241" y="992"/>
                <a:ext cx="1" cy="22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15" name="Rectangle 18"/>
              <p:cNvSpPr>
                <a:spLocks noChangeArrowheads="1"/>
              </p:cNvSpPr>
              <p:nvPr/>
            </p:nvSpPr>
            <p:spPr bwMode="auto">
              <a:xfrm>
                <a:off x="1034" y="822"/>
                <a:ext cx="266"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square" lIns="66600" tIns="27000" rIns="66600" bIns="27000">
                <a:spAutoFit/>
              </a:bodyPr>
              <a:lstStyle/>
              <a:p>
                <a:pPr algn="ct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dirty="0">
                    <a:solidFill>
                      <a:srgbClr val="000000"/>
                    </a:solidFill>
                    <a:latin typeface="Arial" charset="0"/>
                  </a:rPr>
                  <a:t>28</a:t>
                </a:r>
              </a:p>
            </p:txBody>
          </p:sp>
          <p:sp>
            <p:nvSpPr>
              <p:cNvPr id="16" name="Rectangle 19"/>
              <p:cNvSpPr>
                <a:spLocks noChangeArrowheads="1"/>
              </p:cNvSpPr>
              <p:nvPr/>
            </p:nvSpPr>
            <p:spPr bwMode="auto">
              <a:xfrm>
                <a:off x="4962" y="822"/>
                <a:ext cx="173"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6</a:t>
                </a:r>
              </a:p>
            </p:txBody>
          </p:sp>
          <p:sp>
            <p:nvSpPr>
              <p:cNvPr id="17" name="Rectangle 20"/>
              <p:cNvSpPr>
                <a:spLocks noChangeArrowheads="1"/>
              </p:cNvSpPr>
              <p:nvPr/>
            </p:nvSpPr>
            <p:spPr bwMode="auto">
              <a:xfrm>
                <a:off x="4785" y="822"/>
                <a:ext cx="173"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7</a:t>
                </a:r>
              </a:p>
            </p:txBody>
          </p:sp>
          <p:sp>
            <p:nvSpPr>
              <p:cNvPr id="18" name="Text Box 21"/>
              <p:cNvSpPr txBox="1">
                <a:spLocks noChangeArrowheads="1"/>
              </p:cNvSpPr>
              <p:nvPr/>
            </p:nvSpPr>
            <p:spPr bwMode="auto">
              <a:xfrm>
                <a:off x="4784" y="976"/>
                <a:ext cx="1417" cy="237"/>
              </a:xfrm>
              <a:prstGeom prst="rect">
                <a:avLst/>
              </a:prstGeom>
              <a:noFill/>
              <a:ln w="38160">
                <a:solidFill>
                  <a:srgbClr val="3366FF"/>
                </a:solidFill>
                <a:miter lim="800000"/>
                <a:headEnd/>
                <a:tailEnd/>
              </a:ln>
              <a:extLst>
                <a:ext uri="{909E8E84-426E-40dd-AFC4-6F175D3DCCD1}">
                  <a14:hiddenFill xmlns:a14="http://schemas.microsoft.com/office/drawing/2010/main" xmlns="">
                    <a:solidFill>
                      <a:srgbClr val="FFFFFF"/>
                    </a:solidFill>
                  </a14:hiddenFill>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cs typeface="ＭＳ Ｐゴシック"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9pPr>
              </a:lstStyle>
              <a:p>
                <a:r>
                  <a:rPr lang="en-US" sz="1600" b="1">
                    <a:solidFill>
                      <a:srgbClr val="000000"/>
                    </a:solidFill>
                    <a:latin typeface="Courier New" charset="0"/>
                  </a:rPr>
                  <a:t>I F T    mode</a:t>
                </a:r>
              </a:p>
            </p:txBody>
          </p:sp>
          <p:sp>
            <p:nvSpPr>
              <p:cNvPr id="19" name="Line 22"/>
              <p:cNvSpPr>
                <a:spLocks noChangeShapeType="1"/>
              </p:cNvSpPr>
              <p:nvPr/>
            </p:nvSpPr>
            <p:spPr bwMode="auto">
              <a:xfrm>
                <a:off x="5493" y="1162"/>
                <a:ext cx="1" cy="5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20" name="Line 23"/>
              <p:cNvSpPr>
                <a:spLocks noChangeShapeType="1"/>
              </p:cNvSpPr>
              <p:nvPr/>
            </p:nvSpPr>
            <p:spPr bwMode="auto">
              <a:xfrm>
                <a:off x="4962" y="1162"/>
                <a:ext cx="1" cy="5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21" name="Line 24"/>
              <p:cNvSpPr>
                <a:spLocks noChangeShapeType="1"/>
              </p:cNvSpPr>
              <p:nvPr/>
            </p:nvSpPr>
            <p:spPr bwMode="auto">
              <a:xfrm>
                <a:off x="5139" y="992"/>
                <a:ext cx="1" cy="22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22" name="Line 25"/>
              <p:cNvSpPr>
                <a:spLocks noChangeShapeType="1"/>
              </p:cNvSpPr>
              <p:nvPr/>
            </p:nvSpPr>
            <p:spPr bwMode="auto">
              <a:xfrm>
                <a:off x="5316" y="992"/>
                <a:ext cx="1" cy="22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23" name="Rectangle 26"/>
              <p:cNvSpPr>
                <a:spLocks noChangeArrowheads="1"/>
              </p:cNvSpPr>
              <p:nvPr/>
            </p:nvSpPr>
            <p:spPr bwMode="auto">
              <a:xfrm>
                <a:off x="3190" y="822"/>
                <a:ext cx="246"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16</a:t>
                </a:r>
              </a:p>
            </p:txBody>
          </p:sp>
          <p:sp>
            <p:nvSpPr>
              <p:cNvPr id="24" name="Rectangle 27"/>
              <p:cNvSpPr>
                <a:spLocks noChangeArrowheads="1"/>
              </p:cNvSpPr>
              <p:nvPr/>
            </p:nvSpPr>
            <p:spPr bwMode="auto">
              <a:xfrm>
                <a:off x="1949" y="822"/>
                <a:ext cx="246"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23</a:t>
                </a:r>
              </a:p>
            </p:txBody>
          </p:sp>
          <p:sp>
            <p:nvSpPr>
              <p:cNvPr id="25" name="Text Box 28"/>
              <p:cNvSpPr txBox="1">
                <a:spLocks noChangeArrowheads="1"/>
              </p:cNvSpPr>
              <p:nvPr/>
            </p:nvSpPr>
            <p:spPr bwMode="auto">
              <a:xfrm>
                <a:off x="1949" y="976"/>
                <a:ext cx="1417" cy="237"/>
              </a:xfrm>
              <a:prstGeom prst="rect">
                <a:avLst/>
              </a:prstGeom>
              <a:noFill/>
              <a:ln w="38160">
                <a:solidFill>
                  <a:srgbClr val="3366FF"/>
                </a:solidFill>
                <a:miter lim="800000"/>
                <a:headEnd/>
                <a:tailEnd/>
              </a:ln>
              <a:extLst>
                <a:ext uri="{909E8E84-426E-40dd-AFC4-6F175D3DCCD1}">
                  <a14:hiddenFill xmlns:a14="http://schemas.microsoft.com/office/drawing/2010/main" xmlns="">
                    <a:solidFill>
                      <a:srgbClr val="FFFFFF"/>
                    </a:solidFill>
                  </a14:hiddenFill>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cs typeface="ＭＳ Ｐゴシック"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9pPr>
              </a:lstStyle>
              <a:p>
                <a:r>
                  <a:rPr lang="en-US" sz="1600" b="1">
                    <a:solidFill>
                      <a:srgbClr val="000000"/>
                    </a:solidFill>
                    <a:latin typeface="Courier New" charset="0"/>
                  </a:rPr>
                  <a:t> </a:t>
                </a:r>
              </a:p>
            </p:txBody>
          </p:sp>
          <p:sp>
            <p:nvSpPr>
              <p:cNvPr id="26" name="Rectangle 29"/>
              <p:cNvSpPr>
                <a:spLocks noChangeArrowheads="1"/>
              </p:cNvSpPr>
              <p:nvPr/>
            </p:nvSpPr>
            <p:spPr bwMode="auto">
              <a:xfrm>
                <a:off x="4608" y="822"/>
                <a:ext cx="173"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8</a:t>
                </a:r>
              </a:p>
            </p:txBody>
          </p:sp>
          <p:sp>
            <p:nvSpPr>
              <p:cNvPr id="27" name="Rectangle 30"/>
              <p:cNvSpPr>
                <a:spLocks noChangeArrowheads="1"/>
              </p:cNvSpPr>
              <p:nvPr/>
            </p:nvSpPr>
            <p:spPr bwMode="auto">
              <a:xfrm>
                <a:off x="3367" y="822"/>
                <a:ext cx="246"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15</a:t>
                </a:r>
              </a:p>
            </p:txBody>
          </p:sp>
          <p:sp>
            <p:nvSpPr>
              <p:cNvPr id="28" name="Text Box 31"/>
              <p:cNvSpPr txBox="1">
                <a:spLocks noChangeArrowheads="1"/>
              </p:cNvSpPr>
              <p:nvPr/>
            </p:nvSpPr>
            <p:spPr bwMode="auto">
              <a:xfrm>
                <a:off x="3367" y="976"/>
                <a:ext cx="1417" cy="237"/>
              </a:xfrm>
              <a:prstGeom prst="rect">
                <a:avLst/>
              </a:prstGeom>
              <a:noFill/>
              <a:ln w="38160">
                <a:solidFill>
                  <a:srgbClr val="3366FF"/>
                </a:solidFill>
                <a:miter lim="800000"/>
                <a:headEnd/>
                <a:tailEnd/>
              </a:ln>
              <a:extLst>
                <a:ext uri="{909E8E84-426E-40dd-AFC4-6F175D3DCCD1}">
                  <a14:hiddenFill xmlns:a14="http://schemas.microsoft.com/office/drawing/2010/main" xmlns="">
                    <a:solidFill>
                      <a:srgbClr val="FFFFFF"/>
                    </a:solidFill>
                  </a14:hiddenFill>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cs typeface="ＭＳ Ｐゴシック"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9pPr>
              </a:lstStyle>
              <a:p>
                <a:r>
                  <a:rPr lang="en-US" sz="1600" b="1">
                    <a:solidFill>
                      <a:srgbClr val="000000"/>
                    </a:solidFill>
                    <a:latin typeface="Courier New" charset="0"/>
                  </a:rPr>
                  <a:t> </a:t>
                </a:r>
              </a:p>
            </p:txBody>
          </p:sp>
          <p:sp>
            <p:nvSpPr>
              <p:cNvPr id="29" name="Line 32"/>
              <p:cNvSpPr>
                <a:spLocks noChangeShapeType="1"/>
              </p:cNvSpPr>
              <p:nvPr/>
            </p:nvSpPr>
            <p:spPr bwMode="auto">
              <a:xfrm>
                <a:off x="5670" y="1162"/>
                <a:ext cx="1" cy="5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30" name="Line 33"/>
              <p:cNvSpPr>
                <a:spLocks noChangeShapeType="1"/>
              </p:cNvSpPr>
              <p:nvPr/>
            </p:nvSpPr>
            <p:spPr bwMode="auto">
              <a:xfrm>
                <a:off x="5848" y="1162"/>
                <a:ext cx="1" cy="5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31" name="Line 34"/>
              <p:cNvSpPr>
                <a:spLocks noChangeShapeType="1"/>
              </p:cNvSpPr>
              <p:nvPr/>
            </p:nvSpPr>
            <p:spPr bwMode="auto">
              <a:xfrm>
                <a:off x="6025" y="1162"/>
                <a:ext cx="1" cy="5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32" name="Rectangle 35"/>
              <p:cNvSpPr>
                <a:spLocks noChangeArrowheads="1"/>
              </p:cNvSpPr>
              <p:nvPr/>
            </p:nvSpPr>
            <p:spPr bwMode="auto">
              <a:xfrm>
                <a:off x="5139" y="822"/>
                <a:ext cx="173"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5</a:t>
                </a:r>
              </a:p>
            </p:txBody>
          </p:sp>
          <p:sp>
            <p:nvSpPr>
              <p:cNvPr id="33" name="Rectangle 36"/>
              <p:cNvSpPr>
                <a:spLocks noChangeArrowheads="1"/>
              </p:cNvSpPr>
              <p:nvPr/>
            </p:nvSpPr>
            <p:spPr bwMode="auto">
              <a:xfrm>
                <a:off x="5316" y="822"/>
                <a:ext cx="173"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4</a:t>
                </a:r>
              </a:p>
            </p:txBody>
          </p:sp>
          <p:sp>
            <p:nvSpPr>
              <p:cNvPr id="34" name="Rectangle 37"/>
              <p:cNvSpPr>
                <a:spLocks noChangeArrowheads="1"/>
              </p:cNvSpPr>
              <p:nvPr/>
            </p:nvSpPr>
            <p:spPr bwMode="auto">
              <a:xfrm>
                <a:off x="6025" y="822"/>
                <a:ext cx="173"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0</a:t>
                </a:r>
              </a:p>
            </p:txBody>
          </p:sp>
          <p:sp>
            <p:nvSpPr>
              <p:cNvPr id="35" name="Rectangle 38"/>
              <p:cNvSpPr>
                <a:spLocks noChangeArrowheads="1"/>
              </p:cNvSpPr>
              <p:nvPr/>
            </p:nvSpPr>
            <p:spPr bwMode="auto">
              <a:xfrm>
                <a:off x="1713" y="822"/>
                <a:ext cx="246"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6600" tIns="27000" rIns="66600" bIns="27000">
                <a:spAutoFit/>
              </a:bodyPr>
              <a:lstStyle/>
              <a:p>
                <a:pPr>
                  <a:tabLst>
                    <a:tab pos="0" algn="l"/>
                    <a:tab pos="392432" algn="l"/>
                    <a:tab pos="786256" algn="l"/>
                    <a:tab pos="1180079" algn="l"/>
                    <a:tab pos="1573903" algn="l"/>
                    <a:tab pos="1967726" algn="l"/>
                    <a:tab pos="2361550" algn="l"/>
                    <a:tab pos="2755373" algn="l"/>
                    <a:tab pos="3149197" algn="l"/>
                    <a:tab pos="3543020" algn="l"/>
                    <a:tab pos="3936844" algn="l"/>
                    <a:tab pos="4330667" algn="l"/>
                    <a:tab pos="4724491" algn="l"/>
                    <a:tab pos="5118314" algn="l"/>
                    <a:tab pos="5512138" algn="l"/>
                    <a:tab pos="5905961" algn="l"/>
                    <a:tab pos="6299785" algn="l"/>
                    <a:tab pos="6693608" algn="l"/>
                    <a:tab pos="7087432" algn="l"/>
                    <a:tab pos="7481255" algn="l"/>
                    <a:tab pos="7875079" algn="l"/>
                  </a:tabLst>
                </a:pPr>
                <a:r>
                  <a:rPr lang="en-US" sz="1400" b="1">
                    <a:solidFill>
                      <a:srgbClr val="000000"/>
                    </a:solidFill>
                    <a:latin typeface="Arial" charset="0"/>
                  </a:rPr>
                  <a:t>24</a:t>
                </a:r>
              </a:p>
            </p:txBody>
          </p:sp>
          <p:sp>
            <p:nvSpPr>
              <p:cNvPr id="36" name="Text Box 39"/>
              <p:cNvSpPr txBox="1">
                <a:spLocks noChangeArrowheads="1"/>
              </p:cNvSpPr>
              <p:nvPr/>
            </p:nvSpPr>
            <p:spPr bwMode="auto">
              <a:xfrm>
                <a:off x="532" y="1219"/>
                <a:ext cx="1417" cy="2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cs typeface="ＭＳ Ｐゴシック"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9pPr>
              </a:lstStyle>
              <a:p>
                <a:pPr algn="ctr">
                  <a:spcBef>
                    <a:spcPts val="1096"/>
                  </a:spcBef>
                </a:pPr>
                <a:r>
                  <a:rPr lang="en-US" sz="1800" b="1">
                    <a:solidFill>
                      <a:srgbClr val="000000"/>
                    </a:solidFill>
                    <a:latin typeface="Arial" charset="0"/>
                  </a:rPr>
                  <a:t>f</a:t>
                </a:r>
              </a:p>
            </p:txBody>
          </p:sp>
          <p:sp>
            <p:nvSpPr>
              <p:cNvPr id="37" name="Text Box 40"/>
              <p:cNvSpPr txBox="1">
                <a:spLocks noChangeArrowheads="1"/>
              </p:cNvSpPr>
              <p:nvPr/>
            </p:nvSpPr>
            <p:spPr bwMode="auto">
              <a:xfrm>
                <a:off x="1949" y="1214"/>
                <a:ext cx="1417"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cs typeface="ＭＳ Ｐゴシック"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9pPr>
              </a:lstStyle>
              <a:p>
                <a:pPr algn="ctr">
                  <a:spcBef>
                    <a:spcPts val="1315"/>
                  </a:spcBef>
                </a:pPr>
                <a:r>
                  <a:rPr lang="en-US" sz="1800" b="1" dirty="0">
                    <a:solidFill>
                      <a:srgbClr val="000000"/>
                    </a:solidFill>
                    <a:latin typeface="Arial" charset="0"/>
                  </a:rPr>
                  <a:t>s</a:t>
                </a:r>
              </a:p>
            </p:txBody>
          </p:sp>
          <p:sp>
            <p:nvSpPr>
              <p:cNvPr id="38" name="Text Box 41"/>
              <p:cNvSpPr txBox="1">
                <a:spLocks noChangeArrowheads="1"/>
              </p:cNvSpPr>
              <p:nvPr/>
            </p:nvSpPr>
            <p:spPr bwMode="auto">
              <a:xfrm>
                <a:off x="3367" y="1238"/>
                <a:ext cx="1417"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cs typeface="ＭＳ Ｐゴシック"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9pPr>
              </a:lstStyle>
              <a:p>
                <a:pPr algn="ctr">
                  <a:spcBef>
                    <a:spcPts val="1315"/>
                  </a:spcBef>
                </a:pPr>
                <a:r>
                  <a:rPr lang="en-US" sz="1800" b="1" dirty="0">
                    <a:solidFill>
                      <a:srgbClr val="000000"/>
                    </a:solidFill>
                    <a:latin typeface="Arial" charset="0"/>
                  </a:rPr>
                  <a:t>x</a:t>
                </a:r>
              </a:p>
            </p:txBody>
          </p:sp>
          <p:sp>
            <p:nvSpPr>
              <p:cNvPr id="39" name="Text Box 42"/>
              <p:cNvSpPr txBox="1">
                <a:spLocks noChangeArrowheads="1"/>
              </p:cNvSpPr>
              <p:nvPr/>
            </p:nvSpPr>
            <p:spPr bwMode="auto">
              <a:xfrm>
                <a:off x="4784" y="1238"/>
                <a:ext cx="1417"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cs typeface="ＭＳ Ｐゴシック"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9pPr>
              </a:lstStyle>
              <a:p>
                <a:pPr algn="ctr">
                  <a:spcBef>
                    <a:spcPts val="1315"/>
                  </a:spcBef>
                </a:pPr>
                <a:r>
                  <a:rPr lang="en-US" sz="1800" b="1" dirty="0">
                    <a:solidFill>
                      <a:srgbClr val="000000"/>
                    </a:solidFill>
                    <a:latin typeface="Arial" charset="0"/>
                  </a:rPr>
                  <a:t>c</a:t>
                </a:r>
              </a:p>
            </p:txBody>
          </p:sp>
          <p:sp>
            <p:nvSpPr>
              <p:cNvPr id="40" name="Line 43"/>
              <p:cNvSpPr>
                <a:spLocks noChangeShapeType="1"/>
              </p:cNvSpPr>
              <p:nvPr/>
            </p:nvSpPr>
            <p:spPr bwMode="auto">
              <a:xfrm>
                <a:off x="1949" y="1218"/>
                <a:ext cx="1" cy="113"/>
              </a:xfrm>
              <a:prstGeom prst="line">
                <a:avLst/>
              </a:prstGeom>
              <a:noFill/>
              <a:ln w="25560">
                <a:solidFill>
                  <a:srgbClr val="3366FF"/>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41" name="Line 44"/>
              <p:cNvSpPr>
                <a:spLocks noChangeShapeType="1"/>
              </p:cNvSpPr>
              <p:nvPr/>
            </p:nvSpPr>
            <p:spPr bwMode="auto">
              <a:xfrm>
                <a:off x="3367" y="1218"/>
                <a:ext cx="1" cy="113"/>
              </a:xfrm>
              <a:prstGeom prst="line">
                <a:avLst/>
              </a:prstGeom>
              <a:noFill/>
              <a:ln w="25560">
                <a:solidFill>
                  <a:srgbClr val="3366FF"/>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42" name="Line 45"/>
              <p:cNvSpPr>
                <a:spLocks noChangeShapeType="1"/>
              </p:cNvSpPr>
              <p:nvPr/>
            </p:nvSpPr>
            <p:spPr bwMode="auto">
              <a:xfrm>
                <a:off x="4784" y="1218"/>
                <a:ext cx="1" cy="113"/>
              </a:xfrm>
              <a:prstGeom prst="line">
                <a:avLst/>
              </a:prstGeom>
              <a:noFill/>
              <a:ln w="25560">
                <a:solidFill>
                  <a:srgbClr val="3366FF"/>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43" name="Line 46"/>
              <p:cNvSpPr>
                <a:spLocks noChangeShapeType="1"/>
              </p:cNvSpPr>
              <p:nvPr/>
            </p:nvSpPr>
            <p:spPr bwMode="auto">
              <a:xfrm>
                <a:off x="6202" y="1218"/>
                <a:ext cx="1" cy="113"/>
              </a:xfrm>
              <a:prstGeom prst="line">
                <a:avLst/>
              </a:prstGeom>
              <a:noFill/>
              <a:ln w="25560">
                <a:solidFill>
                  <a:srgbClr val="3366FF"/>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44" name="Line 47"/>
              <p:cNvSpPr>
                <a:spLocks noChangeShapeType="1"/>
              </p:cNvSpPr>
              <p:nvPr/>
            </p:nvSpPr>
            <p:spPr bwMode="auto">
              <a:xfrm>
                <a:off x="532" y="1218"/>
                <a:ext cx="1" cy="113"/>
              </a:xfrm>
              <a:prstGeom prst="line">
                <a:avLst/>
              </a:prstGeom>
              <a:noFill/>
              <a:ln w="25560">
                <a:solidFill>
                  <a:srgbClr val="3366FF"/>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45" name="Text Box 48"/>
              <p:cNvSpPr txBox="1">
                <a:spLocks noChangeArrowheads="1"/>
              </p:cNvSpPr>
              <p:nvPr/>
            </p:nvSpPr>
            <p:spPr bwMode="auto">
              <a:xfrm>
                <a:off x="1713" y="993"/>
                <a:ext cx="3012" cy="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cs typeface="ＭＳ Ｐゴシック"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9pPr>
              </a:lstStyle>
              <a:p>
                <a:pPr algn="ctr">
                  <a:spcBef>
                    <a:spcPts val="986"/>
                  </a:spcBef>
                </a:pPr>
                <a:r>
                  <a:rPr lang="en-US" sz="1600" b="1" dirty="0">
                    <a:solidFill>
                      <a:srgbClr val="CEB966"/>
                    </a:solidFill>
                    <a:latin typeface="Courier New" charset="0"/>
                  </a:rPr>
                  <a:t> </a:t>
                </a:r>
                <a:r>
                  <a:rPr lang="en-US" sz="1600" b="1" dirty="0">
                    <a:solidFill>
                      <a:srgbClr val="000000"/>
                    </a:solidFill>
                    <a:latin typeface="Courier New" charset="0"/>
                  </a:rPr>
                  <a:t>U  n  d  e  f  </a:t>
                </a:r>
                <a:r>
                  <a:rPr lang="en-US" sz="1600" b="1" dirty="0" err="1">
                    <a:solidFill>
                      <a:srgbClr val="000000"/>
                    </a:solidFill>
                    <a:latin typeface="Courier New" charset="0"/>
                  </a:rPr>
                  <a:t>i</a:t>
                </a:r>
                <a:r>
                  <a:rPr lang="en-US" sz="1600" b="1" dirty="0">
                    <a:solidFill>
                      <a:srgbClr val="000000"/>
                    </a:solidFill>
                    <a:latin typeface="Courier New" charset="0"/>
                  </a:rPr>
                  <a:t>  n  e  d</a:t>
                </a:r>
              </a:p>
            </p:txBody>
          </p:sp>
          <p:sp>
            <p:nvSpPr>
              <p:cNvPr id="46" name="Line 49"/>
              <p:cNvSpPr>
                <a:spLocks noChangeShapeType="1"/>
              </p:cNvSpPr>
              <p:nvPr/>
            </p:nvSpPr>
            <p:spPr bwMode="auto">
              <a:xfrm>
                <a:off x="1753" y="992"/>
                <a:ext cx="1" cy="227"/>
              </a:xfrm>
              <a:prstGeom prst="line">
                <a:avLst/>
              </a:prstGeom>
              <a:noFill/>
              <a:ln w="25560">
                <a:solidFill>
                  <a:srgbClr val="410082"/>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47" name="Text Box 50"/>
              <p:cNvSpPr txBox="1">
                <a:spLocks noChangeArrowheads="1"/>
              </p:cNvSpPr>
              <p:nvPr/>
            </p:nvSpPr>
            <p:spPr bwMode="auto">
              <a:xfrm>
                <a:off x="1753" y="993"/>
                <a:ext cx="197" cy="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cs typeface="ＭＳ Ｐゴシック"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ＭＳ Ｐゴシック" charset="0"/>
                  </a:defRPr>
                </a:lvl9pPr>
              </a:lstStyle>
              <a:p>
                <a:pPr algn="ctr"/>
                <a:r>
                  <a:rPr lang="en-US" sz="1600" b="1">
                    <a:solidFill>
                      <a:srgbClr val="000000"/>
                    </a:solidFill>
                    <a:latin typeface="Courier New" charset="0"/>
                  </a:rPr>
                  <a:t>J</a:t>
                </a:r>
              </a:p>
            </p:txBody>
          </p:sp>
        </p:grpSp>
        <p:sp>
          <p:nvSpPr>
            <p:cNvPr id="2" name="Rectángulo 1"/>
            <p:cNvSpPr/>
            <p:nvPr/>
          </p:nvSpPr>
          <p:spPr>
            <a:xfrm>
              <a:off x="6732240" y="5483081"/>
              <a:ext cx="504056" cy="360040"/>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8" name="CuadroTexto 47"/>
          <p:cNvSpPr txBox="1"/>
          <p:nvPr/>
        </p:nvSpPr>
        <p:spPr>
          <a:xfrm>
            <a:off x="5364088" y="6167045"/>
            <a:ext cx="3024336" cy="646331"/>
          </a:xfrm>
          <a:prstGeom prst="rect">
            <a:avLst/>
          </a:prstGeom>
          <a:noFill/>
        </p:spPr>
        <p:txBody>
          <a:bodyPr wrap="square" rtlCol="0">
            <a:spAutoFit/>
          </a:bodyPr>
          <a:lstStyle/>
          <a:p>
            <a:r>
              <a:rPr lang="en-US" dirty="0"/>
              <a:t>Deben </a:t>
            </a:r>
            <a:r>
              <a:rPr lang="en-US" dirty="0" err="1"/>
              <a:t>estar</a:t>
            </a:r>
            <a:r>
              <a:rPr lang="en-US" dirty="0"/>
              <a:t> a 0 </a:t>
            </a:r>
            <a:r>
              <a:rPr lang="en-US" dirty="0" err="1"/>
              <a:t>para</a:t>
            </a:r>
            <a:r>
              <a:rPr lang="en-US" dirty="0"/>
              <a:t> </a:t>
            </a:r>
            <a:r>
              <a:rPr lang="en-US" dirty="0" err="1"/>
              <a:t>habilitar</a:t>
            </a:r>
            <a:r>
              <a:rPr lang="en-US" dirty="0"/>
              <a:t> </a:t>
            </a:r>
            <a:r>
              <a:rPr lang="en-US" dirty="0" err="1"/>
              <a:t>las</a:t>
            </a:r>
            <a:r>
              <a:rPr lang="en-US" dirty="0"/>
              <a:t> </a:t>
            </a:r>
            <a:r>
              <a:rPr lang="en-US" dirty="0" err="1"/>
              <a:t>interrupciones</a:t>
            </a:r>
            <a:r>
              <a:rPr lang="en-US" dirty="0"/>
              <a:t> </a:t>
            </a:r>
            <a:r>
              <a:rPr lang="en-US" dirty="0" err="1"/>
              <a:t>por</a:t>
            </a:r>
            <a:r>
              <a:rPr lang="en-US" dirty="0"/>
              <a:t> IRQ/FIQ</a:t>
            </a:r>
          </a:p>
        </p:txBody>
      </p:sp>
      <p:cxnSp>
        <p:nvCxnSpPr>
          <p:cNvPr id="50" name="Conector recto de flecha 49"/>
          <p:cNvCxnSpPr>
            <a:stCxn id="48" idx="0"/>
          </p:cNvCxnSpPr>
          <p:nvPr/>
        </p:nvCxnSpPr>
        <p:spPr>
          <a:xfrm flipV="1">
            <a:off x="6876256" y="5734997"/>
            <a:ext cx="144016" cy="43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540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Título"/>
          <p:cNvSpPr>
            <a:spLocks noGrp="1"/>
          </p:cNvSpPr>
          <p:nvPr>
            <p:ph type="title"/>
          </p:nvPr>
        </p:nvSpPr>
        <p:spPr/>
        <p:txBody>
          <a:bodyPr/>
          <a:lstStyle/>
          <a:p>
            <a:r>
              <a:rPr lang="es-ES">
                <a:latin typeface="Arial" charset="0"/>
              </a:rPr>
              <a:t>Controlador de interrupciones</a:t>
            </a:r>
          </a:p>
        </p:txBody>
      </p:sp>
      <p:sp>
        <p:nvSpPr>
          <p:cNvPr id="26626" name="2 Marcador de contenido"/>
          <p:cNvSpPr>
            <a:spLocks noGrp="1"/>
          </p:cNvSpPr>
          <p:nvPr>
            <p:ph idx="1"/>
          </p:nvPr>
        </p:nvSpPr>
        <p:spPr>
          <a:xfrm>
            <a:off x="510565" y="1389163"/>
            <a:ext cx="8522089" cy="5468837"/>
          </a:xfrm>
        </p:spPr>
        <p:txBody>
          <a:bodyPr>
            <a:normAutofit fontScale="55000" lnSpcReduction="20000"/>
          </a:bodyPr>
          <a:lstStyle/>
          <a:p>
            <a:r>
              <a:rPr lang="es-ES" dirty="0">
                <a:latin typeface="Arial" charset="0"/>
              </a:rPr>
              <a:t>Registros de gestión</a:t>
            </a:r>
          </a:p>
          <a:p>
            <a:pPr marL="0" indent="0">
              <a:buNone/>
            </a:pPr>
            <a:endParaRPr lang="es-ES" dirty="0">
              <a:latin typeface="Arial" charset="0"/>
            </a:endParaRPr>
          </a:p>
          <a:p>
            <a:pPr lvl="1"/>
            <a:r>
              <a:rPr lang="es-ES" dirty="0">
                <a:latin typeface="Arial" charset="0"/>
                <a:ea typeface="msmincho" charset="0"/>
                <a:cs typeface="msmincho" charset="0"/>
              </a:rPr>
              <a:t>INTPND (</a:t>
            </a:r>
            <a:r>
              <a:rPr lang="es-ES" dirty="0" err="1">
                <a:latin typeface="Arial" charset="0"/>
                <a:ea typeface="msmincho" charset="0"/>
                <a:cs typeface="msmincho" charset="0"/>
              </a:rPr>
              <a:t>Interrupt</a:t>
            </a:r>
            <a:r>
              <a:rPr lang="es-ES" dirty="0">
                <a:latin typeface="Arial" charset="0"/>
                <a:ea typeface="msmincho" charset="0"/>
                <a:cs typeface="msmincho" charset="0"/>
              </a:rPr>
              <a:t> </a:t>
            </a:r>
            <a:r>
              <a:rPr lang="es-ES" dirty="0" err="1">
                <a:latin typeface="Arial" charset="0"/>
                <a:ea typeface="msmincho" charset="0"/>
                <a:cs typeface="msmincho" charset="0"/>
              </a:rPr>
              <a:t>Pending</a:t>
            </a:r>
            <a:r>
              <a:rPr lang="es-ES" dirty="0">
                <a:latin typeface="Arial" charset="0"/>
                <a:ea typeface="msmincho" charset="0"/>
                <a:cs typeface="msmincho" charset="0"/>
              </a:rPr>
              <a:t> </a:t>
            </a:r>
            <a:r>
              <a:rPr lang="es-ES" dirty="0" err="1">
                <a:latin typeface="Arial" charset="0"/>
                <a:ea typeface="msmincho" charset="0"/>
                <a:cs typeface="msmincho" charset="0"/>
              </a:rPr>
              <a:t>Register</a:t>
            </a:r>
            <a:r>
              <a:rPr lang="es-ES" dirty="0">
                <a:latin typeface="Arial" charset="0"/>
                <a:ea typeface="msmincho" charset="0"/>
                <a:cs typeface="msmincho" charset="0"/>
              </a:rPr>
              <a:t>), 1 bit por línea (0 – 25)</a:t>
            </a:r>
          </a:p>
          <a:p>
            <a:pPr lvl="2"/>
            <a:r>
              <a:rPr lang="es-ES" dirty="0">
                <a:latin typeface="Arial" charset="0"/>
                <a:ea typeface="msmincho" charset="0"/>
                <a:cs typeface="msmincho" charset="0"/>
              </a:rPr>
              <a:t>0 = no hay solicitud; 1 = hay una solicitud</a:t>
            </a:r>
          </a:p>
          <a:p>
            <a:pPr marL="914400" lvl="2" indent="0">
              <a:buNone/>
            </a:pPr>
            <a:endParaRPr lang="es-ES" dirty="0">
              <a:latin typeface="Arial" charset="0"/>
              <a:ea typeface="msmincho" charset="0"/>
              <a:cs typeface="msmincho" charset="0"/>
            </a:endParaRPr>
          </a:p>
          <a:p>
            <a:pPr lvl="1"/>
            <a:r>
              <a:rPr lang="es-ES" dirty="0">
                <a:latin typeface="Arial" charset="0"/>
                <a:ea typeface="msmincho" charset="0"/>
                <a:cs typeface="msmincho" charset="0"/>
              </a:rPr>
              <a:t>INTMSK (</a:t>
            </a:r>
            <a:r>
              <a:rPr lang="es-ES" dirty="0" err="1">
                <a:latin typeface="Arial" charset="0"/>
                <a:ea typeface="msmincho" charset="0"/>
                <a:cs typeface="msmincho" charset="0"/>
              </a:rPr>
              <a:t>Interrupt</a:t>
            </a:r>
            <a:r>
              <a:rPr lang="es-ES" dirty="0">
                <a:latin typeface="Arial" charset="0"/>
                <a:ea typeface="msmincho" charset="0"/>
                <a:cs typeface="msmincho" charset="0"/>
              </a:rPr>
              <a:t> </a:t>
            </a:r>
            <a:r>
              <a:rPr lang="es-ES" dirty="0" err="1">
                <a:latin typeface="Arial" charset="0"/>
                <a:ea typeface="msmincho" charset="0"/>
                <a:cs typeface="msmincho" charset="0"/>
              </a:rPr>
              <a:t>Mask</a:t>
            </a:r>
            <a:r>
              <a:rPr lang="es-ES" dirty="0">
                <a:latin typeface="Arial" charset="0"/>
                <a:ea typeface="msmincho" charset="0"/>
                <a:cs typeface="msmincho" charset="0"/>
              </a:rPr>
              <a:t> </a:t>
            </a:r>
            <a:r>
              <a:rPr lang="es-ES" dirty="0" err="1">
                <a:latin typeface="Arial" charset="0"/>
                <a:ea typeface="msmincho" charset="0"/>
                <a:cs typeface="msmincho" charset="0"/>
              </a:rPr>
              <a:t>Register</a:t>
            </a:r>
            <a:r>
              <a:rPr lang="es-ES" dirty="0">
                <a:latin typeface="Arial" charset="0"/>
                <a:ea typeface="msmincho" charset="0"/>
                <a:cs typeface="msmincho" charset="0"/>
              </a:rPr>
              <a:t>), 1 bit por línea (0 – 25)</a:t>
            </a:r>
          </a:p>
          <a:p>
            <a:pPr lvl="2"/>
            <a:r>
              <a:rPr lang="es-ES" dirty="0">
                <a:latin typeface="Arial" charset="0"/>
                <a:ea typeface="msmincho" charset="0"/>
                <a:cs typeface="msmincho" charset="0"/>
              </a:rPr>
              <a:t>0 = </a:t>
            </a:r>
            <a:r>
              <a:rPr lang="es-ES" dirty="0" err="1">
                <a:latin typeface="Arial" charset="0"/>
                <a:ea typeface="msmincho" charset="0"/>
                <a:cs typeface="msmincho" charset="0"/>
              </a:rPr>
              <a:t>int</a:t>
            </a:r>
            <a:r>
              <a:rPr lang="es-ES" dirty="0">
                <a:latin typeface="Arial" charset="0"/>
                <a:ea typeface="msmincho" charset="0"/>
                <a:cs typeface="msmincho" charset="0"/>
              </a:rPr>
              <a:t>. disponible; 1 = </a:t>
            </a:r>
            <a:r>
              <a:rPr lang="es-ES" dirty="0" err="1">
                <a:latin typeface="Arial" charset="0"/>
                <a:ea typeface="msmincho" charset="0"/>
                <a:cs typeface="msmincho" charset="0"/>
              </a:rPr>
              <a:t>int</a:t>
            </a:r>
            <a:r>
              <a:rPr lang="es-ES" dirty="0">
                <a:latin typeface="Arial" charset="0"/>
                <a:ea typeface="msmincho" charset="0"/>
                <a:cs typeface="msmincho" charset="0"/>
              </a:rPr>
              <a:t>. enmascarada</a:t>
            </a:r>
          </a:p>
          <a:p>
            <a:pPr lvl="2"/>
            <a:r>
              <a:rPr lang="es-ES" dirty="0">
                <a:latin typeface="Arial" charset="0"/>
                <a:ea typeface="msmincho" charset="0"/>
                <a:cs typeface="msmincho" charset="0"/>
              </a:rPr>
              <a:t>Bit 26: bit GLOBAL para enmascarar todas las interrupciones</a:t>
            </a:r>
          </a:p>
          <a:p>
            <a:pPr lvl="1"/>
            <a:r>
              <a:rPr lang="es-ES" dirty="0">
                <a:latin typeface="Arial" charset="0"/>
                <a:ea typeface="msmincho" charset="0"/>
                <a:cs typeface="msmincho" charset="0"/>
              </a:rPr>
              <a:t>I_ISPR (IRQ </a:t>
            </a:r>
            <a:r>
              <a:rPr lang="es-ES" dirty="0" err="1">
                <a:latin typeface="Arial" charset="0"/>
                <a:ea typeface="msmincho" charset="0"/>
                <a:cs typeface="msmincho" charset="0"/>
              </a:rPr>
              <a:t>Int</a:t>
            </a:r>
            <a:r>
              <a:rPr lang="es-ES" dirty="0">
                <a:latin typeface="Arial" charset="0"/>
                <a:ea typeface="msmincho" charset="0"/>
                <a:cs typeface="msmincho" charset="0"/>
              </a:rPr>
              <a:t>. </a:t>
            </a:r>
            <a:r>
              <a:rPr lang="es-ES" dirty="0" err="1">
                <a:latin typeface="Arial" charset="0"/>
                <a:ea typeface="msmincho" charset="0"/>
                <a:cs typeface="msmincho" charset="0"/>
              </a:rPr>
              <a:t>Service</a:t>
            </a:r>
            <a:r>
              <a:rPr lang="es-ES" dirty="0">
                <a:latin typeface="Arial" charset="0"/>
                <a:ea typeface="msmincho" charset="0"/>
                <a:cs typeface="msmincho" charset="0"/>
              </a:rPr>
              <a:t> </a:t>
            </a:r>
            <a:r>
              <a:rPr lang="es-ES" dirty="0" err="1">
                <a:latin typeface="Arial" charset="0"/>
                <a:ea typeface="msmincho" charset="0"/>
                <a:cs typeface="msmincho" charset="0"/>
              </a:rPr>
              <a:t>Pending</a:t>
            </a:r>
            <a:r>
              <a:rPr lang="es-ES" dirty="0">
                <a:latin typeface="Arial" charset="0"/>
                <a:ea typeface="msmincho" charset="0"/>
                <a:cs typeface="msmincho" charset="0"/>
              </a:rPr>
              <a:t> </a:t>
            </a:r>
            <a:r>
              <a:rPr lang="es-ES" dirty="0" err="1">
                <a:latin typeface="Arial" charset="0"/>
                <a:ea typeface="msmincho" charset="0"/>
                <a:cs typeface="msmincho" charset="0"/>
              </a:rPr>
              <a:t>Register</a:t>
            </a:r>
            <a:r>
              <a:rPr lang="es-ES" dirty="0">
                <a:latin typeface="Arial" charset="0"/>
                <a:ea typeface="msmincho" charset="0"/>
                <a:cs typeface="msmincho" charset="0"/>
              </a:rPr>
              <a:t>), 1 bit por línea (0-25)</a:t>
            </a:r>
          </a:p>
          <a:p>
            <a:pPr lvl="2"/>
            <a:r>
              <a:rPr lang="es-ES" dirty="0">
                <a:latin typeface="Arial" charset="0"/>
                <a:ea typeface="msmincho" charset="0"/>
                <a:cs typeface="msmincho" charset="0"/>
              </a:rPr>
              <a:t>1 en la línea cuya interrupción se está tratando en ese momento</a:t>
            </a:r>
          </a:p>
          <a:p>
            <a:pPr lvl="2"/>
            <a:r>
              <a:rPr lang="es-ES" dirty="0">
                <a:latin typeface="Arial" charset="0"/>
                <a:ea typeface="msmincho" charset="0"/>
                <a:cs typeface="msmincho" charset="0"/>
              </a:rPr>
              <a:t>Sólo habrá una línea a 1</a:t>
            </a:r>
          </a:p>
          <a:p>
            <a:pPr marL="914400" lvl="2" indent="0">
              <a:buNone/>
            </a:pPr>
            <a:endParaRPr lang="es-ES" dirty="0">
              <a:latin typeface="Arial" charset="0"/>
              <a:ea typeface="msmincho" charset="0"/>
              <a:cs typeface="msmincho" charset="0"/>
            </a:endParaRPr>
          </a:p>
          <a:p>
            <a:pPr lvl="1"/>
            <a:r>
              <a:rPr lang="es-ES" dirty="0">
                <a:latin typeface="Arial" charset="0"/>
                <a:ea typeface="msmincho" charset="0"/>
                <a:cs typeface="msmincho" charset="0"/>
              </a:rPr>
              <a:t>I_ISPC (IRQ </a:t>
            </a:r>
            <a:r>
              <a:rPr lang="es-ES" dirty="0" err="1">
                <a:latin typeface="Arial" charset="0"/>
                <a:ea typeface="msmincho" charset="0"/>
                <a:cs typeface="msmincho" charset="0"/>
              </a:rPr>
              <a:t>Int</a:t>
            </a:r>
            <a:r>
              <a:rPr lang="es-ES" dirty="0">
                <a:latin typeface="Arial" charset="0"/>
                <a:ea typeface="msmincho" charset="0"/>
                <a:cs typeface="msmincho" charset="0"/>
              </a:rPr>
              <a:t>. </a:t>
            </a:r>
            <a:r>
              <a:rPr lang="es-ES" dirty="0" err="1">
                <a:latin typeface="Arial" charset="0"/>
                <a:ea typeface="msmincho" charset="0"/>
                <a:cs typeface="msmincho" charset="0"/>
              </a:rPr>
              <a:t>Service</a:t>
            </a:r>
            <a:r>
              <a:rPr lang="es-ES" dirty="0">
                <a:latin typeface="Arial" charset="0"/>
                <a:ea typeface="msmincho" charset="0"/>
                <a:cs typeface="msmincho" charset="0"/>
              </a:rPr>
              <a:t> </a:t>
            </a:r>
            <a:r>
              <a:rPr lang="es-ES" dirty="0" err="1">
                <a:latin typeface="Arial" charset="0"/>
                <a:ea typeface="msmincho" charset="0"/>
                <a:cs typeface="msmincho" charset="0"/>
              </a:rPr>
              <a:t>Pending</a:t>
            </a:r>
            <a:r>
              <a:rPr lang="es-ES" dirty="0">
                <a:latin typeface="Arial" charset="0"/>
                <a:ea typeface="msmincho" charset="0"/>
                <a:cs typeface="msmincho" charset="0"/>
              </a:rPr>
              <a:t> Clear </a:t>
            </a:r>
            <a:r>
              <a:rPr lang="es-ES" dirty="0" err="1">
                <a:latin typeface="Arial" charset="0"/>
                <a:ea typeface="msmincho" charset="0"/>
                <a:cs typeface="msmincho" charset="0"/>
              </a:rPr>
              <a:t>register</a:t>
            </a:r>
            <a:r>
              <a:rPr lang="es-ES" dirty="0">
                <a:latin typeface="Arial" charset="0"/>
                <a:ea typeface="msmincho" charset="0"/>
                <a:cs typeface="msmincho" charset="0"/>
              </a:rPr>
              <a:t>), 1 bit por línea</a:t>
            </a:r>
          </a:p>
          <a:p>
            <a:pPr lvl="2"/>
            <a:r>
              <a:rPr lang="es-ES" dirty="0">
                <a:latin typeface="Arial" charset="0"/>
                <a:ea typeface="msmincho" charset="0"/>
                <a:cs typeface="msmincho" charset="0"/>
              </a:rPr>
              <a:t>1 = borra el bit correspondiente del INTPND </a:t>
            </a:r>
            <a:r>
              <a:rPr lang="es-ES" dirty="0">
                <a:solidFill>
                  <a:srgbClr val="002060"/>
                </a:solidFill>
                <a:latin typeface="Arial" charset="0"/>
                <a:ea typeface="msmincho" charset="0"/>
                <a:cs typeface="msmincho" charset="0"/>
              </a:rPr>
              <a:t>e indica al controlador el final de la rutina de servicio </a:t>
            </a:r>
            <a:r>
              <a:rPr lang="es-ES" b="1" dirty="0">
                <a:solidFill>
                  <a:srgbClr val="FF0000"/>
                </a:solidFill>
                <a:latin typeface="Arial" charset="0"/>
                <a:ea typeface="msmincho" charset="0"/>
                <a:cs typeface="msmincho" charset="0"/>
              </a:rPr>
              <a:t>(!FIN RUTINA SERVICIO!)</a:t>
            </a:r>
          </a:p>
          <a:p>
            <a:pPr marL="914400" lvl="2" indent="0">
              <a:buNone/>
            </a:pPr>
            <a:endParaRPr lang="es-ES" b="1" dirty="0">
              <a:solidFill>
                <a:srgbClr val="FF0000"/>
              </a:solidFill>
              <a:latin typeface="Arial" charset="0"/>
              <a:ea typeface="msmincho" charset="0"/>
              <a:cs typeface="msmincho" charset="0"/>
            </a:endParaRPr>
          </a:p>
          <a:p>
            <a:pPr lvl="1"/>
            <a:r>
              <a:rPr lang="es-ES" dirty="0">
                <a:latin typeface="Arial" charset="0"/>
                <a:ea typeface="msmincho" charset="0"/>
                <a:cs typeface="msmincho" charset="0"/>
              </a:rPr>
              <a:t>F_ISPC (FIQ </a:t>
            </a:r>
            <a:r>
              <a:rPr lang="es-ES" dirty="0" err="1">
                <a:latin typeface="Arial" charset="0"/>
                <a:ea typeface="msmincho" charset="0"/>
                <a:cs typeface="msmincho" charset="0"/>
              </a:rPr>
              <a:t>Int</a:t>
            </a:r>
            <a:r>
              <a:rPr lang="es-ES" dirty="0">
                <a:latin typeface="Arial" charset="0"/>
                <a:ea typeface="msmincho" charset="0"/>
                <a:cs typeface="msmincho" charset="0"/>
              </a:rPr>
              <a:t>. </a:t>
            </a:r>
            <a:r>
              <a:rPr lang="es-ES" dirty="0" err="1">
                <a:latin typeface="Arial" charset="0"/>
                <a:ea typeface="msmincho" charset="0"/>
                <a:cs typeface="msmincho" charset="0"/>
              </a:rPr>
              <a:t>Service</a:t>
            </a:r>
            <a:r>
              <a:rPr lang="es-ES" dirty="0">
                <a:latin typeface="Arial" charset="0"/>
                <a:ea typeface="msmincho" charset="0"/>
                <a:cs typeface="msmincho" charset="0"/>
              </a:rPr>
              <a:t> </a:t>
            </a:r>
            <a:r>
              <a:rPr lang="es-ES" dirty="0" err="1">
                <a:latin typeface="Arial" charset="0"/>
                <a:ea typeface="msmincho" charset="0"/>
                <a:cs typeface="msmincho" charset="0"/>
              </a:rPr>
              <a:t>pending</a:t>
            </a:r>
            <a:r>
              <a:rPr lang="es-ES" dirty="0">
                <a:latin typeface="Arial" charset="0"/>
                <a:ea typeface="msmincho" charset="0"/>
                <a:cs typeface="msmincho" charset="0"/>
              </a:rPr>
              <a:t> Clear </a:t>
            </a:r>
            <a:r>
              <a:rPr lang="es-ES" dirty="0" err="1">
                <a:latin typeface="Arial" charset="0"/>
                <a:ea typeface="msmincho" charset="0"/>
                <a:cs typeface="msmincho" charset="0"/>
              </a:rPr>
              <a:t>register</a:t>
            </a:r>
            <a:r>
              <a:rPr lang="es-ES" dirty="0">
                <a:latin typeface="Arial" charset="0"/>
                <a:ea typeface="msmincho" charset="0"/>
                <a:cs typeface="msmincho" charset="0"/>
              </a:rPr>
              <a:t>), 1 bit por línea</a:t>
            </a:r>
          </a:p>
          <a:p>
            <a:pPr lvl="2"/>
            <a:r>
              <a:rPr lang="es-ES" dirty="0" err="1">
                <a:latin typeface="Arial" charset="0"/>
                <a:ea typeface="msmincho" charset="0"/>
                <a:cs typeface="msmincho" charset="0"/>
              </a:rPr>
              <a:t>Idem</a:t>
            </a:r>
            <a:endParaRPr lang="es-ES" dirty="0">
              <a:latin typeface="Arial" charset="0"/>
              <a:ea typeface="msmincho" charset="0"/>
              <a:cs typeface="msmincho" charset="0"/>
            </a:endParaRPr>
          </a:p>
          <a:p>
            <a:pPr lvl="1"/>
            <a:endParaRPr lang="es-ES" dirty="0">
              <a:latin typeface="Arial" charset="0"/>
              <a:ea typeface="msmincho" charset="0"/>
              <a:cs typeface="msmincho" charset="0"/>
            </a:endParaRPr>
          </a:p>
          <a:p>
            <a:r>
              <a:rPr lang="es-ES" dirty="0">
                <a:latin typeface="Arial" charset="0"/>
                <a:ea typeface="msmincho" charset="0"/>
                <a:cs typeface="msmincho" charset="0"/>
              </a:rPr>
              <a:t>Prácticas 3 y 4: </a:t>
            </a:r>
            <a:r>
              <a:rPr lang="es-ES" i="1" dirty="0" err="1">
                <a:latin typeface="Arial" charset="0"/>
                <a:ea typeface="msmincho" charset="0"/>
                <a:cs typeface="msmincho" charset="0"/>
              </a:rPr>
              <a:t>intcont_init</a:t>
            </a:r>
            <a:r>
              <a:rPr lang="es-ES" dirty="0">
                <a:latin typeface="Arial" charset="0"/>
                <a:ea typeface="msmincho" charset="0"/>
                <a:cs typeface="msmincho" charset="0"/>
              </a:rPr>
              <a:t>() debe configurar el controlador…</a:t>
            </a:r>
          </a:p>
          <a:p>
            <a:pPr lvl="1"/>
            <a:r>
              <a:rPr lang="es-ES" dirty="0">
                <a:latin typeface="Arial" charset="0"/>
                <a:ea typeface="msmincho" charset="0"/>
                <a:cs typeface="msmincho" charset="0"/>
              </a:rPr>
              <a:t>Habilitar interrupciones por IRQ (</a:t>
            </a:r>
            <a:r>
              <a:rPr lang="es-ES" dirty="0" err="1">
                <a:latin typeface="Arial" charset="0"/>
                <a:ea typeface="msmincho" charset="0"/>
                <a:cs typeface="msmincho" charset="0"/>
              </a:rPr>
              <a:t>vectorizadas</a:t>
            </a:r>
            <a:r>
              <a:rPr lang="es-ES" dirty="0">
                <a:latin typeface="Arial" charset="0"/>
                <a:ea typeface="msmincho" charset="0"/>
                <a:cs typeface="msmincho" charset="0"/>
              </a:rPr>
              <a:t> o no) y FIQ</a:t>
            </a:r>
          </a:p>
          <a:p>
            <a:pPr lvl="1"/>
            <a:r>
              <a:rPr lang="es-ES" dirty="0">
                <a:latin typeface="Arial" charset="0"/>
                <a:ea typeface="msmincho" charset="0"/>
                <a:cs typeface="msmincho" charset="0"/>
              </a:rPr>
              <a:t>Por defecto, configurar las 26 líneas por IRQ</a:t>
            </a:r>
          </a:p>
          <a:p>
            <a:pPr lvl="1"/>
            <a:r>
              <a:rPr lang="es-ES" dirty="0">
                <a:latin typeface="Arial" charset="0"/>
                <a:ea typeface="msmincho" charset="0"/>
                <a:cs typeface="msmincho" charset="0"/>
              </a:rPr>
              <a:t>Enmascarar TODAS las líneas (activar el bit GLOBAL)</a:t>
            </a:r>
          </a:p>
          <a:p>
            <a:pPr lvl="1"/>
            <a:r>
              <a:rPr lang="es-ES" dirty="0">
                <a:latin typeface="Arial" charset="0"/>
                <a:ea typeface="msmincho" charset="0"/>
                <a:cs typeface="msmincho" charset="0"/>
              </a:rPr>
              <a:t>Limpiar todas las pendientes</a:t>
            </a:r>
          </a:p>
          <a:p>
            <a:pPr lvl="2"/>
            <a:endParaRPr lang="es-ES" dirty="0">
              <a:latin typeface="Arial" charset="0"/>
              <a:ea typeface="msmincho" charset="0"/>
              <a:cs typeface="msmincho" charset="0"/>
            </a:endParaRPr>
          </a:p>
          <a:p>
            <a:endParaRPr lang="es-ES" dirty="0">
              <a:latin typeface="Arial" charset="0"/>
            </a:endParaRPr>
          </a:p>
        </p:txBody>
      </p:sp>
    </p:spTree>
    <p:extLst>
      <p:ext uri="{BB962C8B-B14F-4D97-AF65-F5344CB8AC3E}">
        <p14:creationId xmlns:p14="http://schemas.microsoft.com/office/powerpoint/2010/main" val="2062095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err="1"/>
              <a:t>Configuración</a:t>
            </a:r>
            <a:r>
              <a:rPr lang="en-US" dirty="0"/>
              <a:t> de </a:t>
            </a:r>
            <a:r>
              <a:rPr lang="en-US" dirty="0" err="1"/>
              <a:t>botones</a:t>
            </a:r>
            <a:r>
              <a:rPr lang="en-US" dirty="0"/>
              <a:t> </a:t>
            </a:r>
            <a:r>
              <a:rPr lang="en-US" dirty="0" err="1"/>
              <a:t>por</a:t>
            </a:r>
            <a:r>
              <a:rPr lang="en-US" dirty="0"/>
              <a:t> </a:t>
            </a:r>
            <a:r>
              <a:rPr lang="en-US" dirty="0" err="1"/>
              <a:t>interrupciones</a:t>
            </a:r>
            <a:endParaRPr lang="en-US" dirty="0"/>
          </a:p>
        </p:txBody>
      </p:sp>
      <p:sp>
        <p:nvSpPr>
          <p:cNvPr id="3" name="Marcador de contenido 2"/>
          <p:cNvSpPr>
            <a:spLocks noGrp="1"/>
          </p:cNvSpPr>
          <p:nvPr>
            <p:ph idx="1"/>
          </p:nvPr>
        </p:nvSpPr>
        <p:spPr>
          <a:xfrm>
            <a:off x="457200" y="1600200"/>
            <a:ext cx="8229600" cy="5257800"/>
          </a:xfrm>
        </p:spPr>
        <p:txBody>
          <a:bodyPr>
            <a:normAutofit/>
          </a:bodyPr>
          <a:lstStyle/>
          <a:p>
            <a:r>
              <a:rPr lang="en-US" dirty="0" err="1">
                <a:solidFill>
                  <a:srgbClr val="000000"/>
                </a:solidFill>
              </a:rPr>
              <a:t>Siguen</a:t>
            </a:r>
            <a:r>
              <a:rPr lang="en-US" dirty="0">
                <a:solidFill>
                  <a:srgbClr val="000000"/>
                </a:solidFill>
              </a:rPr>
              <a:t> </a:t>
            </a:r>
            <a:r>
              <a:rPr lang="en-US" dirty="0" err="1">
                <a:solidFill>
                  <a:srgbClr val="000000"/>
                </a:solidFill>
              </a:rPr>
              <a:t>estando</a:t>
            </a:r>
            <a:r>
              <a:rPr lang="en-US" dirty="0">
                <a:solidFill>
                  <a:srgbClr val="000000"/>
                </a:solidFill>
              </a:rPr>
              <a:t> en el </a:t>
            </a:r>
            <a:r>
              <a:rPr lang="en-US" dirty="0" err="1">
                <a:solidFill>
                  <a:srgbClr val="000000"/>
                </a:solidFill>
              </a:rPr>
              <a:t>puerto</a:t>
            </a:r>
            <a:r>
              <a:rPr lang="en-US" dirty="0">
                <a:solidFill>
                  <a:srgbClr val="000000"/>
                </a:solidFill>
              </a:rPr>
              <a:t> G (pines 6 y 7)</a:t>
            </a:r>
          </a:p>
          <a:p>
            <a:pPr lvl="1"/>
            <a:r>
              <a:rPr lang="en-US" dirty="0" err="1">
                <a:solidFill>
                  <a:srgbClr val="000000"/>
                </a:solidFill>
              </a:rPr>
              <a:t>Revisar</a:t>
            </a:r>
            <a:r>
              <a:rPr lang="en-US" dirty="0">
                <a:solidFill>
                  <a:srgbClr val="000000"/>
                </a:solidFill>
              </a:rPr>
              <a:t> </a:t>
            </a:r>
            <a:r>
              <a:rPr lang="en-US" dirty="0" err="1">
                <a:solidFill>
                  <a:srgbClr val="000000"/>
                </a:solidFill>
              </a:rPr>
              <a:t>registros</a:t>
            </a:r>
            <a:r>
              <a:rPr lang="en-US" dirty="0">
                <a:solidFill>
                  <a:srgbClr val="000000"/>
                </a:solidFill>
              </a:rPr>
              <a:t> </a:t>
            </a:r>
            <a:r>
              <a:rPr lang="en-US" dirty="0" err="1">
                <a:solidFill>
                  <a:srgbClr val="000000"/>
                </a:solidFill>
              </a:rPr>
              <a:t>disponibles</a:t>
            </a:r>
            <a:r>
              <a:rPr lang="en-US" dirty="0">
                <a:solidFill>
                  <a:srgbClr val="000000"/>
                </a:solidFill>
              </a:rPr>
              <a:t> en </a:t>
            </a:r>
            <a:r>
              <a:rPr lang="en-US" dirty="0" err="1">
                <a:solidFill>
                  <a:srgbClr val="000000"/>
                </a:solidFill>
              </a:rPr>
              <a:t>puerto</a:t>
            </a:r>
            <a:r>
              <a:rPr lang="en-US" dirty="0">
                <a:solidFill>
                  <a:srgbClr val="000000"/>
                </a:solidFill>
              </a:rPr>
              <a:t> G</a:t>
            </a:r>
          </a:p>
          <a:p>
            <a:pPr lvl="1"/>
            <a:r>
              <a:rPr lang="en-US" dirty="0" err="1">
                <a:solidFill>
                  <a:srgbClr val="000000"/>
                </a:solidFill>
              </a:rPr>
              <a:t>Línea</a:t>
            </a:r>
            <a:r>
              <a:rPr lang="en-US" dirty="0">
                <a:solidFill>
                  <a:srgbClr val="000000"/>
                </a:solidFill>
              </a:rPr>
              <a:t> de </a:t>
            </a:r>
            <a:r>
              <a:rPr lang="en-US" dirty="0" err="1">
                <a:solidFill>
                  <a:srgbClr val="000000"/>
                </a:solidFill>
              </a:rPr>
              <a:t>interrupción</a:t>
            </a:r>
            <a:r>
              <a:rPr lang="en-US" dirty="0">
                <a:solidFill>
                  <a:srgbClr val="000000"/>
                </a:solidFill>
              </a:rPr>
              <a:t>: </a:t>
            </a:r>
            <a:r>
              <a:rPr lang="en-US" i="1" dirty="0">
                <a:solidFill>
                  <a:srgbClr val="000000"/>
                </a:solidFill>
              </a:rPr>
              <a:t>EINT4567</a:t>
            </a:r>
          </a:p>
          <a:p>
            <a:pPr lvl="2"/>
            <a:r>
              <a:rPr lang="en-US" dirty="0">
                <a:solidFill>
                  <a:srgbClr val="000000"/>
                </a:solidFill>
              </a:rPr>
              <a:t>Los dos </a:t>
            </a:r>
            <a:r>
              <a:rPr lang="en-US" dirty="0" err="1">
                <a:solidFill>
                  <a:srgbClr val="000000"/>
                </a:solidFill>
              </a:rPr>
              <a:t>botones</a:t>
            </a:r>
            <a:r>
              <a:rPr lang="en-US" dirty="0">
                <a:solidFill>
                  <a:srgbClr val="000000"/>
                </a:solidFill>
              </a:rPr>
              <a:t> van </a:t>
            </a:r>
            <a:r>
              <a:rPr lang="en-US" dirty="0" err="1">
                <a:solidFill>
                  <a:srgbClr val="000000"/>
                </a:solidFill>
              </a:rPr>
              <a:t>por</a:t>
            </a:r>
            <a:r>
              <a:rPr lang="en-US" dirty="0">
                <a:solidFill>
                  <a:srgbClr val="000000"/>
                </a:solidFill>
              </a:rPr>
              <a:t> la </a:t>
            </a:r>
            <a:r>
              <a:rPr lang="en-US" dirty="0" err="1">
                <a:solidFill>
                  <a:srgbClr val="000000"/>
                </a:solidFill>
              </a:rPr>
              <a:t>misma</a:t>
            </a:r>
            <a:r>
              <a:rPr lang="en-US" dirty="0">
                <a:solidFill>
                  <a:srgbClr val="000000"/>
                </a:solidFill>
              </a:rPr>
              <a:t> </a:t>
            </a:r>
            <a:r>
              <a:rPr lang="en-US" dirty="0" err="1">
                <a:solidFill>
                  <a:srgbClr val="000000"/>
                </a:solidFill>
              </a:rPr>
              <a:t>línea</a:t>
            </a:r>
            <a:endParaRPr lang="en-US" dirty="0">
              <a:solidFill>
                <a:srgbClr val="000000"/>
              </a:solidFill>
            </a:endParaRPr>
          </a:p>
          <a:p>
            <a:pPr lvl="1"/>
            <a:r>
              <a:rPr lang="en-US" dirty="0" err="1">
                <a:solidFill>
                  <a:srgbClr val="000000"/>
                </a:solidFill>
              </a:rPr>
              <a:t>Ya</a:t>
            </a:r>
            <a:r>
              <a:rPr lang="en-US" dirty="0">
                <a:solidFill>
                  <a:srgbClr val="000000"/>
                </a:solidFill>
              </a:rPr>
              <a:t> no son </a:t>
            </a:r>
            <a:r>
              <a:rPr lang="en-US" dirty="0" err="1">
                <a:solidFill>
                  <a:srgbClr val="000000"/>
                </a:solidFill>
              </a:rPr>
              <a:t>entradas</a:t>
            </a:r>
            <a:r>
              <a:rPr lang="en-US" dirty="0">
                <a:solidFill>
                  <a:srgbClr val="000000"/>
                </a:solidFill>
              </a:rPr>
              <a:t>: </a:t>
            </a:r>
            <a:r>
              <a:rPr lang="en-US" dirty="0" err="1">
                <a:solidFill>
                  <a:srgbClr val="000000"/>
                </a:solidFill>
              </a:rPr>
              <a:t>queremos</a:t>
            </a:r>
            <a:r>
              <a:rPr lang="en-US" dirty="0">
                <a:solidFill>
                  <a:srgbClr val="000000"/>
                </a:solidFill>
              </a:rPr>
              <a:t> </a:t>
            </a:r>
            <a:r>
              <a:rPr lang="en-US" dirty="0" err="1">
                <a:solidFill>
                  <a:srgbClr val="000000"/>
                </a:solidFill>
              </a:rPr>
              <a:t>que</a:t>
            </a:r>
            <a:r>
              <a:rPr lang="en-US" dirty="0">
                <a:solidFill>
                  <a:srgbClr val="000000"/>
                </a:solidFill>
              </a:rPr>
              <a:t> </a:t>
            </a:r>
            <a:r>
              <a:rPr lang="en-US" dirty="0" err="1">
                <a:solidFill>
                  <a:srgbClr val="000000"/>
                </a:solidFill>
              </a:rPr>
              <a:t>sean</a:t>
            </a:r>
            <a:r>
              <a:rPr lang="en-US" dirty="0">
                <a:solidFill>
                  <a:srgbClr val="000000"/>
                </a:solidFill>
              </a:rPr>
              <a:t> </a:t>
            </a:r>
            <a:r>
              <a:rPr lang="en-US" dirty="0" err="1">
                <a:solidFill>
                  <a:srgbClr val="000000"/>
                </a:solidFill>
              </a:rPr>
              <a:t>fuente</a:t>
            </a:r>
            <a:r>
              <a:rPr lang="en-US" dirty="0">
                <a:solidFill>
                  <a:srgbClr val="000000"/>
                </a:solidFill>
              </a:rPr>
              <a:t> de </a:t>
            </a:r>
            <a:r>
              <a:rPr lang="en-US" dirty="0" err="1">
                <a:solidFill>
                  <a:srgbClr val="000000"/>
                </a:solidFill>
              </a:rPr>
              <a:t>interrupción</a:t>
            </a:r>
            <a:r>
              <a:rPr lang="en-US" dirty="0">
                <a:solidFill>
                  <a:srgbClr val="000000"/>
                </a:solidFill>
              </a:rPr>
              <a:t> </a:t>
            </a:r>
          </a:p>
          <a:p>
            <a:pPr lvl="2"/>
            <a:r>
              <a:rPr lang="en-US" dirty="0">
                <a:solidFill>
                  <a:srgbClr val="000000"/>
                </a:solidFill>
              </a:rPr>
              <a:t>PCONG: 6 y 7. ¡¡</a:t>
            </a:r>
            <a:r>
              <a:rPr lang="en-US" dirty="0" err="1">
                <a:solidFill>
                  <a:srgbClr val="000000"/>
                </a:solidFill>
              </a:rPr>
              <a:t>Modificar</a:t>
            </a:r>
            <a:r>
              <a:rPr lang="en-US" dirty="0">
                <a:solidFill>
                  <a:srgbClr val="000000"/>
                </a:solidFill>
              </a:rPr>
              <a:t> </a:t>
            </a:r>
            <a:r>
              <a:rPr lang="en-US" dirty="0" err="1">
                <a:solidFill>
                  <a:srgbClr val="000000"/>
                </a:solidFill>
              </a:rPr>
              <a:t>sólo</a:t>
            </a:r>
            <a:r>
              <a:rPr lang="en-US" dirty="0">
                <a:solidFill>
                  <a:srgbClr val="000000"/>
                </a:solidFill>
              </a:rPr>
              <a:t> </a:t>
            </a:r>
            <a:r>
              <a:rPr lang="en-US" dirty="0" err="1">
                <a:solidFill>
                  <a:srgbClr val="000000"/>
                </a:solidFill>
              </a:rPr>
              <a:t>esos</a:t>
            </a:r>
            <a:r>
              <a:rPr lang="en-US" dirty="0">
                <a:solidFill>
                  <a:srgbClr val="000000"/>
                </a:solidFill>
              </a:rPr>
              <a:t>!!</a:t>
            </a:r>
          </a:p>
          <a:p>
            <a:pPr lvl="1"/>
            <a:r>
              <a:rPr lang="en-US" dirty="0" err="1">
                <a:solidFill>
                  <a:srgbClr val="000000"/>
                </a:solidFill>
              </a:rPr>
              <a:t>Necesitamos</a:t>
            </a:r>
            <a:r>
              <a:rPr lang="en-US" dirty="0">
                <a:solidFill>
                  <a:srgbClr val="000000"/>
                </a:solidFill>
              </a:rPr>
              <a:t> </a:t>
            </a:r>
            <a:r>
              <a:rPr lang="en-US" dirty="0" err="1">
                <a:solidFill>
                  <a:srgbClr val="000000"/>
                </a:solidFill>
              </a:rPr>
              <a:t>registros</a:t>
            </a:r>
            <a:r>
              <a:rPr lang="en-US" dirty="0">
                <a:solidFill>
                  <a:srgbClr val="000000"/>
                </a:solidFill>
              </a:rPr>
              <a:t> </a:t>
            </a:r>
            <a:r>
              <a:rPr lang="en-US" dirty="0" err="1">
                <a:solidFill>
                  <a:srgbClr val="000000"/>
                </a:solidFill>
              </a:rPr>
              <a:t>para</a:t>
            </a:r>
            <a:r>
              <a:rPr lang="en-US" dirty="0">
                <a:solidFill>
                  <a:srgbClr val="000000"/>
                </a:solidFill>
              </a:rPr>
              <a:t> </a:t>
            </a:r>
            <a:r>
              <a:rPr lang="en-US" dirty="0" err="1">
                <a:solidFill>
                  <a:srgbClr val="000000"/>
                </a:solidFill>
              </a:rPr>
              <a:t>configurar</a:t>
            </a:r>
            <a:r>
              <a:rPr lang="en-US" dirty="0">
                <a:solidFill>
                  <a:srgbClr val="000000"/>
                </a:solidFill>
              </a:rPr>
              <a:t> </a:t>
            </a:r>
            <a:r>
              <a:rPr lang="en-US" dirty="0" err="1">
                <a:solidFill>
                  <a:srgbClr val="000000"/>
                </a:solidFill>
              </a:rPr>
              <a:t>las</a:t>
            </a:r>
            <a:r>
              <a:rPr lang="en-US" dirty="0">
                <a:solidFill>
                  <a:srgbClr val="000000"/>
                </a:solidFill>
              </a:rPr>
              <a:t> </a:t>
            </a:r>
            <a:r>
              <a:rPr lang="en-US" dirty="0" err="1">
                <a:solidFill>
                  <a:srgbClr val="000000"/>
                </a:solidFill>
              </a:rPr>
              <a:t>interrupciones</a:t>
            </a:r>
            <a:endParaRPr lang="en-US" dirty="0">
              <a:solidFill>
                <a:srgbClr val="000000"/>
              </a:solidFill>
            </a:endParaRPr>
          </a:p>
          <a:p>
            <a:pPr lvl="2"/>
            <a:r>
              <a:rPr lang="en-US" dirty="0">
                <a:solidFill>
                  <a:srgbClr val="000000"/>
                </a:solidFill>
              </a:rPr>
              <a:t>Y </a:t>
            </a:r>
            <a:r>
              <a:rPr lang="en-US" dirty="0" err="1">
                <a:solidFill>
                  <a:srgbClr val="000000"/>
                </a:solidFill>
              </a:rPr>
              <a:t>demultiplexar</a:t>
            </a:r>
            <a:r>
              <a:rPr lang="en-US" dirty="0">
                <a:solidFill>
                  <a:srgbClr val="000000"/>
                </a:solidFill>
              </a:rPr>
              <a:t> los dos </a:t>
            </a:r>
            <a:r>
              <a:rPr lang="en-US" dirty="0" err="1">
                <a:solidFill>
                  <a:srgbClr val="000000"/>
                </a:solidFill>
              </a:rPr>
              <a:t>botones</a:t>
            </a:r>
            <a:endParaRPr lang="en-US" dirty="0">
              <a:solidFill>
                <a:srgbClr val="000000"/>
              </a:solidFill>
            </a:endParaRPr>
          </a:p>
        </p:txBody>
      </p:sp>
    </p:spTree>
    <p:extLst>
      <p:ext uri="{BB962C8B-B14F-4D97-AF65-F5344CB8AC3E}">
        <p14:creationId xmlns:p14="http://schemas.microsoft.com/office/powerpoint/2010/main" val="849692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1 Título"/>
          <p:cNvSpPr>
            <a:spLocks noGrp="1"/>
          </p:cNvSpPr>
          <p:nvPr>
            <p:ph type="title"/>
          </p:nvPr>
        </p:nvSpPr>
        <p:spPr/>
        <p:txBody>
          <a:bodyPr>
            <a:normAutofit fontScale="90000"/>
          </a:bodyPr>
          <a:lstStyle/>
          <a:p>
            <a:r>
              <a:rPr lang="es-ES" dirty="0">
                <a:latin typeface="Arial" charset="0"/>
              </a:rPr>
              <a:t>Puerto G: configuración de interrupciones</a:t>
            </a:r>
          </a:p>
        </p:txBody>
      </p:sp>
      <p:sp>
        <p:nvSpPr>
          <p:cNvPr id="39938" name="2 Marcador de contenido"/>
          <p:cNvSpPr>
            <a:spLocks noGrp="1"/>
          </p:cNvSpPr>
          <p:nvPr>
            <p:ph idx="1"/>
          </p:nvPr>
        </p:nvSpPr>
        <p:spPr/>
        <p:txBody>
          <a:bodyPr/>
          <a:lstStyle/>
          <a:p>
            <a:r>
              <a:rPr lang="es-ES" dirty="0">
                <a:latin typeface="Arial" charset="0"/>
              </a:rPr>
              <a:t>EXTINT (</a:t>
            </a:r>
            <a:r>
              <a:rPr lang="es-ES" dirty="0" err="1">
                <a:latin typeface="Arial" charset="0"/>
              </a:rPr>
              <a:t>External</a:t>
            </a:r>
            <a:r>
              <a:rPr lang="es-ES" dirty="0">
                <a:latin typeface="Arial" charset="0"/>
              </a:rPr>
              <a:t> </a:t>
            </a:r>
            <a:r>
              <a:rPr lang="es-ES" dirty="0" err="1">
                <a:latin typeface="Arial" charset="0"/>
              </a:rPr>
              <a:t>Int</a:t>
            </a:r>
            <a:r>
              <a:rPr lang="es-ES" dirty="0">
                <a:latin typeface="Arial" charset="0"/>
              </a:rPr>
              <a:t>. Control </a:t>
            </a:r>
            <a:r>
              <a:rPr lang="es-ES" dirty="0" err="1">
                <a:latin typeface="Arial" charset="0"/>
              </a:rPr>
              <a:t>register</a:t>
            </a:r>
            <a:r>
              <a:rPr lang="es-ES" dirty="0">
                <a:latin typeface="Arial" charset="0"/>
              </a:rPr>
              <a:t>), 3 bits por línea externa de interrupción</a:t>
            </a:r>
          </a:p>
          <a:p>
            <a:pPr lvl="2"/>
            <a:r>
              <a:rPr lang="es-ES" dirty="0">
                <a:latin typeface="Arial" charset="0"/>
                <a:ea typeface="msmincho" charset="0"/>
                <a:cs typeface="msmincho" charset="0"/>
              </a:rPr>
              <a:t>000: interrumpe cuando el nivel es bajo</a:t>
            </a:r>
          </a:p>
          <a:p>
            <a:pPr lvl="2"/>
            <a:r>
              <a:rPr lang="es-ES" dirty="0">
                <a:latin typeface="Arial" charset="0"/>
                <a:ea typeface="msmincho" charset="0"/>
                <a:cs typeface="msmincho" charset="0"/>
              </a:rPr>
              <a:t>001: nivel alto</a:t>
            </a:r>
          </a:p>
          <a:p>
            <a:pPr lvl="2"/>
            <a:r>
              <a:rPr lang="es-ES" dirty="0">
                <a:latin typeface="Arial" charset="0"/>
                <a:ea typeface="msmincho" charset="0"/>
                <a:cs typeface="msmincho" charset="0"/>
              </a:rPr>
              <a:t>01x: flanco bajada</a:t>
            </a:r>
          </a:p>
          <a:p>
            <a:pPr lvl="2"/>
            <a:r>
              <a:rPr lang="es-ES" dirty="0">
                <a:latin typeface="Arial" charset="0"/>
                <a:ea typeface="msmincho" charset="0"/>
                <a:cs typeface="msmincho" charset="0"/>
              </a:rPr>
              <a:t>10x: flanco de subida</a:t>
            </a:r>
          </a:p>
          <a:p>
            <a:pPr lvl="2"/>
            <a:r>
              <a:rPr lang="es-ES" dirty="0">
                <a:latin typeface="Arial" charset="0"/>
                <a:ea typeface="msmincho" charset="0"/>
                <a:cs typeface="msmincho" charset="0"/>
              </a:rPr>
              <a:t>11x: ambos flancos</a:t>
            </a:r>
          </a:p>
          <a:p>
            <a:pPr lvl="1"/>
            <a:r>
              <a:rPr lang="es-ES" dirty="0">
                <a:latin typeface="Arial" charset="0"/>
                <a:ea typeface="msmincho" charset="0"/>
                <a:cs typeface="msmincho" charset="0"/>
              </a:rPr>
              <a:t>En nuestro caso, ¿qué modo debemos usar?</a:t>
            </a:r>
          </a:p>
          <a:p>
            <a:pPr lvl="2"/>
            <a:r>
              <a:rPr lang="es-ES" dirty="0">
                <a:latin typeface="Arial" charset="0"/>
                <a:ea typeface="msmincho" charset="0"/>
                <a:cs typeface="msmincho" charset="0"/>
              </a:rPr>
              <a:t>Recuerda: habilitamos la </a:t>
            </a:r>
            <a:r>
              <a:rPr lang="es-ES" dirty="0" err="1">
                <a:latin typeface="Arial" charset="0"/>
                <a:ea typeface="msmincho" charset="0"/>
                <a:cs typeface="msmincho" charset="0"/>
              </a:rPr>
              <a:t>resitencia</a:t>
            </a:r>
            <a:r>
              <a:rPr lang="es-ES" dirty="0">
                <a:latin typeface="Arial" charset="0"/>
                <a:ea typeface="msmincho" charset="0"/>
                <a:cs typeface="msmincho" charset="0"/>
              </a:rPr>
              <a:t> de </a:t>
            </a:r>
            <a:r>
              <a:rPr lang="es-ES" i="1" dirty="0" err="1">
                <a:latin typeface="Arial" charset="0"/>
                <a:ea typeface="msmincho" charset="0"/>
                <a:cs typeface="msmincho" charset="0"/>
              </a:rPr>
              <a:t>pull</a:t>
            </a:r>
            <a:r>
              <a:rPr lang="es-ES" i="1" dirty="0">
                <a:latin typeface="Arial" charset="0"/>
                <a:ea typeface="msmincho" charset="0"/>
                <a:cs typeface="msmincho" charset="0"/>
              </a:rPr>
              <a:t>-up</a:t>
            </a:r>
            <a:endParaRPr lang="es-ES" dirty="0">
              <a:latin typeface="Arial" charset="0"/>
              <a:ea typeface="msmincho" charset="0"/>
              <a:cs typeface="msmincho" charset="0"/>
            </a:endParaRPr>
          </a:p>
        </p:txBody>
      </p:sp>
    </p:spTree>
    <p:extLst>
      <p:ext uri="{BB962C8B-B14F-4D97-AF65-F5344CB8AC3E}">
        <p14:creationId xmlns:p14="http://schemas.microsoft.com/office/powerpoint/2010/main" val="3493855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1 Título"/>
          <p:cNvSpPr>
            <a:spLocks noGrp="1"/>
          </p:cNvSpPr>
          <p:nvPr>
            <p:ph type="title"/>
          </p:nvPr>
        </p:nvSpPr>
        <p:spPr/>
        <p:txBody>
          <a:bodyPr/>
          <a:lstStyle/>
          <a:p>
            <a:r>
              <a:rPr lang="es-ES" dirty="0">
                <a:latin typeface="Arial" charset="0"/>
              </a:rPr>
              <a:t>Distinguir entre EINT 4 5 6 y 7</a:t>
            </a:r>
          </a:p>
        </p:txBody>
      </p:sp>
      <p:sp>
        <p:nvSpPr>
          <p:cNvPr id="40962" name="2 Marcador de contenido"/>
          <p:cNvSpPr>
            <a:spLocks noGrp="1"/>
          </p:cNvSpPr>
          <p:nvPr>
            <p:ph idx="1"/>
          </p:nvPr>
        </p:nvSpPr>
        <p:spPr>
          <a:xfrm>
            <a:off x="457200" y="1600200"/>
            <a:ext cx="8435280" cy="4525963"/>
          </a:xfrm>
        </p:spPr>
        <p:txBody>
          <a:bodyPr/>
          <a:lstStyle/>
          <a:p>
            <a:r>
              <a:rPr lang="es-ES" sz="2800" dirty="0">
                <a:latin typeface="Arial" charset="0"/>
              </a:rPr>
              <a:t>EXINTPND (</a:t>
            </a:r>
            <a:r>
              <a:rPr lang="es-ES" sz="2800" dirty="0" err="1">
                <a:latin typeface="Arial" charset="0"/>
              </a:rPr>
              <a:t>External</a:t>
            </a:r>
            <a:r>
              <a:rPr lang="es-ES" sz="2800" dirty="0">
                <a:latin typeface="Arial" charset="0"/>
              </a:rPr>
              <a:t> </a:t>
            </a:r>
            <a:r>
              <a:rPr lang="es-ES" sz="2800" dirty="0" err="1">
                <a:latin typeface="Arial" charset="0"/>
              </a:rPr>
              <a:t>Int</a:t>
            </a:r>
            <a:r>
              <a:rPr lang="es-ES" sz="2800" dirty="0">
                <a:latin typeface="Arial" charset="0"/>
              </a:rPr>
              <a:t>. </a:t>
            </a:r>
            <a:r>
              <a:rPr lang="es-ES" sz="2800" dirty="0" err="1">
                <a:latin typeface="Arial" charset="0"/>
              </a:rPr>
              <a:t>Pending</a:t>
            </a:r>
            <a:r>
              <a:rPr lang="es-ES" sz="2800" dirty="0">
                <a:latin typeface="Arial" charset="0"/>
              </a:rPr>
              <a:t> </a:t>
            </a:r>
            <a:r>
              <a:rPr lang="es-ES" sz="2800" dirty="0" err="1">
                <a:latin typeface="Arial" charset="0"/>
              </a:rPr>
              <a:t>register</a:t>
            </a:r>
            <a:r>
              <a:rPr lang="es-ES" sz="2800" dirty="0">
                <a:latin typeface="Arial" charset="0"/>
              </a:rPr>
              <a:t>)</a:t>
            </a:r>
          </a:p>
          <a:p>
            <a:pPr lvl="1"/>
            <a:r>
              <a:rPr lang="es-ES" sz="2400" dirty="0">
                <a:latin typeface="Arial" charset="0"/>
              </a:rPr>
              <a:t> 4 bits</a:t>
            </a:r>
          </a:p>
          <a:p>
            <a:pPr lvl="1"/>
            <a:r>
              <a:rPr lang="es-ES" sz="2400" dirty="0">
                <a:latin typeface="Arial" charset="0"/>
                <a:ea typeface="msmincho" charset="0"/>
                <a:cs typeface="msmincho" charset="0"/>
              </a:rPr>
              <a:t>Sirve tanto para </a:t>
            </a:r>
            <a:r>
              <a:rPr lang="es-ES" sz="2400" b="1" dirty="0">
                <a:latin typeface="Arial" charset="0"/>
                <a:ea typeface="msmincho" charset="0"/>
                <a:cs typeface="msmincho" charset="0"/>
              </a:rPr>
              <a:t>consultar</a:t>
            </a:r>
            <a:r>
              <a:rPr lang="es-ES" sz="2400" dirty="0">
                <a:latin typeface="Arial" charset="0"/>
                <a:ea typeface="msmincho" charset="0"/>
                <a:cs typeface="msmincho" charset="0"/>
              </a:rPr>
              <a:t> como para </a:t>
            </a:r>
            <a:r>
              <a:rPr lang="es-ES" sz="2400" b="1" dirty="0">
                <a:latin typeface="Arial" charset="0"/>
                <a:ea typeface="msmincho" charset="0"/>
                <a:cs typeface="msmincho" charset="0"/>
              </a:rPr>
              <a:t>borrar</a:t>
            </a:r>
            <a:r>
              <a:rPr lang="es-ES" sz="2400" dirty="0">
                <a:latin typeface="Arial" charset="0"/>
                <a:ea typeface="msmincho" charset="0"/>
                <a:cs typeface="msmincho" charset="0"/>
              </a:rPr>
              <a:t> el bit de interrupción pendiente</a:t>
            </a:r>
          </a:p>
        </p:txBody>
      </p:sp>
      <p:graphicFrame>
        <p:nvGraphicFramePr>
          <p:cNvPr id="4" name="3 Tabla"/>
          <p:cNvGraphicFramePr>
            <a:graphicFrameLocks noGrp="1"/>
          </p:cNvGraphicFramePr>
          <p:nvPr>
            <p:extLst>
              <p:ext uri="{D42A27DB-BD31-4B8C-83A1-F6EECF244321}">
                <p14:modId xmlns:p14="http://schemas.microsoft.com/office/powerpoint/2010/main" val="3319156776"/>
              </p:ext>
            </p:extLst>
          </p:nvPr>
        </p:nvGraphicFramePr>
        <p:xfrm>
          <a:off x="1475656" y="3501008"/>
          <a:ext cx="3793931" cy="2985624"/>
        </p:xfrm>
        <a:graphic>
          <a:graphicData uri="http://schemas.openxmlformats.org/drawingml/2006/table">
            <a:tbl>
              <a:tblPr/>
              <a:tblGrid>
                <a:gridCol w="1344307">
                  <a:extLst>
                    <a:ext uri="{9D8B030D-6E8A-4147-A177-3AD203B41FA5}">
                      <a16:colId xmlns:a16="http://schemas.microsoft.com/office/drawing/2014/main" val="20000"/>
                    </a:ext>
                  </a:extLst>
                </a:gridCol>
                <a:gridCol w="611048">
                  <a:extLst>
                    <a:ext uri="{9D8B030D-6E8A-4147-A177-3AD203B41FA5}">
                      <a16:colId xmlns:a16="http://schemas.microsoft.com/office/drawing/2014/main" val="20001"/>
                    </a:ext>
                  </a:extLst>
                </a:gridCol>
                <a:gridCol w="611048">
                  <a:extLst>
                    <a:ext uri="{9D8B030D-6E8A-4147-A177-3AD203B41FA5}">
                      <a16:colId xmlns:a16="http://schemas.microsoft.com/office/drawing/2014/main" val="20002"/>
                    </a:ext>
                  </a:extLst>
                </a:gridCol>
                <a:gridCol w="611048">
                  <a:extLst>
                    <a:ext uri="{9D8B030D-6E8A-4147-A177-3AD203B41FA5}">
                      <a16:colId xmlns:a16="http://schemas.microsoft.com/office/drawing/2014/main" val="20003"/>
                    </a:ext>
                  </a:extLst>
                </a:gridCol>
                <a:gridCol w="616480">
                  <a:extLst>
                    <a:ext uri="{9D8B030D-6E8A-4147-A177-3AD203B41FA5}">
                      <a16:colId xmlns:a16="http://schemas.microsoft.com/office/drawing/2014/main" val="20004"/>
                    </a:ext>
                  </a:extLst>
                </a:gridCol>
              </a:tblGrid>
              <a:tr h="331736">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1" i="0" u="none" strike="noStrike" cap="none" normalizeH="0" baseline="0">
                          <a:ln>
                            <a:noFill/>
                          </a:ln>
                          <a:solidFill>
                            <a:schemeClr val="tx1"/>
                          </a:solidFill>
                          <a:effectLst/>
                          <a:latin typeface="Arial" charset="0"/>
                          <a:ea typeface="ＭＳ Ｐゴシック" charset="0"/>
                          <a:cs typeface="msmincho" charset="0"/>
                        </a:rPr>
                        <a:t>Interrupción</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1" i="0" u="none" strike="noStrike" cap="none" normalizeH="0" baseline="0">
                          <a:ln>
                            <a:noFill/>
                          </a:ln>
                          <a:solidFill>
                            <a:schemeClr val="tx1"/>
                          </a:solidFill>
                          <a:effectLst/>
                          <a:latin typeface="Arial" charset="0"/>
                          <a:ea typeface="ＭＳ Ｐゴシック" charset="0"/>
                          <a:cs typeface="msmincho" charset="0"/>
                        </a:rPr>
                        <a:t> [3]</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1" i="0" u="none" strike="noStrike" cap="none" normalizeH="0" baseline="0">
                          <a:ln>
                            <a:noFill/>
                          </a:ln>
                          <a:solidFill>
                            <a:schemeClr val="tx1"/>
                          </a:solidFill>
                          <a:effectLst/>
                          <a:latin typeface="Arial" charset="0"/>
                          <a:ea typeface="ＭＳ Ｐゴシック" charset="0"/>
                          <a:cs typeface="msmincho" charset="0"/>
                        </a:rPr>
                        <a:t>[2]</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1" i="0" u="none" strike="noStrike" cap="none" normalizeH="0" baseline="0">
                          <a:ln>
                            <a:noFill/>
                          </a:ln>
                          <a:solidFill>
                            <a:schemeClr val="tx1"/>
                          </a:solidFill>
                          <a:effectLst/>
                          <a:latin typeface="Arial" charset="0"/>
                          <a:ea typeface="ＭＳ Ｐゴシック" charset="0"/>
                          <a:cs typeface="msmincho" charset="0"/>
                        </a:rPr>
                        <a:t>[1]</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1"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736">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EINT0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1</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1736">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EINT1</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1</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1736">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EINT2</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1</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1736">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EINT3</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1</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dirty="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1736">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EINT4</a:t>
                      </a:r>
                      <a:r>
                        <a:rPr kumimoji="0" lang="es-ES" sz="1600" b="0" i="0" u="none" strike="noStrike" cap="none" normalizeH="0" baseline="0">
                          <a:ln>
                            <a:noFill/>
                          </a:ln>
                          <a:solidFill>
                            <a:srgbClr val="FF0000"/>
                          </a:solidFill>
                          <a:effectLst/>
                          <a:latin typeface="Arial" charset="0"/>
                          <a:ea typeface="ＭＳ Ｐゴシック" charset="0"/>
                          <a:cs typeface="msmincho" charset="0"/>
                        </a:rPr>
                        <a:t>*</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1</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1736">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EINT5</a:t>
                      </a:r>
                      <a:r>
                        <a:rPr kumimoji="0" lang="es-ES" sz="1600" b="0" i="0" u="none" strike="noStrike" cap="none" normalizeH="0" baseline="0">
                          <a:ln>
                            <a:noFill/>
                          </a:ln>
                          <a:solidFill>
                            <a:srgbClr val="FF0000"/>
                          </a:solidFill>
                          <a:effectLst/>
                          <a:latin typeface="Arial" charset="0"/>
                          <a:ea typeface="ＭＳ Ｐゴシック" charset="0"/>
                          <a:cs typeface="msmincho" charset="0"/>
                        </a:rPr>
                        <a:t>*</a:t>
                      </a:r>
                      <a:endParaRPr kumimoji="0" lang="es-ES" sz="1600" b="0" i="0" u="none" strike="noStrike" cap="none" normalizeH="0" baseline="0">
                        <a:ln>
                          <a:noFill/>
                        </a:ln>
                        <a:solidFill>
                          <a:schemeClr val="tx1"/>
                        </a:solidFill>
                        <a:effectLst/>
                        <a:latin typeface="Arial" charset="0"/>
                        <a:ea typeface="ＭＳ Ｐゴシック" charset="0"/>
                        <a:cs typeface="msmincho" charset="0"/>
                      </a:endParaRP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1</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dirty="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1736">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EINT6</a:t>
                      </a:r>
                      <a:r>
                        <a:rPr kumimoji="0" lang="es-ES" sz="1600" b="0" i="0" u="none" strike="noStrike" cap="none" normalizeH="0" baseline="0">
                          <a:ln>
                            <a:noFill/>
                          </a:ln>
                          <a:solidFill>
                            <a:srgbClr val="FF0000"/>
                          </a:solidFill>
                          <a:effectLst/>
                          <a:latin typeface="Arial" charset="0"/>
                          <a:ea typeface="ＭＳ Ｐゴシック" charset="0"/>
                          <a:cs typeface="msmincho" charset="0"/>
                        </a:rPr>
                        <a:t>*</a:t>
                      </a:r>
                      <a:endParaRPr kumimoji="0" lang="es-ES" sz="1600" b="0" i="0" u="none" strike="noStrike" cap="none" normalizeH="0" baseline="0">
                        <a:ln>
                          <a:noFill/>
                        </a:ln>
                        <a:solidFill>
                          <a:schemeClr val="tx1"/>
                        </a:solidFill>
                        <a:effectLst/>
                        <a:latin typeface="Arial" charset="0"/>
                        <a:ea typeface="ＭＳ Ｐゴシック" charset="0"/>
                        <a:cs typeface="msmincho" charset="0"/>
                      </a:endParaRP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1</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1736">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EINT7</a:t>
                      </a:r>
                      <a:r>
                        <a:rPr kumimoji="0" lang="es-ES" sz="1600" b="0" i="0" u="none" strike="noStrike" cap="none" normalizeH="0" baseline="0">
                          <a:ln>
                            <a:noFill/>
                          </a:ln>
                          <a:solidFill>
                            <a:srgbClr val="FF0000"/>
                          </a:solidFill>
                          <a:effectLst/>
                          <a:latin typeface="Arial" charset="0"/>
                          <a:ea typeface="ＭＳ Ｐゴシック" charset="0"/>
                          <a:cs typeface="msmincho" charset="0"/>
                        </a:rPr>
                        <a:t>*</a:t>
                      </a:r>
                      <a:endParaRPr kumimoji="0" lang="es-ES" sz="1600" b="0" i="0" u="none" strike="noStrike" cap="none" normalizeH="0" baseline="0">
                        <a:ln>
                          <a:noFill/>
                        </a:ln>
                        <a:solidFill>
                          <a:schemeClr val="tx1"/>
                        </a:solidFill>
                        <a:effectLst/>
                        <a:latin typeface="Arial" charset="0"/>
                        <a:ea typeface="ＭＳ Ｐゴシック" charset="0"/>
                        <a:cs typeface="msmincho" charset="0"/>
                      </a:endParaRP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1</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charset="0"/>
                        <a:buNone/>
                        <a:tabLst/>
                      </a:pPr>
                      <a:r>
                        <a:rPr kumimoji="0" lang="es-ES" sz="1600" b="0" i="0" u="none" strike="noStrike" cap="none" normalizeH="0" baseline="0" dirty="0">
                          <a:ln>
                            <a:noFill/>
                          </a:ln>
                          <a:solidFill>
                            <a:schemeClr val="tx1"/>
                          </a:solidFill>
                          <a:effectLst/>
                          <a:latin typeface="Arial" charset="0"/>
                          <a:ea typeface="ＭＳ Ｐゴシック" charset="0"/>
                          <a:cs typeface="msmincho" charset="0"/>
                        </a:rPr>
                        <a:t>0</a:t>
                      </a:r>
                    </a:p>
                  </a:txBody>
                  <a:tcPr marL="78214" marR="78214" marT="41467" marB="414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1025" name="4 CuadroTexto"/>
          <p:cNvSpPr txBox="1">
            <a:spLocks noChangeArrowheads="1"/>
          </p:cNvSpPr>
          <p:nvPr/>
        </p:nvSpPr>
        <p:spPr bwMode="auto">
          <a:xfrm>
            <a:off x="5652120" y="5661248"/>
            <a:ext cx="2580320" cy="357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0156" tIns="40078" rIns="80156" bIns="40078">
            <a:spAutoFit/>
          </a:bodyPr>
          <a:lstStyle>
            <a:lvl1pPr>
              <a:defRPr sz="2400">
                <a:solidFill>
                  <a:schemeClr val="bg1"/>
                </a:solidFill>
                <a:latin typeface="Times New Roman" charset="0"/>
                <a:ea typeface="ＭＳ Ｐゴシック" charset="0"/>
                <a:cs typeface="ＭＳ Ｐゴシック" charset="0"/>
              </a:defRPr>
            </a:lvl1pPr>
            <a:lvl2pPr marL="742950" indent="-285750">
              <a:defRPr sz="2400">
                <a:solidFill>
                  <a:schemeClr val="bg1"/>
                </a:solidFill>
                <a:latin typeface="Times New Roman" charset="0"/>
                <a:ea typeface="ＭＳ Ｐゴシック" charset="0"/>
              </a:defRPr>
            </a:lvl2pPr>
            <a:lvl3pPr marL="1143000" indent="-228600">
              <a:defRPr sz="2400">
                <a:solidFill>
                  <a:schemeClr val="bg1"/>
                </a:solidFill>
                <a:latin typeface="Times New Roman" charset="0"/>
                <a:ea typeface="ＭＳ Ｐゴシック" charset="0"/>
              </a:defRPr>
            </a:lvl3pPr>
            <a:lvl4pPr marL="1600200" indent="-228600">
              <a:defRPr sz="2400">
                <a:solidFill>
                  <a:schemeClr val="bg1"/>
                </a:solidFill>
                <a:latin typeface="Times New Roman" charset="0"/>
                <a:ea typeface="ＭＳ Ｐゴシック" charset="0"/>
              </a:defRPr>
            </a:lvl4pPr>
            <a:lvl5pPr marL="2057400" indent="-228600">
              <a:defRPr sz="2400">
                <a:solidFill>
                  <a:schemeClr val="bg1"/>
                </a:solidFill>
                <a:latin typeface="Times New Roman" charset="0"/>
                <a:ea typeface="ＭＳ Ｐゴシック" charset="0"/>
              </a:defRPr>
            </a:lvl5pPr>
            <a:lvl6pPr marL="2514600" indent="-228600" eaLnBrk="0" fontAlgn="base" hangingPunct="0">
              <a:lnSpc>
                <a:spcPct val="103000"/>
              </a:lnSpc>
              <a:spcBef>
                <a:spcPct val="0"/>
              </a:spcBef>
              <a:spcAft>
                <a:spcPct val="0"/>
              </a:spcAft>
              <a:buClr>
                <a:srgbClr val="FFFFFF"/>
              </a:buClr>
              <a:buSzPct val="100000"/>
              <a:buFont typeface="Times New Roman" charset="0"/>
              <a:defRPr sz="2400">
                <a:solidFill>
                  <a:schemeClr val="bg1"/>
                </a:solidFill>
                <a:latin typeface="Times New Roman" charset="0"/>
                <a:ea typeface="ＭＳ Ｐゴシック" charset="0"/>
              </a:defRPr>
            </a:lvl6pPr>
            <a:lvl7pPr marL="2971800" indent="-228600" eaLnBrk="0" fontAlgn="base" hangingPunct="0">
              <a:lnSpc>
                <a:spcPct val="103000"/>
              </a:lnSpc>
              <a:spcBef>
                <a:spcPct val="0"/>
              </a:spcBef>
              <a:spcAft>
                <a:spcPct val="0"/>
              </a:spcAft>
              <a:buClr>
                <a:srgbClr val="FFFFFF"/>
              </a:buClr>
              <a:buSzPct val="100000"/>
              <a:buFont typeface="Times New Roman" charset="0"/>
              <a:defRPr sz="2400">
                <a:solidFill>
                  <a:schemeClr val="bg1"/>
                </a:solidFill>
                <a:latin typeface="Times New Roman" charset="0"/>
                <a:ea typeface="ＭＳ Ｐゴシック" charset="0"/>
              </a:defRPr>
            </a:lvl7pPr>
            <a:lvl8pPr marL="3429000" indent="-228600" eaLnBrk="0" fontAlgn="base" hangingPunct="0">
              <a:lnSpc>
                <a:spcPct val="103000"/>
              </a:lnSpc>
              <a:spcBef>
                <a:spcPct val="0"/>
              </a:spcBef>
              <a:spcAft>
                <a:spcPct val="0"/>
              </a:spcAft>
              <a:buClr>
                <a:srgbClr val="FFFFFF"/>
              </a:buClr>
              <a:buSzPct val="100000"/>
              <a:buFont typeface="Times New Roman" charset="0"/>
              <a:defRPr sz="2400">
                <a:solidFill>
                  <a:schemeClr val="bg1"/>
                </a:solidFill>
                <a:latin typeface="Times New Roman" charset="0"/>
                <a:ea typeface="ＭＳ Ｐゴシック" charset="0"/>
              </a:defRPr>
            </a:lvl8pPr>
            <a:lvl9pPr marL="3886200" indent="-228600" eaLnBrk="0" fontAlgn="base" hangingPunct="0">
              <a:lnSpc>
                <a:spcPct val="103000"/>
              </a:lnSpc>
              <a:spcBef>
                <a:spcPct val="0"/>
              </a:spcBef>
              <a:spcAft>
                <a:spcPct val="0"/>
              </a:spcAft>
              <a:buClr>
                <a:srgbClr val="FFFFFF"/>
              </a:buClr>
              <a:buSzPct val="100000"/>
              <a:buFont typeface="Times New Roman" charset="0"/>
              <a:defRPr sz="2400">
                <a:solidFill>
                  <a:schemeClr val="bg1"/>
                </a:solidFill>
                <a:latin typeface="Times New Roman" charset="0"/>
                <a:ea typeface="ＭＳ Ｐゴシック" charset="0"/>
              </a:defRPr>
            </a:lvl9pPr>
          </a:lstStyle>
          <a:p>
            <a:r>
              <a:rPr lang="es-ES" sz="1800" dirty="0">
                <a:solidFill>
                  <a:srgbClr val="FF0000"/>
                </a:solidFill>
                <a:latin typeface="Arial" charset="0"/>
              </a:rPr>
              <a:t>* bit 21 de  INTPND = 1</a:t>
            </a:r>
          </a:p>
        </p:txBody>
      </p:sp>
      <p:sp>
        <p:nvSpPr>
          <p:cNvPr id="2" name="Cerrar llave 1"/>
          <p:cNvSpPr/>
          <p:nvPr/>
        </p:nvSpPr>
        <p:spPr>
          <a:xfrm>
            <a:off x="5292080" y="5157192"/>
            <a:ext cx="216024" cy="1296144"/>
          </a:xfrm>
          <a:prstGeom prst="rightBrace">
            <a:avLst/>
          </a:prstGeom>
          <a:ln>
            <a:solidFill>
              <a:srgbClr val="C0504D"/>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96814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err="1"/>
              <a:t>Configuración</a:t>
            </a:r>
            <a:r>
              <a:rPr lang="en-US" dirty="0"/>
              <a:t> de </a:t>
            </a:r>
            <a:r>
              <a:rPr lang="en-US" dirty="0" err="1"/>
              <a:t>botones</a:t>
            </a:r>
            <a:r>
              <a:rPr lang="en-US" dirty="0"/>
              <a:t> </a:t>
            </a:r>
            <a:r>
              <a:rPr lang="en-US" dirty="0" err="1"/>
              <a:t>por</a:t>
            </a:r>
            <a:r>
              <a:rPr lang="en-US" dirty="0"/>
              <a:t> </a:t>
            </a:r>
            <a:r>
              <a:rPr lang="en-US" dirty="0" err="1"/>
              <a:t>interrupciones</a:t>
            </a:r>
            <a:endParaRPr lang="en-US" dirty="0"/>
          </a:p>
        </p:txBody>
      </p:sp>
      <p:sp>
        <p:nvSpPr>
          <p:cNvPr id="3" name="Marcador de contenido 2"/>
          <p:cNvSpPr>
            <a:spLocks noGrp="1"/>
          </p:cNvSpPr>
          <p:nvPr>
            <p:ph idx="1"/>
          </p:nvPr>
        </p:nvSpPr>
        <p:spPr>
          <a:xfrm>
            <a:off x="457200" y="1600200"/>
            <a:ext cx="8229600" cy="5257800"/>
          </a:xfrm>
        </p:spPr>
        <p:txBody>
          <a:bodyPr>
            <a:normAutofit/>
          </a:bodyPr>
          <a:lstStyle/>
          <a:p>
            <a:r>
              <a:rPr lang="en-US" dirty="0" err="1">
                <a:solidFill>
                  <a:srgbClr val="000000"/>
                </a:solidFill>
              </a:rPr>
              <a:t>Siguen</a:t>
            </a:r>
            <a:r>
              <a:rPr lang="en-US" dirty="0">
                <a:solidFill>
                  <a:srgbClr val="000000"/>
                </a:solidFill>
              </a:rPr>
              <a:t> </a:t>
            </a:r>
            <a:r>
              <a:rPr lang="en-US" dirty="0" err="1">
                <a:solidFill>
                  <a:srgbClr val="000000"/>
                </a:solidFill>
              </a:rPr>
              <a:t>estando</a:t>
            </a:r>
            <a:r>
              <a:rPr lang="en-US" dirty="0">
                <a:solidFill>
                  <a:srgbClr val="000000"/>
                </a:solidFill>
              </a:rPr>
              <a:t> en el </a:t>
            </a:r>
            <a:r>
              <a:rPr lang="en-US" dirty="0" err="1">
                <a:solidFill>
                  <a:srgbClr val="000000"/>
                </a:solidFill>
              </a:rPr>
              <a:t>puerto</a:t>
            </a:r>
            <a:r>
              <a:rPr lang="en-US" dirty="0">
                <a:solidFill>
                  <a:srgbClr val="000000"/>
                </a:solidFill>
              </a:rPr>
              <a:t> G (pines 6 y 7)</a:t>
            </a:r>
          </a:p>
          <a:p>
            <a:pPr lvl="1"/>
            <a:r>
              <a:rPr lang="en-US" dirty="0" err="1">
                <a:solidFill>
                  <a:srgbClr val="000000"/>
                </a:solidFill>
              </a:rPr>
              <a:t>Interrupciones</a:t>
            </a:r>
            <a:r>
              <a:rPr lang="en-US" dirty="0">
                <a:solidFill>
                  <a:srgbClr val="000000"/>
                </a:solidFill>
              </a:rPr>
              <a:t> </a:t>
            </a:r>
            <a:r>
              <a:rPr lang="en-US" dirty="0" err="1">
                <a:solidFill>
                  <a:srgbClr val="000000"/>
                </a:solidFill>
              </a:rPr>
              <a:t>por</a:t>
            </a:r>
            <a:r>
              <a:rPr lang="en-US" dirty="0">
                <a:solidFill>
                  <a:srgbClr val="000000"/>
                </a:solidFill>
              </a:rPr>
              <a:t> </a:t>
            </a:r>
            <a:r>
              <a:rPr lang="en-US" dirty="0" err="1">
                <a:solidFill>
                  <a:srgbClr val="000000"/>
                </a:solidFill>
              </a:rPr>
              <a:t>flanco</a:t>
            </a:r>
            <a:r>
              <a:rPr lang="en-US" dirty="0">
                <a:solidFill>
                  <a:srgbClr val="000000"/>
                </a:solidFill>
              </a:rPr>
              <a:t> de </a:t>
            </a:r>
            <a:r>
              <a:rPr lang="en-US" dirty="0" err="1">
                <a:solidFill>
                  <a:srgbClr val="000000"/>
                </a:solidFill>
              </a:rPr>
              <a:t>bajada</a:t>
            </a:r>
            <a:endParaRPr lang="en-US" dirty="0">
              <a:solidFill>
                <a:srgbClr val="000000"/>
              </a:solidFill>
            </a:endParaRPr>
          </a:p>
          <a:p>
            <a:pPr lvl="2"/>
            <a:r>
              <a:rPr lang="en-US" dirty="0" err="1">
                <a:solidFill>
                  <a:srgbClr val="000000"/>
                </a:solidFill>
              </a:rPr>
              <a:t>Ya</a:t>
            </a:r>
            <a:r>
              <a:rPr lang="en-US" dirty="0">
                <a:solidFill>
                  <a:srgbClr val="000000"/>
                </a:solidFill>
              </a:rPr>
              <a:t> </a:t>
            </a:r>
            <a:r>
              <a:rPr lang="en-US" dirty="0" err="1">
                <a:solidFill>
                  <a:srgbClr val="000000"/>
                </a:solidFill>
              </a:rPr>
              <a:t>que</a:t>
            </a:r>
            <a:r>
              <a:rPr lang="en-US" dirty="0">
                <a:solidFill>
                  <a:srgbClr val="000000"/>
                </a:solidFill>
              </a:rPr>
              <a:t>, en </a:t>
            </a:r>
            <a:r>
              <a:rPr lang="en-US" dirty="0" err="1">
                <a:solidFill>
                  <a:srgbClr val="000000"/>
                </a:solidFill>
              </a:rPr>
              <a:t>reposo</a:t>
            </a:r>
            <a:r>
              <a:rPr lang="en-US" dirty="0">
                <a:solidFill>
                  <a:srgbClr val="000000"/>
                </a:solidFill>
              </a:rPr>
              <a:t>, </a:t>
            </a:r>
            <a:r>
              <a:rPr lang="en-US" dirty="0" err="1">
                <a:solidFill>
                  <a:srgbClr val="000000"/>
                </a:solidFill>
              </a:rPr>
              <a:t>tenemos</a:t>
            </a:r>
            <a:r>
              <a:rPr lang="en-US" dirty="0">
                <a:solidFill>
                  <a:srgbClr val="000000"/>
                </a:solidFill>
              </a:rPr>
              <a:t> un ‘1’ </a:t>
            </a:r>
            <a:r>
              <a:rPr lang="en-US" dirty="0" err="1">
                <a:solidFill>
                  <a:srgbClr val="000000"/>
                </a:solidFill>
              </a:rPr>
              <a:t>lógico</a:t>
            </a:r>
            <a:endParaRPr lang="en-US" dirty="0">
              <a:solidFill>
                <a:srgbClr val="000000"/>
              </a:solidFill>
            </a:endParaRPr>
          </a:p>
          <a:p>
            <a:pPr lvl="2"/>
            <a:r>
              <a:rPr lang="en-US" dirty="0" err="1">
                <a:solidFill>
                  <a:srgbClr val="000000"/>
                </a:solidFill>
              </a:rPr>
              <a:t>Configurar</a:t>
            </a:r>
            <a:r>
              <a:rPr lang="en-US" dirty="0">
                <a:solidFill>
                  <a:srgbClr val="000000"/>
                </a:solidFill>
              </a:rPr>
              <a:t> EXTINT (</a:t>
            </a:r>
            <a:r>
              <a:rPr lang="en-US" dirty="0" err="1">
                <a:solidFill>
                  <a:srgbClr val="000000"/>
                </a:solidFill>
              </a:rPr>
              <a:t>sólo</a:t>
            </a:r>
            <a:r>
              <a:rPr lang="en-US" dirty="0">
                <a:solidFill>
                  <a:srgbClr val="000000"/>
                </a:solidFill>
              </a:rPr>
              <a:t> 6 y 7)</a:t>
            </a:r>
          </a:p>
          <a:p>
            <a:pPr lvl="1"/>
            <a:r>
              <a:rPr lang="en-US" dirty="0" err="1">
                <a:solidFill>
                  <a:srgbClr val="000000"/>
                </a:solidFill>
              </a:rPr>
              <a:t>Configuración</a:t>
            </a:r>
            <a:r>
              <a:rPr lang="en-US" dirty="0">
                <a:solidFill>
                  <a:srgbClr val="000000"/>
                </a:solidFill>
              </a:rPr>
              <a:t> de INTMOD</a:t>
            </a:r>
          </a:p>
          <a:p>
            <a:pPr lvl="2"/>
            <a:r>
              <a:rPr lang="en-US" dirty="0">
                <a:solidFill>
                  <a:srgbClr val="000000"/>
                </a:solidFill>
              </a:rPr>
              <a:t>Parte 1: </a:t>
            </a:r>
            <a:r>
              <a:rPr lang="en-US" dirty="0" err="1">
                <a:solidFill>
                  <a:srgbClr val="000000"/>
                </a:solidFill>
              </a:rPr>
              <a:t>configurar</a:t>
            </a:r>
            <a:r>
              <a:rPr lang="en-US" dirty="0">
                <a:solidFill>
                  <a:srgbClr val="000000"/>
                </a:solidFill>
              </a:rPr>
              <a:t> </a:t>
            </a:r>
            <a:r>
              <a:rPr lang="en-US" dirty="0" err="1">
                <a:solidFill>
                  <a:srgbClr val="000000"/>
                </a:solidFill>
              </a:rPr>
              <a:t>por</a:t>
            </a:r>
            <a:r>
              <a:rPr lang="en-US" dirty="0">
                <a:solidFill>
                  <a:srgbClr val="000000"/>
                </a:solidFill>
              </a:rPr>
              <a:t> FIQ</a:t>
            </a:r>
          </a:p>
          <a:p>
            <a:pPr lvl="2"/>
            <a:r>
              <a:rPr lang="en-US" dirty="0">
                <a:solidFill>
                  <a:srgbClr val="000000"/>
                </a:solidFill>
              </a:rPr>
              <a:t>Parte 2: </a:t>
            </a:r>
            <a:r>
              <a:rPr lang="en-US" dirty="0" err="1">
                <a:solidFill>
                  <a:srgbClr val="000000"/>
                </a:solidFill>
              </a:rPr>
              <a:t>configurar</a:t>
            </a:r>
            <a:r>
              <a:rPr lang="en-US" dirty="0">
                <a:solidFill>
                  <a:srgbClr val="000000"/>
                </a:solidFill>
              </a:rPr>
              <a:t> </a:t>
            </a:r>
            <a:r>
              <a:rPr lang="en-US" dirty="0" err="1">
                <a:solidFill>
                  <a:srgbClr val="000000"/>
                </a:solidFill>
              </a:rPr>
              <a:t>por</a:t>
            </a:r>
            <a:r>
              <a:rPr lang="en-US" dirty="0">
                <a:solidFill>
                  <a:srgbClr val="000000"/>
                </a:solidFill>
              </a:rPr>
              <a:t> IRQ y </a:t>
            </a:r>
            <a:r>
              <a:rPr lang="en-US" dirty="0" err="1">
                <a:solidFill>
                  <a:srgbClr val="000000"/>
                </a:solidFill>
              </a:rPr>
              <a:t>vectorizadas</a:t>
            </a:r>
            <a:endParaRPr lang="en-US" dirty="0">
              <a:solidFill>
                <a:srgbClr val="000000"/>
              </a:solidFill>
            </a:endParaRPr>
          </a:p>
          <a:p>
            <a:pPr lvl="3"/>
            <a:r>
              <a:rPr lang="en-US" dirty="0" err="1">
                <a:solidFill>
                  <a:srgbClr val="000000"/>
                </a:solidFill>
              </a:rPr>
              <a:t>Tendremos</a:t>
            </a:r>
            <a:r>
              <a:rPr lang="en-US" dirty="0">
                <a:solidFill>
                  <a:srgbClr val="000000"/>
                </a:solidFill>
              </a:rPr>
              <a:t> </a:t>
            </a:r>
            <a:r>
              <a:rPr lang="en-US" dirty="0" err="1">
                <a:solidFill>
                  <a:srgbClr val="000000"/>
                </a:solidFill>
              </a:rPr>
              <a:t>una</a:t>
            </a:r>
            <a:r>
              <a:rPr lang="en-US" dirty="0">
                <a:solidFill>
                  <a:srgbClr val="000000"/>
                </a:solidFill>
              </a:rPr>
              <a:t> </a:t>
            </a:r>
            <a:r>
              <a:rPr lang="en-US" dirty="0" err="1">
                <a:solidFill>
                  <a:srgbClr val="000000"/>
                </a:solidFill>
              </a:rPr>
              <a:t>rutina</a:t>
            </a:r>
            <a:r>
              <a:rPr lang="en-US" dirty="0">
                <a:solidFill>
                  <a:srgbClr val="000000"/>
                </a:solidFill>
              </a:rPr>
              <a:t> </a:t>
            </a:r>
            <a:r>
              <a:rPr lang="en-US" dirty="0" err="1">
                <a:solidFill>
                  <a:srgbClr val="000000"/>
                </a:solidFill>
              </a:rPr>
              <a:t>específica</a:t>
            </a:r>
            <a:r>
              <a:rPr lang="en-US" dirty="0">
                <a:solidFill>
                  <a:srgbClr val="000000"/>
                </a:solidFill>
              </a:rPr>
              <a:t> </a:t>
            </a:r>
            <a:r>
              <a:rPr lang="en-US" dirty="0" err="1">
                <a:solidFill>
                  <a:srgbClr val="000000"/>
                </a:solidFill>
              </a:rPr>
              <a:t>para</a:t>
            </a:r>
            <a:r>
              <a:rPr lang="en-US" dirty="0">
                <a:solidFill>
                  <a:srgbClr val="000000"/>
                </a:solidFill>
              </a:rPr>
              <a:t> </a:t>
            </a:r>
            <a:r>
              <a:rPr lang="en-US" dirty="0" err="1">
                <a:solidFill>
                  <a:srgbClr val="000000"/>
                </a:solidFill>
              </a:rPr>
              <a:t>esa</a:t>
            </a:r>
            <a:r>
              <a:rPr lang="en-US" dirty="0">
                <a:solidFill>
                  <a:srgbClr val="000000"/>
                </a:solidFill>
              </a:rPr>
              <a:t> </a:t>
            </a:r>
            <a:r>
              <a:rPr lang="en-US" dirty="0" err="1">
                <a:solidFill>
                  <a:srgbClr val="000000"/>
                </a:solidFill>
              </a:rPr>
              <a:t>interrupción</a:t>
            </a:r>
            <a:endParaRPr lang="en-US" dirty="0">
              <a:solidFill>
                <a:srgbClr val="000000"/>
              </a:solidFill>
            </a:endParaRPr>
          </a:p>
          <a:p>
            <a:pPr lvl="2"/>
            <a:r>
              <a:rPr lang="en-US" dirty="0">
                <a:solidFill>
                  <a:srgbClr val="000000"/>
                </a:solidFill>
              </a:rPr>
              <a:t>En ambos </a:t>
            </a:r>
            <a:r>
              <a:rPr lang="en-US" dirty="0" err="1">
                <a:solidFill>
                  <a:srgbClr val="000000"/>
                </a:solidFill>
              </a:rPr>
              <a:t>casos</a:t>
            </a:r>
            <a:r>
              <a:rPr lang="en-US" dirty="0">
                <a:solidFill>
                  <a:srgbClr val="000000"/>
                </a:solidFill>
              </a:rPr>
              <a:t>, </a:t>
            </a:r>
            <a:r>
              <a:rPr lang="en-US" dirty="0" err="1">
                <a:solidFill>
                  <a:srgbClr val="000000"/>
                </a:solidFill>
              </a:rPr>
              <a:t>habrá</a:t>
            </a:r>
            <a:r>
              <a:rPr lang="en-US" dirty="0">
                <a:solidFill>
                  <a:srgbClr val="000000"/>
                </a:solidFill>
              </a:rPr>
              <a:t> </a:t>
            </a:r>
            <a:r>
              <a:rPr lang="en-US" dirty="0" err="1">
                <a:solidFill>
                  <a:srgbClr val="000000"/>
                </a:solidFill>
              </a:rPr>
              <a:t>que</a:t>
            </a:r>
            <a:r>
              <a:rPr lang="en-US" dirty="0">
                <a:solidFill>
                  <a:srgbClr val="000000"/>
                </a:solidFill>
              </a:rPr>
              <a:t> </a:t>
            </a:r>
            <a:r>
              <a:rPr lang="en-US" dirty="0" err="1">
                <a:solidFill>
                  <a:srgbClr val="000000"/>
                </a:solidFill>
              </a:rPr>
              <a:t>preguntar</a:t>
            </a:r>
            <a:r>
              <a:rPr lang="en-US" dirty="0">
                <a:solidFill>
                  <a:srgbClr val="000000"/>
                </a:solidFill>
              </a:rPr>
              <a:t> </a:t>
            </a:r>
            <a:r>
              <a:rPr lang="en-US" dirty="0" err="1">
                <a:solidFill>
                  <a:srgbClr val="000000"/>
                </a:solidFill>
              </a:rPr>
              <a:t>cuál</a:t>
            </a:r>
            <a:r>
              <a:rPr lang="en-US" dirty="0">
                <a:solidFill>
                  <a:srgbClr val="000000"/>
                </a:solidFill>
              </a:rPr>
              <a:t> de los dos </a:t>
            </a:r>
            <a:r>
              <a:rPr lang="en-US" dirty="0" err="1">
                <a:solidFill>
                  <a:srgbClr val="000000"/>
                </a:solidFill>
              </a:rPr>
              <a:t>botones</a:t>
            </a:r>
            <a:r>
              <a:rPr lang="en-US" dirty="0">
                <a:solidFill>
                  <a:srgbClr val="000000"/>
                </a:solidFill>
              </a:rPr>
              <a:t> ha </a:t>
            </a:r>
            <a:r>
              <a:rPr lang="en-US" dirty="0" err="1">
                <a:solidFill>
                  <a:srgbClr val="000000"/>
                </a:solidFill>
              </a:rPr>
              <a:t>sido</a:t>
            </a:r>
            <a:r>
              <a:rPr lang="en-US" dirty="0">
                <a:solidFill>
                  <a:srgbClr val="000000"/>
                </a:solidFill>
              </a:rPr>
              <a:t>…. ¿en </a:t>
            </a:r>
            <a:r>
              <a:rPr lang="en-US" dirty="0" err="1">
                <a:solidFill>
                  <a:srgbClr val="000000"/>
                </a:solidFill>
              </a:rPr>
              <a:t>qué</a:t>
            </a:r>
            <a:r>
              <a:rPr lang="en-US" dirty="0">
                <a:solidFill>
                  <a:srgbClr val="000000"/>
                </a:solidFill>
              </a:rPr>
              <a:t> </a:t>
            </a:r>
            <a:r>
              <a:rPr lang="en-US" dirty="0" err="1">
                <a:solidFill>
                  <a:srgbClr val="000000"/>
                </a:solidFill>
              </a:rPr>
              <a:t>registro</a:t>
            </a:r>
            <a:r>
              <a:rPr lang="en-US" dirty="0">
                <a:solidFill>
                  <a:srgbClr val="000000"/>
                </a:solidFill>
              </a:rPr>
              <a:t> </a:t>
            </a:r>
            <a:r>
              <a:rPr lang="en-US" dirty="0" err="1">
                <a:solidFill>
                  <a:srgbClr val="000000"/>
                </a:solidFill>
              </a:rPr>
              <a:t>habrá</a:t>
            </a:r>
            <a:r>
              <a:rPr lang="en-US" dirty="0">
                <a:solidFill>
                  <a:srgbClr val="000000"/>
                </a:solidFill>
              </a:rPr>
              <a:t> </a:t>
            </a:r>
            <a:r>
              <a:rPr lang="en-US" dirty="0" err="1">
                <a:solidFill>
                  <a:srgbClr val="000000"/>
                </a:solidFill>
              </a:rPr>
              <a:t>que</a:t>
            </a:r>
            <a:r>
              <a:rPr lang="en-US" dirty="0">
                <a:solidFill>
                  <a:srgbClr val="000000"/>
                </a:solidFill>
              </a:rPr>
              <a:t> </a:t>
            </a:r>
            <a:r>
              <a:rPr lang="en-US" dirty="0" err="1">
                <a:solidFill>
                  <a:srgbClr val="000000"/>
                </a:solidFill>
              </a:rPr>
              <a:t>mirar</a:t>
            </a:r>
            <a:r>
              <a:rPr lang="en-US" dirty="0">
                <a:solidFill>
                  <a:srgbClr val="000000"/>
                </a:solidFill>
              </a:rPr>
              <a:t>?</a:t>
            </a:r>
          </a:p>
        </p:txBody>
      </p:sp>
    </p:spTree>
    <p:extLst>
      <p:ext uri="{BB962C8B-B14F-4D97-AF65-F5344CB8AC3E}">
        <p14:creationId xmlns:p14="http://schemas.microsoft.com/office/powerpoint/2010/main" val="2040058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Imagen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526781"/>
            <a:ext cx="3732546" cy="50705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4034" name="1 Título"/>
          <p:cNvSpPr>
            <a:spLocks noGrp="1"/>
          </p:cNvSpPr>
          <p:nvPr>
            <p:ph type="title"/>
          </p:nvPr>
        </p:nvSpPr>
        <p:spPr/>
        <p:txBody>
          <a:bodyPr/>
          <a:lstStyle/>
          <a:p>
            <a:r>
              <a:rPr lang="es-ES" dirty="0">
                <a:latin typeface="Arial" charset="0"/>
              </a:rPr>
              <a:t>Uso de </a:t>
            </a:r>
            <a:r>
              <a:rPr lang="es-ES" dirty="0" err="1">
                <a:latin typeface="Arial" charset="0"/>
              </a:rPr>
              <a:t>timers</a:t>
            </a:r>
            <a:endParaRPr lang="es-ES" dirty="0">
              <a:latin typeface="Arial" charset="0"/>
            </a:endParaRPr>
          </a:p>
        </p:txBody>
      </p:sp>
      <p:sp>
        <p:nvSpPr>
          <p:cNvPr id="44035" name="2 Marcador de contenido"/>
          <p:cNvSpPr>
            <a:spLocks noGrp="1"/>
          </p:cNvSpPr>
          <p:nvPr>
            <p:ph idx="1"/>
          </p:nvPr>
        </p:nvSpPr>
        <p:spPr>
          <a:xfrm>
            <a:off x="510564" y="1389163"/>
            <a:ext cx="4421476" cy="5280197"/>
          </a:xfrm>
        </p:spPr>
        <p:txBody>
          <a:bodyPr>
            <a:normAutofit fontScale="92500" lnSpcReduction="20000"/>
          </a:bodyPr>
          <a:lstStyle/>
          <a:p>
            <a:r>
              <a:rPr lang="es-ES" sz="2600" dirty="0">
                <a:latin typeface="Arial" charset="0"/>
              </a:rPr>
              <a:t>Esquema PWM </a:t>
            </a:r>
            <a:r>
              <a:rPr lang="es-ES" sz="2600" dirty="0" err="1">
                <a:latin typeface="Arial" charset="0"/>
              </a:rPr>
              <a:t>Timer</a:t>
            </a:r>
            <a:endParaRPr lang="es-ES" sz="2600" dirty="0">
              <a:latin typeface="Arial" charset="0"/>
            </a:endParaRPr>
          </a:p>
          <a:p>
            <a:pPr lvl="1"/>
            <a:r>
              <a:rPr lang="es-ES" sz="2400" dirty="0">
                <a:latin typeface="Arial" charset="0"/>
                <a:ea typeface="msmincho" charset="0"/>
                <a:cs typeface="msmincho" charset="0"/>
              </a:rPr>
              <a:t>5 temporizadores con PWM (Pulse </a:t>
            </a:r>
            <a:r>
              <a:rPr lang="es-ES" sz="2400" dirty="0" err="1">
                <a:latin typeface="Arial" charset="0"/>
                <a:ea typeface="msmincho" charset="0"/>
                <a:cs typeface="msmincho" charset="0"/>
              </a:rPr>
              <a:t>Width</a:t>
            </a:r>
            <a:r>
              <a:rPr lang="es-ES" sz="2400" dirty="0">
                <a:latin typeface="Arial" charset="0"/>
                <a:ea typeface="msmincho" charset="0"/>
                <a:cs typeface="msmincho" charset="0"/>
              </a:rPr>
              <a:t> </a:t>
            </a:r>
            <a:r>
              <a:rPr lang="es-ES" sz="2400" dirty="0" err="1">
                <a:latin typeface="Arial" charset="0"/>
                <a:ea typeface="msmincho" charset="0"/>
                <a:cs typeface="msmincho" charset="0"/>
              </a:rPr>
              <a:t>Modulation</a:t>
            </a:r>
            <a:r>
              <a:rPr lang="es-ES" sz="2400" dirty="0">
                <a:latin typeface="Arial" charset="0"/>
                <a:ea typeface="msmincho" charset="0"/>
                <a:cs typeface="msmincho" charset="0"/>
              </a:rPr>
              <a:t>) y conexión externa</a:t>
            </a:r>
          </a:p>
          <a:p>
            <a:pPr lvl="1"/>
            <a:r>
              <a:rPr lang="es-ES" sz="2400" dirty="0">
                <a:latin typeface="Arial" charset="0"/>
                <a:ea typeface="msmincho" charset="0"/>
                <a:cs typeface="msmincho" charset="0"/>
              </a:rPr>
              <a:t>1 temporizador sin PWM y sin conexión externa </a:t>
            </a:r>
          </a:p>
          <a:p>
            <a:pPr lvl="1"/>
            <a:r>
              <a:rPr lang="es-ES" sz="2400" dirty="0">
                <a:latin typeface="Arial" charset="0"/>
                <a:ea typeface="msmincho" charset="0"/>
                <a:cs typeface="msmincho" charset="0"/>
              </a:rPr>
              <a:t>No es más que un contador descendente que podemos usar para</a:t>
            </a:r>
          </a:p>
          <a:p>
            <a:pPr lvl="2"/>
            <a:r>
              <a:rPr lang="es-ES" sz="2000" dirty="0">
                <a:latin typeface="Arial" charset="0"/>
                <a:ea typeface="msmincho" charset="0"/>
                <a:cs typeface="msmincho" charset="0"/>
              </a:rPr>
              <a:t>generar una interrupción cada vez que llega a 0</a:t>
            </a:r>
          </a:p>
          <a:p>
            <a:pPr lvl="2"/>
            <a:r>
              <a:rPr lang="es-ES" sz="2000" dirty="0">
                <a:latin typeface="Arial" charset="0"/>
                <a:ea typeface="msmincho" charset="0"/>
                <a:cs typeface="msmincho" charset="0"/>
              </a:rPr>
              <a:t>generar una onda cuadrada (PWM)</a:t>
            </a:r>
          </a:p>
          <a:p>
            <a:r>
              <a:rPr lang="es-ES" sz="2600" dirty="0">
                <a:latin typeface="Arial" charset="0"/>
                <a:ea typeface="msmincho" charset="0"/>
                <a:cs typeface="msmincho" charset="0"/>
              </a:rPr>
              <a:t>MCLK = 64MHz</a:t>
            </a:r>
          </a:p>
          <a:p>
            <a:pPr lvl="1"/>
            <a:r>
              <a:rPr lang="es-ES" sz="2200" dirty="0">
                <a:latin typeface="Arial" charset="0"/>
                <a:ea typeface="msmincho" charset="0"/>
                <a:cs typeface="msmincho" charset="0"/>
              </a:rPr>
              <a:t>8-bit </a:t>
            </a:r>
            <a:r>
              <a:rPr lang="es-ES" sz="2200" dirty="0" err="1">
                <a:latin typeface="Arial" charset="0"/>
                <a:ea typeface="msmincho" charset="0"/>
                <a:cs typeface="msmincho" charset="0"/>
              </a:rPr>
              <a:t>prescaler</a:t>
            </a:r>
            <a:endParaRPr lang="es-ES" sz="1400" dirty="0">
              <a:latin typeface="Arial" charset="0"/>
              <a:ea typeface="msmincho" charset="0"/>
              <a:cs typeface="msmincho" charset="0"/>
            </a:endParaRPr>
          </a:p>
          <a:p>
            <a:pPr lvl="1"/>
            <a:r>
              <a:rPr lang="es-ES" sz="2200" dirty="0">
                <a:latin typeface="Arial" charset="0"/>
                <a:ea typeface="msmincho" charset="0"/>
                <a:cs typeface="msmincho" charset="0"/>
              </a:rPr>
              <a:t>Divisor de frecuencia</a:t>
            </a:r>
          </a:p>
          <a:p>
            <a:pPr lvl="1"/>
            <a:r>
              <a:rPr lang="en-US" sz="2200" dirty="0"/>
              <a:t> f = MCLK / ((P+1) * D)</a:t>
            </a:r>
            <a:endParaRPr lang="es-ES" sz="2200" dirty="0">
              <a:latin typeface="Arial" charset="0"/>
              <a:ea typeface="msmincho" charset="0"/>
              <a:cs typeface="msmincho" charset="0"/>
            </a:endParaRPr>
          </a:p>
        </p:txBody>
      </p:sp>
    </p:spTree>
    <p:extLst>
      <p:ext uri="{BB962C8B-B14F-4D97-AF65-F5344CB8AC3E}">
        <p14:creationId xmlns:p14="http://schemas.microsoft.com/office/powerpoint/2010/main" val="980163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Configuración</a:t>
            </a:r>
            <a:r>
              <a:rPr lang="en-US" dirty="0"/>
              <a:t> de timers</a:t>
            </a:r>
          </a:p>
        </p:txBody>
      </p:sp>
      <p:sp>
        <p:nvSpPr>
          <p:cNvPr id="3" name="Marcador de contenido 2"/>
          <p:cNvSpPr>
            <a:spLocks noGrp="1"/>
          </p:cNvSpPr>
          <p:nvPr>
            <p:ph idx="1"/>
          </p:nvPr>
        </p:nvSpPr>
        <p:spPr>
          <a:xfrm>
            <a:off x="457200" y="1600200"/>
            <a:ext cx="8229600" cy="5257800"/>
          </a:xfrm>
        </p:spPr>
        <p:txBody>
          <a:bodyPr>
            <a:normAutofit/>
          </a:bodyPr>
          <a:lstStyle/>
          <a:p>
            <a:r>
              <a:rPr lang="en-US" sz="2800" dirty="0" err="1"/>
              <a:t>Establecer</a:t>
            </a:r>
            <a:r>
              <a:rPr lang="en-US" sz="2800" dirty="0"/>
              <a:t> </a:t>
            </a:r>
            <a:r>
              <a:rPr lang="en-US" sz="2800" dirty="0" err="1"/>
              <a:t>frecuencia</a:t>
            </a:r>
            <a:r>
              <a:rPr lang="en-US" sz="2800" dirty="0"/>
              <a:t> del timer</a:t>
            </a:r>
          </a:p>
          <a:p>
            <a:pPr lvl="1"/>
            <a:r>
              <a:rPr lang="en-US" sz="2600" dirty="0"/>
              <a:t>P: Pre-</a:t>
            </a:r>
            <a:r>
              <a:rPr lang="en-US" sz="2600" dirty="0" err="1"/>
              <a:t>escalado</a:t>
            </a:r>
            <a:r>
              <a:rPr lang="en-US" sz="2600" dirty="0"/>
              <a:t> de  8-bits.</a:t>
            </a:r>
          </a:p>
          <a:p>
            <a:pPr lvl="2"/>
            <a:r>
              <a:rPr lang="en-US" dirty="0" err="1"/>
              <a:t>Número</a:t>
            </a:r>
            <a:r>
              <a:rPr lang="en-US" dirty="0"/>
              <a:t> (</a:t>
            </a:r>
            <a:r>
              <a:rPr lang="en-US" i="1" dirty="0"/>
              <a:t>n) </a:t>
            </a:r>
            <a:r>
              <a:rPr lang="en-US" dirty="0"/>
              <a:t>entre 0 y 255. </a:t>
            </a:r>
            <a:r>
              <a:rPr lang="en-US" dirty="0" err="1"/>
              <a:t>Cada</a:t>
            </a:r>
            <a:r>
              <a:rPr lang="en-US" dirty="0"/>
              <a:t> ‘</a:t>
            </a:r>
            <a:r>
              <a:rPr lang="en-US" i="1" dirty="0"/>
              <a:t>n+1’ </a:t>
            </a:r>
            <a:r>
              <a:rPr lang="en-US" dirty="0" err="1"/>
              <a:t>ciclos</a:t>
            </a:r>
            <a:r>
              <a:rPr lang="en-US" dirty="0"/>
              <a:t> de MCLK, un </a:t>
            </a:r>
            <a:r>
              <a:rPr lang="en-US" dirty="0" err="1"/>
              <a:t>ciclo</a:t>
            </a:r>
            <a:r>
              <a:rPr lang="en-US" dirty="0"/>
              <a:t> </a:t>
            </a:r>
            <a:r>
              <a:rPr lang="en-US" dirty="0" err="1"/>
              <a:t>tras</a:t>
            </a:r>
            <a:r>
              <a:rPr lang="en-US" dirty="0"/>
              <a:t> el pre-</a:t>
            </a:r>
            <a:r>
              <a:rPr lang="en-US" dirty="0" err="1"/>
              <a:t>escalado</a:t>
            </a:r>
            <a:endParaRPr lang="en-US" dirty="0"/>
          </a:p>
          <a:p>
            <a:pPr lvl="1"/>
            <a:r>
              <a:rPr lang="en-US" sz="2600" dirty="0"/>
              <a:t>D: Divisor de </a:t>
            </a:r>
            <a:r>
              <a:rPr lang="en-US" sz="2600" dirty="0" err="1"/>
              <a:t>frecuencia</a:t>
            </a:r>
            <a:endParaRPr lang="en-US" sz="2600" dirty="0"/>
          </a:p>
          <a:p>
            <a:pPr lvl="2"/>
            <a:r>
              <a:rPr lang="en-US" dirty="0"/>
              <a:t>divide MCLK entre 2,4,8,16 o 32</a:t>
            </a:r>
          </a:p>
          <a:p>
            <a:pPr lvl="1"/>
            <a:r>
              <a:rPr lang="en-US" sz="2600" b="1" dirty="0"/>
              <a:t>f = MCLK / ((P+1) * D)</a:t>
            </a:r>
          </a:p>
          <a:p>
            <a:r>
              <a:rPr lang="en-US" sz="2800" dirty="0" err="1">
                <a:latin typeface="Arial" charset="0"/>
                <a:ea typeface="msmincho" charset="0"/>
                <a:cs typeface="msmincho" charset="0"/>
              </a:rPr>
              <a:t>Establecer</a:t>
            </a:r>
            <a:r>
              <a:rPr lang="en-US" sz="2800" dirty="0">
                <a:latin typeface="Arial" charset="0"/>
                <a:ea typeface="msmincho" charset="0"/>
                <a:cs typeface="msmincho" charset="0"/>
              </a:rPr>
              <a:t> </a:t>
            </a:r>
            <a:r>
              <a:rPr lang="en-US" sz="2800" dirty="0" err="1">
                <a:latin typeface="Arial" charset="0"/>
                <a:ea typeface="msmincho" charset="0"/>
                <a:cs typeface="msmincho" charset="0"/>
              </a:rPr>
              <a:t>número</a:t>
            </a:r>
            <a:r>
              <a:rPr lang="en-US" sz="2800" dirty="0">
                <a:latin typeface="Arial" charset="0"/>
                <a:ea typeface="msmincho" charset="0"/>
                <a:cs typeface="msmincho" charset="0"/>
              </a:rPr>
              <a:t> </a:t>
            </a:r>
            <a:r>
              <a:rPr lang="en-US" sz="2800" dirty="0" err="1">
                <a:latin typeface="Arial" charset="0"/>
                <a:ea typeface="msmincho" charset="0"/>
                <a:cs typeface="msmincho" charset="0"/>
              </a:rPr>
              <a:t>inicial</a:t>
            </a:r>
            <a:r>
              <a:rPr lang="en-US" sz="2800" dirty="0">
                <a:latin typeface="Arial" charset="0"/>
                <a:ea typeface="msmincho" charset="0"/>
                <a:cs typeface="msmincho" charset="0"/>
              </a:rPr>
              <a:t> a </a:t>
            </a:r>
            <a:r>
              <a:rPr lang="en-US" sz="2800" dirty="0" err="1">
                <a:latin typeface="Arial" charset="0"/>
                <a:ea typeface="msmincho" charset="0"/>
                <a:cs typeface="msmincho" charset="0"/>
              </a:rPr>
              <a:t>partir</a:t>
            </a:r>
            <a:r>
              <a:rPr lang="en-US" sz="2800" dirty="0">
                <a:latin typeface="Arial" charset="0"/>
                <a:ea typeface="msmincho" charset="0"/>
                <a:cs typeface="msmincho" charset="0"/>
              </a:rPr>
              <a:t> del </a:t>
            </a:r>
            <a:r>
              <a:rPr lang="en-US" sz="2800" dirty="0" err="1">
                <a:latin typeface="Arial" charset="0"/>
                <a:ea typeface="msmincho" charset="0"/>
                <a:cs typeface="msmincho" charset="0"/>
              </a:rPr>
              <a:t>que</a:t>
            </a:r>
            <a:r>
              <a:rPr lang="en-US" sz="2800" dirty="0">
                <a:latin typeface="Arial" charset="0"/>
                <a:ea typeface="msmincho" charset="0"/>
                <a:cs typeface="msmincho" charset="0"/>
              </a:rPr>
              <a:t> </a:t>
            </a:r>
            <a:r>
              <a:rPr lang="en-US" sz="2800" dirty="0" err="1">
                <a:latin typeface="Arial" charset="0"/>
                <a:ea typeface="msmincho" charset="0"/>
                <a:cs typeface="msmincho" charset="0"/>
              </a:rPr>
              <a:t>contar</a:t>
            </a:r>
            <a:endParaRPr lang="en-US" sz="2800" dirty="0">
              <a:latin typeface="Arial" charset="0"/>
              <a:ea typeface="msmincho" charset="0"/>
              <a:cs typeface="msmincho" charset="0"/>
            </a:endParaRPr>
          </a:p>
          <a:p>
            <a:pPr lvl="1"/>
            <a:r>
              <a:rPr lang="en-US" sz="2600" dirty="0" err="1">
                <a:latin typeface="Arial" charset="0"/>
                <a:ea typeface="msmincho" charset="0"/>
                <a:cs typeface="msmincho" charset="0"/>
              </a:rPr>
              <a:t>Cuando</a:t>
            </a:r>
            <a:r>
              <a:rPr lang="en-US" sz="2600" dirty="0">
                <a:latin typeface="Arial" charset="0"/>
                <a:ea typeface="msmincho" charset="0"/>
                <a:cs typeface="msmincho" charset="0"/>
              </a:rPr>
              <a:t> el </a:t>
            </a:r>
            <a:r>
              <a:rPr lang="en-US" sz="2600" dirty="0" err="1">
                <a:latin typeface="Arial" charset="0"/>
                <a:ea typeface="msmincho" charset="0"/>
                <a:cs typeface="msmincho" charset="0"/>
              </a:rPr>
              <a:t>contador</a:t>
            </a:r>
            <a:r>
              <a:rPr lang="en-US" sz="2600" dirty="0">
                <a:latin typeface="Arial" charset="0"/>
                <a:ea typeface="msmincho" charset="0"/>
                <a:cs typeface="msmincho" charset="0"/>
              </a:rPr>
              <a:t> </a:t>
            </a:r>
            <a:r>
              <a:rPr lang="en-US" sz="2600" dirty="0" err="1">
                <a:latin typeface="Arial" charset="0"/>
                <a:ea typeface="msmincho" charset="0"/>
                <a:cs typeface="msmincho" charset="0"/>
              </a:rPr>
              <a:t>llegue</a:t>
            </a:r>
            <a:r>
              <a:rPr lang="en-US" sz="2600" dirty="0">
                <a:latin typeface="Arial" charset="0"/>
                <a:ea typeface="msmincho" charset="0"/>
                <a:cs typeface="msmincho" charset="0"/>
              </a:rPr>
              <a:t> a 0, se genera </a:t>
            </a:r>
            <a:r>
              <a:rPr lang="en-US" sz="2600" dirty="0" err="1">
                <a:latin typeface="Arial" charset="0"/>
                <a:ea typeface="msmincho" charset="0"/>
                <a:cs typeface="msmincho" charset="0"/>
              </a:rPr>
              <a:t>una</a:t>
            </a:r>
            <a:r>
              <a:rPr lang="en-US" sz="2600" dirty="0">
                <a:latin typeface="Arial" charset="0"/>
                <a:ea typeface="msmincho" charset="0"/>
                <a:cs typeface="msmincho" charset="0"/>
              </a:rPr>
              <a:t> </a:t>
            </a:r>
            <a:r>
              <a:rPr lang="en-US" sz="2600" dirty="0" err="1">
                <a:latin typeface="Arial" charset="0"/>
                <a:ea typeface="msmincho" charset="0"/>
                <a:cs typeface="msmincho" charset="0"/>
              </a:rPr>
              <a:t>interrupción</a:t>
            </a:r>
            <a:endParaRPr lang="es-ES" sz="2600" dirty="0">
              <a:latin typeface="Arial" charset="0"/>
              <a:ea typeface="msmincho" charset="0"/>
              <a:cs typeface="msmincho" charset="0"/>
            </a:endParaRPr>
          </a:p>
          <a:p>
            <a:pPr lvl="2"/>
            <a:endParaRPr lang="en-US" dirty="0"/>
          </a:p>
        </p:txBody>
      </p:sp>
    </p:spTree>
    <p:extLst>
      <p:ext uri="{BB962C8B-B14F-4D97-AF65-F5344CB8AC3E}">
        <p14:creationId xmlns:p14="http://schemas.microsoft.com/office/powerpoint/2010/main" val="8485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Título"/>
          <p:cNvSpPr>
            <a:spLocks noGrp="1"/>
          </p:cNvSpPr>
          <p:nvPr>
            <p:ph type="title"/>
          </p:nvPr>
        </p:nvSpPr>
        <p:spPr/>
        <p:txBody>
          <a:bodyPr/>
          <a:lstStyle/>
          <a:p>
            <a:r>
              <a:rPr lang="es-ES">
                <a:latin typeface="Arial" charset="0"/>
              </a:rPr>
              <a:t>S3CEV40: Sistema de E/S</a:t>
            </a:r>
          </a:p>
        </p:txBody>
      </p:sp>
      <p:sp>
        <p:nvSpPr>
          <p:cNvPr id="20482" name="2 Marcador de contenido"/>
          <p:cNvSpPr>
            <a:spLocks noGrp="1"/>
          </p:cNvSpPr>
          <p:nvPr>
            <p:ph idx="1"/>
          </p:nvPr>
        </p:nvSpPr>
        <p:spPr/>
        <p:txBody>
          <a:bodyPr/>
          <a:lstStyle/>
          <a:p>
            <a:r>
              <a:rPr lang="es-ES" dirty="0">
                <a:latin typeface="Arial" charset="0"/>
              </a:rPr>
              <a:t>Dos tipo de dispositivos:</a:t>
            </a:r>
          </a:p>
          <a:p>
            <a:pPr lvl="1"/>
            <a:r>
              <a:rPr lang="es-ES" sz="2400" dirty="0">
                <a:latin typeface="Arial" charset="0"/>
                <a:ea typeface="msmincho" charset="0"/>
                <a:cs typeface="msmincho" charset="0"/>
              </a:rPr>
              <a:t>Internos: como  el controlador de GPIO</a:t>
            </a:r>
          </a:p>
          <a:p>
            <a:pPr lvl="1"/>
            <a:r>
              <a:rPr lang="es-ES" sz="2400" dirty="0">
                <a:latin typeface="Arial" charset="0"/>
                <a:ea typeface="msmincho" charset="0"/>
                <a:cs typeface="msmincho" charset="0"/>
              </a:rPr>
              <a:t>Externos (activados por señales </a:t>
            </a:r>
            <a:r>
              <a:rPr lang="es-ES" sz="2400" dirty="0" err="1">
                <a:latin typeface="Arial" charset="0"/>
                <a:ea typeface="msmincho" charset="0"/>
                <a:cs typeface="msmincho" charset="0"/>
              </a:rPr>
              <a:t>nGCS</a:t>
            </a:r>
            <a:r>
              <a:rPr lang="es-ES" sz="2400" i="1" dirty="0">
                <a:latin typeface="Arial" charset="0"/>
                <a:ea typeface="msmincho" charset="0"/>
                <a:cs typeface="msmincho" charset="0"/>
              </a:rPr>
              <a:t>&lt;n&gt;</a:t>
            </a:r>
            <a:r>
              <a:rPr lang="es-ES" sz="2400" dirty="0">
                <a:latin typeface="Arial" charset="0"/>
                <a:ea typeface="msmincho" charset="0"/>
                <a:cs typeface="msmincho" charset="0"/>
              </a:rPr>
              <a:t>) </a:t>
            </a:r>
          </a:p>
          <a:p>
            <a:pPr lvl="2"/>
            <a:r>
              <a:rPr lang="es-ES" sz="2000" dirty="0">
                <a:latin typeface="Arial" charset="0"/>
                <a:ea typeface="msmincho" charset="0"/>
                <a:cs typeface="msmincho" charset="0"/>
              </a:rPr>
              <a:t>Como 8-SEG</a:t>
            </a:r>
          </a:p>
          <a:p>
            <a:pPr>
              <a:buFont typeface="Arial" charset="0"/>
              <a:buNone/>
            </a:pPr>
            <a:endParaRPr lang="es-ES" dirty="0">
              <a:latin typeface="Arial" charset="0"/>
            </a:endParaRPr>
          </a:p>
          <a:p>
            <a:pPr lvl="1"/>
            <a:endParaRPr lang="es-ES" dirty="0">
              <a:latin typeface="Arial" charset="0"/>
              <a:ea typeface="msmincho" charset="0"/>
              <a:cs typeface="msmincho" charset="0"/>
            </a:endParaRPr>
          </a:p>
        </p:txBody>
      </p:sp>
      <p:graphicFrame>
        <p:nvGraphicFramePr>
          <p:cNvPr id="6" name="5 Tabla"/>
          <p:cNvGraphicFramePr>
            <a:graphicFrameLocks noGrp="1"/>
          </p:cNvGraphicFramePr>
          <p:nvPr>
            <p:extLst>
              <p:ext uri="{D42A27DB-BD31-4B8C-83A1-F6EECF244321}">
                <p14:modId xmlns:p14="http://schemas.microsoft.com/office/powerpoint/2010/main" val="4240816113"/>
              </p:ext>
            </p:extLst>
          </p:nvPr>
        </p:nvGraphicFramePr>
        <p:xfrm>
          <a:off x="1115616" y="3626188"/>
          <a:ext cx="5988274" cy="3115180"/>
        </p:xfrm>
        <a:graphic>
          <a:graphicData uri="http://schemas.openxmlformats.org/drawingml/2006/table">
            <a:tbl>
              <a:tblPr/>
              <a:tblGrid>
                <a:gridCol w="1996091">
                  <a:extLst>
                    <a:ext uri="{9D8B030D-6E8A-4147-A177-3AD203B41FA5}">
                      <a16:colId xmlns:a16="http://schemas.microsoft.com/office/drawing/2014/main" val="20000"/>
                    </a:ext>
                  </a:extLst>
                </a:gridCol>
                <a:gridCol w="1004835">
                  <a:extLst>
                    <a:ext uri="{9D8B030D-6E8A-4147-A177-3AD203B41FA5}">
                      <a16:colId xmlns:a16="http://schemas.microsoft.com/office/drawing/2014/main" val="20001"/>
                    </a:ext>
                  </a:extLst>
                </a:gridCol>
                <a:gridCol w="2987348">
                  <a:extLst>
                    <a:ext uri="{9D8B030D-6E8A-4147-A177-3AD203B41FA5}">
                      <a16:colId xmlns:a16="http://schemas.microsoft.com/office/drawing/2014/main" val="20002"/>
                    </a:ext>
                  </a:extLst>
                </a:gridCol>
              </a:tblGrid>
              <a:tr h="3040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1" i="0" u="none" strike="noStrike" cap="none" normalizeH="0" baseline="0">
                          <a:ln>
                            <a:noFill/>
                          </a:ln>
                          <a:solidFill>
                            <a:schemeClr val="bg1"/>
                          </a:solidFill>
                          <a:effectLst/>
                          <a:latin typeface="Arial" charset="0"/>
                          <a:ea typeface="ＭＳ Ｐゴシック" charset="0"/>
                          <a:cs typeface="msmincho" charset="0"/>
                        </a:rPr>
                        <a:t>Dispositivo</a:t>
                      </a:r>
                    </a:p>
                  </a:txBody>
                  <a:tcPr marL="78214" marR="78214" marT="41459" marB="41459"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1" i="0" u="none" strike="noStrike" cap="none" normalizeH="0" baseline="0">
                          <a:ln>
                            <a:noFill/>
                          </a:ln>
                          <a:solidFill>
                            <a:schemeClr val="bg1"/>
                          </a:solidFill>
                          <a:effectLst/>
                          <a:latin typeface="Arial" charset="0"/>
                          <a:ea typeface="ＭＳ Ｐゴシック" charset="0"/>
                          <a:cs typeface="msmincho" charset="0"/>
                        </a:rPr>
                        <a:t>CS</a:t>
                      </a:r>
                    </a:p>
                  </a:txBody>
                  <a:tcPr marL="78214" marR="78214" marT="41459" marB="41459"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1" i="0" u="none" strike="noStrike" cap="none" normalizeH="0" baseline="0">
                          <a:ln>
                            <a:noFill/>
                          </a:ln>
                          <a:solidFill>
                            <a:schemeClr val="bg1"/>
                          </a:solidFill>
                          <a:effectLst/>
                          <a:latin typeface="Arial" charset="0"/>
                          <a:ea typeface="ＭＳ Ｐゴシック" charset="0"/>
                          <a:cs typeface="msmincho" charset="0"/>
                        </a:rPr>
                        <a:t>Dirección</a:t>
                      </a:r>
                    </a:p>
                  </a:txBody>
                  <a:tcPr marL="78214" marR="78214" marT="41459" marB="41459"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3040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USB</a:t>
                      </a:r>
                    </a:p>
                  </a:txBody>
                  <a:tcPr marL="78214" marR="78214" marT="41459" marB="41459"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CS1</a:t>
                      </a:r>
                    </a:p>
                  </a:txBody>
                  <a:tcPr marL="78214" marR="78214" marT="41459" marB="41459"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0x0200_0000 – 0x0203_FFFF</a:t>
                      </a:r>
                    </a:p>
                  </a:txBody>
                  <a:tcPr marL="78214" marR="78214" marT="41459" marB="41459"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0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Nand Flash</a:t>
                      </a:r>
                    </a:p>
                  </a:txBody>
                  <a:tcPr marL="78214" marR="78214" marT="41459" marB="41459"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CS2</a:t>
                      </a:r>
                    </a:p>
                  </a:txBody>
                  <a:tcPr marL="78214" marR="78214" marT="41459" marB="41459"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0x0204_0000 – 0x0207_FFFF </a:t>
                      </a:r>
                    </a:p>
                  </a:txBody>
                  <a:tcPr marL="78214" marR="78214" marT="41459" marB="41459"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0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IDE (IOR/W)</a:t>
                      </a:r>
                    </a:p>
                  </a:txBody>
                  <a:tcPr marL="78214" marR="78214" marT="41459" marB="41459"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CS3</a:t>
                      </a:r>
                    </a:p>
                  </a:txBody>
                  <a:tcPr marL="78214" marR="78214" marT="41459" marB="41459"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0x0208_0000 – 0x020B_FFFF</a:t>
                      </a:r>
                    </a:p>
                  </a:txBody>
                  <a:tcPr marL="78214" marR="78214" marT="41459" marB="41459"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0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IDE (KEY)</a:t>
                      </a:r>
                    </a:p>
                  </a:txBody>
                  <a:tcPr marL="78214" marR="78214" marT="41459" marB="41459"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CS4</a:t>
                      </a:r>
                    </a:p>
                  </a:txBody>
                  <a:tcPr marL="78214" marR="78214" marT="41459" marB="41459"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0x020C_0000 – 0x020F_FFFF</a:t>
                      </a:r>
                    </a:p>
                  </a:txBody>
                  <a:tcPr marL="78214" marR="78214" marT="41459" marB="41459"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0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IDE (PDIAG)</a:t>
                      </a:r>
                    </a:p>
                  </a:txBody>
                  <a:tcPr marL="78214" marR="78214" marT="41459" marB="41459"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CS5</a:t>
                      </a:r>
                    </a:p>
                  </a:txBody>
                  <a:tcPr marL="78214" marR="78214" marT="41459" marB="41459"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0x0210_0000 – 0x0213_FFFF</a:t>
                      </a:r>
                    </a:p>
                  </a:txBody>
                  <a:tcPr marL="78214" marR="78214" marT="41459" marB="41459"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0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8-SEG</a:t>
                      </a:r>
                    </a:p>
                  </a:txBody>
                  <a:tcPr marL="78214" marR="78214" marT="41459" marB="41459"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CS6</a:t>
                      </a:r>
                    </a:p>
                  </a:txBody>
                  <a:tcPr marL="78214" marR="78214" marT="41459" marB="41459"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0x0214_0000 – 0x0217_FFFF</a:t>
                      </a:r>
                    </a:p>
                  </a:txBody>
                  <a:tcPr marL="78214" marR="78214" marT="41459" marB="41459"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0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ETHERNET</a:t>
                      </a:r>
                    </a:p>
                  </a:txBody>
                  <a:tcPr marL="78214" marR="78214" marT="41459" marB="41459"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CS7</a:t>
                      </a:r>
                    </a:p>
                  </a:txBody>
                  <a:tcPr marL="78214" marR="78214" marT="41459" marB="41459"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0x0218_0000 – 0x021B_FFFF</a:t>
                      </a:r>
                    </a:p>
                  </a:txBody>
                  <a:tcPr marL="78214" marR="78214" marT="41459" marB="41459"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40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LCD</a:t>
                      </a:r>
                    </a:p>
                  </a:txBody>
                  <a:tcPr marL="78214" marR="78214" marT="41459" marB="41459"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CS8</a:t>
                      </a:r>
                    </a:p>
                  </a:txBody>
                  <a:tcPr marL="78214" marR="78214" marT="41459" marB="41459"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0x021C_0000 – 0x021F_FFFF</a:t>
                      </a:r>
                    </a:p>
                  </a:txBody>
                  <a:tcPr marL="78214" marR="78214" marT="41459" marB="41459"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40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Teclado</a:t>
                      </a:r>
                    </a:p>
                  </a:txBody>
                  <a:tcPr marL="78214" marR="78214" marT="41459" marB="41459"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a:ln>
                            <a:noFill/>
                          </a:ln>
                          <a:solidFill>
                            <a:schemeClr val="tx1"/>
                          </a:solidFill>
                          <a:effectLst/>
                          <a:latin typeface="Arial" charset="0"/>
                          <a:ea typeface="ＭＳ Ｐゴシック" charset="0"/>
                          <a:cs typeface="msmincho" charset="0"/>
                        </a:rPr>
                        <a:t>nGCS3</a:t>
                      </a:r>
                    </a:p>
                  </a:txBody>
                  <a:tcPr marL="78214" marR="78214" marT="41459" marB="41459"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500" b="0" i="0" u="none" strike="noStrike" cap="none" normalizeH="0" baseline="0" dirty="0">
                          <a:ln>
                            <a:noFill/>
                          </a:ln>
                          <a:solidFill>
                            <a:schemeClr val="tx1"/>
                          </a:solidFill>
                          <a:effectLst/>
                          <a:latin typeface="Arial" charset="0"/>
                          <a:ea typeface="ＭＳ Ｐゴシック" charset="0"/>
                          <a:cs typeface="msmincho" charset="0"/>
                        </a:rPr>
                        <a:t>0x0600_0000 – 0X07FF_FFFF</a:t>
                      </a:r>
                    </a:p>
                  </a:txBody>
                  <a:tcPr marL="78214" marR="78214" marT="41459" marB="41459"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 name="Right Brace 1">
            <a:extLst>
              <a:ext uri="{FF2B5EF4-FFF2-40B4-BE49-F238E27FC236}">
                <a16:creationId xmlns:a16="http://schemas.microsoft.com/office/drawing/2014/main" id="{C91534D7-C25D-2B4B-B1A0-80886B4C8F9E}"/>
              </a:ext>
            </a:extLst>
          </p:cNvPr>
          <p:cNvSpPr/>
          <p:nvPr/>
        </p:nvSpPr>
        <p:spPr>
          <a:xfrm>
            <a:off x="7103890" y="3933056"/>
            <a:ext cx="348430" cy="25202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 name="TextBox 2">
            <a:extLst>
              <a:ext uri="{FF2B5EF4-FFF2-40B4-BE49-F238E27FC236}">
                <a16:creationId xmlns:a16="http://schemas.microsoft.com/office/drawing/2014/main" id="{A1476837-9517-8943-8E4B-EF33A829620A}"/>
              </a:ext>
            </a:extLst>
          </p:cNvPr>
          <p:cNvSpPr txBox="1"/>
          <p:nvPr/>
        </p:nvSpPr>
        <p:spPr>
          <a:xfrm>
            <a:off x="7524328" y="5013176"/>
            <a:ext cx="946448" cy="369332"/>
          </a:xfrm>
          <a:prstGeom prst="rect">
            <a:avLst/>
          </a:prstGeom>
          <a:noFill/>
        </p:spPr>
        <p:txBody>
          <a:bodyPr wrap="square" rtlCol="0">
            <a:spAutoFit/>
          </a:bodyPr>
          <a:lstStyle/>
          <a:p>
            <a:r>
              <a:rPr lang="es-ES" dirty="0"/>
              <a:t>nGCS1</a:t>
            </a:r>
          </a:p>
        </p:txBody>
      </p:sp>
    </p:spTree>
    <p:extLst>
      <p:ext uri="{BB962C8B-B14F-4D97-AF65-F5344CB8AC3E}">
        <p14:creationId xmlns:p14="http://schemas.microsoft.com/office/powerpoint/2010/main" val="1728965148"/>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Imagen 5"/>
          <p:cNvPicPr>
            <a:picLocks noChangeAspect="1"/>
          </p:cNvPicPr>
          <p:nvPr/>
        </p:nvPicPr>
        <p:blipFill>
          <a:blip r:embed="rId2">
            <a:extLst>
              <a:ext uri="{28A0092B-C50C-407E-A947-70E740481C1C}">
                <a14:useLocalDpi xmlns:a14="http://schemas.microsoft.com/office/drawing/2010/main" val="0"/>
              </a:ext>
            </a:extLst>
          </a:blip>
          <a:srcRect b="4112"/>
          <a:stretch>
            <a:fillRect/>
          </a:stretch>
        </p:blipFill>
        <p:spPr bwMode="auto">
          <a:xfrm>
            <a:off x="1090383" y="1878609"/>
            <a:ext cx="6936078" cy="4314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058" name="1 Título"/>
          <p:cNvSpPr>
            <a:spLocks noGrp="1"/>
          </p:cNvSpPr>
          <p:nvPr>
            <p:ph type="title"/>
          </p:nvPr>
        </p:nvSpPr>
        <p:spPr/>
        <p:txBody>
          <a:bodyPr/>
          <a:lstStyle/>
          <a:p>
            <a:r>
              <a:rPr lang="es-ES" dirty="0">
                <a:latin typeface="Arial" charset="0"/>
              </a:rPr>
              <a:t>Temporizadores (</a:t>
            </a:r>
            <a:r>
              <a:rPr lang="es-ES" i="1" dirty="0" err="1">
                <a:latin typeface="Arial" charset="0"/>
              </a:rPr>
              <a:t>timers</a:t>
            </a:r>
            <a:r>
              <a:rPr lang="es-ES" dirty="0">
                <a:latin typeface="Arial" charset="0"/>
              </a:rPr>
              <a:t>)</a:t>
            </a:r>
          </a:p>
        </p:txBody>
      </p:sp>
      <p:sp>
        <p:nvSpPr>
          <p:cNvPr id="45059" name="2 Marcador de contenido"/>
          <p:cNvSpPr>
            <a:spLocks noGrp="1"/>
          </p:cNvSpPr>
          <p:nvPr>
            <p:ph idx="1"/>
          </p:nvPr>
        </p:nvSpPr>
        <p:spPr>
          <a:xfrm>
            <a:off x="510564" y="1389163"/>
            <a:ext cx="7589827" cy="4525935"/>
          </a:xfrm>
        </p:spPr>
        <p:txBody>
          <a:bodyPr/>
          <a:lstStyle/>
          <a:p>
            <a:r>
              <a:rPr lang="es-ES" dirty="0">
                <a:latin typeface="Arial" charset="0"/>
              </a:rPr>
              <a:t>Comportamiento básico</a:t>
            </a:r>
          </a:p>
          <a:p>
            <a:pPr lvl="1"/>
            <a:endParaRPr lang="es-ES" dirty="0">
              <a:latin typeface="Arial" charset="0"/>
              <a:ea typeface="msmincho" charset="0"/>
              <a:cs typeface="msmincho" charset="0"/>
            </a:endParaRPr>
          </a:p>
        </p:txBody>
      </p:sp>
    </p:spTree>
    <p:extLst>
      <p:ext uri="{BB962C8B-B14F-4D97-AF65-F5344CB8AC3E}">
        <p14:creationId xmlns:p14="http://schemas.microsoft.com/office/powerpoint/2010/main" val="2365246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1 Título"/>
          <p:cNvSpPr>
            <a:spLocks noGrp="1"/>
          </p:cNvSpPr>
          <p:nvPr>
            <p:ph type="title"/>
          </p:nvPr>
        </p:nvSpPr>
        <p:spPr/>
        <p:txBody>
          <a:bodyPr/>
          <a:lstStyle/>
          <a:p>
            <a:r>
              <a:rPr lang="es-ES">
                <a:latin typeface="Arial" charset="0"/>
              </a:rPr>
              <a:t>Temporizadores</a:t>
            </a:r>
          </a:p>
        </p:txBody>
      </p:sp>
      <p:sp>
        <p:nvSpPr>
          <p:cNvPr id="46082" name="2 Marcador de contenido"/>
          <p:cNvSpPr>
            <a:spLocks noGrp="1"/>
          </p:cNvSpPr>
          <p:nvPr>
            <p:ph idx="1"/>
          </p:nvPr>
        </p:nvSpPr>
        <p:spPr>
          <a:xfrm>
            <a:off x="510565" y="1389163"/>
            <a:ext cx="8232859" cy="4525935"/>
          </a:xfrm>
        </p:spPr>
        <p:txBody>
          <a:bodyPr>
            <a:normAutofit lnSpcReduction="10000"/>
          </a:bodyPr>
          <a:lstStyle/>
          <a:p>
            <a:r>
              <a:rPr lang="es-ES" dirty="0">
                <a:latin typeface="Arial" charset="0"/>
              </a:rPr>
              <a:t>Registros</a:t>
            </a:r>
          </a:p>
          <a:p>
            <a:pPr lvl="1"/>
            <a:r>
              <a:rPr lang="es-ES" dirty="0">
                <a:latin typeface="Arial" charset="0"/>
                <a:ea typeface="msmincho" charset="0"/>
                <a:cs typeface="msmincho" charset="0"/>
              </a:rPr>
              <a:t>TCFG0 (</a:t>
            </a:r>
            <a:r>
              <a:rPr lang="es-ES" dirty="0" err="1">
                <a:latin typeface="Arial" charset="0"/>
                <a:ea typeface="msmincho" charset="0"/>
                <a:cs typeface="msmincho" charset="0"/>
              </a:rPr>
              <a:t>Timer</a:t>
            </a:r>
            <a:r>
              <a:rPr lang="es-ES" dirty="0">
                <a:latin typeface="Arial" charset="0"/>
                <a:ea typeface="msmincho" charset="0"/>
                <a:cs typeface="msmincho" charset="0"/>
              </a:rPr>
              <a:t> </a:t>
            </a:r>
            <a:r>
              <a:rPr lang="es-ES" dirty="0" err="1">
                <a:latin typeface="Arial" charset="0"/>
                <a:ea typeface="msmincho" charset="0"/>
                <a:cs typeface="msmincho" charset="0"/>
              </a:rPr>
              <a:t>configuration</a:t>
            </a:r>
            <a:r>
              <a:rPr lang="es-ES" dirty="0">
                <a:latin typeface="Arial" charset="0"/>
                <a:ea typeface="msmincho" charset="0"/>
                <a:cs typeface="msmincho" charset="0"/>
              </a:rPr>
              <a:t> </a:t>
            </a:r>
            <a:r>
              <a:rPr lang="es-ES" dirty="0" err="1">
                <a:latin typeface="Arial" charset="0"/>
                <a:ea typeface="msmincho" charset="0"/>
                <a:cs typeface="msmincho" charset="0"/>
              </a:rPr>
              <a:t>register</a:t>
            </a:r>
            <a:r>
              <a:rPr lang="es-ES" dirty="0">
                <a:latin typeface="Arial" charset="0"/>
                <a:ea typeface="msmincho" charset="0"/>
                <a:cs typeface="msmincho" charset="0"/>
              </a:rPr>
              <a:t> 0)</a:t>
            </a:r>
          </a:p>
          <a:p>
            <a:pPr lvl="2"/>
            <a:r>
              <a:rPr lang="es-ES" dirty="0">
                <a:latin typeface="Arial" charset="0"/>
                <a:ea typeface="msmincho" charset="0"/>
                <a:cs typeface="msmincho" charset="0"/>
              </a:rPr>
              <a:t>Permite configurar lo módulos de pre-escalado</a:t>
            </a:r>
          </a:p>
          <a:p>
            <a:pPr lvl="1"/>
            <a:r>
              <a:rPr lang="es-ES" dirty="0">
                <a:latin typeface="Arial" charset="0"/>
                <a:ea typeface="msmincho" charset="0"/>
                <a:cs typeface="msmincho" charset="0"/>
              </a:rPr>
              <a:t>TCFG1 (</a:t>
            </a:r>
            <a:r>
              <a:rPr lang="es-ES" dirty="0" err="1">
                <a:latin typeface="Arial" charset="0"/>
                <a:ea typeface="msmincho" charset="0"/>
                <a:cs typeface="msmincho" charset="0"/>
              </a:rPr>
              <a:t>Timer</a:t>
            </a:r>
            <a:r>
              <a:rPr lang="es-ES" dirty="0">
                <a:latin typeface="Arial" charset="0"/>
                <a:ea typeface="msmincho" charset="0"/>
                <a:cs typeface="msmincho" charset="0"/>
              </a:rPr>
              <a:t> </a:t>
            </a:r>
            <a:r>
              <a:rPr lang="es-ES" dirty="0" err="1">
                <a:latin typeface="Arial" charset="0"/>
                <a:ea typeface="msmincho" charset="0"/>
                <a:cs typeface="msmincho" charset="0"/>
              </a:rPr>
              <a:t>configuration</a:t>
            </a:r>
            <a:r>
              <a:rPr lang="es-ES" dirty="0">
                <a:latin typeface="Arial" charset="0"/>
                <a:ea typeface="msmincho" charset="0"/>
                <a:cs typeface="msmincho" charset="0"/>
              </a:rPr>
              <a:t> </a:t>
            </a:r>
            <a:r>
              <a:rPr lang="es-ES" dirty="0" err="1">
                <a:latin typeface="Arial" charset="0"/>
                <a:ea typeface="msmincho" charset="0"/>
                <a:cs typeface="msmincho" charset="0"/>
              </a:rPr>
              <a:t>register</a:t>
            </a:r>
            <a:r>
              <a:rPr lang="es-ES" dirty="0">
                <a:latin typeface="Arial" charset="0"/>
                <a:ea typeface="msmincho" charset="0"/>
                <a:cs typeface="msmincho" charset="0"/>
              </a:rPr>
              <a:t> 1)</a:t>
            </a:r>
          </a:p>
          <a:p>
            <a:pPr lvl="2"/>
            <a:r>
              <a:rPr lang="es-ES" dirty="0">
                <a:latin typeface="Arial" charset="0"/>
                <a:ea typeface="msmincho" charset="0"/>
                <a:cs typeface="msmincho" charset="0"/>
              </a:rPr>
              <a:t>Permite seleccionar la salida del divisor de frecuencia para cada </a:t>
            </a:r>
            <a:r>
              <a:rPr lang="es-ES" i="1" dirty="0" err="1">
                <a:latin typeface="Arial" charset="0"/>
                <a:ea typeface="msmincho" charset="0"/>
                <a:cs typeface="msmincho" charset="0"/>
              </a:rPr>
              <a:t>timer</a:t>
            </a:r>
            <a:endParaRPr lang="es-ES" i="1" dirty="0">
              <a:latin typeface="Arial" charset="0"/>
              <a:ea typeface="msmincho" charset="0"/>
              <a:cs typeface="msmincho" charset="0"/>
            </a:endParaRPr>
          </a:p>
          <a:p>
            <a:pPr lvl="2"/>
            <a:r>
              <a:rPr lang="es-ES" dirty="0">
                <a:latin typeface="Arial" charset="0"/>
                <a:ea typeface="msmincho" charset="0"/>
                <a:cs typeface="msmincho" charset="0"/>
              </a:rPr>
              <a:t>Permite configurar qué </a:t>
            </a:r>
            <a:r>
              <a:rPr lang="es-ES" i="1" dirty="0" err="1">
                <a:latin typeface="Arial" charset="0"/>
                <a:ea typeface="msmincho" charset="0"/>
                <a:cs typeface="msmincho" charset="0"/>
              </a:rPr>
              <a:t>timer</a:t>
            </a:r>
            <a:r>
              <a:rPr lang="es-ES" dirty="0">
                <a:latin typeface="Arial" charset="0"/>
                <a:ea typeface="msmincho" charset="0"/>
                <a:cs typeface="msmincho" charset="0"/>
              </a:rPr>
              <a:t> usará la DMA </a:t>
            </a:r>
          </a:p>
          <a:p>
            <a:pPr lvl="1"/>
            <a:r>
              <a:rPr lang="es-ES" dirty="0">
                <a:latin typeface="Arial" charset="0"/>
                <a:ea typeface="msmincho" charset="0"/>
                <a:cs typeface="msmincho" charset="0"/>
              </a:rPr>
              <a:t>TCON (</a:t>
            </a:r>
            <a:r>
              <a:rPr lang="es-ES" dirty="0" err="1">
                <a:latin typeface="Arial" charset="0"/>
                <a:ea typeface="msmincho" charset="0"/>
                <a:cs typeface="msmincho" charset="0"/>
              </a:rPr>
              <a:t>Timer</a:t>
            </a:r>
            <a:r>
              <a:rPr lang="es-ES" dirty="0">
                <a:latin typeface="Arial" charset="0"/>
                <a:ea typeface="msmincho" charset="0"/>
                <a:cs typeface="msmincho" charset="0"/>
              </a:rPr>
              <a:t> control </a:t>
            </a:r>
            <a:r>
              <a:rPr lang="es-ES" dirty="0" err="1">
                <a:latin typeface="Arial" charset="0"/>
                <a:ea typeface="msmincho" charset="0"/>
                <a:cs typeface="msmincho" charset="0"/>
              </a:rPr>
              <a:t>register</a:t>
            </a:r>
            <a:r>
              <a:rPr lang="es-ES" dirty="0">
                <a:latin typeface="Arial" charset="0"/>
                <a:ea typeface="msmincho" charset="0"/>
                <a:cs typeface="msmincho" charset="0"/>
              </a:rPr>
              <a:t>)</a:t>
            </a:r>
          </a:p>
          <a:p>
            <a:pPr lvl="2"/>
            <a:r>
              <a:rPr lang="es-ES" dirty="0">
                <a:latin typeface="Arial" charset="0"/>
                <a:ea typeface="msmincho" charset="0"/>
                <a:cs typeface="msmincho" charset="0"/>
              </a:rPr>
              <a:t>Permite controlar el comportamiento de los temporizadores (</a:t>
            </a:r>
            <a:r>
              <a:rPr lang="es-ES" dirty="0" err="1">
                <a:latin typeface="Arial" charset="0"/>
                <a:ea typeface="msmincho" charset="0"/>
                <a:cs typeface="msmincho" charset="0"/>
              </a:rPr>
              <a:t>start</a:t>
            </a:r>
            <a:r>
              <a:rPr lang="es-ES" dirty="0">
                <a:latin typeface="Arial" charset="0"/>
                <a:ea typeface="msmincho" charset="0"/>
                <a:cs typeface="msmincho" charset="0"/>
              </a:rPr>
              <a:t>/stop, auto-</a:t>
            </a:r>
            <a:r>
              <a:rPr lang="es-ES" dirty="0" err="1">
                <a:latin typeface="Arial" charset="0"/>
                <a:ea typeface="msmincho" charset="0"/>
                <a:cs typeface="msmincho" charset="0"/>
              </a:rPr>
              <a:t>reload</a:t>
            </a:r>
            <a:r>
              <a:rPr lang="es-ES" dirty="0">
                <a:latin typeface="Arial" charset="0"/>
                <a:ea typeface="msmincho" charset="0"/>
                <a:cs typeface="msmincho" charset="0"/>
              </a:rPr>
              <a:t>, etc.)</a:t>
            </a:r>
          </a:p>
          <a:p>
            <a:pPr lvl="2"/>
            <a:endParaRPr lang="es-ES" dirty="0">
              <a:latin typeface="Arial" charset="0"/>
              <a:ea typeface="msmincho" charset="0"/>
              <a:cs typeface="msmincho" charset="0"/>
            </a:endParaRPr>
          </a:p>
          <a:p>
            <a:pPr lvl="1"/>
            <a:endParaRPr lang="es-ES" dirty="0">
              <a:latin typeface="Arial" charset="0"/>
              <a:ea typeface="msmincho" charset="0"/>
              <a:cs typeface="msmincho" charset="0"/>
            </a:endParaRPr>
          </a:p>
          <a:p>
            <a:pPr lvl="1"/>
            <a:endParaRPr lang="es-ES" dirty="0">
              <a:latin typeface="Arial" charset="0"/>
              <a:ea typeface="msmincho" charset="0"/>
              <a:cs typeface="msmincho" charset="0"/>
            </a:endParaRPr>
          </a:p>
        </p:txBody>
      </p:sp>
    </p:spTree>
    <p:extLst>
      <p:ext uri="{BB962C8B-B14F-4D97-AF65-F5344CB8AC3E}">
        <p14:creationId xmlns:p14="http://schemas.microsoft.com/office/powerpoint/2010/main" val="713974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1 Título"/>
          <p:cNvSpPr>
            <a:spLocks noGrp="1"/>
          </p:cNvSpPr>
          <p:nvPr>
            <p:ph type="title"/>
          </p:nvPr>
        </p:nvSpPr>
        <p:spPr/>
        <p:txBody>
          <a:bodyPr/>
          <a:lstStyle/>
          <a:p>
            <a:r>
              <a:rPr lang="es-ES">
                <a:latin typeface="Arial" charset="0"/>
              </a:rPr>
              <a:t>Temporizadores</a:t>
            </a:r>
          </a:p>
        </p:txBody>
      </p:sp>
      <p:sp>
        <p:nvSpPr>
          <p:cNvPr id="47106" name="2 Marcador de contenido"/>
          <p:cNvSpPr>
            <a:spLocks noGrp="1"/>
          </p:cNvSpPr>
          <p:nvPr>
            <p:ph idx="1"/>
          </p:nvPr>
        </p:nvSpPr>
        <p:spPr>
          <a:xfrm>
            <a:off x="510565" y="1389163"/>
            <a:ext cx="8232859" cy="4525935"/>
          </a:xfrm>
        </p:spPr>
        <p:txBody>
          <a:bodyPr>
            <a:normAutofit lnSpcReduction="10000"/>
          </a:bodyPr>
          <a:lstStyle/>
          <a:p>
            <a:r>
              <a:rPr lang="es-ES" dirty="0">
                <a:latin typeface="Arial" charset="0"/>
              </a:rPr>
              <a:t>Registros</a:t>
            </a:r>
          </a:p>
          <a:p>
            <a:pPr lvl="1"/>
            <a:r>
              <a:rPr lang="es-ES" dirty="0">
                <a:latin typeface="Arial" charset="0"/>
                <a:ea typeface="msmincho" charset="0"/>
                <a:cs typeface="msmincho" charset="0"/>
              </a:rPr>
              <a:t>TCNTB0-5 (</a:t>
            </a:r>
            <a:r>
              <a:rPr lang="es-ES" dirty="0" err="1">
                <a:latin typeface="Arial" charset="0"/>
                <a:ea typeface="msmincho" charset="0"/>
                <a:cs typeface="msmincho" charset="0"/>
              </a:rPr>
              <a:t>Count</a:t>
            </a:r>
            <a:r>
              <a:rPr lang="es-ES" dirty="0">
                <a:latin typeface="Arial" charset="0"/>
                <a:ea typeface="msmincho" charset="0"/>
                <a:cs typeface="msmincho" charset="0"/>
              </a:rPr>
              <a:t> buffer </a:t>
            </a:r>
            <a:r>
              <a:rPr lang="es-ES" dirty="0" err="1">
                <a:latin typeface="Arial" charset="0"/>
                <a:ea typeface="msmincho" charset="0"/>
                <a:cs typeface="msmincho" charset="0"/>
              </a:rPr>
              <a:t>register</a:t>
            </a:r>
            <a:r>
              <a:rPr lang="es-ES" dirty="0">
                <a:latin typeface="Arial" charset="0"/>
                <a:ea typeface="msmincho" charset="0"/>
                <a:cs typeface="msmincho" charset="0"/>
              </a:rPr>
              <a:t> 0-5)</a:t>
            </a:r>
          </a:p>
          <a:p>
            <a:pPr lvl="2"/>
            <a:r>
              <a:rPr lang="es-ES" dirty="0">
                <a:latin typeface="Arial" charset="0"/>
                <a:ea typeface="msmincho" charset="0"/>
                <a:cs typeface="msmincho" charset="0"/>
              </a:rPr>
              <a:t>Registro de buffer del valor de inicialización</a:t>
            </a:r>
          </a:p>
          <a:p>
            <a:pPr lvl="1"/>
            <a:r>
              <a:rPr lang="es-ES" dirty="0">
                <a:latin typeface="Arial" charset="0"/>
                <a:ea typeface="msmincho" charset="0"/>
                <a:cs typeface="msmincho" charset="0"/>
              </a:rPr>
              <a:t>TCMPB0-5 (Compare buffer </a:t>
            </a:r>
            <a:r>
              <a:rPr lang="es-ES" dirty="0" err="1">
                <a:latin typeface="Arial" charset="0"/>
                <a:ea typeface="msmincho" charset="0"/>
                <a:cs typeface="msmincho" charset="0"/>
              </a:rPr>
              <a:t>register</a:t>
            </a:r>
            <a:r>
              <a:rPr lang="es-ES" dirty="0">
                <a:latin typeface="Arial" charset="0"/>
                <a:ea typeface="msmincho" charset="0"/>
                <a:cs typeface="msmincho" charset="0"/>
              </a:rPr>
              <a:t> 0-5)</a:t>
            </a:r>
          </a:p>
          <a:p>
            <a:pPr lvl="2"/>
            <a:r>
              <a:rPr lang="es-ES" dirty="0">
                <a:latin typeface="Arial" charset="0"/>
                <a:ea typeface="msmincho" charset="0"/>
                <a:cs typeface="msmincho" charset="0"/>
              </a:rPr>
              <a:t>Registro de buffer del valor de comparación</a:t>
            </a:r>
          </a:p>
          <a:p>
            <a:pPr lvl="1"/>
            <a:r>
              <a:rPr lang="es-ES" dirty="0">
                <a:latin typeface="Arial" charset="0"/>
                <a:ea typeface="msmincho" charset="0"/>
                <a:cs typeface="msmincho" charset="0"/>
              </a:rPr>
              <a:t>TCNTO0-5 (</a:t>
            </a:r>
            <a:r>
              <a:rPr lang="es-ES" dirty="0" err="1">
                <a:latin typeface="Arial" charset="0"/>
                <a:ea typeface="msmincho" charset="0"/>
                <a:cs typeface="msmincho" charset="0"/>
              </a:rPr>
              <a:t>Count</a:t>
            </a:r>
            <a:r>
              <a:rPr lang="es-ES" dirty="0">
                <a:latin typeface="Arial" charset="0"/>
                <a:ea typeface="msmincho" charset="0"/>
                <a:cs typeface="msmincho" charset="0"/>
              </a:rPr>
              <a:t> </a:t>
            </a:r>
            <a:r>
              <a:rPr lang="es-ES" dirty="0" err="1">
                <a:latin typeface="Arial" charset="0"/>
                <a:ea typeface="msmincho" charset="0"/>
                <a:cs typeface="msmincho" charset="0"/>
              </a:rPr>
              <a:t>observation</a:t>
            </a:r>
            <a:r>
              <a:rPr lang="es-ES" dirty="0">
                <a:latin typeface="Arial" charset="0"/>
                <a:ea typeface="msmincho" charset="0"/>
                <a:cs typeface="msmincho" charset="0"/>
              </a:rPr>
              <a:t> </a:t>
            </a:r>
            <a:r>
              <a:rPr lang="es-ES" dirty="0" err="1">
                <a:latin typeface="Arial" charset="0"/>
                <a:ea typeface="msmincho" charset="0"/>
                <a:cs typeface="msmincho" charset="0"/>
              </a:rPr>
              <a:t>register</a:t>
            </a:r>
            <a:r>
              <a:rPr lang="es-ES" dirty="0">
                <a:latin typeface="Arial" charset="0"/>
                <a:ea typeface="msmincho" charset="0"/>
                <a:cs typeface="msmincho" charset="0"/>
              </a:rPr>
              <a:t> 0-5)</a:t>
            </a:r>
          </a:p>
          <a:p>
            <a:pPr lvl="2"/>
            <a:r>
              <a:rPr lang="es-ES" dirty="0">
                <a:latin typeface="Arial" charset="0"/>
                <a:ea typeface="msmincho" charset="0"/>
                <a:cs typeface="msmincho" charset="0"/>
              </a:rPr>
              <a:t>Registro que permite consultar el valor actual del temporizador</a:t>
            </a:r>
          </a:p>
          <a:p>
            <a:pPr lvl="1"/>
            <a:r>
              <a:rPr lang="es-ES" dirty="0">
                <a:latin typeface="Arial" charset="0"/>
                <a:ea typeface="msmincho" charset="0"/>
                <a:cs typeface="msmincho" charset="0"/>
              </a:rPr>
              <a:t>NO ES posible escribir directamente en TCNT0-5 ni en TCMP0-5</a:t>
            </a:r>
          </a:p>
          <a:p>
            <a:pPr lvl="1"/>
            <a:endParaRPr lang="es-ES" dirty="0">
              <a:latin typeface="Arial" charset="0"/>
              <a:ea typeface="msmincho" charset="0"/>
              <a:cs typeface="msmincho" charset="0"/>
            </a:endParaRPr>
          </a:p>
          <a:p>
            <a:pPr lvl="1"/>
            <a:endParaRPr lang="es-ES" dirty="0">
              <a:latin typeface="Arial" charset="0"/>
              <a:ea typeface="msmincho" charset="0"/>
              <a:cs typeface="msmincho" charset="0"/>
            </a:endParaRPr>
          </a:p>
        </p:txBody>
      </p:sp>
    </p:spTree>
    <p:extLst>
      <p:ext uri="{BB962C8B-B14F-4D97-AF65-F5344CB8AC3E}">
        <p14:creationId xmlns:p14="http://schemas.microsoft.com/office/powerpoint/2010/main" val="3754570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Teclado matricial: </a:t>
            </a:r>
            <a:r>
              <a:rPr lang="es-ES_tradnl"/>
              <a:t>Disposición hardware</a:t>
            </a:r>
            <a:br>
              <a:rPr lang="es-ES"/>
            </a:br>
            <a:endParaRPr lang="es-ES" dirty="0"/>
          </a:p>
        </p:txBody>
      </p:sp>
      <p:sp>
        <p:nvSpPr>
          <p:cNvPr id="9" name="8 Marcador de contenido"/>
          <p:cNvSpPr>
            <a:spLocks noGrp="1"/>
          </p:cNvSpPr>
          <p:nvPr>
            <p:ph idx="1"/>
          </p:nvPr>
        </p:nvSpPr>
        <p:spPr>
          <a:xfrm>
            <a:off x="457200" y="951112"/>
            <a:ext cx="8229600" cy="5175052"/>
          </a:xfrm>
        </p:spPr>
        <p:txBody>
          <a:bodyPr/>
          <a:lstStyle/>
          <a:p>
            <a:r>
              <a:rPr lang="es-ES" sz="2400" dirty="0" err="1"/>
              <a:t>Array</a:t>
            </a:r>
            <a:r>
              <a:rPr lang="es-ES" sz="2400" dirty="0"/>
              <a:t> bidimensional de pulsadores.</a:t>
            </a:r>
          </a:p>
          <a:p>
            <a:r>
              <a:rPr lang="es-ES" sz="2400" dirty="0"/>
              <a:t>Cuando se pulsa una tecla se establece continuidad eléctrica entre fila y columna</a:t>
            </a:r>
            <a:endParaRPr lang="es-ES" dirty="0"/>
          </a:p>
        </p:txBody>
      </p:sp>
      <p:sp>
        <p:nvSpPr>
          <p:cNvPr id="6" name="2 Marcador de contenido"/>
          <p:cNvSpPr txBox="1">
            <a:spLocks/>
          </p:cNvSpPr>
          <p:nvPr/>
        </p:nvSpPr>
        <p:spPr>
          <a:xfrm>
            <a:off x="0" y="951111"/>
            <a:ext cx="8820150" cy="49911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Tx/>
              <a:buBlip>
                <a:blip r:embed="rId2"/>
              </a:buBlip>
              <a:tabLst/>
              <a:defRPr/>
            </a:pPr>
            <a:endParaRPr kumimoji="0" lang="es-ES" sz="28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Tx/>
              <a:buBlip>
                <a:blip r:embed="rId2"/>
              </a:buBlip>
              <a:tabLst/>
              <a:defRPr/>
            </a:pPr>
            <a:endParaRPr kumimoji="0" lang="es-ES" sz="24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Tx/>
              <a:buBlip>
                <a:blip r:embed="rId2"/>
              </a:buBlip>
              <a:tabLst/>
              <a:defRPr/>
            </a:pP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5 Imagen" descr="IMG_0375.jpg"/>
          <p:cNvPicPr>
            <a:picLocks noChangeAspect="1"/>
          </p:cNvPicPr>
          <p:nvPr/>
        </p:nvPicPr>
        <p:blipFill>
          <a:blip r:embed="rId3" cstate="print"/>
          <a:srcRect l="3076" t="23068" b="4614"/>
          <a:stretch>
            <a:fillRect/>
          </a:stretch>
        </p:blipFill>
        <p:spPr bwMode="auto">
          <a:xfrm>
            <a:off x="755576" y="2236836"/>
            <a:ext cx="2620479" cy="2608223"/>
          </a:xfrm>
          <a:prstGeom prst="rect">
            <a:avLst/>
          </a:prstGeom>
          <a:noFill/>
          <a:ln w="9525">
            <a:noFill/>
            <a:miter lim="800000"/>
            <a:headEnd/>
            <a:tailEnd/>
          </a:ln>
        </p:spPr>
      </p:pic>
      <p:pic>
        <p:nvPicPr>
          <p:cNvPr id="3" name="Picture 2">
            <a:extLst>
              <a:ext uri="{FF2B5EF4-FFF2-40B4-BE49-F238E27FC236}">
                <a16:creationId xmlns:a16="http://schemas.microsoft.com/office/drawing/2014/main" id="{B8008A11-A477-0C4E-8D33-F11322763B66}"/>
              </a:ext>
            </a:extLst>
          </p:cNvPr>
          <p:cNvPicPr>
            <a:picLocks noChangeAspect="1"/>
          </p:cNvPicPr>
          <p:nvPr/>
        </p:nvPicPr>
        <p:blipFill>
          <a:blip r:embed="rId4"/>
          <a:stretch>
            <a:fillRect/>
          </a:stretch>
        </p:blipFill>
        <p:spPr>
          <a:xfrm>
            <a:off x="3203848" y="2738090"/>
            <a:ext cx="5604095" cy="3859262"/>
          </a:xfrm>
          <a:prstGeom prst="rect">
            <a:avLst/>
          </a:prstGeom>
        </p:spPr>
      </p:pic>
    </p:spTree>
    <p:extLst>
      <p:ext uri="{BB962C8B-B14F-4D97-AF65-F5344CB8AC3E}">
        <p14:creationId xmlns:p14="http://schemas.microsoft.com/office/powerpoint/2010/main" val="3489180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Teclado matricial: Conexión con la placa y el S3C44B0X</a:t>
            </a:r>
            <a:br>
              <a:rPr lang="es-ES"/>
            </a:br>
            <a:endParaRPr lang="es-ES" dirty="0"/>
          </a:p>
        </p:txBody>
      </p:sp>
      <p:grpSp>
        <p:nvGrpSpPr>
          <p:cNvPr id="4" name="Group 3">
            <a:extLst>
              <a:ext uri="{FF2B5EF4-FFF2-40B4-BE49-F238E27FC236}">
                <a16:creationId xmlns:a16="http://schemas.microsoft.com/office/drawing/2014/main" id="{01ABCF22-4A38-F642-970A-2F141547C4EB}"/>
              </a:ext>
            </a:extLst>
          </p:cNvPr>
          <p:cNvGrpSpPr/>
          <p:nvPr/>
        </p:nvGrpSpPr>
        <p:grpSpPr>
          <a:xfrm>
            <a:off x="0" y="1268760"/>
            <a:ext cx="3960440" cy="3096344"/>
            <a:chOff x="35496" y="1412776"/>
            <a:chExt cx="5276685" cy="4284663"/>
          </a:xfrm>
        </p:grpSpPr>
        <p:pic>
          <p:nvPicPr>
            <p:cNvPr id="7" name="25 Imagen" descr="IMG_0378.jpg"/>
            <p:cNvPicPr>
              <a:picLocks noChangeAspect="1"/>
            </p:cNvPicPr>
            <p:nvPr/>
          </p:nvPicPr>
          <p:blipFill rotWithShape="1">
            <a:blip r:embed="rId2" cstate="print"/>
            <a:srcRect l="7644"/>
            <a:stretch/>
          </p:blipFill>
          <p:spPr bwMode="auto">
            <a:xfrm>
              <a:off x="35496" y="1412776"/>
              <a:ext cx="5276685" cy="4284663"/>
            </a:xfrm>
            <a:prstGeom prst="rect">
              <a:avLst/>
            </a:prstGeom>
            <a:noFill/>
            <a:ln w="9525">
              <a:noFill/>
              <a:miter lim="800000"/>
              <a:headEnd/>
              <a:tailEnd/>
            </a:ln>
          </p:spPr>
        </p:pic>
        <p:sp>
          <p:nvSpPr>
            <p:cNvPr id="10" name="9 Rectángulo redondeado"/>
            <p:cNvSpPr>
              <a:spLocks noChangeArrowheads="1"/>
            </p:cNvSpPr>
            <p:nvPr/>
          </p:nvSpPr>
          <p:spPr bwMode="auto">
            <a:xfrm>
              <a:off x="3943756" y="3270151"/>
              <a:ext cx="357187" cy="785813"/>
            </a:xfrm>
            <a:prstGeom prst="roundRect">
              <a:avLst>
                <a:gd name="adj" fmla="val 16667"/>
              </a:avLst>
            </a:prstGeom>
            <a:solidFill>
              <a:srgbClr val="00B8FF">
                <a:alpha val="30196"/>
              </a:srgbClr>
            </a:solidFill>
            <a:ln w="50800">
              <a:solidFill>
                <a:srgbClr val="FF0000"/>
              </a:solidFill>
              <a:round/>
              <a:headEnd/>
              <a:tailEnd/>
            </a:ln>
          </p:spPr>
          <p:txBody>
            <a:bodyPr/>
            <a:lstStyle/>
            <a:p>
              <a:endParaRPr lang="es-ES"/>
            </a:p>
          </p:txBody>
        </p:sp>
        <p:sp>
          <p:nvSpPr>
            <p:cNvPr id="14" name="13 Rectángulo redondeado"/>
            <p:cNvSpPr>
              <a:spLocks noChangeArrowheads="1"/>
            </p:cNvSpPr>
            <p:nvPr/>
          </p:nvSpPr>
          <p:spPr bwMode="auto">
            <a:xfrm>
              <a:off x="3658006" y="3198714"/>
              <a:ext cx="285750" cy="642937"/>
            </a:xfrm>
            <a:prstGeom prst="roundRect">
              <a:avLst>
                <a:gd name="adj" fmla="val 16667"/>
              </a:avLst>
            </a:prstGeom>
            <a:solidFill>
              <a:srgbClr val="FFC000">
                <a:alpha val="30196"/>
              </a:srgbClr>
            </a:solidFill>
            <a:ln w="50800">
              <a:solidFill>
                <a:srgbClr val="FF0000"/>
              </a:solidFill>
              <a:round/>
              <a:headEnd/>
              <a:tailEnd/>
            </a:ln>
          </p:spPr>
          <p:txBody>
            <a:bodyPr/>
            <a:lstStyle/>
            <a:p>
              <a:endParaRPr lang="es-ES"/>
            </a:p>
          </p:txBody>
        </p:sp>
        <p:sp>
          <p:nvSpPr>
            <p:cNvPr id="15" name="14 Rectángulo redondeado"/>
            <p:cNvSpPr>
              <a:spLocks noChangeArrowheads="1"/>
            </p:cNvSpPr>
            <p:nvPr/>
          </p:nvSpPr>
          <p:spPr bwMode="auto">
            <a:xfrm>
              <a:off x="2800756" y="2127151"/>
              <a:ext cx="1357312" cy="785813"/>
            </a:xfrm>
            <a:prstGeom prst="roundRect">
              <a:avLst>
                <a:gd name="adj" fmla="val 16667"/>
              </a:avLst>
            </a:prstGeom>
            <a:solidFill>
              <a:srgbClr val="92D050">
                <a:alpha val="30196"/>
              </a:srgbClr>
            </a:solidFill>
            <a:ln w="50800">
              <a:solidFill>
                <a:srgbClr val="FF0000"/>
              </a:solidFill>
              <a:round/>
              <a:headEnd/>
              <a:tailEnd/>
            </a:ln>
          </p:spPr>
          <p:txBody>
            <a:bodyPr/>
            <a:lstStyle/>
            <a:p>
              <a:endParaRPr lang="es-ES"/>
            </a:p>
          </p:txBody>
        </p:sp>
        <p:sp>
          <p:nvSpPr>
            <p:cNvPr id="16" name="15 Rectángulo redondeado"/>
            <p:cNvSpPr>
              <a:spLocks noChangeArrowheads="1"/>
            </p:cNvSpPr>
            <p:nvPr/>
          </p:nvSpPr>
          <p:spPr bwMode="auto">
            <a:xfrm>
              <a:off x="2800756" y="1484214"/>
              <a:ext cx="571500" cy="642937"/>
            </a:xfrm>
            <a:prstGeom prst="roundRect">
              <a:avLst>
                <a:gd name="adj" fmla="val 16667"/>
              </a:avLst>
            </a:prstGeom>
            <a:solidFill>
              <a:srgbClr val="FF0000">
                <a:alpha val="30196"/>
              </a:srgbClr>
            </a:solidFill>
            <a:ln w="50800">
              <a:solidFill>
                <a:srgbClr val="FF0000"/>
              </a:solidFill>
              <a:round/>
              <a:headEnd/>
              <a:tailEnd/>
            </a:ln>
          </p:spPr>
          <p:txBody>
            <a:bodyPr/>
            <a:lstStyle/>
            <a:p>
              <a:endParaRPr lang="es-ES"/>
            </a:p>
          </p:txBody>
        </p:sp>
      </p:grpSp>
      <p:sp>
        <p:nvSpPr>
          <p:cNvPr id="3" name="2 Marcador de número de diapositiva"/>
          <p:cNvSpPr>
            <a:spLocks noGrp="1"/>
          </p:cNvSpPr>
          <p:nvPr>
            <p:ph type="sldNum" sz="quarter" idx="4294967295"/>
          </p:nvPr>
        </p:nvSpPr>
        <p:spPr>
          <a:xfrm>
            <a:off x="7010400" y="6356350"/>
            <a:ext cx="2133600" cy="365125"/>
          </a:xfrm>
          <a:prstGeom prst="rect">
            <a:avLst/>
          </a:prstGeom>
        </p:spPr>
        <p:txBody>
          <a:bodyPr/>
          <a:lstStyle/>
          <a:p>
            <a:fld id="{132FADFE-3B8F-471C-ABF0-DBC7717ECBBC}" type="slidenum">
              <a:rPr lang="es-ES" smtClean="0"/>
              <a:pPr/>
              <a:t>44</a:t>
            </a:fld>
            <a:endParaRPr lang="es-ES"/>
          </a:p>
        </p:txBody>
      </p:sp>
      <p:pic>
        <p:nvPicPr>
          <p:cNvPr id="8" name="7 Imagen" descr="conexion_teclado.jpg"/>
          <p:cNvPicPr>
            <a:picLocks noChangeAspect="1"/>
          </p:cNvPicPr>
          <p:nvPr/>
        </p:nvPicPr>
        <p:blipFill>
          <a:blip r:embed="rId3" cstate="print"/>
          <a:srcRect/>
          <a:stretch>
            <a:fillRect/>
          </a:stretch>
        </p:blipFill>
        <p:spPr bwMode="auto">
          <a:xfrm>
            <a:off x="3686372" y="3024005"/>
            <a:ext cx="5446516" cy="3740333"/>
          </a:xfrm>
          <a:prstGeom prst="rect">
            <a:avLst/>
          </a:prstGeom>
          <a:noFill/>
          <a:ln w="9525">
            <a:noFill/>
            <a:miter lim="800000"/>
            <a:headEnd/>
            <a:tailEnd/>
          </a:ln>
        </p:spPr>
      </p:pic>
      <p:sp>
        <p:nvSpPr>
          <p:cNvPr id="9" name="8 Rectángulo redondeado"/>
          <p:cNvSpPr>
            <a:spLocks noChangeArrowheads="1"/>
          </p:cNvSpPr>
          <p:nvPr/>
        </p:nvSpPr>
        <p:spPr bwMode="auto">
          <a:xfrm>
            <a:off x="8572500" y="4632325"/>
            <a:ext cx="571500" cy="1428750"/>
          </a:xfrm>
          <a:prstGeom prst="roundRect">
            <a:avLst>
              <a:gd name="adj" fmla="val 16667"/>
            </a:avLst>
          </a:prstGeom>
          <a:solidFill>
            <a:srgbClr val="00B8FF">
              <a:alpha val="30196"/>
            </a:srgbClr>
          </a:solidFill>
          <a:ln w="50800">
            <a:solidFill>
              <a:srgbClr val="FF0000"/>
            </a:solidFill>
            <a:round/>
            <a:headEnd/>
            <a:tailEnd/>
          </a:ln>
        </p:spPr>
        <p:txBody>
          <a:bodyPr/>
          <a:lstStyle/>
          <a:p>
            <a:endParaRPr lang="es-ES"/>
          </a:p>
        </p:txBody>
      </p:sp>
      <p:sp>
        <p:nvSpPr>
          <p:cNvPr id="11" name="10 Rectángulo redondeado"/>
          <p:cNvSpPr>
            <a:spLocks noChangeArrowheads="1"/>
          </p:cNvSpPr>
          <p:nvPr/>
        </p:nvSpPr>
        <p:spPr bwMode="auto">
          <a:xfrm>
            <a:off x="7308304" y="3933056"/>
            <a:ext cx="1049884" cy="1413644"/>
          </a:xfrm>
          <a:prstGeom prst="roundRect">
            <a:avLst>
              <a:gd name="adj" fmla="val 16667"/>
            </a:avLst>
          </a:prstGeom>
          <a:solidFill>
            <a:srgbClr val="FFC000">
              <a:alpha val="30196"/>
            </a:srgbClr>
          </a:solidFill>
          <a:ln w="50800">
            <a:solidFill>
              <a:srgbClr val="FF0000"/>
            </a:solidFill>
            <a:round/>
            <a:headEnd/>
            <a:tailEnd/>
          </a:ln>
        </p:spPr>
        <p:txBody>
          <a:bodyPr/>
          <a:lstStyle/>
          <a:p>
            <a:endParaRPr lang="es-ES"/>
          </a:p>
        </p:txBody>
      </p:sp>
      <p:sp>
        <p:nvSpPr>
          <p:cNvPr id="12" name="11 Rectángulo redondeado"/>
          <p:cNvSpPr>
            <a:spLocks noChangeArrowheads="1"/>
          </p:cNvSpPr>
          <p:nvPr/>
        </p:nvSpPr>
        <p:spPr bwMode="auto">
          <a:xfrm>
            <a:off x="3639961" y="2989262"/>
            <a:ext cx="3524327" cy="1879897"/>
          </a:xfrm>
          <a:prstGeom prst="roundRect">
            <a:avLst>
              <a:gd name="adj" fmla="val 16667"/>
            </a:avLst>
          </a:prstGeom>
          <a:solidFill>
            <a:srgbClr val="92D050">
              <a:alpha val="30196"/>
            </a:srgbClr>
          </a:solidFill>
          <a:ln w="50800">
            <a:solidFill>
              <a:srgbClr val="FF0000"/>
            </a:solidFill>
            <a:round/>
            <a:headEnd/>
            <a:tailEnd/>
          </a:ln>
        </p:spPr>
        <p:txBody>
          <a:bodyPr/>
          <a:lstStyle/>
          <a:p>
            <a:endParaRPr lang="es-ES"/>
          </a:p>
        </p:txBody>
      </p:sp>
      <p:sp>
        <p:nvSpPr>
          <p:cNvPr id="13" name="12 Rectángulo redondeado"/>
          <p:cNvSpPr>
            <a:spLocks noChangeArrowheads="1"/>
          </p:cNvSpPr>
          <p:nvPr/>
        </p:nvSpPr>
        <p:spPr bwMode="auto">
          <a:xfrm>
            <a:off x="4788024" y="5013177"/>
            <a:ext cx="2212851" cy="1190774"/>
          </a:xfrm>
          <a:prstGeom prst="roundRect">
            <a:avLst>
              <a:gd name="adj" fmla="val 16667"/>
            </a:avLst>
          </a:prstGeom>
          <a:solidFill>
            <a:srgbClr val="FF0000">
              <a:alpha val="30196"/>
            </a:srgbClr>
          </a:solidFill>
          <a:ln w="50800">
            <a:solidFill>
              <a:srgbClr val="FF0000"/>
            </a:solidFill>
            <a:round/>
            <a:headEnd/>
            <a:tailEnd/>
          </a:ln>
        </p:spPr>
        <p:txBody>
          <a:bodyPr/>
          <a:lstStyle/>
          <a:p>
            <a:endParaRPr lang="es-ES"/>
          </a:p>
        </p:txBody>
      </p:sp>
    </p:spTree>
    <p:extLst>
      <p:ext uri="{BB962C8B-B14F-4D97-AF65-F5344CB8AC3E}">
        <p14:creationId xmlns:p14="http://schemas.microsoft.com/office/powerpoint/2010/main" val="877666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C732-0567-0D4C-A469-84410EE912DC}"/>
              </a:ext>
            </a:extLst>
          </p:cNvPr>
          <p:cNvSpPr>
            <a:spLocks noGrp="1"/>
          </p:cNvSpPr>
          <p:nvPr>
            <p:ph type="title"/>
          </p:nvPr>
        </p:nvSpPr>
        <p:spPr/>
        <p:txBody>
          <a:bodyPr/>
          <a:lstStyle/>
          <a:p>
            <a:r>
              <a:rPr lang="es-ES" dirty="0"/>
              <a:t>Teclado matricial: circuito</a:t>
            </a:r>
          </a:p>
        </p:txBody>
      </p:sp>
      <p:pic>
        <p:nvPicPr>
          <p:cNvPr id="3" name="7 Imagen" descr="conexion_teclado.jpg">
            <a:extLst>
              <a:ext uri="{FF2B5EF4-FFF2-40B4-BE49-F238E27FC236}">
                <a16:creationId xmlns:a16="http://schemas.microsoft.com/office/drawing/2014/main" id="{EE1A3E43-5CC1-5840-86AA-B74C4C297538}"/>
              </a:ext>
            </a:extLst>
          </p:cNvPr>
          <p:cNvPicPr>
            <a:picLocks noChangeAspect="1"/>
          </p:cNvPicPr>
          <p:nvPr/>
        </p:nvPicPr>
        <p:blipFill>
          <a:blip r:embed="rId2" cstate="print"/>
          <a:srcRect/>
          <a:stretch>
            <a:fillRect/>
          </a:stretch>
        </p:blipFill>
        <p:spPr bwMode="auto">
          <a:xfrm>
            <a:off x="971600" y="1844824"/>
            <a:ext cx="6505104" cy="4467306"/>
          </a:xfrm>
          <a:prstGeom prst="rect">
            <a:avLst/>
          </a:prstGeom>
          <a:noFill/>
          <a:ln w="9525">
            <a:noFill/>
            <a:miter lim="800000"/>
            <a:headEnd/>
            <a:tailEnd/>
          </a:ln>
        </p:spPr>
      </p:pic>
      <p:sp>
        <p:nvSpPr>
          <p:cNvPr id="4" name="TextBox 3">
            <a:extLst>
              <a:ext uri="{FF2B5EF4-FFF2-40B4-BE49-F238E27FC236}">
                <a16:creationId xmlns:a16="http://schemas.microsoft.com/office/drawing/2014/main" id="{22C1EF08-ACEB-F042-87B3-7E97A9C375BF}"/>
              </a:ext>
            </a:extLst>
          </p:cNvPr>
          <p:cNvSpPr txBox="1"/>
          <p:nvPr/>
        </p:nvSpPr>
        <p:spPr>
          <a:xfrm>
            <a:off x="7092280" y="3718773"/>
            <a:ext cx="1512168" cy="646331"/>
          </a:xfrm>
          <a:prstGeom prst="rect">
            <a:avLst/>
          </a:prstGeom>
          <a:noFill/>
        </p:spPr>
        <p:txBody>
          <a:bodyPr wrap="square" rtlCol="0">
            <a:spAutoFit/>
          </a:bodyPr>
          <a:lstStyle/>
          <a:p>
            <a:r>
              <a:rPr lang="es-ES" dirty="0"/>
              <a:t>Filas de teclado</a:t>
            </a:r>
          </a:p>
        </p:txBody>
      </p:sp>
      <p:sp>
        <p:nvSpPr>
          <p:cNvPr id="5" name="TextBox 4">
            <a:extLst>
              <a:ext uri="{FF2B5EF4-FFF2-40B4-BE49-F238E27FC236}">
                <a16:creationId xmlns:a16="http://schemas.microsoft.com/office/drawing/2014/main" id="{E5ED9C0E-DEE2-784F-B6DF-74820F5D0CDF}"/>
              </a:ext>
            </a:extLst>
          </p:cNvPr>
          <p:cNvSpPr txBox="1"/>
          <p:nvPr/>
        </p:nvSpPr>
        <p:spPr>
          <a:xfrm>
            <a:off x="7092280" y="4355812"/>
            <a:ext cx="1512168" cy="369332"/>
          </a:xfrm>
          <a:prstGeom prst="rect">
            <a:avLst/>
          </a:prstGeom>
          <a:noFill/>
        </p:spPr>
        <p:txBody>
          <a:bodyPr wrap="square" rtlCol="0">
            <a:spAutoFit/>
          </a:bodyPr>
          <a:lstStyle/>
          <a:p>
            <a:r>
              <a:rPr lang="es-ES" dirty="0"/>
              <a:t>Columnas</a:t>
            </a:r>
          </a:p>
        </p:txBody>
      </p:sp>
      <p:sp>
        <p:nvSpPr>
          <p:cNvPr id="7" name="Right Bracket 6">
            <a:extLst>
              <a:ext uri="{FF2B5EF4-FFF2-40B4-BE49-F238E27FC236}">
                <a16:creationId xmlns:a16="http://schemas.microsoft.com/office/drawing/2014/main" id="{1BDF849A-97F3-FB45-853E-7606B544B2B7}"/>
              </a:ext>
            </a:extLst>
          </p:cNvPr>
          <p:cNvSpPr/>
          <p:nvPr/>
        </p:nvSpPr>
        <p:spPr>
          <a:xfrm rot="10800000" flipH="1">
            <a:off x="7046561" y="3789040"/>
            <a:ext cx="45719" cy="504056"/>
          </a:xfrm>
          <a:prstGeom prst="rightBracket">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Right Bracket 7">
            <a:extLst>
              <a:ext uri="{FF2B5EF4-FFF2-40B4-BE49-F238E27FC236}">
                <a16:creationId xmlns:a16="http://schemas.microsoft.com/office/drawing/2014/main" id="{4C795999-92CA-D843-8EEF-C9746C67CE57}"/>
              </a:ext>
            </a:extLst>
          </p:cNvPr>
          <p:cNvSpPr/>
          <p:nvPr/>
        </p:nvSpPr>
        <p:spPr>
          <a:xfrm rot="10800000" flipH="1">
            <a:off x="7046561" y="4293095"/>
            <a:ext cx="45719" cy="504056"/>
          </a:xfrm>
          <a:prstGeom prst="rightBracket">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3492404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Teclado matricial: generación de interrupciones por pulsación</a:t>
            </a:r>
            <a:br>
              <a:rPr lang="es-ES" dirty="0"/>
            </a:br>
            <a:endParaRPr lang="es-ES" dirty="0"/>
          </a:p>
        </p:txBody>
      </p:sp>
      <p:sp>
        <p:nvSpPr>
          <p:cNvPr id="3" name="2 Marcador de número de diapositiva"/>
          <p:cNvSpPr>
            <a:spLocks noGrp="1"/>
          </p:cNvSpPr>
          <p:nvPr>
            <p:ph type="sldNum" sz="quarter" idx="4294967295"/>
          </p:nvPr>
        </p:nvSpPr>
        <p:spPr>
          <a:xfrm>
            <a:off x="6169025" y="6248400"/>
            <a:ext cx="2974975" cy="473075"/>
          </a:xfrm>
          <a:prstGeom prst="rect">
            <a:avLst/>
          </a:prstGeom>
        </p:spPr>
        <p:txBody>
          <a:bodyPr/>
          <a:lstStyle/>
          <a:p>
            <a:fld id="{132FADFE-3B8F-471C-ABF0-DBC7717ECBBC}" type="slidenum">
              <a:rPr lang="es-ES" smtClean="0"/>
              <a:pPr/>
              <a:t>46</a:t>
            </a:fld>
            <a:endParaRPr lang="es-ES"/>
          </a:p>
        </p:txBody>
      </p:sp>
      <p:pic>
        <p:nvPicPr>
          <p:cNvPr id="8" name="7 Imagen" descr="conexion_teclado.jpg"/>
          <p:cNvPicPr>
            <a:picLocks noChangeAspect="1"/>
          </p:cNvPicPr>
          <p:nvPr/>
        </p:nvPicPr>
        <p:blipFill>
          <a:blip r:embed="rId2" cstate="print"/>
          <a:srcRect/>
          <a:stretch>
            <a:fillRect/>
          </a:stretch>
        </p:blipFill>
        <p:spPr bwMode="auto">
          <a:xfrm>
            <a:off x="2771800" y="2395933"/>
            <a:ext cx="6361088" cy="4368405"/>
          </a:xfrm>
          <a:prstGeom prst="rect">
            <a:avLst/>
          </a:prstGeom>
          <a:noFill/>
          <a:ln w="9525">
            <a:noFill/>
            <a:miter lim="800000"/>
            <a:headEnd/>
            <a:tailEnd/>
          </a:ln>
        </p:spPr>
      </p:pic>
      <p:sp>
        <p:nvSpPr>
          <p:cNvPr id="13" name="12 Rectángulo redondeado"/>
          <p:cNvSpPr>
            <a:spLocks noChangeArrowheads="1"/>
          </p:cNvSpPr>
          <p:nvPr/>
        </p:nvSpPr>
        <p:spPr bwMode="auto">
          <a:xfrm>
            <a:off x="4211960" y="4580135"/>
            <a:ext cx="2069676" cy="1202442"/>
          </a:xfrm>
          <a:prstGeom prst="roundRect">
            <a:avLst>
              <a:gd name="adj" fmla="val 16667"/>
            </a:avLst>
          </a:prstGeom>
          <a:solidFill>
            <a:srgbClr val="FF0000">
              <a:alpha val="30196"/>
            </a:srgbClr>
          </a:solidFill>
          <a:ln w="50800">
            <a:solidFill>
              <a:srgbClr val="FF0000"/>
            </a:solidFill>
            <a:round/>
            <a:headEnd/>
            <a:tailEnd/>
          </a:ln>
        </p:spPr>
        <p:txBody>
          <a:bodyPr/>
          <a:lstStyle/>
          <a:p>
            <a:endParaRPr lang="es-ES"/>
          </a:p>
        </p:txBody>
      </p:sp>
      <p:sp>
        <p:nvSpPr>
          <p:cNvPr id="5" name="4 CuadroTexto"/>
          <p:cNvSpPr txBox="1"/>
          <p:nvPr/>
        </p:nvSpPr>
        <p:spPr>
          <a:xfrm>
            <a:off x="3491880" y="6093296"/>
            <a:ext cx="2664296"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ES" dirty="0"/>
              <a:t>Resistencias de </a:t>
            </a:r>
            <a:r>
              <a:rPr lang="es-ES" dirty="0" err="1"/>
              <a:t>pull</a:t>
            </a:r>
            <a:r>
              <a:rPr lang="es-ES" dirty="0"/>
              <a:t>-up</a:t>
            </a:r>
          </a:p>
        </p:txBody>
      </p:sp>
      <p:sp>
        <p:nvSpPr>
          <p:cNvPr id="6" name="5 Marcador de contenido"/>
          <p:cNvSpPr>
            <a:spLocks noGrp="1"/>
          </p:cNvSpPr>
          <p:nvPr>
            <p:ph idx="1"/>
          </p:nvPr>
        </p:nvSpPr>
        <p:spPr>
          <a:xfrm>
            <a:off x="457200" y="1600201"/>
            <a:ext cx="7787208" cy="2979934"/>
          </a:xfrm>
          <a:solidFill>
            <a:schemeClr val="accent1">
              <a:lumMod val="20000"/>
              <a:lumOff val="80000"/>
            </a:schemeClr>
          </a:solidFill>
        </p:spPr>
        <p:txBody>
          <a:bodyPr>
            <a:normAutofit fontScale="62500" lnSpcReduction="20000"/>
          </a:bodyPr>
          <a:lstStyle/>
          <a:p>
            <a:r>
              <a:rPr lang="es-ES" dirty="0"/>
              <a:t>En estado de reposo (tecla no pulsada) los pines 5-8 del conector J7 están conectados a resistencias de “</a:t>
            </a:r>
            <a:r>
              <a:rPr lang="es-ES" dirty="0" err="1"/>
              <a:t>pull</a:t>
            </a:r>
            <a:r>
              <a:rPr lang="es-ES" dirty="0"/>
              <a:t>-up”.</a:t>
            </a:r>
          </a:p>
          <a:p>
            <a:r>
              <a:rPr lang="es-ES" dirty="0"/>
              <a:t>Se hace la AND de los 4 pines para generar una señal de interrupción a través de EINT1.</a:t>
            </a:r>
          </a:p>
          <a:p>
            <a:pPr lvl="1"/>
            <a:r>
              <a:rPr lang="es-ES" dirty="0"/>
              <a:t>Para ello es necesario que al pulsar una tecla uno de los pines pase a valer 0.</a:t>
            </a:r>
          </a:p>
          <a:p>
            <a:r>
              <a:rPr lang="es-ES" dirty="0"/>
              <a:t>Por tanto hay que:</a:t>
            </a:r>
          </a:p>
          <a:p>
            <a:pPr lvl="1"/>
            <a:r>
              <a:rPr lang="es-ES" dirty="0"/>
              <a:t>Programar el controlador de interrupciones para que detecte correctamente la interrupción.</a:t>
            </a:r>
          </a:p>
          <a:p>
            <a:pPr lvl="1"/>
            <a:r>
              <a:rPr lang="es-ES" dirty="0"/>
              <a:t>La rutina de servicio de interrupciones por EINT1 tendrá que identificar la tecla pulsada.</a:t>
            </a:r>
          </a:p>
        </p:txBody>
      </p:sp>
      <p:sp>
        <p:nvSpPr>
          <p:cNvPr id="21" name="20 Flecha curvada hacia la izquierda"/>
          <p:cNvSpPr/>
          <p:nvPr/>
        </p:nvSpPr>
        <p:spPr>
          <a:xfrm rot="9134008" flipH="1">
            <a:off x="6810644" y="4757743"/>
            <a:ext cx="611720" cy="1265947"/>
          </a:xfrm>
          <a:prstGeom prst="curvedLeftArrow">
            <a:avLst/>
          </a:prstGeom>
          <a:solidFill>
            <a:srgbClr val="FFFF00"/>
          </a:solidFill>
          <a:ln w="12700" cap="rnd" cmpd="sng">
            <a:noFill/>
            <a:roun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0" rtlCol="0" anchor="t" anchorCtr="0">
            <a:spAutoFit/>
          </a:bodyPr>
          <a:lstStyle/>
          <a:p>
            <a:pPr algn="just">
              <a:spcBef>
                <a:spcPct val="20000"/>
              </a:spcBef>
            </a:pPr>
            <a:endParaRPr lang="es-ES" sz="1400" b="1" dirty="0">
              <a:solidFill>
                <a:srgbClr val="00007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521482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prstGeom prst="rect">
            <a:avLst/>
          </a:prstGeom>
        </p:spPr>
        <p:txBody>
          <a:bodyPr>
            <a:normAutofit fontScale="90000"/>
          </a:bodyPr>
          <a:lstStyle/>
          <a:p>
            <a:r>
              <a:rPr lang="es-ES" dirty="0"/>
              <a:t>Teclado matricial: </a:t>
            </a:r>
            <a:r>
              <a:rPr lang="es-ES_tradnl" dirty="0"/>
              <a:t>Reconocimiento de interrupción</a:t>
            </a:r>
            <a:endParaRPr lang="es-ES" dirty="0"/>
          </a:p>
        </p:txBody>
      </p:sp>
      <p:sp>
        <p:nvSpPr>
          <p:cNvPr id="40" name="39 Marcador de contenido"/>
          <p:cNvSpPr>
            <a:spLocks noGrp="1"/>
          </p:cNvSpPr>
          <p:nvPr>
            <p:ph idx="1"/>
          </p:nvPr>
        </p:nvSpPr>
        <p:spPr>
          <a:xfrm>
            <a:off x="457200" y="1484784"/>
            <a:ext cx="8229600" cy="4641379"/>
          </a:xfrm>
        </p:spPr>
        <p:txBody>
          <a:bodyPr/>
          <a:lstStyle/>
          <a:p>
            <a:r>
              <a:rPr lang="es-ES" sz="2000" dirty="0"/>
              <a:t>Las direcciones de control de teclado se encuentran en el banco 3 del espacio de direcciones: 0x06000000 – 0x07FFFFFF</a:t>
            </a:r>
          </a:p>
        </p:txBody>
      </p:sp>
      <p:pic>
        <p:nvPicPr>
          <p:cNvPr id="7" name="7 Imagen" descr="conexion_teclado.jpg"/>
          <p:cNvPicPr>
            <a:picLocks noChangeAspect="1"/>
          </p:cNvPicPr>
          <p:nvPr/>
        </p:nvPicPr>
        <p:blipFill>
          <a:blip r:embed="rId2" cstate="print"/>
          <a:srcRect/>
          <a:stretch>
            <a:fillRect/>
          </a:stretch>
        </p:blipFill>
        <p:spPr bwMode="auto">
          <a:xfrm>
            <a:off x="107504" y="2177306"/>
            <a:ext cx="6643687" cy="4564062"/>
          </a:xfrm>
          <a:prstGeom prst="rect">
            <a:avLst/>
          </a:prstGeom>
          <a:noFill/>
          <a:ln w="9525">
            <a:noFill/>
            <a:miter lim="800000"/>
            <a:headEnd/>
            <a:tailEnd/>
          </a:ln>
        </p:spPr>
      </p:pic>
      <p:sp>
        <p:nvSpPr>
          <p:cNvPr id="39" name="38 CuadroTexto"/>
          <p:cNvSpPr txBox="1"/>
          <p:nvPr/>
        </p:nvSpPr>
        <p:spPr>
          <a:xfrm>
            <a:off x="2771800" y="2174667"/>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42" name="41 CuadroTexto"/>
          <p:cNvSpPr txBox="1"/>
          <p:nvPr/>
        </p:nvSpPr>
        <p:spPr>
          <a:xfrm>
            <a:off x="198463" y="2894747"/>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43" name="42 CuadroTexto"/>
          <p:cNvSpPr txBox="1"/>
          <p:nvPr/>
        </p:nvSpPr>
        <p:spPr>
          <a:xfrm>
            <a:off x="198463" y="3038763"/>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44" name="43 CuadroTexto"/>
          <p:cNvSpPr txBox="1"/>
          <p:nvPr/>
        </p:nvSpPr>
        <p:spPr>
          <a:xfrm>
            <a:off x="198463" y="3182779"/>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45" name="44 CuadroTexto"/>
          <p:cNvSpPr txBox="1"/>
          <p:nvPr/>
        </p:nvSpPr>
        <p:spPr>
          <a:xfrm>
            <a:off x="198463" y="3326795"/>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46" name="45 Rectángulo"/>
          <p:cNvSpPr/>
          <p:nvPr/>
        </p:nvSpPr>
        <p:spPr>
          <a:xfrm>
            <a:off x="2358703" y="2780928"/>
            <a:ext cx="1296144" cy="1656184"/>
          </a:xfrm>
          <a:prstGeom prst="rect">
            <a:avLst/>
          </a:prstGeom>
          <a:solidFill>
            <a:schemeClr val="bg1">
              <a:lumMod val="75000"/>
              <a:alpha val="47000"/>
            </a:schemeClr>
          </a:solidFill>
          <a:ln w="12700" cap="rnd" cmpd="sng">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0" rtlCol="0" anchor="t" anchorCtr="0">
            <a:noAutofit/>
          </a:bodyPr>
          <a:lstStyle/>
          <a:p>
            <a:pPr algn="just">
              <a:spcBef>
                <a:spcPct val="20000"/>
              </a:spcBef>
            </a:pPr>
            <a:endParaRPr lang="es-ES" sz="1400" b="1" dirty="0">
              <a:solidFill>
                <a:srgbClr val="000070"/>
              </a:solidFill>
              <a:effectLst>
                <a:outerShdw blurRad="38100" dist="38100" dir="2700000" algn="tl">
                  <a:srgbClr val="000000">
                    <a:alpha val="43137"/>
                  </a:srgbClr>
                </a:outerShdw>
              </a:effectLst>
            </a:endParaRPr>
          </a:p>
        </p:txBody>
      </p:sp>
      <p:sp>
        <p:nvSpPr>
          <p:cNvPr id="47" name="46 CuadroTexto"/>
          <p:cNvSpPr txBox="1"/>
          <p:nvPr/>
        </p:nvSpPr>
        <p:spPr>
          <a:xfrm>
            <a:off x="4230911" y="3470811"/>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48" name="47 CuadroTexto"/>
          <p:cNvSpPr txBox="1"/>
          <p:nvPr/>
        </p:nvSpPr>
        <p:spPr>
          <a:xfrm>
            <a:off x="4558763" y="3717032"/>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49" name="48 CuadroTexto"/>
          <p:cNvSpPr txBox="1"/>
          <p:nvPr/>
        </p:nvSpPr>
        <p:spPr>
          <a:xfrm>
            <a:off x="4662959" y="3902859"/>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50" name="49 CuadroTexto"/>
          <p:cNvSpPr txBox="1"/>
          <p:nvPr/>
        </p:nvSpPr>
        <p:spPr>
          <a:xfrm>
            <a:off x="4806975" y="4149080"/>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51" name="50 CuadroTexto"/>
          <p:cNvSpPr txBox="1"/>
          <p:nvPr/>
        </p:nvSpPr>
        <p:spPr>
          <a:xfrm>
            <a:off x="3478643" y="4509120"/>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52" name="51 CuadroTexto"/>
          <p:cNvSpPr txBox="1"/>
          <p:nvPr/>
        </p:nvSpPr>
        <p:spPr>
          <a:xfrm>
            <a:off x="3478643" y="4838963"/>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53" name="52 CuadroTexto"/>
          <p:cNvSpPr txBox="1"/>
          <p:nvPr/>
        </p:nvSpPr>
        <p:spPr>
          <a:xfrm>
            <a:off x="3478643" y="5157192"/>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54" name="53 CuadroTexto"/>
          <p:cNvSpPr txBox="1"/>
          <p:nvPr/>
        </p:nvSpPr>
        <p:spPr>
          <a:xfrm>
            <a:off x="3478643" y="5415027"/>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55" name="54 CuadroTexto"/>
          <p:cNvSpPr txBox="1"/>
          <p:nvPr/>
        </p:nvSpPr>
        <p:spPr>
          <a:xfrm>
            <a:off x="918543" y="4849416"/>
            <a:ext cx="155492" cy="369332"/>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2400" b="1" dirty="0">
                <a:solidFill>
                  <a:srgbClr val="FF0000"/>
                </a:solidFill>
              </a:rPr>
              <a:t>0</a:t>
            </a:r>
          </a:p>
        </p:txBody>
      </p:sp>
      <p:sp>
        <p:nvSpPr>
          <p:cNvPr id="56" name="55 Elipse"/>
          <p:cNvSpPr/>
          <p:nvPr/>
        </p:nvSpPr>
        <p:spPr>
          <a:xfrm>
            <a:off x="3350741" y="5358137"/>
            <a:ext cx="360000" cy="360000"/>
          </a:xfrm>
          <a:prstGeom prst="ellipse">
            <a:avLst/>
          </a:prstGeom>
          <a:solidFill>
            <a:srgbClr val="FFFF00">
              <a:alpha val="31000"/>
            </a:srgbClr>
          </a:solidFill>
          <a:ln/>
        </p:spPr>
        <p:style>
          <a:lnRef idx="1">
            <a:schemeClr val="accent1"/>
          </a:lnRef>
          <a:fillRef idx="2">
            <a:schemeClr val="accent1"/>
          </a:fillRef>
          <a:effectRef idx="1">
            <a:schemeClr val="accent1"/>
          </a:effectRef>
          <a:fontRef idx="minor">
            <a:schemeClr val="dk1"/>
          </a:fontRef>
        </p:style>
        <p:txBody>
          <a:bodyPr lIns="36000" tIns="36000" rIns="36000" bIns="0" rtlCol="0" anchor="t" anchorCtr="0">
            <a:spAutoFit/>
          </a:bodyPr>
          <a:lstStyle/>
          <a:p>
            <a:pPr algn="just">
              <a:spcBef>
                <a:spcPct val="20000"/>
              </a:spcBef>
            </a:pPr>
            <a:endParaRPr lang="es-ES" sz="1400" b="1" dirty="0">
              <a:solidFill>
                <a:srgbClr val="000070"/>
              </a:solidFill>
              <a:effectLst>
                <a:outerShdw blurRad="38100" dist="38100" dir="2700000" algn="tl">
                  <a:srgbClr val="000000">
                    <a:alpha val="43137"/>
                  </a:srgbClr>
                </a:outerShdw>
              </a:effectLst>
            </a:endParaRPr>
          </a:p>
        </p:txBody>
      </p:sp>
      <p:pic>
        <p:nvPicPr>
          <p:cNvPr id="8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496" y="1988840"/>
            <a:ext cx="2772000" cy="187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6" name="25 Elipse"/>
          <p:cNvSpPr/>
          <p:nvPr/>
        </p:nvSpPr>
        <p:spPr>
          <a:xfrm>
            <a:off x="8450981" y="3384624"/>
            <a:ext cx="540000" cy="540000"/>
          </a:xfrm>
          <a:prstGeom prst="ellipse">
            <a:avLst/>
          </a:prstGeom>
          <a:solidFill>
            <a:srgbClr val="FFFF00">
              <a:alpha val="25000"/>
            </a:srgbClr>
          </a:solidFill>
          <a:ln/>
        </p:spPr>
        <p:style>
          <a:lnRef idx="1">
            <a:schemeClr val="accent1"/>
          </a:lnRef>
          <a:fillRef idx="2">
            <a:schemeClr val="accent1"/>
          </a:fillRef>
          <a:effectRef idx="1">
            <a:schemeClr val="accent1"/>
          </a:effectRef>
          <a:fontRef idx="minor">
            <a:schemeClr val="dk1"/>
          </a:fontRef>
        </p:style>
        <p:txBody>
          <a:bodyPr wrap="square" lIns="36000" tIns="36000" rIns="36000" bIns="0" rtlCol="0" anchor="t" anchorCtr="0">
            <a:spAutoFit/>
          </a:bodyPr>
          <a:lstStyle/>
          <a:p>
            <a:pPr algn="just">
              <a:spcBef>
                <a:spcPct val="20000"/>
              </a:spcBef>
            </a:pPr>
            <a:endParaRPr lang="es-ES" sz="1400" b="1" dirty="0">
              <a:solidFill>
                <a:srgbClr val="000070"/>
              </a:solidFill>
              <a:effectLst>
                <a:outerShdw blurRad="38100" dist="38100" dir="2700000" algn="tl">
                  <a:srgbClr val="000000">
                    <a:alpha val="43137"/>
                  </a:srgbClr>
                </a:outerShdw>
              </a:effectLst>
            </a:endParaRPr>
          </a:p>
        </p:txBody>
      </p:sp>
      <p:sp>
        <p:nvSpPr>
          <p:cNvPr id="15" name="14 Flecha curvada hacia la izquierda"/>
          <p:cNvSpPr/>
          <p:nvPr/>
        </p:nvSpPr>
        <p:spPr>
          <a:xfrm rot="2582378">
            <a:off x="6793903" y="3899454"/>
            <a:ext cx="611720" cy="1265947"/>
          </a:xfrm>
          <a:prstGeom prst="curvedLeftArrow">
            <a:avLst/>
          </a:prstGeom>
          <a:solidFill>
            <a:srgbClr val="FFFF00"/>
          </a:solidFill>
          <a:ln w="12700" cap="rnd" cmpd="sng">
            <a:noFill/>
            <a:roun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0" rtlCol="0" anchor="t" anchorCtr="0">
            <a:spAutoFit/>
          </a:bodyPr>
          <a:lstStyle/>
          <a:p>
            <a:pPr algn="just">
              <a:spcBef>
                <a:spcPct val="20000"/>
              </a:spcBef>
            </a:pPr>
            <a:endParaRPr lang="es-ES" sz="1400" b="1" dirty="0">
              <a:solidFill>
                <a:srgbClr val="000070"/>
              </a:solidFill>
              <a:effectLst>
                <a:outerShdw blurRad="38100" dist="38100" dir="2700000" algn="tl">
                  <a:srgbClr val="000000">
                    <a:alpha val="43137"/>
                  </a:srgbClr>
                </a:outerShdw>
              </a:effectLst>
            </a:endParaRPr>
          </a:p>
        </p:txBody>
      </p:sp>
      <p:sp>
        <p:nvSpPr>
          <p:cNvPr id="14" name="13 CuadroTexto"/>
          <p:cNvSpPr txBox="1"/>
          <p:nvPr/>
        </p:nvSpPr>
        <p:spPr>
          <a:xfrm>
            <a:off x="6876256" y="4490536"/>
            <a:ext cx="2239790" cy="738664"/>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square" lIns="0" tIns="0" rIns="0" bIns="0" rtlCol="0" anchor="ctr" anchorCtr="0">
            <a:spAutoFit/>
          </a:bodyPr>
          <a:lstStyle/>
          <a:p>
            <a:pPr>
              <a:spcBef>
                <a:spcPct val="20000"/>
              </a:spcBef>
            </a:pPr>
            <a:r>
              <a:rPr lang="es-ES" sz="1600" dirty="0">
                <a:latin typeface="Palatino Linotype" pitchFamily="18" charset="0"/>
              </a:rPr>
              <a:t>Supongamos que pulsamos SB16 (conectamos pines 1 y 8)</a:t>
            </a:r>
          </a:p>
        </p:txBody>
      </p:sp>
      <p:sp>
        <p:nvSpPr>
          <p:cNvPr id="38" name="37 Elipse"/>
          <p:cNvSpPr/>
          <p:nvPr/>
        </p:nvSpPr>
        <p:spPr>
          <a:xfrm>
            <a:off x="719632" y="4761208"/>
            <a:ext cx="540000" cy="540000"/>
          </a:xfrm>
          <a:prstGeom prst="ellipse">
            <a:avLst/>
          </a:prstGeom>
          <a:solidFill>
            <a:srgbClr val="FFFF00">
              <a:alpha val="31000"/>
            </a:srgbClr>
          </a:solidFill>
          <a:ln/>
        </p:spPr>
        <p:style>
          <a:lnRef idx="1">
            <a:schemeClr val="accent1"/>
          </a:lnRef>
          <a:fillRef idx="2">
            <a:schemeClr val="accent1"/>
          </a:fillRef>
          <a:effectRef idx="1">
            <a:schemeClr val="accent1"/>
          </a:effectRef>
          <a:fontRef idx="minor">
            <a:schemeClr val="dk1"/>
          </a:fontRef>
        </p:style>
        <p:txBody>
          <a:bodyPr lIns="36000" tIns="36000" rIns="36000" bIns="0" rtlCol="0" anchor="t" anchorCtr="0">
            <a:spAutoFit/>
          </a:bodyPr>
          <a:lstStyle/>
          <a:p>
            <a:pPr algn="just">
              <a:spcBef>
                <a:spcPct val="20000"/>
              </a:spcBef>
            </a:pPr>
            <a:endParaRPr lang="es-ES" sz="1400" b="1" dirty="0">
              <a:solidFill>
                <a:srgbClr val="000070"/>
              </a:solidFill>
              <a:effectLst>
                <a:outerShdw blurRad="38100" dist="38100" dir="2700000" algn="tl">
                  <a:srgbClr val="000000">
                    <a:alpha val="43137"/>
                  </a:srgbClr>
                </a:outerShdw>
              </a:effectLst>
            </a:endParaRPr>
          </a:p>
        </p:txBody>
      </p:sp>
      <p:sp>
        <p:nvSpPr>
          <p:cNvPr id="57" name="56 CuadroTexto"/>
          <p:cNvSpPr txBox="1"/>
          <p:nvPr/>
        </p:nvSpPr>
        <p:spPr>
          <a:xfrm>
            <a:off x="6484028" y="177281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58" name="57 CuadroTexto"/>
          <p:cNvSpPr txBox="1"/>
          <p:nvPr/>
        </p:nvSpPr>
        <p:spPr>
          <a:xfrm>
            <a:off x="7164288" y="177281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59" name="58 CuadroTexto"/>
          <p:cNvSpPr txBox="1"/>
          <p:nvPr/>
        </p:nvSpPr>
        <p:spPr>
          <a:xfrm>
            <a:off x="7852180" y="177281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60" name="59 CuadroTexto"/>
          <p:cNvSpPr txBox="1"/>
          <p:nvPr/>
        </p:nvSpPr>
        <p:spPr>
          <a:xfrm>
            <a:off x="8500252" y="177281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61" name="60 CuadroTexto"/>
          <p:cNvSpPr txBox="1"/>
          <p:nvPr/>
        </p:nvSpPr>
        <p:spPr>
          <a:xfrm>
            <a:off x="6156176" y="3717032"/>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62" name="61 CuadroTexto"/>
          <p:cNvSpPr txBox="1"/>
          <p:nvPr/>
        </p:nvSpPr>
        <p:spPr>
          <a:xfrm>
            <a:off x="6156176" y="2420888"/>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63" name="62 CuadroTexto"/>
          <p:cNvSpPr txBox="1"/>
          <p:nvPr/>
        </p:nvSpPr>
        <p:spPr>
          <a:xfrm>
            <a:off x="6156176" y="2894747"/>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64" name="63 CuadroTexto"/>
          <p:cNvSpPr txBox="1"/>
          <p:nvPr/>
        </p:nvSpPr>
        <p:spPr>
          <a:xfrm>
            <a:off x="6156176" y="3284984"/>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cxnSp>
        <p:nvCxnSpPr>
          <p:cNvPr id="17" name="16 Conector recto de flecha"/>
          <p:cNvCxnSpPr>
            <a:endCxn id="26" idx="3"/>
          </p:cNvCxnSpPr>
          <p:nvPr/>
        </p:nvCxnSpPr>
        <p:spPr>
          <a:xfrm flipH="1">
            <a:off x="8530062" y="2005389"/>
            <a:ext cx="16026" cy="1840154"/>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64 Conector recto de flecha"/>
          <p:cNvCxnSpPr/>
          <p:nvPr/>
        </p:nvCxnSpPr>
        <p:spPr>
          <a:xfrm flipH="1">
            <a:off x="1547664" y="2204864"/>
            <a:ext cx="936000" cy="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65 Conector recto de flecha"/>
          <p:cNvCxnSpPr/>
          <p:nvPr/>
        </p:nvCxnSpPr>
        <p:spPr>
          <a:xfrm flipH="1">
            <a:off x="323632" y="2636912"/>
            <a:ext cx="936000" cy="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p:nvPr/>
        </p:nvCxnSpPr>
        <p:spPr>
          <a:xfrm>
            <a:off x="4354537" y="3359604"/>
            <a:ext cx="1113267" cy="1"/>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67 Conector recto de flecha"/>
          <p:cNvCxnSpPr>
            <a:stCxn id="26" idx="3"/>
            <a:endCxn id="61" idx="3"/>
          </p:cNvCxnSpPr>
          <p:nvPr/>
        </p:nvCxnSpPr>
        <p:spPr>
          <a:xfrm flipH="1" flipV="1">
            <a:off x="6260372" y="3840143"/>
            <a:ext cx="2269690" cy="540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p:nvPr/>
        </p:nvCxnSpPr>
        <p:spPr>
          <a:xfrm flipH="1">
            <a:off x="3923929" y="5229200"/>
            <a:ext cx="1296143" cy="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504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39 Marcador de contenido"/>
          <p:cNvSpPr>
            <a:spLocks noGrp="1"/>
          </p:cNvSpPr>
          <p:nvPr>
            <p:ph sz="quarter" idx="4294967295"/>
          </p:nvPr>
        </p:nvSpPr>
        <p:spPr>
          <a:xfrm>
            <a:off x="0" y="1500188"/>
            <a:ext cx="8712200" cy="4714875"/>
          </a:xfrm>
        </p:spPr>
        <p:txBody>
          <a:bodyPr>
            <a:normAutofit/>
          </a:bodyPr>
          <a:lstStyle/>
          <a:p>
            <a:r>
              <a:rPr lang="es-ES" sz="2000" dirty="0"/>
              <a:t>Para averiguar qué tecla ha sido pulsada usamos U10</a:t>
            </a:r>
          </a:p>
          <a:p>
            <a:r>
              <a:rPr lang="es-ES" sz="2000" dirty="0"/>
              <a:t>Ejemplo: </a:t>
            </a:r>
            <a:r>
              <a:rPr lang="es-ES" sz="2000" dirty="0" err="1">
                <a:latin typeface="Consolas" pitchFamily="49" charset="0"/>
                <a:cs typeface="Consolas" pitchFamily="49" charset="0"/>
              </a:rPr>
              <a:t>char</a:t>
            </a:r>
            <a:r>
              <a:rPr lang="es-ES" sz="2000" dirty="0">
                <a:latin typeface="Consolas" pitchFamily="49" charset="0"/>
                <a:cs typeface="Consolas" pitchFamily="49" charset="0"/>
              </a:rPr>
              <a:t> </a:t>
            </a:r>
            <a:r>
              <a:rPr lang="es-ES" sz="2000" dirty="0" err="1">
                <a:latin typeface="Consolas" pitchFamily="49" charset="0"/>
                <a:cs typeface="Consolas" pitchFamily="49" charset="0"/>
              </a:rPr>
              <a:t>temp</a:t>
            </a:r>
            <a:r>
              <a:rPr lang="es-ES" sz="2000" dirty="0">
                <a:latin typeface="Consolas" pitchFamily="49" charset="0"/>
                <a:cs typeface="Consolas" pitchFamily="49" charset="0"/>
              </a:rPr>
              <a:t> = *(0x06000000 + 0xFD)</a:t>
            </a:r>
          </a:p>
        </p:txBody>
      </p:sp>
      <p:sp>
        <p:nvSpPr>
          <p:cNvPr id="2" name="1 Título"/>
          <p:cNvSpPr>
            <a:spLocks noGrp="1"/>
          </p:cNvSpPr>
          <p:nvPr>
            <p:ph type="title"/>
          </p:nvPr>
        </p:nvSpPr>
        <p:spPr>
          <a:prstGeom prst="rect">
            <a:avLst/>
          </a:prstGeom>
        </p:spPr>
        <p:txBody>
          <a:bodyPr>
            <a:normAutofit fontScale="90000"/>
          </a:bodyPr>
          <a:lstStyle/>
          <a:p>
            <a:r>
              <a:rPr lang="es-ES" dirty="0"/>
              <a:t>Teclado matricial: </a:t>
            </a:r>
            <a:r>
              <a:rPr lang="es-ES_tradnl" dirty="0"/>
              <a:t>Detección de tecla (1/4)</a:t>
            </a:r>
            <a:endParaRPr lang="es-ES" dirty="0"/>
          </a:p>
        </p:txBody>
      </p:sp>
      <p:pic>
        <p:nvPicPr>
          <p:cNvPr id="7" name="7 Imagen" descr="conexion_teclado.jpg"/>
          <p:cNvPicPr>
            <a:picLocks noChangeAspect="1"/>
          </p:cNvPicPr>
          <p:nvPr/>
        </p:nvPicPr>
        <p:blipFill>
          <a:blip r:embed="rId2" cstate="print"/>
          <a:srcRect/>
          <a:stretch>
            <a:fillRect/>
          </a:stretch>
        </p:blipFill>
        <p:spPr bwMode="auto">
          <a:xfrm>
            <a:off x="107504" y="2177306"/>
            <a:ext cx="6643687" cy="4564062"/>
          </a:xfrm>
          <a:prstGeom prst="rect">
            <a:avLst/>
          </a:prstGeom>
          <a:noFill/>
          <a:ln w="9525">
            <a:noFill/>
            <a:miter lim="800000"/>
            <a:headEnd/>
            <a:tailEnd/>
          </a:ln>
        </p:spPr>
      </p:pic>
      <p:sp>
        <p:nvSpPr>
          <p:cNvPr id="42" name="41 CuadroTexto"/>
          <p:cNvSpPr txBox="1"/>
          <p:nvPr/>
        </p:nvSpPr>
        <p:spPr>
          <a:xfrm>
            <a:off x="198463" y="2894747"/>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43" name="42 CuadroTexto"/>
          <p:cNvSpPr txBox="1"/>
          <p:nvPr/>
        </p:nvSpPr>
        <p:spPr>
          <a:xfrm>
            <a:off x="198463" y="3038763"/>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44" name="43 CuadroTexto"/>
          <p:cNvSpPr txBox="1"/>
          <p:nvPr/>
        </p:nvSpPr>
        <p:spPr>
          <a:xfrm>
            <a:off x="198463" y="3182779"/>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45" name="44 CuadroTexto"/>
          <p:cNvSpPr txBox="1"/>
          <p:nvPr/>
        </p:nvSpPr>
        <p:spPr>
          <a:xfrm>
            <a:off x="198463" y="3326795"/>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47" name="46 CuadroTexto"/>
          <p:cNvSpPr txBox="1"/>
          <p:nvPr/>
        </p:nvSpPr>
        <p:spPr>
          <a:xfrm>
            <a:off x="4230911" y="3470811"/>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48" name="47 CuadroTexto"/>
          <p:cNvSpPr txBox="1"/>
          <p:nvPr/>
        </p:nvSpPr>
        <p:spPr>
          <a:xfrm>
            <a:off x="4558763" y="3717032"/>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49" name="48 CuadroTexto"/>
          <p:cNvSpPr txBox="1"/>
          <p:nvPr/>
        </p:nvSpPr>
        <p:spPr>
          <a:xfrm>
            <a:off x="4662959" y="3902859"/>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50" name="49 CuadroTexto"/>
          <p:cNvSpPr txBox="1"/>
          <p:nvPr/>
        </p:nvSpPr>
        <p:spPr>
          <a:xfrm>
            <a:off x="4806975" y="4149080"/>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51" name="50 CuadroTexto"/>
          <p:cNvSpPr txBox="1"/>
          <p:nvPr/>
        </p:nvSpPr>
        <p:spPr>
          <a:xfrm>
            <a:off x="4683828" y="4509120"/>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52" name="51 CuadroTexto"/>
          <p:cNvSpPr txBox="1"/>
          <p:nvPr/>
        </p:nvSpPr>
        <p:spPr>
          <a:xfrm>
            <a:off x="4683828" y="4838963"/>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53" name="52 CuadroTexto"/>
          <p:cNvSpPr txBox="1"/>
          <p:nvPr/>
        </p:nvSpPr>
        <p:spPr>
          <a:xfrm>
            <a:off x="4683828" y="5157192"/>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54" name="53 CuadroTexto"/>
          <p:cNvSpPr txBox="1"/>
          <p:nvPr/>
        </p:nvSpPr>
        <p:spPr>
          <a:xfrm>
            <a:off x="4683828" y="5415027"/>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pic>
        <p:nvPicPr>
          <p:cNvPr id="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496" y="1989048"/>
            <a:ext cx="2772000" cy="187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6" name="25 Elipse"/>
          <p:cNvSpPr/>
          <p:nvPr/>
        </p:nvSpPr>
        <p:spPr>
          <a:xfrm>
            <a:off x="8450981" y="3384624"/>
            <a:ext cx="540000" cy="540000"/>
          </a:xfrm>
          <a:prstGeom prst="ellipse">
            <a:avLst/>
          </a:prstGeom>
          <a:solidFill>
            <a:srgbClr val="FFFF00">
              <a:alpha val="25000"/>
            </a:srgbClr>
          </a:solidFill>
          <a:ln/>
        </p:spPr>
        <p:style>
          <a:lnRef idx="1">
            <a:schemeClr val="accent1"/>
          </a:lnRef>
          <a:fillRef idx="2">
            <a:schemeClr val="accent1"/>
          </a:fillRef>
          <a:effectRef idx="1">
            <a:schemeClr val="accent1"/>
          </a:effectRef>
          <a:fontRef idx="minor">
            <a:schemeClr val="dk1"/>
          </a:fontRef>
        </p:style>
        <p:txBody>
          <a:bodyPr wrap="square" lIns="36000" tIns="36000" rIns="36000" bIns="0" rtlCol="0" anchor="t" anchorCtr="0">
            <a:spAutoFit/>
          </a:bodyPr>
          <a:lstStyle/>
          <a:p>
            <a:pPr algn="just">
              <a:spcBef>
                <a:spcPct val="20000"/>
              </a:spcBef>
            </a:pPr>
            <a:endParaRPr lang="es-ES" sz="1400" b="1" dirty="0">
              <a:solidFill>
                <a:srgbClr val="000070"/>
              </a:solidFill>
              <a:effectLst>
                <a:outerShdw blurRad="38100" dist="38100" dir="2700000" algn="tl">
                  <a:srgbClr val="000000">
                    <a:alpha val="43137"/>
                  </a:srgbClr>
                </a:outerShdw>
              </a:effectLst>
            </a:endParaRPr>
          </a:p>
        </p:txBody>
      </p:sp>
      <p:sp>
        <p:nvSpPr>
          <p:cNvPr id="14" name="13 CuadroTexto"/>
          <p:cNvSpPr txBox="1"/>
          <p:nvPr/>
        </p:nvSpPr>
        <p:spPr>
          <a:xfrm>
            <a:off x="5076055" y="5805264"/>
            <a:ext cx="3914926" cy="541687"/>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square" lIns="0" tIns="0" rIns="0" bIns="0" rtlCol="0" anchor="ctr" anchorCtr="0">
            <a:spAutoFit/>
          </a:bodyPr>
          <a:lstStyle/>
          <a:p>
            <a:pPr>
              <a:spcBef>
                <a:spcPct val="20000"/>
              </a:spcBef>
            </a:pPr>
            <a:r>
              <a:rPr lang="es-ES" sz="1600" dirty="0">
                <a:latin typeface="Consolas" pitchFamily="49" charset="0"/>
                <a:cs typeface="Consolas" pitchFamily="49" charset="0"/>
              </a:rPr>
              <a:t>DIR = 0000 0110 0000 … 111</a:t>
            </a:r>
            <a:r>
              <a:rPr lang="es-ES" sz="1600" b="1" dirty="0">
                <a:solidFill>
                  <a:srgbClr val="000070"/>
                </a:solidFill>
                <a:latin typeface="Consolas" pitchFamily="49" charset="0"/>
                <a:cs typeface="Consolas" pitchFamily="49" charset="0"/>
              </a:rPr>
              <a:t>1 110</a:t>
            </a:r>
            <a:r>
              <a:rPr lang="es-ES" sz="1600" dirty="0">
                <a:latin typeface="Consolas" pitchFamily="49" charset="0"/>
                <a:cs typeface="Consolas" pitchFamily="49" charset="0"/>
              </a:rPr>
              <a:t>1</a:t>
            </a:r>
          </a:p>
          <a:p>
            <a:pPr>
              <a:spcBef>
                <a:spcPct val="20000"/>
              </a:spcBef>
            </a:pPr>
            <a:r>
              <a:rPr lang="es-ES" sz="1600" dirty="0">
                <a:latin typeface="Consolas" pitchFamily="49" charset="0"/>
                <a:cs typeface="Consolas" pitchFamily="49" charset="0"/>
                <a:sym typeface="Symbol"/>
              </a:rPr>
              <a:t> </a:t>
            </a:r>
            <a:r>
              <a:rPr lang="es-ES" sz="1600" dirty="0" err="1">
                <a:latin typeface="Consolas" pitchFamily="49" charset="0"/>
                <a:cs typeface="Consolas" pitchFamily="49" charset="0"/>
              </a:rPr>
              <a:t>temp</a:t>
            </a:r>
            <a:r>
              <a:rPr lang="es-ES" sz="1600" dirty="0">
                <a:latin typeface="Consolas" pitchFamily="49" charset="0"/>
                <a:cs typeface="Consolas" pitchFamily="49" charset="0"/>
              </a:rPr>
              <a:t> = D3 D2 D1 D0 = </a:t>
            </a:r>
            <a:r>
              <a:rPr lang="es-ES" sz="1600" b="1" dirty="0">
                <a:solidFill>
                  <a:srgbClr val="7030A0"/>
                </a:solidFill>
                <a:latin typeface="Consolas" pitchFamily="49" charset="0"/>
                <a:cs typeface="Consolas" pitchFamily="49" charset="0"/>
              </a:rPr>
              <a:t>1111</a:t>
            </a:r>
            <a:r>
              <a:rPr lang="es-ES" sz="1600" b="1" baseline="-25000" dirty="0">
                <a:solidFill>
                  <a:srgbClr val="7030A0"/>
                </a:solidFill>
                <a:latin typeface="Consolas" pitchFamily="49" charset="0"/>
                <a:cs typeface="Consolas" pitchFamily="49" charset="0"/>
              </a:rPr>
              <a:t>2</a:t>
            </a:r>
            <a:r>
              <a:rPr lang="es-ES" sz="1600" dirty="0">
                <a:solidFill>
                  <a:srgbClr val="7030A0"/>
                </a:solidFill>
                <a:latin typeface="Consolas" pitchFamily="49" charset="0"/>
                <a:cs typeface="Consolas" pitchFamily="49" charset="0"/>
              </a:rPr>
              <a:t> </a:t>
            </a:r>
            <a:r>
              <a:rPr lang="es-ES" sz="1600" dirty="0">
                <a:latin typeface="Consolas" pitchFamily="49" charset="0"/>
                <a:cs typeface="Consolas" pitchFamily="49" charset="0"/>
              </a:rPr>
              <a:t>= </a:t>
            </a:r>
            <a:r>
              <a:rPr lang="es-ES" sz="1600" b="1" dirty="0">
                <a:solidFill>
                  <a:srgbClr val="7030A0"/>
                </a:solidFill>
                <a:latin typeface="Consolas" pitchFamily="49" charset="0"/>
                <a:cs typeface="Consolas" pitchFamily="49" charset="0"/>
              </a:rPr>
              <a:t>0xF</a:t>
            </a:r>
          </a:p>
        </p:txBody>
      </p:sp>
      <p:sp>
        <p:nvSpPr>
          <p:cNvPr id="57" name="56 CuadroTexto"/>
          <p:cNvSpPr txBox="1"/>
          <p:nvPr/>
        </p:nvSpPr>
        <p:spPr>
          <a:xfrm>
            <a:off x="6484028" y="177281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58" name="57 CuadroTexto"/>
          <p:cNvSpPr txBox="1"/>
          <p:nvPr/>
        </p:nvSpPr>
        <p:spPr>
          <a:xfrm>
            <a:off x="7164288" y="177281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59" name="58 CuadroTexto"/>
          <p:cNvSpPr txBox="1"/>
          <p:nvPr/>
        </p:nvSpPr>
        <p:spPr>
          <a:xfrm>
            <a:off x="7852180" y="177281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60" name="59 CuadroTexto"/>
          <p:cNvSpPr txBox="1"/>
          <p:nvPr/>
        </p:nvSpPr>
        <p:spPr>
          <a:xfrm>
            <a:off x="8500252" y="177281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61" name="60 CuadroTexto"/>
          <p:cNvSpPr txBox="1"/>
          <p:nvPr/>
        </p:nvSpPr>
        <p:spPr>
          <a:xfrm>
            <a:off x="6156176" y="3717032"/>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62" name="61 CuadroTexto"/>
          <p:cNvSpPr txBox="1"/>
          <p:nvPr/>
        </p:nvSpPr>
        <p:spPr>
          <a:xfrm>
            <a:off x="6156176" y="2420888"/>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63" name="62 CuadroTexto"/>
          <p:cNvSpPr txBox="1"/>
          <p:nvPr/>
        </p:nvSpPr>
        <p:spPr>
          <a:xfrm>
            <a:off x="6156176" y="2894747"/>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64" name="63 CuadroTexto"/>
          <p:cNvSpPr txBox="1"/>
          <p:nvPr/>
        </p:nvSpPr>
        <p:spPr>
          <a:xfrm>
            <a:off x="6156176" y="3284984"/>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cxnSp>
        <p:nvCxnSpPr>
          <p:cNvPr id="17" name="16 Conector recto de flecha"/>
          <p:cNvCxnSpPr>
            <a:endCxn id="26" idx="3"/>
          </p:cNvCxnSpPr>
          <p:nvPr/>
        </p:nvCxnSpPr>
        <p:spPr>
          <a:xfrm flipH="1">
            <a:off x="8530062" y="2005389"/>
            <a:ext cx="16026" cy="1840154"/>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64 Conector recto de flecha"/>
          <p:cNvCxnSpPr/>
          <p:nvPr/>
        </p:nvCxnSpPr>
        <p:spPr>
          <a:xfrm flipH="1">
            <a:off x="2987824" y="3384288"/>
            <a:ext cx="936000" cy="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65 Conector recto de flecha"/>
          <p:cNvCxnSpPr/>
          <p:nvPr/>
        </p:nvCxnSpPr>
        <p:spPr>
          <a:xfrm flipH="1">
            <a:off x="918543" y="3264078"/>
            <a:ext cx="936000" cy="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p:nvPr/>
        </p:nvCxnSpPr>
        <p:spPr>
          <a:xfrm>
            <a:off x="4354537" y="3359604"/>
            <a:ext cx="1113267" cy="1"/>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67 Conector recto de flecha"/>
          <p:cNvCxnSpPr>
            <a:stCxn id="26" idx="3"/>
            <a:endCxn id="61" idx="3"/>
          </p:cNvCxnSpPr>
          <p:nvPr/>
        </p:nvCxnSpPr>
        <p:spPr>
          <a:xfrm flipH="1" flipV="1">
            <a:off x="6260372" y="3840143"/>
            <a:ext cx="2269690" cy="540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p:nvPr/>
        </p:nvCxnSpPr>
        <p:spPr>
          <a:xfrm flipV="1">
            <a:off x="4139951" y="4221088"/>
            <a:ext cx="1" cy="1059214"/>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69 CuadroTexto"/>
          <p:cNvSpPr txBox="1"/>
          <p:nvPr/>
        </p:nvSpPr>
        <p:spPr>
          <a:xfrm>
            <a:off x="3995936" y="3025115"/>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000070"/>
                </a:solidFill>
              </a:rPr>
              <a:t>1</a:t>
            </a:r>
          </a:p>
        </p:txBody>
      </p:sp>
      <p:sp>
        <p:nvSpPr>
          <p:cNvPr id="71" name="70 CuadroTexto"/>
          <p:cNvSpPr txBox="1"/>
          <p:nvPr/>
        </p:nvSpPr>
        <p:spPr>
          <a:xfrm>
            <a:off x="3995936" y="3182779"/>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000070"/>
                </a:solidFill>
              </a:rPr>
              <a:t>1</a:t>
            </a:r>
          </a:p>
        </p:txBody>
      </p:sp>
      <p:sp>
        <p:nvSpPr>
          <p:cNvPr id="72" name="71 CuadroTexto"/>
          <p:cNvSpPr txBox="1"/>
          <p:nvPr/>
        </p:nvSpPr>
        <p:spPr>
          <a:xfrm>
            <a:off x="3995936" y="3326795"/>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000070"/>
                </a:solidFill>
              </a:rPr>
              <a:t>1</a:t>
            </a:r>
          </a:p>
        </p:txBody>
      </p:sp>
      <p:sp>
        <p:nvSpPr>
          <p:cNvPr id="73" name="72 CuadroTexto"/>
          <p:cNvSpPr txBox="1"/>
          <p:nvPr/>
        </p:nvSpPr>
        <p:spPr>
          <a:xfrm>
            <a:off x="3995936" y="3470811"/>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000070"/>
                </a:solidFill>
              </a:rPr>
              <a:t>0</a:t>
            </a:r>
          </a:p>
        </p:txBody>
      </p:sp>
      <p:sp>
        <p:nvSpPr>
          <p:cNvPr id="74" name="73 CuadroTexto"/>
          <p:cNvSpPr txBox="1"/>
          <p:nvPr/>
        </p:nvSpPr>
        <p:spPr>
          <a:xfrm>
            <a:off x="1907704" y="3974867"/>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007D00"/>
                </a:solidFill>
              </a:rPr>
              <a:t>1</a:t>
            </a:r>
          </a:p>
        </p:txBody>
      </p:sp>
      <p:sp>
        <p:nvSpPr>
          <p:cNvPr id="75" name="74 CuadroTexto"/>
          <p:cNvSpPr txBox="1"/>
          <p:nvPr/>
        </p:nvSpPr>
        <p:spPr>
          <a:xfrm>
            <a:off x="2123728" y="285293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76" name="75 CuadroTexto"/>
          <p:cNvSpPr txBox="1"/>
          <p:nvPr/>
        </p:nvSpPr>
        <p:spPr>
          <a:xfrm>
            <a:off x="2123728" y="2996952"/>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77" name="76 CuadroTexto"/>
          <p:cNvSpPr txBox="1"/>
          <p:nvPr/>
        </p:nvSpPr>
        <p:spPr>
          <a:xfrm>
            <a:off x="2123728" y="3140968"/>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78" name="77 CuadroTexto"/>
          <p:cNvSpPr txBox="1"/>
          <p:nvPr/>
        </p:nvSpPr>
        <p:spPr>
          <a:xfrm>
            <a:off x="2123728" y="3284984"/>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79" name="78 CuadroTexto"/>
          <p:cNvSpPr txBox="1"/>
          <p:nvPr/>
        </p:nvSpPr>
        <p:spPr>
          <a:xfrm>
            <a:off x="1907704" y="3398803"/>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7030A0"/>
                </a:solidFill>
              </a:rPr>
              <a:t>1</a:t>
            </a:r>
          </a:p>
        </p:txBody>
      </p:sp>
      <p:sp>
        <p:nvSpPr>
          <p:cNvPr id="80" name="79 CuadroTexto"/>
          <p:cNvSpPr txBox="1"/>
          <p:nvPr/>
        </p:nvSpPr>
        <p:spPr>
          <a:xfrm>
            <a:off x="1907704" y="3542819"/>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7030A0"/>
                </a:solidFill>
              </a:rPr>
              <a:t>1</a:t>
            </a:r>
          </a:p>
        </p:txBody>
      </p:sp>
      <p:sp>
        <p:nvSpPr>
          <p:cNvPr id="81" name="80 CuadroTexto"/>
          <p:cNvSpPr txBox="1"/>
          <p:nvPr/>
        </p:nvSpPr>
        <p:spPr>
          <a:xfrm>
            <a:off x="1907704" y="3686835"/>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7030A0"/>
                </a:solidFill>
              </a:rPr>
              <a:t>1</a:t>
            </a:r>
          </a:p>
        </p:txBody>
      </p:sp>
      <p:sp>
        <p:nvSpPr>
          <p:cNvPr id="82" name="81 CuadroTexto"/>
          <p:cNvSpPr txBox="1"/>
          <p:nvPr/>
        </p:nvSpPr>
        <p:spPr>
          <a:xfrm>
            <a:off x="1907704" y="3830851"/>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7030A0"/>
                </a:solidFill>
              </a:rPr>
              <a:t>1</a:t>
            </a:r>
          </a:p>
        </p:txBody>
      </p:sp>
      <p:cxnSp>
        <p:nvCxnSpPr>
          <p:cNvPr id="83" name="82 Conector recto de flecha"/>
          <p:cNvCxnSpPr/>
          <p:nvPr/>
        </p:nvCxnSpPr>
        <p:spPr>
          <a:xfrm flipH="1">
            <a:off x="2771801" y="3924624"/>
            <a:ext cx="1328332" cy="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83 Conector recto de flecha"/>
          <p:cNvCxnSpPr/>
          <p:nvPr/>
        </p:nvCxnSpPr>
        <p:spPr>
          <a:xfrm flipH="1">
            <a:off x="4860136" y="5229200"/>
            <a:ext cx="936000" cy="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810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39 Marcador de contenido"/>
          <p:cNvSpPr>
            <a:spLocks noGrp="1"/>
          </p:cNvSpPr>
          <p:nvPr>
            <p:ph sz="quarter" idx="4294967295"/>
          </p:nvPr>
        </p:nvSpPr>
        <p:spPr>
          <a:xfrm>
            <a:off x="0" y="1500188"/>
            <a:ext cx="8712200" cy="4714875"/>
          </a:xfrm>
        </p:spPr>
        <p:txBody>
          <a:bodyPr>
            <a:normAutofit/>
          </a:bodyPr>
          <a:lstStyle/>
          <a:p>
            <a:r>
              <a:rPr lang="es-ES" sz="2000" dirty="0"/>
              <a:t>Para averiguar qué tecla ha sido pulsada usamos U10</a:t>
            </a:r>
          </a:p>
          <a:p>
            <a:r>
              <a:rPr lang="es-ES" sz="2000" dirty="0"/>
              <a:t>Ejemplo: </a:t>
            </a:r>
            <a:r>
              <a:rPr lang="es-ES" sz="2000" dirty="0" err="1">
                <a:latin typeface="Consolas" pitchFamily="49" charset="0"/>
                <a:cs typeface="Consolas" pitchFamily="49" charset="0"/>
              </a:rPr>
              <a:t>char</a:t>
            </a:r>
            <a:r>
              <a:rPr lang="es-ES" sz="2000" dirty="0">
                <a:latin typeface="Consolas" pitchFamily="49" charset="0"/>
                <a:cs typeface="Consolas" pitchFamily="49" charset="0"/>
              </a:rPr>
              <a:t> </a:t>
            </a:r>
            <a:r>
              <a:rPr lang="es-ES" sz="2000" dirty="0" err="1">
                <a:latin typeface="Consolas" pitchFamily="49" charset="0"/>
                <a:cs typeface="Consolas" pitchFamily="49" charset="0"/>
              </a:rPr>
              <a:t>temp</a:t>
            </a:r>
            <a:r>
              <a:rPr lang="es-ES" sz="2000" dirty="0">
                <a:latin typeface="Consolas" pitchFamily="49" charset="0"/>
                <a:cs typeface="Consolas" pitchFamily="49" charset="0"/>
              </a:rPr>
              <a:t> = *(0x06000000 + 0xFB)</a:t>
            </a:r>
          </a:p>
        </p:txBody>
      </p:sp>
      <p:sp>
        <p:nvSpPr>
          <p:cNvPr id="2" name="1 Título"/>
          <p:cNvSpPr>
            <a:spLocks noGrp="1"/>
          </p:cNvSpPr>
          <p:nvPr>
            <p:ph type="title"/>
          </p:nvPr>
        </p:nvSpPr>
        <p:spPr>
          <a:prstGeom prst="rect">
            <a:avLst/>
          </a:prstGeom>
        </p:spPr>
        <p:txBody>
          <a:bodyPr>
            <a:normAutofit fontScale="90000"/>
          </a:bodyPr>
          <a:lstStyle/>
          <a:p>
            <a:r>
              <a:rPr lang="es-ES" dirty="0"/>
              <a:t>Teclado matricial: </a:t>
            </a:r>
            <a:r>
              <a:rPr lang="es-ES_tradnl" dirty="0"/>
              <a:t>Detección de tecla (2/4)</a:t>
            </a:r>
            <a:endParaRPr lang="es-ES" dirty="0"/>
          </a:p>
        </p:txBody>
      </p:sp>
      <p:pic>
        <p:nvPicPr>
          <p:cNvPr id="7" name="7 Imagen" descr="conexion_teclado.jpg"/>
          <p:cNvPicPr>
            <a:picLocks noChangeAspect="1"/>
          </p:cNvPicPr>
          <p:nvPr/>
        </p:nvPicPr>
        <p:blipFill>
          <a:blip r:embed="rId2" cstate="print"/>
          <a:srcRect/>
          <a:stretch>
            <a:fillRect/>
          </a:stretch>
        </p:blipFill>
        <p:spPr bwMode="auto">
          <a:xfrm>
            <a:off x="107504" y="2177306"/>
            <a:ext cx="6643687" cy="4564062"/>
          </a:xfrm>
          <a:prstGeom prst="rect">
            <a:avLst/>
          </a:prstGeom>
          <a:noFill/>
          <a:ln w="9525">
            <a:noFill/>
            <a:miter lim="800000"/>
            <a:headEnd/>
            <a:tailEnd/>
          </a:ln>
        </p:spPr>
      </p:pic>
      <p:sp>
        <p:nvSpPr>
          <p:cNvPr id="42" name="41 CuadroTexto"/>
          <p:cNvSpPr txBox="1"/>
          <p:nvPr/>
        </p:nvSpPr>
        <p:spPr>
          <a:xfrm>
            <a:off x="198463" y="2894747"/>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43" name="42 CuadroTexto"/>
          <p:cNvSpPr txBox="1"/>
          <p:nvPr/>
        </p:nvSpPr>
        <p:spPr>
          <a:xfrm>
            <a:off x="198463" y="3038763"/>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44" name="43 CuadroTexto"/>
          <p:cNvSpPr txBox="1"/>
          <p:nvPr/>
        </p:nvSpPr>
        <p:spPr>
          <a:xfrm>
            <a:off x="198463" y="3182779"/>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45" name="44 CuadroTexto"/>
          <p:cNvSpPr txBox="1"/>
          <p:nvPr/>
        </p:nvSpPr>
        <p:spPr>
          <a:xfrm>
            <a:off x="198463" y="3326795"/>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47" name="46 CuadroTexto"/>
          <p:cNvSpPr txBox="1"/>
          <p:nvPr/>
        </p:nvSpPr>
        <p:spPr>
          <a:xfrm>
            <a:off x="4230911" y="3470811"/>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48" name="47 CuadroTexto"/>
          <p:cNvSpPr txBox="1"/>
          <p:nvPr/>
        </p:nvSpPr>
        <p:spPr>
          <a:xfrm>
            <a:off x="4558763" y="3717032"/>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49" name="48 CuadroTexto"/>
          <p:cNvSpPr txBox="1"/>
          <p:nvPr/>
        </p:nvSpPr>
        <p:spPr>
          <a:xfrm>
            <a:off x="4662959" y="3902859"/>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50" name="49 CuadroTexto"/>
          <p:cNvSpPr txBox="1"/>
          <p:nvPr/>
        </p:nvSpPr>
        <p:spPr>
          <a:xfrm>
            <a:off x="4806975" y="4149080"/>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pic>
        <p:nvPicPr>
          <p:cNvPr id="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496" y="1988840"/>
            <a:ext cx="2772000" cy="187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6" name="25 Elipse"/>
          <p:cNvSpPr/>
          <p:nvPr/>
        </p:nvSpPr>
        <p:spPr>
          <a:xfrm>
            <a:off x="8450981" y="3384624"/>
            <a:ext cx="540000" cy="540000"/>
          </a:xfrm>
          <a:prstGeom prst="ellipse">
            <a:avLst/>
          </a:prstGeom>
          <a:solidFill>
            <a:srgbClr val="FFFF00">
              <a:alpha val="25000"/>
            </a:srgbClr>
          </a:solidFill>
          <a:ln/>
        </p:spPr>
        <p:style>
          <a:lnRef idx="1">
            <a:schemeClr val="accent1"/>
          </a:lnRef>
          <a:fillRef idx="2">
            <a:schemeClr val="accent1"/>
          </a:fillRef>
          <a:effectRef idx="1">
            <a:schemeClr val="accent1"/>
          </a:effectRef>
          <a:fontRef idx="minor">
            <a:schemeClr val="dk1"/>
          </a:fontRef>
        </p:style>
        <p:txBody>
          <a:bodyPr wrap="square" lIns="36000" tIns="36000" rIns="36000" bIns="0" rtlCol="0" anchor="t" anchorCtr="0">
            <a:spAutoFit/>
          </a:bodyPr>
          <a:lstStyle/>
          <a:p>
            <a:pPr algn="just">
              <a:spcBef>
                <a:spcPct val="20000"/>
              </a:spcBef>
            </a:pPr>
            <a:endParaRPr lang="es-ES" sz="1400" b="1" dirty="0">
              <a:solidFill>
                <a:srgbClr val="000070"/>
              </a:solidFill>
              <a:effectLst>
                <a:outerShdw blurRad="38100" dist="38100" dir="2700000" algn="tl">
                  <a:srgbClr val="000000">
                    <a:alpha val="43137"/>
                  </a:srgbClr>
                </a:outerShdw>
              </a:effectLst>
            </a:endParaRPr>
          </a:p>
        </p:txBody>
      </p:sp>
      <p:sp>
        <p:nvSpPr>
          <p:cNvPr id="14" name="13 CuadroTexto"/>
          <p:cNvSpPr txBox="1"/>
          <p:nvPr/>
        </p:nvSpPr>
        <p:spPr>
          <a:xfrm>
            <a:off x="5076055" y="5805264"/>
            <a:ext cx="3744417" cy="541687"/>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square" lIns="0" tIns="0" rIns="0" bIns="0" rtlCol="0" anchor="ctr" anchorCtr="0">
            <a:spAutoFit/>
          </a:bodyPr>
          <a:lstStyle/>
          <a:p>
            <a:pPr>
              <a:spcBef>
                <a:spcPct val="20000"/>
              </a:spcBef>
            </a:pPr>
            <a:r>
              <a:rPr lang="es-ES" sz="1600" dirty="0">
                <a:latin typeface="Consolas" pitchFamily="49" charset="0"/>
                <a:cs typeface="Consolas" pitchFamily="49" charset="0"/>
              </a:rPr>
              <a:t>DIR = 0000 0110 0000 … 111</a:t>
            </a:r>
            <a:r>
              <a:rPr lang="es-ES" sz="1600" b="1" dirty="0">
                <a:solidFill>
                  <a:srgbClr val="000070"/>
                </a:solidFill>
                <a:latin typeface="Consolas" pitchFamily="49" charset="0"/>
                <a:cs typeface="Consolas" pitchFamily="49" charset="0"/>
              </a:rPr>
              <a:t>1 101</a:t>
            </a:r>
            <a:r>
              <a:rPr lang="es-ES" sz="1600" dirty="0">
                <a:latin typeface="Consolas" pitchFamily="49" charset="0"/>
                <a:cs typeface="Consolas" pitchFamily="49" charset="0"/>
              </a:rPr>
              <a:t>1</a:t>
            </a:r>
          </a:p>
          <a:p>
            <a:pPr>
              <a:spcBef>
                <a:spcPct val="20000"/>
              </a:spcBef>
            </a:pPr>
            <a:r>
              <a:rPr lang="es-ES" sz="1600" dirty="0">
                <a:latin typeface="Consolas" pitchFamily="49" charset="0"/>
                <a:cs typeface="Consolas" pitchFamily="49" charset="0"/>
                <a:sym typeface="Symbol"/>
              </a:rPr>
              <a:t> </a:t>
            </a:r>
            <a:r>
              <a:rPr lang="es-ES" sz="1600" dirty="0" err="1">
                <a:latin typeface="Consolas" pitchFamily="49" charset="0"/>
                <a:cs typeface="Consolas" pitchFamily="49" charset="0"/>
              </a:rPr>
              <a:t>temp</a:t>
            </a:r>
            <a:r>
              <a:rPr lang="es-ES" sz="1600" dirty="0">
                <a:latin typeface="Consolas" pitchFamily="49" charset="0"/>
                <a:cs typeface="Consolas" pitchFamily="49" charset="0"/>
              </a:rPr>
              <a:t> = </a:t>
            </a:r>
            <a:r>
              <a:rPr lang="es-ES" sz="1600" b="1" dirty="0">
                <a:solidFill>
                  <a:srgbClr val="7030A0"/>
                </a:solidFill>
                <a:latin typeface="Consolas" pitchFamily="49" charset="0"/>
                <a:cs typeface="Consolas" pitchFamily="49" charset="0"/>
              </a:rPr>
              <a:t>1111</a:t>
            </a:r>
            <a:r>
              <a:rPr lang="es-ES" sz="1600" b="1" baseline="-25000" dirty="0">
                <a:solidFill>
                  <a:srgbClr val="7030A0"/>
                </a:solidFill>
                <a:latin typeface="Consolas" pitchFamily="49" charset="0"/>
                <a:cs typeface="Consolas" pitchFamily="49" charset="0"/>
              </a:rPr>
              <a:t>2</a:t>
            </a:r>
            <a:r>
              <a:rPr lang="es-ES" sz="1600" dirty="0">
                <a:solidFill>
                  <a:srgbClr val="7030A0"/>
                </a:solidFill>
                <a:latin typeface="Consolas" pitchFamily="49" charset="0"/>
                <a:cs typeface="Consolas" pitchFamily="49" charset="0"/>
              </a:rPr>
              <a:t> </a:t>
            </a:r>
            <a:r>
              <a:rPr lang="es-ES" sz="1600" dirty="0">
                <a:latin typeface="Consolas" pitchFamily="49" charset="0"/>
                <a:cs typeface="Consolas" pitchFamily="49" charset="0"/>
              </a:rPr>
              <a:t>= </a:t>
            </a:r>
            <a:r>
              <a:rPr lang="es-ES" sz="1600" b="1" dirty="0">
                <a:solidFill>
                  <a:srgbClr val="7030A0"/>
                </a:solidFill>
                <a:latin typeface="Consolas" pitchFamily="49" charset="0"/>
                <a:cs typeface="Consolas" pitchFamily="49" charset="0"/>
              </a:rPr>
              <a:t>0xF</a:t>
            </a:r>
          </a:p>
        </p:txBody>
      </p:sp>
      <p:sp>
        <p:nvSpPr>
          <p:cNvPr id="57" name="56 CuadroTexto"/>
          <p:cNvSpPr txBox="1"/>
          <p:nvPr/>
        </p:nvSpPr>
        <p:spPr>
          <a:xfrm>
            <a:off x="6484028" y="177281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58" name="57 CuadroTexto"/>
          <p:cNvSpPr txBox="1"/>
          <p:nvPr/>
        </p:nvSpPr>
        <p:spPr>
          <a:xfrm>
            <a:off x="7164288" y="177281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59" name="58 CuadroTexto"/>
          <p:cNvSpPr txBox="1"/>
          <p:nvPr/>
        </p:nvSpPr>
        <p:spPr>
          <a:xfrm>
            <a:off x="7852180" y="177281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60" name="59 CuadroTexto"/>
          <p:cNvSpPr txBox="1"/>
          <p:nvPr/>
        </p:nvSpPr>
        <p:spPr>
          <a:xfrm>
            <a:off x="8500252" y="177281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61" name="60 CuadroTexto"/>
          <p:cNvSpPr txBox="1"/>
          <p:nvPr/>
        </p:nvSpPr>
        <p:spPr>
          <a:xfrm>
            <a:off x="6156176" y="3717032"/>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62" name="61 CuadroTexto"/>
          <p:cNvSpPr txBox="1"/>
          <p:nvPr/>
        </p:nvSpPr>
        <p:spPr>
          <a:xfrm>
            <a:off x="6156176" y="2420888"/>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63" name="62 CuadroTexto"/>
          <p:cNvSpPr txBox="1"/>
          <p:nvPr/>
        </p:nvSpPr>
        <p:spPr>
          <a:xfrm>
            <a:off x="6156176" y="2894747"/>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64" name="63 CuadroTexto"/>
          <p:cNvSpPr txBox="1"/>
          <p:nvPr/>
        </p:nvSpPr>
        <p:spPr>
          <a:xfrm>
            <a:off x="6156176" y="3284984"/>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cxnSp>
        <p:nvCxnSpPr>
          <p:cNvPr id="17" name="16 Conector recto de flecha"/>
          <p:cNvCxnSpPr>
            <a:endCxn id="26" idx="3"/>
          </p:cNvCxnSpPr>
          <p:nvPr/>
        </p:nvCxnSpPr>
        <p:spPr>
          <a:xfrm flipH="1">
            <a:off x="8530062" y="2005389"/>
            <a:ext cx="16026" cy="1840154"/>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64 Conector recto de flecha"/>
          <p:cNvCxnSpPr/>
          <p:nvPr/>
        </p:nvCxnSpPr>
        <p:spPr>
          <a:xfrm flipH="1">
            <a:off x="2987824" y="3384288"/>
            <a:ext cx="936000" cy="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65 Conector recto de flecha"/>
          <p:cNvCxnSpPr/>
          <p:nvPr/>
        </p:nvCxnSpPr>
        <p:spPr>
          <a:xfrm flipH="1">
            <a:off x="918543" y="3264078"/>
            <a:ext cx="936000" cy="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p:nvPr/>
        </p:nvCxnSpPr>
        <p:spPr>
          <a:xfrm>
            <a:off x="4354537" y="3359604"/>
            <a:ext cx="1113267" cy="1"/>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67 Conector recto de flecha"/>
          <p:cNvCxnSpPr>
            <a:stCxn id="26" idx="3"/>
            <a:endCxn id="61" idx="3"/>
          </p:cNvCxnSpPr>
          <p:nvPr/>
        </p:nvCxnSpPr>
        <p:spPr>
          <a:xfrm flipH="1" flipV="1">
            <a:off x="6260372" y="3840143"/>
            <a:ext cx="2269690" cy="540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69 CuadroTexto"/>
          <p:cNvSpPr txBox="1"/>
          <p:nvPr/>
        </p:nvSpPr>
        <p:spPr>
          <a:xfrm>
            <a:off x="3995936" y="3025115"/>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000070"/>
                </a:solidFill>
              </a:rPr>
              <a:t>1</a:t>
            </a:r>
          </a:p>
        </p:txBody>
      </p:sp>
      <p:sp>
        <p:nvSpPr>
          <p:cNvPr id="71" name="70 CuadroTexto"/>
          <p:cNvSpPr txBox="1"/>
          <p:nvPr/>
        </p:nvSpPr>
        <p:spPr>
          <a:xfrm>
            <a:off x="3995936" y="3182779"/>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000070"/>
                </a:solidFill>
              </a:rPr>
              <a:t>1</a:t>
            </a:r>
          </a:p>
        </p:txBody>
      </p:sp>
      <p:sp>
        <p:nvSpPr>
          <p:cNvPr id="72" name="71 CuadroTexto"/>
          <p:cNvSpPr txBox="1"/>
          <p:nvPr/>
        </p:nvSpPr>
        <p:spPr>
          <a:xfrm>
            <a:off x="3995936" y="3326795"/>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000070"/>
                </a:solidFill>
              </a:rPr>
              <a:t>0</a:t>
            </a:r>
          </a:p>
        </p:txBody>
      </p:sp>
      <p:sp>
        <p:nvSpPr>
          <p:cNvPr id="73" name="72 CuadroTexto"/>
          <p:cNvSpPr txBox="1"/>
          <p:nvPr/>
        </p:nvSpPr>
        <p:spPr>
          <a:xfrm>
            <a:off x="3995936" y="3470811"/>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000070"/>
                </a:solidFill>
              </a:rPr>
              <a:t>1</a:t>
            </a:r>
          </a:p>
        </p:txBody>
      </p:sp>
      <p:sp>
        <p:nvSpPr>
          <p:cNvPr id="74" name="73 CuadroTexto"/>
          <p:cNvSpPr txBox="1"/>
          <p:nvPr/>
        </p:nvSpPr>
        <p:spPr>
          <a:xfrm>
            <a:off x="1907704" y="3974867"/>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007D00"/>
                </a:solidFill>
              </a:rPr>
              <a:t>1</a:t>
            </a:r>
          </a:p>
        </p:txBody>
      </p:sp>
      <p:sp>
        <p:nvSpPr>
          <p:cNvPr id="75" name="74 CuadroTexto"/>
          <p:cNvSpPr txBox="1"/>
          <p:nvPr/>
        </p:nvSpPr>
        <p:spPr>
          <a:xfrm>
            <a:off x="2123728" y="285293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76" name="75 CuadroTexto"/>
          <p:cNvSpPr txBox="1"/>
          <p:nvPr/>
        </p:nvSpPr>
        <p:spPr>
          <a:xfrm>
            <a:off x="2123728" y="2996952"/>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77" name="76 CuadroTexto"/>
          <p:cNvSpPr txBox="1"/>
          <p:nvPr/>
        </p:nvSpPr>
        <p:spPr>
          <a:xfrm>
            <a:off x="2123728" y="3140968"/>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78" name="77 CuadroTexto"/>
          <p:cNvSpPr txBox="1"/>
          <p:nvPr/>
        </p:nvSpPr>
        <p:spPr>
          <a:xfrm>
            <a:off x="2123728" y="3284984"/>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cxnSp>
        <p:nvCxnSpPr>
          <p:cNvPr id="55" name="54 Conector recto de flecha"/>
          <p:cNvCxnSpPr/>
          <p:nvPr/>
        </p:nvCxnSpPr>
        <p:spPr>
          <a:xfrm flipH="1">
            <a:off x="2771801" y="3924624"/>
            <a:ext cx="1328332" cy="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55 Conector recto de flecha"/>
          <p:cNvCxnSpPr/>
          <p:nvPr/>
        </p:nvCxnSpPr>
        <p:spPr>
          <a:xfrm flipV="1">
            <a:off x="4139951" y="4221088"/>
            <a:ext cx="1" cy="1059214"/>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9" name="78 CuadroTexto"/>
          <p:cNvSpPr txBox="1"/>
          <p:nvPr/>
        </p:nvSpPr>
        <p:spPr>
          <a:xfrm>
            <a:off x="4683828" y="4509120"/>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80" name="79 CuadroTexto"/>
          <p:cNvSpPr txBox="1"/>
          <p:nvPr/>
        </p:nvSpPr>
        <p:spPr>
          <a:xfrm>
            <a:off x="4683828" y="4838963"/>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81" name="80 CuadroTexto"/>
          <p:cNvSpPr txBox="1"/>
          <p:nvPr/>
        </p:nvSpPr>
        <p:spPr>
          <a:xfrm>
            <a:off x="4683828" y="5157192"/>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82" name="81 CuadroTexto"/>
          <p:cNvSpPr txBox="1"/>
          <p:nvPr/>
        </p:nvSpPr>
        <p:spPr>
          <a:xfrm>
            <a:off x="4683828" y="5415027"/>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83" name="82 CuadroTexto"/>
          <p:cNvSpPr txBox="1"/>
          <p:nvPr/>
        </p:nvSpPr>
        <p:spPr>
          <a:xfrm>
            <a:off x="1907704" y="3398803"/>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7030A0"/>
                </a:solidFill>
              </a:rPr>
              <a:t>1</a:t>
            </a:r>
          </a:p>
        </p:txBody>
      </p:sp>
      <p:sp>
        <p:nvSpPr>
          <p:cNvPr id="84" name="83 CuadroTexto"/>
          <p:cNvSpPr txBox="1"/>
          <p:nvPr/>
        </p:nvSpPr>
        <p:spPr>
          <a:xfrm>
            <a:off x="1907704" y="3542819"/>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7030A0"/>
                </a:solidFill>
              </a:rPr>
              <a:t>1</a:t>
            </a:r>
          </a:p>
        </p:txBody>
      </p:sp>
      <p:sp>
        <p:nvSpPr>
          <p:cNvPr id="85" name="84 CuadroTexto"/>
          <p:cNvSpPr txBox="1"/>
          <p:nvPr/>
        </p:nvSpPr>
        <p:spPr>
          <a:xfrm>
            <a:off x="1907704" y="3686835"/>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7030A0"/>
                </a:solidFill>
              </a:rPr>
              <a:t>1</a:t>
            </a:r>
          </a:p>
        </p:txBody>
      </p:sp>
      <p:sp>
        <p:nvSpPr>
          <p:cNvPr id="86" name="85 CuadroTexto"/>
          <p:cNvSpPr txBox="1"/>
          <p:nvPr/>
        </p:nvSpPr>
        <p:spPr>
          <a:xfrm>
            <a:off x="1907704" y="3830851"/>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7030A0"/>
                </a:solidFill>
              </a:rPr>
              <a:t>1</a:t>
            </a:r>
          </a:p>
        </p:txBody>
      </p:sp>
      <p:cxnSp>
        <p:nvCxnSpPr>
          <p:cNvPr id="87" name="86 Conector recto de flecha"/>
          <p:cNvCxnSpPr/>
          <p:nvPr/>
        </p:nvCxnSpPr>
        <p:spPr>
          <a:xfrm flipH="1">
            <a:off x="4860136" y="5229200"/>
            <a:ext cx="936000" cy="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197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E452C3-0FAB-BC46-AA5F-24341117E743}"/>
              </a:ext>
            </a:extLst>
          </p:cNvPr>
          <p:cNvPicPr>
            <a:picLocks noChangeAspect="1"/>
          </p:cNvPicPr>
          <p:nvPr/>
        </p:nvPicPr>
        <p:blipFill>
          <a:blip r:embed="rId2"/>
          <a:stretch>
            <a:fillRect/>
          </a:stretch>
        </p:blipFill>
        <p:spPr>
          <a:xfrm>
            <a:off x="611560" y="4370"/>
            <a:ext cx="6434466" cy="6858000"/>
          </a:xfrm>
          <a:prstGeom prst="rect">
            <a:avLst/>
          </a:prstGeom>
        </p:spPr>
      </p:pic>
      <p:sp>
        <p:nvSpPr>
          <p:cNvPr id="2" name="Title 1">
            <a:extLst>
              <a:ext uri="{FF2B5EF4-FFF2-40B4-BE49-F238E27FC236}">
                <a16:creationId xmlns:a16="http://schemas.microsoft.com/office/drawing/2014/main" id="{2F3A68BB-6A00-104A-A423-747C1753B042}"/>
              </a:ext>
            </a:extLst>
          </p:cNvPr>
          <p:cNvSpPr>
            <a:spLocks noGrp="1"/>
          </p:cNvSpPr>
          <p:nvPr>
            <p:ph type="title"/>
          </p:nvPr>
        </p:nvSpPr>
        <p:spPr>
          <a:xfrm>
            <a:off x="6156176" y="133609"/>
            <a:ext cx="2160240" cy="1143000"/>
          </a:xfrm>
        </p:spPr>
        <p:txBody>
          <a:bodyPr>
            <a:normAutofit fontScale="90000"/>
          </a:bodyPr>
          <a:lstStyle/>
          <a:p>
            <a:r>
              <a:rPr lang="es-ES" dirty="0"/>
              <a:t>Puertos GPIO</a:t>
            </a:r>
          </a:p>
        </p:txBody>
      </p:sp>
      <p:sp>
        <p:nvSpPr>
          <p:cNvPr id="6" name="TextBox 5">
            <a:extLst>
              <a:ext uri="{FF2B5EF4-FFF2-40B4-BE49-F238E27FC236}">
                <a16:creationId xmlns:a16="http://schemas.microsoft.com/office/drawing/2014/main" id="{24556A77-9D05-5E40-BF31-CD3F106D6CA5}"/>
              </a:ext>
            </a:extLst>
          </p:cNvPr>
          <p:cNvSpPr txBox="1"/>
          <p:nvPr/>
        </p:nvSpPr>
        <p:spPr>
          <a:xfrm>
            <a:off x="6876256" y="1412776"/>
            <a:ext cx="2267744" cy="3970318"/>
          </a:xfrm>
          <a:prstGeom prst="rect">
            <a:avLst/>
          </a:prstGeom>
          <a:noFill/>
        </p:spPr>
        <p:txBody>
          <a:bodyPr wrap="square" rtlCol="0">
            <a:spAutoFit/>
          </a:bodyPr>
          <a:lstStyle/>
          <a:p>
            <a:pPr marL="285750" indent="-285750">
              <a:buFont typeface="Arial" panose="020B0604020202020204" pitchFamily="34" charset="0"/>
              <a:buChar char="•"/>
            </a:pPr>
            <a:r>
              <a:rPr lang="es-ES" dirty="0"/>
              <a:t>71 pines</a:t>
            </a:r>
          </a:p>
          <a:p>
            <a:pPr marL="285750" indent="-285750">
              <a:buFont typeface="Arial" panose="020B0604020202020204" pitchFamily="34" charset="0"/>
              <a:buChar char="•"/>
            </a:pPr>
            <a:r>
              <a:rPr lang="es-ES" dirty="0"/>
              <a:t>Distribuidos en 7 puertos (A-G)</a:t>
            </a:r>
          </a:p>
          <a:p>
            <a:pPr marL="742950" lvl="1" indent="-285750">
              <a:buFont typeface="Arial" panose="020B0604020202020204" pitchFamily="34" charset="0"/>
              <a:buChar char="•"/>
            </a:pPr>
            <a:r>
              <a:rPr lang="es-ES" dirty="0"/>
              <a:t>E y F de 9 bits</a:t>
            </a:r>
          </a:p>
          <a:p>
            <a:pPr marL="742950" lvl="1" indent="-285750">
              <a:buFont typeface="Arial" panose="020B0604020202020204" pitchFamily="34" charset="0"/>
              <a:buChar char="•"/>
            </a:pPr>
            <a:r>
              <a:rPr lang="es-ES" dirty="0"/>
              <a:t>D y G de 8 bits</a:t>
            </a:r>
          </a:p>
          <a:p>
            <a:pPr marL="742950" lvl="1" indent="-285750">
              <a:buFont typeface="Arial" panose="020B0604020202020204" pitchFamily="34" charset="0"/>
              <a:buChar char="•"/>
            </a:pPr>
            <a:r>
              <a:rPr lang="es-ES" dirty="0"/>
              <a:t>C de 16 bits</a:t>
            </a:r>
          </a:p>
          <a:p>
            <a:pPr marL="742950" lvl="1" indent="-285750">
              <a:buFont typeface="Arial" panose="020B0604020202020204" pitchFamily="34" charset="0"/>
              <a:buChar char="•"/>
            </a:pPr>
            <a:r>
              <a:rPr lang="es-ES" dirty="0"/>
              <a:t>A de 10 bits</a:t>
            </a:r>
          </a:p>
          <a:p>
            <a:pPr marL="742950" lvl="1" indent="-285750">
              <a:buFont typeface="Arial" panose="020B0604020202020204" pitchFamily="34" charset="0"/>
              <a:buChar char="•"/>
            </a:pPr>
            <a:r>
              <a:rPr lang="es-ES" dirty="0"/>
              <a:t>B de 11 bits</a:t>
            </a:r>
          </a:p>
          <a:p>
            <a:pPr marL="285750" indent="-285750">
              <a:buFont typeface="Arial" panose="020B0604020202020204" pitchFamily="34" charset="0"/>
              <a:buChar char="•"/>
            </a:pPr>
            <a:r>
              <a:rPr lang="es-ES" dirty="0"/>
              <a:t>Pulsadores y </a:t>
            </a:r>
            <a:r>
              <a:rPr lang="es-ES" dirty="0" err="1"/>
              <a:t>LEDs</a:t>
            </a:r>
            <a:r>
              <a:rPr lang="es-ES" dirty="0"/>
              <a:t> conectados a pines</a:t>
            </a:r>
          </a:p>
          <a:p>
            <a:pPr marL="285750" indent="-285750">
              <a:buFont typeface="Arial" panose="020B0604020202020204" pitchFamily="34" charset="0"/>
              <a:buChar char="•"/>
            </a:pPr>
            <a:r>
              <a:rPr lang="es-ES" dirty="0"/>
              <a:t>Suelen tener funciones alternativas</a:t>
            </a:r>
          </a:p>
          <a:p>
            <a:endParaRPr lang="es-ES" dirty="0"/>
          </a:p>
        </p:txBody>
      </p:sp>
    </p:spTree>
    <p:extLst>
      <p:ext uri="{BB962C8B-B14F-4D97-AF65-F5344CB8AC3E}">
        <p14:creationId xmlns:p14="http://schemas.microsoft.com/office/powerpoint/2010/main" val="11514399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39 Marcador de contenido"/>
          <p:cNvSpPr>
            <a:spLocks noGrp="1"/>
          </p:cNvSpPr>
          <p:nvPr>
            <p:ph sz="quarter" idx="4294967295"/>
          </p:nvPr>
        </p:nvSpPr>
        <p:spPr>
          <a:xfrm>
            <a:off x="0" y="1500188"/>
            <a:ext cx="8712200" cy="4714875"/>
          </a:xfrm>
        </p:spPr>
        <p:txBody>
          <a:bodyPr/>
          <a:lstStyle/>
          <a:p>
            <a:r>
              <a:rPr lang="es-ES" sz="2000" dirty="0"/>
              <a:t>Para averiguar qué tecla ha sido pulsada usamos U10</a:t>
            </a:r>
          </a:p>
          <a:p>
            <a:r>
              <a:rPr lang="es-ES" sz="2000" dirty="0"/>
              <a:t>Ejemplo: </a:t>
            </a:r>
            <a:r>
              <a:rPr lang="es-ES" sz="2000" dirty="0" err="1">
                <a:latin typeface="Consolas" pitchFamily="49" charset="0"/>
                <a:cs typeface="Consolas" pitchFamily="49" charset="0"/>
              </a:rPr>
              <a:t>char</a:t>
            </a:r>
            <a:r>
              <a:rPr lang="es-ES" sz="2000" dirty="0">
                <a:latin typeface="Consolas" pitchFamily="49" charset="0"/>
                <a:cs typeface="Consolas" pitchFamily="49" charset="0"/>
              </a:rPr>
              <a:t> </a:t>
            </a:r>
            <a:r>
              <a:rPr lang="es-ES" sz="2000" dirty="0" err="1">
                <a:latin typeface="Consolas" pitchFamily="49" charset="0"/>
                <a:cs typeface="Consolas" pitchFamily="49" charset="0"/>
              </a:rPr>
              <a:t>temp</a:t>
            </a:r>
            <a:r>
              <a:rPr lang="es-ES" sz="2000" dirty="0">
                <a:latin typeface="Consolas" pitchFamily="49" charset="0"/>
                <a:cs typeface="Consolas" pitchFamily="49" charset="0"/>
              </a:rPr>
              <a:t> = *(0x06000000 + 0xF7)</a:t>
            </a:r>
          </a:p>
        </p:txBody>
      </p:sp>
      <p:sp>
        <p:nvSpPr>
          <p:cNvPr id="2" name="1 Título"/>
          <p:cNvSpPr>
            <a:spLocks noGrp="1"/>
          </p:cNvSpPr>
          <p:nvPr>
            <p:ph type="title"/>
          </p:nvPr>
        </p:nvSpPr>
        <p:spPr>
          <a:prstGeom prst="rect">
            <a:avLst/>
          </a:prstGeom>
        </p:spPr>
        <p:txBody>
          <a:bodyPr>
            <a:normAutofit fontScale="90000"/>
          </a:bodyPr>
          <a:lstStyle/>
          <a:p>
            <a:r>
              <a:rPr lang="es-ES" dirty="0"/>
              <a:t>Teclado matricial: </a:t>
            </a:r>
            <a:r>
              <a:rPr lang="es-ES_tradnl" dirty="0"/>
              <a:t>Detección de tecla (3/4)</a:t>
            </a:r>
            <a:endParaRPr lang="es-ES" dirty="0"/>
          </a:p>
        </p:txBody>
      </p:sp>
      <p:pic>
        <p:nvPicPr>
          <p:cNvPr id="7" name="7 Imagen" descr="conexion_teclado.jpg"/>
          <p:cNvPicPr>
            <a:picLocks noChangeAspect="1"/>
          </p:cNvPicPr>
          <p:nvPr/>
        </p:nvPicPr>
        <p:blipFill>
          <a:blip r:embed="rId2" cstate="print"/>
          <a:srcRect/>
          <a:stretch>
            <a:fillRect/>
          </a:stretch>
        </p:blipFill>
        <p:spPr bwMode="auto">
          <a:xfrm>
            <a:off x="107504" y="2177306"/>
            <a:ext cx="6643687" cy="4564062"/>
          </a:xfrm>
          <a:prstGeom prst="rect">
            <a:avLst/>
          </a:prstGeom>
          <a:noFill/>
          <a:ln w="9525">
            <a:noFill/>
            <a:miter lim="800000"/>
            <a:headEnd/>
            <a:tailEnd/>
          </a:ln>
        </p:spPr>
      </p:pic>
      <p:sp>
        <p:nvSpPr>
          <p:cNvPr id="42" name="41 CuadroTexto"/>
          <p:cNvSpPr txBox="1"/>
          <p:nvPr/>
        </p:nvSpPr>
        <p:spPr>
          <a:xfrm>
            <a:off x="198463" y="2894747"/>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43" name="42 CuadroTexto"/>
          <p:cNvSpPr txBox="1"/>
          <p:nvPr/>
        </p:nvSpPr>
        <p:spPr>
          <a:xfrm>
            <a:off x="198463" y="3038763"/>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44" name="43 CuadroTexto"/>
          <p:cNvSpPr txBox="1"/>
          <p:nvPr/>
        </p:nvSpPr>
        <p:spPr>
          <a:xfrm>
            <a:off x="198463" y="3182779"/>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45" name="44 CuadroTexto"/>
          <p:cNvSpPr txBox="1"/>
          <p:nvPr/>
        </p:nvSpPr>
        <p:spPr>
          <a:xfrm>
            <a:off x="198463" y="3326795"/>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47" name="46 CuadroTexto"/>
          <p:cNvSpPr txBox="1"/>
          <p:nvPr/>
        </p:nvSpPr>
        <p:spPr>
          <a:xfrm>
            <a:off x="4230911" y="3470811"/>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48" name="47 CuadroTexto"/>
          <p:cNvSpPr txBox="1"/>
          <p:nvPr/>
        </p:nvSpPr>
        <p:spPr>
          <a:xfrm>
            <a:off x="4558763" y="3717032"/>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49" name="48 CuadroTexto"/>
          <p:cNvSpPr txBox="1"/>
          <p:nvPr/>
        </p:nvSpPr>
        <p:spPr>
          <a:xfrm>
            <a:off x="4662959" y="3902859"/>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50" name="49 CuadroTexto"/>
          <p:cNvSpPr txBox="1"/>
          <p:nvPr/>
        </p:nvSpPr>
        <p:spPr>
          <a:xfrm>
            <a:off x="4806975" y="4149080"/>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pic>
        <p:nvPicPr>
          <p:cNvPr id="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496" y="1988840"/>
            <a:ext cx="2772000" cy="187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6" name="25 Elipse"/>
          <p:cNvSpPr/>
          <p:nvPr/>
        </p:nvSpPr>
        <p:spPr>
          <a:xfrm>
            <a:off x="8450981" y="3384624"/>
            <a:ext cx="540000" cy="540000"/>
          </a:xfrm>
          <a:prstGeom prst="ellipse">
            <a:avLst/>
          </a:prstGeom>
          <a:solidFill>
            <a:srgbClr val="FFFF00">
              <a:alpha val="25000"/>
            </a:srgbClr>
          </a:solidFill>
          <a:ln/>
        </p:spPr>
        <p:style>
          <a:lnRef idx="1">
            <a:schemeClr val="accent1"/>
          </a:lnRef>
          <a:fillRef idx="2">
            <a:schemeClr val="accent1"/>
          </a:fillRef>
          <a:effectRef idx="1">
            <a:schemeClr val="accent1"/>
          </a:effectRef>
          <a:fontRef idx="minor">
            <a:schemeClr val="dk1"/>
          </a:fontRef>
        </p:style>
        <p:txBody>
          <a:bodyPr wrap="square" lIns="36000" tIns="36000" rIns="36000" bIns="0" rtlCol="0" anchor="t" anchorCtr="0">
            <a:spAutoFit/>
          </a:bodyPr>
          <a:lstStyle/>
          <a:p>
            <a:pPr algn="just">
              <a:spcBef>
                <a:spcPct val="20000"/>
              </a:spcBef>
            </a:pPr>
            <a:endParaRPr lang="es-ES" sz="1400" b="1" dirty="0">
              <a:solidFill>
                <a:srgbClr val="000070"/>
              </a:solidFill>
              <a:effectLst>
                <a:outerShdw blurRad="38100" dist="38100" dir="2700000" algn="tl">
                  <a:srgbClr val="000000">
                    <a:alpha val="43137"/>
                  </a:srgbClr>
                </a:outerShdw>
              </a:effectLst>
            </a:endParaRPr>
          </a:p>
        </p:txBody>
      </p:sp>
      <p:sp>
        <p:nvSpPr>
          <p:cNvPr id="14" name="13 CuadroTexto"/>
          <p:cNvSpPr txBox="1"/>
          <p:nvPr/>
        </p:nvSpPr>
        <p:spPr>
          <a:xfrm>
            <a:off x="5076055" y="5805264"/>
            <a:ext cx="3744417" cy="541687"/>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square" lIns="0" tIns="0" rIns="0" bIns="0" rtlCol="0" anchor="ctr" anchorCtr="0">
            <a:spAutoFit/>
          </a:bodyPr>
          <a:lstStyle/>
          <a:p>
            <a:pPr>
              <a:spcBef>
                <a:spcPct val="20000"/>
              </a:spcBef>
            </a:pPr>
            <a:r>
              <a:rPr lang="es-ES" sz="1600" dirty="0">
                <a:latin typeface="Consolas" pitchFamily="49" charset="0"/>
                <a:cs typeface="Consolas" pitchFamily="49" charset="0"/>
              </a:rPr>
              <a:t>DIR = 0000 0110 0000 … 111</a:t>
            </a:r>
            <a:r>
              <a:rPr lang="es-ES" sz="1600" b="1" dirty="0">
                <a:solidFill>
                  <a:srgbClr val="000070"/>
                </a:solidFill>
                <a:latin typeface="Consolas" pitchFamily="49" charset="0"/>
                <a:cs typeface="Consolas" pitchFamily="49" charset="0"/>
              </a:rPr>
              <a:t>1 011</a:t>
            </a:r>
            <a:r>
              <a:rPr lang="es-ES" sz="1600" dirty="0">
                <a:latin typeface="Consolas" pitchFamily="49" charset="0"/>
                <a:cs typeface="Consolas" pitchFamily="49" charset="0"/>
              </a:rPr>
              <a:t>1</a:t>
            </a:r>
          </a:p>
          <a:p>
            <a:pPr>
              <a:spcBef>
                <a:spcPct val="20000"/>
              </a:spcBef>
            </a:pPr>
            <a:r>
              <a:rPr lang="es-ES" sz="1600" dirty="0">
                <a:latin typeface="Consolas" pitchFamily="49" charset="0"/>
                <a:cs typeface="Consolas" pitchFamily="49" charset="0"/>
                <a:sym typeface="Symbol"/>
              </a:rPr>
              <a:t> </a:t>
            </a:r>
            <a:r>
              <a:rPr lang="es-ES" sz="1600" dirty="0" err="1">
                <a:latin typeface="Consolas" pitchFamily="49" charset="0"/>
                <a:cs typeface="Consolas" pitchFamily="49" charset="0"/>
              </a:rPr>
              <a:t>temp</a:t>
            </a:r>
            <a:r>
              <a:rPr lang="es-ES" sz="1600" dirty="0">
                <a:latin typeface="Consolas" pitchFamily="49" charset="0"/>
                <a:cs typeface="Consolas" pitchFamily="49" charset="0"/>
              </a:rPr>
              <a:t> = </a:t>
            </a:r>
            <a:r>
              <a:rPr lang="es-ES" sz="1600" b="1" dirty="0">
                <a:solidFill>
                  <a:srgbClr val="7030A0"/>
                </a:solidFill>
                <a:latin typeface="Consolas" pitchFamily="49" charset="0"/>
                <a:cs typeface="Consolas" pitchFamily="49" charset="0"/>
              </a:rPr>
              <a:t>1111</a:t>
            </a:r>
            <a:r>
              <a:rPr lang="es-ES" sz="1600" b="1" baseline="-25000" dirty="0">
                <a:solidFill>
                  <a:srgbClr val="7030A0"/>
                </a:solidFill>
                <a:latin typeface="Consolas" pitchFamily="49" charset="0"/>
                <a:cs typeface="Consolas" pitchFamily="49" charset="0"/>
              </a:rPr>
              <a:t>2</a:t>
            </a:r>
            <a:r>
              <a:rPr lang="es-ES" sz="1600" dirty="0">
                <a:solidFill>
                  <a:srgbClr val="7030A0"/>
                </a:solidFill>
                <a:latin typeface="Consolas" pitchFamily="49" charset="0"/>
                <a:cs typeface="Consolas" pitchFamily="49" charset="0"/>
              </a:rPr>
              <a:t> </a:t>
            </a:r>
            <a:r>
              <a:rPr lang="es-ES" sz="1600" dirty="0">
                <a:latin typeface="Consolas" pitchFamily="49" charset="0"/>
                <a:cs typeface="Consolas" pitchFamily="49" charset="0"/>
              </a:rPr>
              <a:t>= </a:t>
            </a:r>
            <a:r>
              <a:rPr lang="es-ES" sz="1600" b="1" dirty="0">
                <a:solidFill>
                  <a:srgbClr val="7030A0"/>
                </a:solidFill>
                <a:latin typeface="Consolas" pitchFamily="49" charset="0"/>
                <a:cs typeface="Consolas" pitchFamily="49" charset="0"/>
              </a:rPr>
              <a:t>0xF</a:t>
            </a:r>
          </a:p>
        </p:txBody>
      </p:sp>
      <p:sp>
        <p:nvSpPr>
          <p:cNvPr id="57" name="56 CuadroTexto"/>
          <p:cNvSpPr txBox="1"/>
          <p:nvPr/>
        </p:nvSpPr>
        <p:spPr>
          <a:xfrm>
            <a:off x="6484028" y="177281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58" name="57 CuadroTexto"/>
          <p:cNvSpPr txBox="1"/>
          <p:nvPr/>
        </p:nvSpPr>
        <p:spPr>
          <a:xfrm>
            <a:off x="7164288" y="177281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59" name="58 CuadroTexto"/>
          <p:cNvSpPr txBox="1"/>
          <p:nvPr/>
        </p:nvSpPr>
        <p:spPr>
          <a:xfrm>
            <a:off x="7852180" y="177281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60" name="59 CuadroTexto"/>
          <p:cNvSpPr txBox="1"/>
          <p:nvPr/>
        </p:nvSpPr>
        <p:spPr>
          <a:xfrm>
            <a:off x="8500252" y="177281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61" name="60 CuadroTexto"/>
          <p:cNvSpPr txBox="1"/>
          <p:nvPr/>
        </p:nvSpPr>
        <p:spPr>
          <a:xfrm>
            <a:off x="6156176" y="3717032"/>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62" name="61 CuadroTexto"/>
          <p:cNvSpPr txBox="1"/>
          <p:nvPr/>
        </p:nvSpPr>
        <p:spPr>
          <a:xfrm>
            <a:off x="6156176" y="2420888"/>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63" name="62 CuadroTexto"/>
          <p:cNvSpPr txBox="1"/>
          <p:nvPr/>
        </p:nvSpPr>
        <p:spPr>
          <a:xfrm>
            <a:off x="6156176" y="2894747"/>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64" name="63 CuadroTexto"/>
          <p:cNvSpPr txBox="1"/>
          <p:nvPr/>
        </p:nvSpPr>
        <p:spPr>
          <a:xfrm>
            <a:off x="6156176" y="3284984"/>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cxnSp>
        <p:nvCxnSpPr>
          <p:cNvPr id="17" name="16 Conector recto de flecha"/>
          <p:cNvCxnSpPr>
            <a:endCxn id="26" idx="3"/>
          </p:cNvCxnSpPr>
          <p:nvPr/>
        </p:nvCxnSpPr>
        <p:spPr>
          <a:xfrm flipH="1">
            <a:off x="8530062" y="2005389"/>
            <a:ext cx="16026" cy="1840154"/>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64 Conector recto de flecha"/>
          <p:cNvCxnSpPr/>
          <p:nvPr/>
        </p:nvCxnSpPr>
        <p:spPr>
          <a:xfrm flipH="1">
            <a:off x="2987824" y="3384288"/>
            <a:ext cx="936000" cy="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65 Conector recto de flecha"/>
          <p:cNvCxnSpPr/>
          <p:nvPr/>
        </p:nvCxnSpPr>
        <p:spPr>
          <a:xfrm flipH="1">
            <a:off x="918543" y="3264078"/>
            <a:ext cx="936000" cy="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p:nvPr/>
        </p:nvCxnSpPr>
        <p:spPr>
          <a:xfrm>
            <a:off x="4354537" y="3359604"/>
            <a:ext cx="1113267" cy="1"/>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67 Conector recto de flecha"/>
          <p:cNvCxnSpPr>
            <a:stCxn id="26" idx="3"/>
            <a:endCxn id="61" idx="3"/>
          </p:cNvCxnSpPr>
          <p:nvPr/>
        </p:nvCxnSpPr>
        <p:spPr>
          <a:xfrm flipH="1" flipV="1">
            <a:off x="6260372" y="3840143"/>
            <a:ext cx="2269690" cy="540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69 CuadroTexto"/>
          <p:cNvSpPr txBox="1"/>
          <p:nvPr/>
        </p:nvSpPr>
        <p:spPr>
          <a:xfrm>
            <a:off x="3995936" y="3025115"/>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000070"/>
                </a:solidFill>
              </a:rPr>
              <a:t>1</a:t>
            </a:r>
          </a:p>
        </p:txBody>
      </p:sp>
      <p:sp>
        <p:nvSpPr>
          <p:cNvPr id="71" name="70 CuadroTexto"/>
          <p:cNvSpPr txBox="1"/>
          <p:nvPr/>
        </p:nvSpPr>
        <p:spPr>
          <a:xfrm>
            <a:off x="3995936" y="3182779"/>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000070"/>
                </a:solidFill>
              </a:rPr>
              <a:t>0</a:t>
            </a:r>
          </a:p>
        </p:txBody>
      </p:sp>
      <p:sp>
        <p:nvSpPr>
          <p:cNvPr id="72" name="71 CuadroTexto"/>
          <p:cNvSpPr txBox="1"/>
          <p:nvPr/>
        </p:nvSpPr>
        <p:spPr>
          <a:xfrm>
            <a:off x="3995936" y="3326795"/>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000070"/>
                </a:solidFill>
              </a:rPr>
              <a:t>1</a:t>
            </a:r>
          </a:p>
        </p:txBody>
      </p:sp>
      <p:sp>
        <p:nvSpPr>
          <p:cNvPr id="73" name="72 CuadroTexto"/>
          <p:cNvSpPr txBox="1"/>
          <p:nvPr/>
        </p:nvSpPr>
        <p:spPr>
          <a:xfrm>
            <a:off x="3995936" y="3470811"/>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000070"/>
                </a:solidFill>
              </a:rPr>
              <a:t>1</a:t>
            </a:r>
          </a:p>
        </p:txBody>
      </p:sp>
      <p:sp>
        <p:nvSpPr>
          <p:cNvPr id="74" name="73 CuadroTexto"/>
          <p:cNvSpPr txBox="1"/>
          <p:nvPr/>
        </p:nvSpPr>
        <p:spPr>
          <a:xfrm>
            <a:off x="1907704" y="3974867"/>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007D00"/>
                </a:solidFill>
              </a:rPr>
              <a:t>1</a:t>
            </a:r>
          </a:p>
        </p:txBody>
      </p:sp>
      <p:sp>
        <p:nvSpPr>
          <p:cNvPr id="75" name="74 CuadroTexto"/>
          <p:cNvSpPr txBox="1"/>
          <p:nvPr/>
        </p:nvSpPr>
        <p:spPr>
          <a:xfrm>
            <a:off x="2123728" y="285293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76" name="75 CuadroTexto"/>
          <p:cNvSpPr txBox="1"/>
          <p:nvPr/>
        </p:nvSpPr>
        <p:spPr>
          <a:xfrm>
            <a:off x="2123728" y="2996952"/>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77" name="76 CuadroTexto"/>
          <p:cNvSpPr txBox="1"/>
          <p:nvPr/>
        </p:nvSpPr>
        <p:spPr>
          <a:xfrm>
            <a:off x="2123728" y="3140968"/>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78" name="77 CuadroTexto"/>
          <p:cNvSpPr txBox="1"/>
          <p:nvPr/>
        </p:nvSpPr>
        <p:spPr>
          <a:xfrm>
            <a:off x="2123728" y="3284984"/>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cxnSp>
        <p:nvCxnSpPr>
          <p:cNvPr id="55" name="54 Conector recto de flecha"/>
          <p:cNvCxnSpPr/>
          <p:nvPr/>
        </p:nvCxnSpPr>
        <p:spPr>
          <a:xfrm flipH="1">
            <a:off x="2771801" y="3924624"/>
            <a:ext cx="1328332" cy="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55 Conector recto de flecha"/>
          <p:cNvCxnSpPr/>
          <p:nvPr/>
        </p:nvCxnSpPr>
        <p:spPr>
          <a:xfrm flipV="1">
            <a:off x="4139951" y="4221088"/>
            <a:ext cx="1" cy="1059214"/>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9" name="78 CuadroTexto"/>
          <p:cNvSpPr txBox="1"/>
          <p:nvPr/>
        </p:nvSpPr>
        <p:spPr>
          <a:xfrm>
            <a:off x="4683828" y="4509120"/>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80" name="79 CuadroTexto"/>
          <p:cNvSpPr txBox="1"/>
          <p:nvPr/>
        </p:nvSpPr>
        <p:spPr>
          <a:xfrm>
            <a:off x="4683828" y="4838963"/>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81" name="80 CuadroTexto"/>
          <p:cNvSpPr txBox="1"/>
          <p:nvPr/>
        </p:nvSpPr>
        <p:spPr>
          <a:xfrm>
            <a:off x="4683828" y="5157192"/>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82" name="81 CuadroTexto"/>
          <p:cNvSpPr txBox="1"/>
          <p:nvPr/>
        </p:nvSpPr>
        <p:spPr>
          <a:xfrm>
            <a:off x="4683828" y="5415027"/>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83" name="82 CuadroTexto"/>
          <p:cNvSpPr txBox="1"/>
          <p:nvPr/>
        </p:nvSpPr>
        <p:spPr>
          <a:xfrm>
            <a:off x="1907704" y="3398803"/>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7030A0"/>
                </a:solidFill>
              </a:rPr>
              <a:t>1</a:t>
            </a:r>
          </a:p>
        </p:txBody>
      </p:sp>
      <p:sp>
        <p:nvSpPr>
          <p:cNvPr id="84" name="83 CuadroTexto"/>
          <p:cNvSpPr txBox="1"/>
          <p:nvPr/>
        </p:nvSpPr>
        <p:spPr>
          <a:xfrm>
            <a:off x="1907704" y="3542819"/>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7030A0"/>
                </a:solidFill>
              </a:rPr>
              <a:t>1</a:t>
            </a:r>
          </a:p>
        </p:txBody>
      </p:sp>
      <p:sp>
        <p:nvSpPr>
          <p:cNvPr id="85" name="84 CuadroTexto"/>
          <p:cNvSpPr txBox="1"/>
          <p:nvPr/>
        </p:nvSpPr>
        <p:spPr>
          <a:xfrm>
            <a:off x="1907704" y="3686835"/>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7030A0"/>
                </a:solidFill>
              </a:rPr>
              <a:t>1</a:t>
            </a:r>
          </a:p>
        </p:txBody>
      </p:sp>
      <p:sp>
        <p:nvSpPr>
          <p:cNvPr id="86" name="85 CuadroTexto"/>
          <p:cNvSpPr txBox="1"/>
          <p:nvPr/>
        </p:nvSpPr>
        <p:spPr>
          <a:xfrm>
            <a:off x="1907704" y="3830851"/>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7030A0"/>
                </a:solidFill>
              </a:rPr>
              <a:t>1</a:t>
            </a:r>
          </a:p>
        </p:txBody>
      </p:sp>
      <p:cxnSp>
        <p:nvCxnSpPr>
          <p:cNvPr id="87" name="86 Conector recto de flecha"/>
          <p:cNvCxnSpPr/>
          <p:nvPr/>
        </p:nvCxnSpPr>
        <p:spPr>
          <a:xfrm flipH="1">
            <a:off x="4860136" y="5229200"/>
            <a:ext cx="936000" cy="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10764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prstGeom prst="rect">
            <a:avLst/>
          </a:prstGeom>
        </p:spPr>
        <p:txBody>
          <a:bodyPr>
            <a:normAutofit fontScale="90000"/>
          </a:bodyPr>
          <a:lstStyle/>
          <a:p>
            <a:r>
              <a:rPr lang="es-ES" dirty="0"/>
              <a:t>Teclado matricial: </a:t>
            </a:r>
            <a:r>
              <a:rPr lang="es-ES_tradnl" dirty="0"/>
              <a:t>Detección de tecla (4/4)</a:t>
            </a:r>
            <a:endParaRPr lang="es-ES" dirty="0"/>
          </a:p>
        </p:txBody>
      </p:sp>
      <p:pic>
        <p:nvPicPr>
          <p:cNvPr id="7" name="7 Imagen" descr="conexion_teclado.jpg"/>
          <p:cNvPicPr>
            <a:picLocks noChangeAspect="1"/>
          </p:cNvPicPr>
          <p:nvPr/>
        </p:nvPicPr>
        <p:blipFill>
          <a:blip r:embed="rId2" cstate="print"/>
          <a:srcRect/>
          <a:stretch>
            <a:fillRect/>
          </a:stretch>
        </p:blipFill>
        <p:spPr bwMode="auto">
          <a:xfrm>
            <a:off x="107504" y="2177306"/>
            <a:ext cx="6643687" cy="4564062"/>
          </a:xfrm>
          <a:prstGeom prst="rect">
            <a:avLst/>
          </a:prstGeom>
          <a:noFill/>
          <a:ln w="9525">
            <a:noFill/>
            <a:miter lim="800000"/>
            <a:headEnd/>
            <a:tailEnd/>
          </a:ln>
        </p:spPr>
      </p:pic>
      <p:sp>
        <p:nvSpPr>
          <p:cNvPr id="42" name="41 CuadroTexto"/>
          <p:cNvSpPr txBox="1"/>
          <p:nvPr/>
        </p:nvSpPr>
        <p:spPr>
          <a:xfrm>
            <a:off x="198463" y="2894747"/>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43" name="42 CuadroTexto"/>
          <p:cNvSpPr txBox="1"/>
          <p:nvPr/>
        </p:nvSpPr>
        <p:spPr>
          <a:xfrm>
            <a:off x="198463" y="3038763"/>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44" name="43 CuadroTexto"/>
          <p:cNvSpPr txBox="1"/>
          <p:nvPr/>
        </p:nvSpPr>
        <p:spPr>
          <a:xfrm>
            <a:off x="198463" y="3182779"/>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45" name="44 CuadroTexto"/>
          <p:cNvSpPr txBox="1"/>
          <p:nvPr/>
        </p:nvSpPr>
        <p:spPr>
          <a:xfrm>
            <a:off x="198463" y="3326795"/>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47" name="46 CuadroTexto"/>
          <p:cNvSpPr txBox="1"/>
          <p:nvPr/>
        </p:nvSpPr>
        <p:spPr>
          <a:xfrm>
            <a:off x="4230911" y="3470811"/>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48" name="47 CuadroTexto"/>
          <p:cNvSpPr txBox="1"/>
          <p:nvPr/>
        </p:nvSpPr>
        <p:spPr>
          <a:xfrm>
            <a:off x="4558763" y="3717032"/>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49" name="48 CuadroTexto"/>
          <p:cNvSpPr txBox="1"/>
          <p:nvPr/>
        </p:nvSpPr>
        <p:spPr>
          <a:xfrm>
            <a:off x="4662959" y="3902859"/>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50" name="49 CuadroTexto"/>
          <p:cNvSpPr txBox="1"/>
          <p:nvPr/>
        </p:nvSpPr>
        <p:spPr>
          <a:xfrm>
            <a:off x="4806975" y="4149080"/>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pic>
        <p:nvPicPr>
          <p:cNvPr id="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496" y="1988840"/>
            <a:ext cx="2772000" cy="187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6" name="25 Elipse"/>
          <p:cNvSpPr/>
          <p:nvPr/>
        </p:nvSpPr>
        <p:spPr>
          <a:xfrm>
            <a:off x="8450981" y="3384624"/>
            <a:ext cx="540000" cy="540000"/>
          </a:xfrm>
          <a:prstGeom prst="ellipse">
            <a:avLst/>
          </a:prstGeom>
          <a:solidFill>
            <a:srgbClr val="FFFF00">
              <a:alpha val="25000"/>
            </a:srgbClr>
          </a:solidFill>
          <a:ln/>
        </p:spPr>
        <p:style>
          <a:lnRef idx="1">
            <a:schemeClr val="accent1"/>
          </a:lnRef>
          <a:fillRef idx="2">
            <a:schemeClr val="accent1"/>
          </a:fillRef>
          <a:effectRef idx="1">
            <a:schemeClr val="accent1"/>
          </a:effectRef>
          <a:fontRef idx="minor">
            <a:schemeClr val="dk1"/>
          </a:fontRef>
        </p:style>
        <p:txBody>
          <a:bodyPr wrap="square" lIns="36000" tIns="36000" rIns="36000" bIns="0" rtlCol="0" anchor="t" anchorCtr="0">
            <a:spAutoFit/>
          </a:bodyPr>
          <a:lstStyle/>
          <a:p>
            <a:pPr algn="just">
              <a:spcBef>
                <a:spcPct val="20000"/>
              </a:spcBef>
            </a:pPr>
            <a:endParaRPr lang="es-ES" sz="1400" b="1" dirty="0">
              <a:solidFill>
                <a:srgbClr val="000070"/>
              </a:solidFill>
              <a:effectLst>
                <a:outerShdw blurRad="38100" dist="38100" dir="2700000" algn="tl">
                  <a:srgbClr val="000000">
                    <a:alpha val="43137"/>
                  </a:srgbClr>
                </a:outerShdw>
              </a:effectLst>
            </a:endParaRPr>
          </a:p>
        </p:txBody>
      </p:sp>
      <p:sp>
        <p:nvSpPr>
          <p:cNvPr id="14" name="13 CuadroTexto"/>
          <p:cNvSpPr txBox="1"/>
          <p:nvPr/>
        </p:nvSpPr>
        <p:spPr>
          <a:xfrm>
            <a:off x="5076055" y="5805264"/>
            <a:ext cx="3744417" cy="541687"/>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square" lIns="0" tIns="0" rIns="0" bIns="0" rtlCol="0" anchor="ctr" anchorCtr="0">
            <a:spAutoFit/>
          </a:bodyPr>
          <a:lstStyle/>
          <a:p>
            <a:pPr>
              <a:spcBef>
                <a:spcPct val="20000"/>
              </a:spcBef>
            </a:pPr>
            <a:r>
              <a:rPr lang="es-ES" sz="1600" dirty="0">
                <a:latin typeface="Consolas" pitchFamily="49" charset="0"/>
                <a:cs typeface="Consolas" pitchFamily="49" charset="0"/>
              </a:rPr>
              <a:t>DIR = 0000 0110 0000 … 111</a:t>
            </a:r>
            <a:r>
              <a:rPr lang="es-ES" sz="1600" b="1" dirty="0">
                <a:solidFill>
                  <a:srgbClr val="000070"/>
                </a:solidFill>
                <a:latin typeface="Consolas" pitchFamily="49" charset="0"/>
                <a:cs typeface="Consolas" pitchFamily="49" charset="0"/>
              </a:rPr>
              <a:t>0 111</a:t>
            </a:r>
            <a:r>
              <a:rPr lang="es-ES" sz="1600" dirty="0">
                <a:latin typeface="Consolas" pitchFamily="49" charset="0"/>
                <a:cs typeface="Consolas" pitchFamily="49" charset="0"/>
              </a:rPr>
              <a:t>1</a:t>
            </a:r>
          </a:p>
          <a:p>
            <a:pPr>
              <a:spcBef>
                <a:spcPct val="20000"/>
              </a:spcBef>
            </a:pPr>
            <a:r>
              <a:rPr lang="es-ES" sz="1600" dirty="0">
                <a:latin typeface="Consolas" pitchFamily="49" charset="0"/>
                <a:cs typeface="Consolas" pitchFamily="49" charset="0"/>
                <a:sym typeface="Symbol"/>
              </a:rPr>
              <a:t> </a:t>
            </a:r>
            <a:r>
              <a:rPr lang="es-ES" sz="1600" dirty="0" err="1">
                <a:latin typeface="Consolas" pitchFamily="49" charset="0"/>
                <a:cs typeface="Consolas" pitchFamily="49" charset="0"/>
              </a:rPr>
              <a:t>temp</a:t>
            </a:r>
            <a:r>
              <a:rPr lang="es-ES" sz="1600" dirty="0">
                <a:latin typeface="Consolas" pitchFamily="49" charset="0"/>
                <a:cs typeface="Consolas" pitchFamily="49" charset="0"/>
              </a:rPr>
              <a:t> = </a:t>
            </a:r>
            <a:r>
              <a:rPr lang="es-ES" sz="1600" b="1" dirty="0">
                <a:solidFill>
                  <a:srgbClr val="7030A0"/>
                </a:solidFill>
                <a:latin typeface="Consolas" pitchFamily="49" charset="0"/>
                <a:cs typeface="Consolas" pitchFamily="49" charset="0"/>
              </a:rPr>
              <a:t>1110</a:t>
            </a:r>
            <a:r>
              <a:rPr lang="es-ES" sz="1600" b="1" baseline="-25000" dirty="0">
                <a:solidFill>
                  <a:srgbClr val="7030A0"/>
                </a:solidFill>
                <a:latin typeface="Consolas" pitchFamily="49" charset="0"/>
                <a:cs typeface="Consolas" pitchFamily="49" charset="0"/>
              </a:rPr>
              <a:t>2</a:t>
            </a:r>
            <a:r>
              <a:rPr lang="es-ES" sz="1600" dirty="0">
                <a:solidFill>
                  <a:srgbClr val="7030A0"/>
                </a:solidFill>
                <a:latin typeface="Consolas" pitchFamily="49" charset="0"/>
                <a:cs typeface="Consolas" pitchFamily="49" charset="0"/>
              </a:rPr>
              <a:t> </a:t>
            </a:r>
            <a:r>
              <a:rPr lang="es-ES" sz="1600" dirty="0">
                <a:latin typeface="Consolas" pitchFamily="49" charset="0"/>
                <a:cs typeface="Consolas" pitchFamily="49" charset="0"/>
              </a:rPr>
              <a:t>= </a:t>
            </a:r>
            <a:r>
              <a:rPr lang="es-ES" sz="1600" b="1" dirty="0">
                <a:solidFill>
                  <a:srgbClr val="7030A0"/>
                </a:solidFill>
                <a:latin typeface="Consolas" pitchFamily="49" charset="0"/>
                <a:cs typeface="Consolas" pitchFamily="49" charset="0"/>
              </a:rPr>
              <a:t>0xE</a:t>
            </a:r>
          </a:p>
        </p:txBody>
      </p:sp>
      <p:sp>
        <p:nvSpPr>
          <p:cNvPr id="57" name="56 CuadroTexto"/>
          <p:cNvSpPr txBox="1"/>
          <p:nvPr/>
        </p:nvSpPr>
        <p:spPr>
          <a:xfrm>
            <a:off x="6484028" y="177281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58" name="57 CuadroTexto"/>
          <p:cNvSpPr txBox="1"/>
          <p:nvPr/>
        </p:nvSpPr>
        <p:spPr>
          <a:xfrm>
            <a:off x="7164288" y="177281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59" name="58 CuadroTexto"/>
          <p:cNvSpPr txBox="1"/>
          <p:nvPr/>
        </p:nvSpPr>
        <p:spPr>
          <a:xfrm>
            <a:off x="7852180" y="177281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60" name="59 CuadroTexto"/>
          <p:cNvSpPr txBox="1"/>
          <p:nvPr/>
        </p:nvSpPr>
        <p:spPr>
          <a:xfrm>
            <a:off x="8500252" y="177281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61" name="60 CuadroTexto"/>
          <p:cNvSpPr txBox="1"/>
          <p:nvPr/>
        </p:nvSpPr>
        <p:spPr>
          <a:xfrm>
            <a:off x="6156176" y="3717032"/>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62" name="61 CuadroTexto"/>
          <p:cNvSpPr txBox="1"/>
          <p:nvPr/>
        </p:nvSpPr>
        <p:spPr>
          <a:xfrm>
            <a:off x="6156176" y="2420888"/>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63" name="62 CuadroTexto"/>
          <p:cNvSpPr txBox="1"/>
          <p:nvPr/>
        </p:nvSpPr>
        <p:spPr>
          <a:xfrm>
            <a:off x="6156176" y="2894747"/>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64" name="63 CuadroTexto"/>
          <p:cNvSpPr txBox="1"/>
          <p:nvPr/>
        </p:nvSpPr>
        <p:spPr>
          <a:xfrm>
            <a:off x="6156176" y="3284984"/>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cxnSp>
        <p:nvCxnSpPr>
          <p:cNvPr id="17" name="16 Conector recto de flecha"/>
          <p:cNvCxnSpPr>
            <a:endCxn id="26" idx="3"/>
          </p:cNvCxnSpPr>
          <p:nvPr/>
        </p:nvCxnSpPr>
        <p:spPr>
          <a:xfrm flipH="1">
            <a:off x="8530062" y="2005389"/>
            <a:ext cx="16026" cy="1840154"/>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64 Conector recto de flecha"/>
          <p:cNvCxnSpPr/>
          <p:nvPr/>
        </p:nvCxnSpPr>
        <p:spPr>
          <a:xfrm flipH="1">
            <a:off x="2987824" y="3384288"/>
            <a:ext cx="936000" cy="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65 Conector recto de flecha"/>
          <p:cNvCxnSpPr/>
          <p:nvPr/>
        </p:nvCxnSpPr>
        <p:spPr>
          <a:xfrm flipH="1">
            <a:off x="918543" y="3264078"/>
            <a:ext cx="936000" cy="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p:nvPr/>
        </p:nvCxnSpPr>
        <p:spPr>
          <a:xfrm>
            <a:off x="4354537" y="3359604"/>
            <a:ext cx="1113267" cy="1"/>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67 Conector recto de flecha"/>
          <p:cNvCxnSpPr>
            <a:stCxn id="26" idx="3"/>
            <a:endCxn id="61" idx="3"/>
          </p:cNvCxnSpPr>
          <p:nvPr/>
        </p:nvCxnSpPr>
        <p:spPr>
          <a:xfrm flipH="1" flipV="1">
            <a:off x="6260372" y="3840143"/>
            <a:ext cx="2269690" cy="540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69 CuadroTexto"/>
          <p:cNvSpPr txBox="1"/>
          <p:nvPr/>
        </p:nvSpPr>
        <p:spPr>
          <a:xfrm>
            <a:off x="3995936" y="3025115"/>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000070"/>
                </a:solidFill>
              </a:rPr>
              <a:t>0</a:t>
            </a:r>
          </a:p>
        </p:txBody>
      </p:sp>
      <p:sp>
        <p:nvSpPr>
          <p:cNvPr id="71" name="70 CuadroTexto"/>
          <p:cNvSpPr txBox="1"/>
          <p:nvPr/>
        </p:nvSpPr>
        <p:spPr>
          <a:xfrm>
            <a:off x="3995936" y="3182779"/>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000070"/>
                </a:solidFill>
              </a:rPr>
              <a:t>1</a:t>
            </a:r>
          </a:p>
        </p:txBody>
      </p:sp>
      <p:sp>
        <p:nvSpPr>
          <p:cNvPr id="72" name="71 CuadroTexto"/>
          <p:cNvSpPr txBox="1"/>
          <p:nvPr/>
        </p:nvSpPr>
        <p:spPr>
          <a:xfrm>
            <a:off x="3995936" y="3326795"/>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000070"/>
                </a:solidFill>
              </a:rPr>
              <a:t>1</a:t>
            </a:r>
          </a:p>
        </p:txBody>
      </p:sp>
      <p:sp>
        <p:nvSpPr>
          <p:cNvPr id="73" name="72 CuadroTexto"/>
          <p:cNvSpPr txBox="1"/>
          <p:nvPr/>
        </p:nvSpPr>
        <p:spPr>
          <a:xfrm>
            <a:off x="3995936" y="3470811"/>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000070"/>
                </a:solidFill>
              </a:rPr>
              <a:t>1</a:t>
            </a:r>
          </a:p>
        </p:txBody>
      </p:sp>
      <p:sp>
        <p:nvSpPr>
          <p:cNvPr id="74" name="73 CuadroTexto"/>
          <p:cNvSpPr txBox="1"/>
          <p:nvPr/>
        </p:nvSpPr>
        <p:spPr>
          <a:xfrm>
            <a:off x="1907704" y="3974867"/>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007D00"/>
                </a:solidFill>
              </a:rPr>
              <a:t>1</a:t>
            </a:r>
          </a:p>
        </p:txBody>
      </p:sp>
      <p:sp>
        <p:nvSpPr>
          <p:cNvPr id="75" name="74 CuadroTexto"/>
          <p:cNvSpPr txBox="1"/>
          <p:nvPr/>
        </p:nvSpPr>
        <p:spPr>
          <a:xfrm>
            <a:off x="2123728" y="2852936"/>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76" name="75 CuadroTexto"/>
          <p:cNvSpPr txBox="1"/>
          <p:nvPr/>
        </p:nvSpPr>
        <p:spPr>
          <a:xfrm>
            <a:off x="2123728" y="2996952"/>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77" name="76 CuadroTexto"/>
          <p:cNvSpPr txBox="1"/>
          <p:nvPr/>
        </p:nvSpPr>
        <p:spPr>
          <a:xfrm>
            <a:off x="2123728" y="3140968"/>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78" name="77 CuadroTexto"/>
          <p:cNvSpPr txBox="1"/>
          <p:nvPr/>
        </p:nvSpPr>
        <p:spPr>
          <a:xfrm>
            <a:off x="2123728" y="3284984"/>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cxnSp>
        <p:nvCxnSpPr>
          <p:cNvPr id="55" name="54 Conector recto de flecha"/>
          <p:cNvCxnSpPr/>
          <p:nvPr/>
        </p:nvCxnSpPr>
        <p:spPr>
          <a:xfrm flipH="1">
            <a:off x="2771801" y="3924624"/>
            <a:ext cx="1328332" cy="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55 Conector recto de flecha"/>
          <p:cNvCxnSpPr/>
          <p:nvPr/>
        </p:nvCxnSpPr>
        <p:spPr>
          <a:xfrm flipV="1">
            <a:off x="4139951" y="4221088"/>
            <a:ext cx="1" cy="1059214"/>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9" name="78 CuadroTexto"/>
          <p:cNvSpPr txBox="1"/>
          <p:nvPr/>
        </p:nvSpPr>
        <p:spPr>
          <a:xfrm>
            <a:off x="4683828" y="4509120"/>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80" name="79 CuadroTexto"/>
          <p:cNvSpPr txBox="1"/>
          <p:nvPr/>
        </p:nvSpPr>
        <p:spPr>
          <a:xfrm>
            <a:off x="4683828" y="4838963"/>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81" name="80 CuadroTexto"/>
          <p:cNvSpPr txBox="1"/>
          <p:nvPr/>
        </p:nvSpPr>
        <p:spPr>
          <a:xfrm>
            <a:off x="4683828" y="5157192"/>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1</a:t>
            </a:r>
          </a:p>
        </p:txBody>
      </p:sp>
      <p:sp>
        <p:nvSpPr>
          <p:cNvPr id="82" name="81 CuadroTexto"/>
          <p:cNvSpPr txBox="1"/>
          <p:nvPr/>
        </p:nvSpPr>
        <p:spPr>
          <a:xfrm>
            <a:off x="4683828" y="5415027"/>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FF0000"/>
                </a:solidFill>
              </a:rPr>
              <a:t>0</a:t>
            </a:r>
          </a:p>
        </p:txBody>
      </p:sp>
      <p:sp>
        <p:nvSpPr>
          <p:cNvPr id="83" name="82 CuadroTexto"/>
          <p:cNvSpPr txBox="1"/>
          <p:nvPr/>
        </p:nvSpPr>
        <p:spPr>
          <a:xfrm>
            <a:off x="1907704" y="3398803"/>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7030A0"/>
                </a:solidFill>
              </a:rPr>
              <a:t>1</a:t>
            </a:r>
          </a:p>
        </p:txBody>
      </p:sp>
      <p:sp>
        <p:nvSpPr>
          <p:cNvPr id="84" name="83 CuadroTexto"/>
          <p:cNvSpPr txBox="1"/>
          <p:nvPr/>
        </p:nvSpPr>
        <p:spPr>
          <a:xfrm>
            <a:off x="1907704" y="3542819"/>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7030A0"/>
                </a:solidFill>
              </a:rPr>
              <a:t>1</a:t>
            </a:r>
          </a:p>
        </p:txBody>
      </p:sp>
      <p:sp>
        <p:nvSpPr>
          <p:cNvPr id="85" name="84 CuadroTexto"/>
          <p:cNvSpPr txBox="1"/>
          <p:nvPr/>
        </p:nvSpPr>
        <p:spPr>
          <a:xfrm>
            <a:off x="1907704" y="3686835"/>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7030A0"/>
                </a:solidFill>
              </a:rPr>
              <a:t>1</a:t>
            </a:r>
          </a:p>
        </p:txBody>
      </p:sp>
      <p:sp>
        <p:nvSpPr>
          <p:cNvPr id="86" name="85 CuadroTexto"/>
          <p:cNvSpPr txBox="1"/>
          <p:nvPr/>
        </p:nvSpPr>
        <p:spPr>
          <a:xfrm>
            <a:off x="1907704" y="3830851"/>
            <a:ext cx="104196" cy="246221"/>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none" lIns="0" tIns="0" rIns="0" bIns="0" rtlCol="0" anchor="ctr" anchorCtr="0">
            <a:spAutoFit/>
          </a:bodyPr>
          <a:lstStyle/>
          <a:p>
            <a:pPr>
              <a:spcBef>
                <a:spcPct val="20000"/>
              </a:spcBef>
            </a:pPr>
            <a:r>
              <a:rPr lang="es-ES" sz="1600" b="1" dirty="0">
                <a:solidFill>
                  <a:srgbClr val="7030A0"/>
                </a:solidFill>
              </a:rPr>
              <a:t>0</a:t>
            </a:r>
          </a:p>
        </p:txBody>
      </p:sp>
      <p:cxnSp>
        <p:nvCxnSpPr>
          <p:cNvPr id="87" name="86 Conector recto de flecha"/>
          <p:cNvCxnSpPr/>
          <p:nvPr/>
        </p:nvCxnSpPr>
        <p:spPr>
          <a:xfrm flipH="1">
            <a:off x="4860136" y="5229200"/>
            <a:ext cx="936000" cy="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40" name="39 Marcador de contenido"/>
          <p:cNvSpPr>
            <a:spLocks noGrp="1"/>
          </p:cNvSpPr>
          <p:nvPr>
            <p:ph sz="quarter" idx="4294967295"/>
          </p:nvPr>
        </p:nvSpPr>
        <p:spPr>
          <a:xfrm>
            <a:off x="0" y="1500188"/>
            <a:ext cx="8712200" cy="4714875"/>
          </a:xfrm>
        </p:spPr>
        <p:txBody>
          <a:bodyPr/>
          <a:lstStyle/>
          <a:p>
            <a:r>
              <a:rPr lang="es-ES" sz="2000" dirty="0"/>
              <a:t>Para averiguar qué tecla ha sido pulsada usamos U10</a:t>
            </a:r>
          </a:p>
          <a:p>
            <a:r>
              <a:rPr lang="es-ES" sz="2000" dirty="0"/>
              <a:t>Ejemplo: </a:t>
            </a:r>
            <a:r>
              <a:rPr lang="es-ES" sz="2000" dirty="0" err="1">
                <a:latin typeface="Consolas" pitchFamily="49" charset="0"/>
                <a:cs typeface="Consolas" pitchFamily="49" charset="0"/>
              </a:rPr>
              <a:t>char</a:t>
            </a:r>
            <a:r>
              <a:rPr lang="es-ES" sz="2000" dirty="0">
                <a:latin typeface="Consolas" pitchFamily="49" charset="0"/>
                <a:cs typeface="Consolas" pitchFamily="49" charset="0"/>
              </a:rPr>
              <a:t> </a:t>
            </a:r>
            <a:r>
              <a:rPr lang="es-ES" sz="2000" dirty="0" err="1">
                <a:latin typeface="Consolas" pitchFamily="49" charset="0"/>
                <a:cs typeface="Consolas" pitchFamily="49" charset="0"/>
              </a:rPr>
              <a:t>temp</a:t>
            </a:r>
            <a:r>
              <a:rPr lang="es-ES" sz="2000" dirty="0">
                <a:latin typeface="Consolas" pitchFamily="49" charset="0"/>
                <a:cs typeface="Consolas" pitchFamily="49" charset="0"/>
              </a:rPr>
              <a:t> = *(0x06000000 + 0xEF)</a:t>
            </a:r>
          </a:p>
        </p:txBody>
      </p:sp>
    </p:spTree>
    <p:extLst>
      <p:ext uri="{BB962C8B-B14F-4D97-AF65-F5344CB8AC3E}">
        <p14:creationId xmlns:p14="http://schemas.microsoft.com/office/powerpoint/2010/main" val="22590665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prstGeom prst="rect">
            <a:avLst/>
          </a:prstGeom>
        </p:spPr>
        <p:txBody>
          <a:bodyPr>
            <a:normAutofit fontScale="90000"/>
          </a:bodyPr>
          <a:lstStyle/>
          <a:p>
            <a:r>
              <a:rPr lang="es-ES" dirty="0"/>
              <a:t>Teclado matricial: </a:t>
            </a:r>
            <a:r>
              <a:rPr lang="es-ES_tradnl" dirty="0"/>
              <a:t>Detección de tecla pulsada (</a:t>
            </a:r>
            <a:r>
              <a:rPr lang="es-ES_tradnl" dirty="0" err="1"/>
              <a:t>key_read</a:t>
            </a:r>
            <a:r>
              <a:rPr lang="es-ES_tradnl" dirty="0"/>
              <a:t>)</a:t>
            </a:r>
            <a:endParaRPr lang="es-ES" dirty="0"/>
          </a:p>
        </p:txBody>
      </p:sp>
      <p:grpSp>
        <p:nvGrpSpPr>
          <p:cNvPr id="26" name="25 Grupo"/>
          <p:cNvGrpSpPr/>
          <p:nvPr/>
        </p:nvGrpSpPr>
        <p:grpSpPr>
          <a:xfrm>
            <a:off x="611560" y="1700808"/>
            <a:ext cx="8136904" cy="4752528"/>
            <a:chOff x="5436096" y="3789040"/>
            <a:chExt cx="3096344" cy="4752528"/>
          </a:xfrm>
          <a:effectLst>
            <a:outerShdw blurRad="50800" dist="38100" dir="2700000" algn="tl" rotWithShape="0">
              <a:prstClr val="black">
                <a:alpha val="40000"/>
              </a:prstClr>
            </a:outerShdw>
          </a:effectLst>
        </p:grpSpPr>
        <p:sp>
          <p:nvSpPr>
            <p:cNvPr id="27" name="26 Redondear rectángulo de esquina del mismo lado"/>
            <p:cNvSpPr/>
            <p:nvPr/>
          </p:nvSpPr>
          <p:spPr>
            <a:xfrm rot="10800000">
              <a:off x="5436096" y="4149078"/>
              <a:ext cx="3096344" cy="4392490"/>
            </a:xfrm>
            <a:prstGeom prst="round2SameRect">
              <a:avLst>
                <a:gd name="adj1" fmla="val 2263"/>
                <a:gd name="adj2" fmla="val 0"/>
              </a:avLst>
            </a:prstGeom>
            <a:solidFill>
              <a:schemeClr val="accent1">
                <a:lumMod val="20000"/>
                <a:lumOff val="80000"/>
              </a:schemeClr>
            </a:solidFill>
            <a:ln w="12700" cap="rnd" cmpd="sng">
              <a:noFill/>
              <a:roun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p>
              <a:pPr algn="just">
                <a:spcBef>
                  <a:spcPct val="20000"/>
                </a:spcBef>
              </a:pPr>
              <a:endParaRPr lang="es-ES" sz="1400" b="1" dirty="0">
                <a:solidFill>
                  <a:srgbClr val="000070"/>
                </a:solidFill>
                <a:effectLst>
                  <a:outerShdw blurRad="38100" dist="38100" dir="2700000" algn="tl">
                    <a:srgbClr val="000000">
                      <a:alpha val="43137"/>
                    </a:srgbClr>
                  </a:outerShdw>
                </a:effectLst>
              </a:endParaRPr>
            </a:p>
          </p:txBody>
        </p:sp>
        <p:sp>
          <p:nvSpPr>
            <p:cNvPr id="28" name="27 Redondear rectángulo de esquina del mismo lado"/>
            <p:cNvSpPr/>
            <p:nvPr/>
          </p:nvSpPr>
          <p:spPr>
            <a:xfrm>
              <a:off x="5436096" y="3789040"/>
              <a:ext cx="3096344" cy="360769"/>
            </a:xfrm>
            <a:prstGeom prst="round2SameRect">
              <a:avLst/>
            </a:prstGeom>
            <a:solidFill>
              <a:srgbClr val="000070"/>
            </a:solidFill>
            <a:ln w="12700" cap="rnd" cmpd="sng">
              <a:noFill/>
              <a:roun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0" rtlCol="0" anchor="t" anchorCtr="0">
              <a:noAutofit/>
            </a:bodyPr>
            <a:lstStyle/>
            <a:p>
              <a:pPr algn="just">
                <a:spcBef>
                  <a:spcPct val="20000"/>
                </a:spcBef>
              </a:pPr>
              <a:r>
                <a:rPr lang="es-ES" sz="2000" dirty="0">
                  <a:solidFill>
                    <a:schemeClr val="bg1"/>
                  </a:solidFill>
                  <a:latin typeface="Palatino Linotype" pitchFamily="18" charset="0"/>
                </a:rPr>
                <a:t>Esquema de la función </a:t>
              </a:r>
              <a:r>
                <a:rPr lang="es-ES" sz="2000" dirty="0" err="1">
                  <a:solidFill>
                    <a:schemeClr val="bg1"/>
                  </a:solidFill>
                  <a:latin typeface="Palatino Linotype" pitchFamily="18" charset="0"/>
                </a:rPr>
                <a:t>key_read</a:t>
              </a:r>
              <a:r>
                <a:rPr lang="es-ES" sz="2000" dirty="0">
                  <a:solidFill>
                    <a:schemeClr val="bg1"/>
                  </a:solidFill>
                  <a:latin typeface="Palatino Linotype" pitchFamily="18" charset="0"/>
                </a:rPr>
                <a:t> </a:t>
              </a:r>
            </a:p>
          </p:txBody>
        </p:sp>
        <p:sp>
          <p:nvSpPr>
            <p:cNvPr id="29" name="28 CuadroTexto"/>
            <p:cNvSpPr txBox="1"/>
            <p:nvPr/>
          </p:nvSpPr>
          <p:spPr>
            <a:xfrm>
              <a:off x="5436096" y="4149079"/>
              <a:ext cx="3096344" cy="4248473"/>
            </a:xfrm>
            <a:prstGeom prst="rect">
              <a:avLst/>
            </a:prstGeom>
            <a:noFill/>
            <a:ln w="9525" cap="flat" cmpd="sng" algn="ctr">
              <a:noFill/>
              <a:prstDash val="solid"/>
            </a:ln>
            <a:effectLst/>
          </p:spPr>
          <p:style>
            <a:lnRef idx="1">
              <a:schemeClr val="accent1"/>
            </a:lnRef>
            <a:fillRef idx="3">
              <a:schemeClr val="accent1"/>
            </a:fillRef>
            <a:effectRef idx="2">
              <a:schemeClr val="accent1"/>
            </a:effectRef>
            <a:fontRef idx="none"/>
          </p:style>
          <p:txBody>
            <a:bodyPr wrap="square" lIns="72000" tIns="72000" rIns="72000" bIns="0" rtlCol="0" anchor="t" anchorCtr="0">
              <a:noAutofit/>
            </a:bodyPr>
            <a:lstStyle/>
            <a:p>
              <a:pPr>
                <a:spcBef>
                  <a:spcPct val="20000"/>
                </a:spcBef>
              </a:pPr>
              <a:r>
                <a:rPr lang="es-ES" sz="1600" dirty="0" err="1">
                  <a:latin typeface="Consolas" pitchFamily="49" charset="0"/>
                  <a:cs typeface="Consolas" pitchFamily="49" charset="0"/>
                </a:rPr>
                <a:t>volatile</a:t>
              </a:r>
              <a:r>
                <a:rPr lang="es-ES" sz="1600" dirty="0">
                  <a:latin typeface="Consolas" pitchFamily="49" charset="0"/>
                  <a:cs typeface="Consolas" pitchFamily="49" charset="0"/>
                </a:rPr>
                <a:t> UCHAR *</a:t>
              </a:r>
              <a:r>
                <a:rPr lang="es-ES" sz="1600" dirty="0" err="1">
                  <a:latin typeface="Consolas" pitchFamily="49" charset="0"/>
                  <a:cs typeface="Consolas" pitchFamily="49" charset="0"/>
                </a:rPr>
                <a:t>keyboard_base</a:t>
              </a:r>
              <a:r>
                <a:rPr lang="es-ES" sz="1600" dirty="0">
                  <a:latin typeface="Consolas" pitchFamily="49" charset="0"/>
                  <a:cs typeface="Consolas" pitchFamily="49" charset="0"/>
                </a:rPr>
                <a:t> = (UCHAR *)0x06000000;</a:t>
              </a:r>
            </a:p>
            <a:p>
              <a:pPr>
                <a:spcBef>
                  <a:spcPct val="20000"/>
                </a:spcBef>
              </a:pPr>
              <a:r>
                <a:rPr lang="es-ES" sz="1600" dirty="0">
                  <a:latin typeface="Consolas" pitchFamily="49" charset="0"/>
                  <a:cs typeface="Consolas" pitchFamily="49" charset="0"/>
                </a:rPr>
                <a:t>// …</a:t>
              </a:r>
            </a:p>
            <a:p>
              <a:pPr>
                <a:spcBef>
                  <a:spcPct val="20000"/>
                </a:spcBef>
              </a:pPr>
              <a:r>
                <a:rPr lang="es-ES" sz="1600" dirty="0" err="1">
                  <a:latin typeface="Consolas" pitchFamily="49" charset="0"/>
                  <a:cs typeface="Consolas" pitchFamily="49" charset="0"/>
                </a:rPr>
                <a:t>inline</a:t>
              </a:r>
              <a:r>
                <a:rPr lang="es-ES" sz="1600" dirty="0">
                  <a:latin typeface="Consolas" pitchFamily="49" charset="0"/>
                  <a:cs typeface="Consolas" pitchFamily="49" charset="0"/>
                </a:rPr>
                <a:t> </a:t>
              </a:r>
              <a:r>
                <a:rPr lang="es-ES" sz="1600" dirty="0" err="1">
                  <a:latin typeface="Consolas" pitchFamily="49" charset="0"/>
                  <a:cs typeface="Consolas" pitchFamily="49" charset="0"/>
                </a:rPr>
                <a:t>int</a:t>
              </a:r>
              <a:r>
                <a:rPr lang="es-ES" sz="1600" dirty="0">
                  <a:latin typeface="Consolas" pitchFamily="49" charset="0"/>
                  <a:cs typeface="Consolas" pitchFamily="49" charset="0"/>
                </a:rPr>
                <a:t> </a:t>
              </a:r>
              <a:r>
                <a:rPr lang="es-ES" sz="1600" dirty="0" err="1">
                  <a:latin typeface="Consolas" pitchFamily="49" charset="0"/>
                  <a:cs typeface="Consolas" pitchFamily="49" charset="0"/>
                </a:rPr>
                <a:t>key_read</a:t>
              </a:r>
              <a:r>
                <a:rPr lang="es-ES" sz="1600" dirty="0">
                  <a:latin typeface="Consolas" pitchFamily="49" charset="0"/>
                  <a:cs typeface="Consolas" pitchFamily="49" charset="0"/>
                </a:rPr>
                <a:t>() {</a:t>
              </a:r>
            </a:p>
            <a:p>
              <a:pPr>
                <a:spcBef>
                  <a:spcPct val="20000"/>
                </a:spcBef>
              </a:pPr>
              <a:r>
                <a:rPr lang="es-ES" sz="1600" dirty="0">
                  <a:latin typeface="Consolas" pitchFamily="49" charset="0"/>
                  <a:cs typeface="Consolas" pitchFamily="49" charset="0"/>
                </a:rPr>
                <a:t>  </a:t>
              </a:r>
              <a:r>
                <a:rPr lang="es-ES" sz="1600" dirty="0" err="1">
                  <a:latin typeface="Consolas" pitchFamily="49" charset="0"/>
                  <a:cs typeface="Consolas" pitchFamily="49" charset="0"/>
                </a:rPr>
                <a:t>int</a:t>
              </a:r>
              <a:r>
                <a:rPr lang="es-ES" sz="1600" dirty="0">
                  <a:latin typeface="Consolas" pitchFamily="49" charset="0"/>
                  <a:cs typeface="Consolas" pitchFamily="49" charset="0"/>
                </a:rPr>
                <a:t> </a:t>
              </a:r>
              <a:r>
                <a:rPr lang="es-ES" sz="1600" dirty="0" err="1">
                  <a:latin typeface="Consolas" pitchFamily="49" charset="0"/>
                  <a:cs typeface="Consolas" pitchFamily="49" charset="0"/>
                </a:rPr>
                <a:t>value</a:t>
              </a:r>
              <a:r>
                <a:rPr lang="es-ES" sz="1600" dirty="0">
                  <a:latin typeface="Consolas" pitchFamily="49" charset="0"/>
                  <a:cs typeface="Consolas" pitchFamily="49" charset="0"/>
                </a:rPr>
                <a:t>;</a:t>
              </a:r>
            </a:p>
            <a:p>
              <a:pPr>
                <a:spcBef>
                  <a:spcPct val="20000"/>
                </a:spcBef>
              </a:pPr>
              <a:r>
                <a:rPr lang="es-ES" sz="1600" dirty="0">
                  <a:latin typeface="Consolas" pitchFamily="49" charset="0"/>
                  <a:cs typeface="Consolas" pitchFamily="49" charset="0"/>
                </a:rPr>
                <a:t>  </a:t>
              </a:r>
              <a:r>
                <a:rPr lang="es-ES" sz="1600" dirty="0" err="1">
                  <a:latin typeface="Consolas" pitchFamily="49" charset="0"/>
                  <a:cs typeface="Consolas" pitchFamily="49" charset="0"/>
                </a:rPr>
                <a:t>char</a:t>
              </a:r>
              <a:r>
                <a:rPr lang="es-ES" sz="1600" dirty="0">
                  <a:latin typeface="Consolas" pitchFamily="49" charset="0"/>
                  <a:cs typeface="Consolas" pitchFamily="49" charset="0"/>
                </a:rPr>
                <a:t> </a:t>
              </a:r>
              <a:r>
                <a:rPr lang="es-ES" sz="1600" dirty="0" err="1">
                  <a:latin typeface="Consolas" pitchFamily="49" charset="0"/>
                  <a:cs typeface="Consolas" pitchFamily="49" charset="0"/>
                </a:rPr>
                <a:t>temp</a:t>
              </a:r>
              <a:r>
                <a:rPr lang="es-ES" sz="1600" dirty="0">
                  <a:latin typeface="Consolas" pitchFamily="49" charset="0"/>
                  <a:cs typeface="Consolas" pitchFamily="49" charset="0"/>
                </a:rPr>
                <a:t>;</a:t>
              </a:r>
            </a:p>
            <a:p>
              <a:pPr>
                <a:spcBef>
                  <a:spcPct val="20000"/>
                </a:spcBef>
              </a:pPr>
              <a:r>
                <a:rPr lang="es-ES" sz="1600" dirty="0">
                  <a:latin typeface="Consolas" pitchFamily="49" charset="0"/>
                  <a:cs typeface="Consolas" pitchFamily="49" charset="0"/>
                </a:rPr>
                <a:t>  // Leemos primera columna </a:t>
              </a:r>
            </a:p>
            <a:p>
              <a:pPr>
                <a:spcBef>
                  <a:spcPct val="20000"/>
                </a:spcBef>
              </a:pPr>
              <a:r>
                <a:rPr lang="es-ES" sz="1600" dirty="0">
                  <a:latin typeface="Consolas" pitchFamily="49" charset="0"/>
                  <a:cs typeface="Consolas" pitchFamily="49" charset="0"/>
                </a:rPr>
                <a:t>  </a:t>
              </a:r>
              <a:r>
                <a:rPr lang="es-ES" sz="1600" dirty="0" err="1">
                  <a:latin typeface="Consolas" pitchFamily="49" charset="0"/>
                  <a:cs typeface="Consolas" pitchFamily="49" charset="0"/>
                </a:rPr>
                <a:t>temp</a:t>
              </a:r>
              <a:r>
                <a:rPr lang="es-ES" sz="1600" dirty="0">
                  <a:latin typeface="Consolas" pitchFamily="49" charset="0"/>
                  <a:cs typeface="Consolas" pitchFamily="49" charset="0"/>
                </a:rPr>
                <a:t> = *(keyboard_base+0xfd);</a:t>
              </a:r>
            </a:p>
            <a:p>
              <a:pPr>
                <a:spcBef>
                  <a:spcPct val="20000"/>
                </a:spcBef>
              </a:pPr>
              <a:r>
                <a:rPr lang="es-ES" sz="1600" dirty="0">
                  <a:latin typeface="Consolas" pitchFamily="49" charset="0"/>
                  <a:cs typeface="Consolas" pitchFamily="49" charset="0"/>
                </a:rPr>
                <a:t>  </a:t>
              </a:r>
              <a:r>
                <a:rPr lang="es-ES" sz="1600" dirty="0" err="1">
                  <a:latin typeface="Consolas" pitchFamily="49" charset="0"/>
                  <a:cs typeface="Consolas" pitchFamily="49" charset="0"/>
                </a:rPr>
                <a:t>if</a:t>
              </a:r>
              <a:r>
                <a:rPr lang="es-ES" sz="1600" dirty="0">
                  <a:latin typeface="Consolas" pitchFamily="49" charset="0"/>
                  <a:cs typeface="Consolas" pitchFamily="49" charset="0"/>
                </a:rPr>
                <a:t>(( </a:t>
              </a:r>
              <a:r>
                <a:rPr lang="es-ES" sz="1600" dirty="0" err="1">
                  <a:latin typeface="Consolas" pitchFamily="49" charset="0"/>
                  <a:cs typeface="Consolas" pitchFamily="49" charset="0"/>
                </a:rPr>
                <a:t>temp</a:t>
              </a:r>
              <a:r>
                <a:rPr lang="es-ES" sz="1600" dirty="0">
                  <a:latin typeface="Consolas" pitchFamily="49" charset="0"/>
                  <a:cs typeface="Consolas" pitchFamily="49" charset="0"/>
                </a:rPr>
                <a:t> &amp; KEY_VALUE_MASK) != KEY_VALUE_MASK) 	{ </a:t>
              </a:r>
            </a:p>
            <a:p>
              <a:pPr>
                <a:spcBef>
                  <a:spcPct val="20000"/>
                </a:spcBef>
              </a:pPr>
              <a:r>
                <a:rPr lang="es-ES" sz="1600" dirty="0">
                  <a:latin typeface="Consolas" pitchFamily="49" charset="0"/>
                  <a:cs typeface="Consolas" pitchFamily="49" charset="0"/>
                </a:rPr>
                <a:t>    /** Averiguar qué fila ha sido **/</a:t>
              </a:r>
            </a:p>
            <a:p>
              <a:pPr>
                <a:spcBef>
                  <a:spcPct val="20000"/>
                </a:spcBef>
              </a:pPr>
              <a:r>
                <a:rPr lang="es-ES" sz="1600" dirty="0">
                  <a:latin typeface="Consolas" pitchFamily="49" charset="0"/>
                  <a:cs typeface="Consolas" pitchFamily="49" charset="0"/>
                </a:rPr>
                <a:t>    </a:t>
              </a:r>
              <a:r>
                <a:rPr lang="es-ES" sz="1600" dirty="0" err="1">
                  <a:latin typeface="Consolas" pitchFamily="49" charset="0"/>
                  <a:cs typeface="Consolas" pitchFamily="49" charset="0"/>
                </a:rPr>
                <a:t>return</a:t>
              </a:r>
              <a:r>
                <a:rPr lang="es-ES" sz="1600" dirty="0">
                  <a:latin typeface="Consolas" pitchFamily="49" charset="0"/>
                  <a:cs typeface="Consolas" pitchFamily="49" charset="0"/>
                </a:rPr>
                <a:t> </a:t>
              </a:r>
              <a:r>
                <a:rPr lang="es-ES" sz="1600" dirty="0" err="1">
                  <a:latin typeface="Consolas" pitchFamily="49" charset="0"/>
                  <a:cs typeface="Consolas" pitchFamily="49" charset="0"/>
                </a:rPr>
                <a:t>value</a:t>
              </a:r>
              <a:r>
                <a:rPr lang="es-ES" sz="1600" dirty="0">
                  <a:latin typeface="Consolas" pitchFamily="49" charset="0"/>
                  <a:cs typeface="Consolas" pitchFamily="49" charset="0"/>
                </a:rPr>
                <a:t>;</a:t>
              </a:r>
            </a:p>
            <a:p>
              <a:pPr>
                <a:spcBef>
                  <a:spcPct val="20000"/>
                </a:spcBef>
              </a:pPr>
              <a:r>
                <a:rPr lang="es-ES" sz="1600" dirty="0">
                  <a:latin typeface="Consolas" pitchFamily="49" charset="0"/>
                  <a:cs typeface="Consolas" pitchFamily="49" charset="0"/>
                </a:rPr>
                <a:t>  }</a:t>
              </a:r>
            </a:p>
            <a:p>
              <a:pPr>
                <a:spcBef>
                  <a:spcPct val="20000"/>
                </a:spcBef>
              </a:pPr>
              <a:r>
                <a:rPr lang="es-ES" sz="1600" dirty="0">
                  <a:latin typeface="Consolas" pitchFamily="49" charset="0"/>
                  <a:cs typeface="Consolas" pitchFamily="49" charset="0"/>
                </a:rPr>
                <a:t>  /** Hacer lo mismo con el resto de columnas **/</a:t>
              </a:r>
            </a:p>
            <a:p>
              <a:pPr>
                <a:spcBef>
                  <a:spcPct val="20000"/>
                </a:spcBef>
              </a:pPr>
              <a:r>
                <a:rPr lang="es-ES" sz="1600" dirty="0">
                  <a:latin typeface="Consolas" pitchFamily="49" charset="0"/>
                  <a:cs typeface="Consolas" pitchFamily="49" charset="0"/>
                </a:rPr>
                <a:t>  </a:t>
              </a:r>
              <a:r>
                <a:rPr lang="es-ES" sz="1600" dirty="0" err="1">
                  <a:latin typeface="Consolas" pitchFamily="49" charset="0"/>
                  <a:cs typeface="Consolas" pitchFamily="49" charset="0"/>
                </a:rPr>
                <a:t>return</a:t>
              </a:r>
              <a:r>
                <a:rPr lang="es-ES" sz="1600" dirty="0">
                  <a:latin typeface="Consolas" pitchFamily="49" charset="0"/>
                  <a:cs typeface="Consolas" pitchFamily="49" charset="0"/>
                </a:rPr>
                <a:t> -1;</a:t>
              </a:r>
            </a:p>
            <a:p>
              <a:pPr>
                <a:spcBef>
                  <a:spcPct val="20000"/>
                </a:spcBef>
              </a:pPr>
              <a:r>
                <a:rPr lang="es-ES" sz="1600" dirty="0">
                  <a:latin typeface="Consolas" pitchFamily="49" charset="0"/>
                  <a:cs typeface="Consolas" pitchFamily="49" charset="0"/>
                </a:rPr>
                <a:t>}</a:t>
              </a:r>
            </a:p>
          </p:txBody>
        </p:sp>
      </p:grpSp>
    </p:spTree>
    <p:extLst>
      <p:ext uri="{BB962C8B-B14F-4D97-AF65-F5344CB8AC3E}">
        <p14:creationId xmlns:p14="http://schemas.microsoft.com/office/powerpoint/2010/main" val="17947556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F9C88-3454-C547-8CA1-C2421BDD7577}"/>
              </a:ext>
            </a:extLst>
          </p:cNvPr>
          <p:cNvSpPr>
            <a:spLocks noGrp="1"/>
          </p:cNvSpPr>
          <p:nvPr>
            <p:ph type="title"/>
          </p:nvPr>
        </p:nvSpPr>
        <p:spPr>
          <a:xfrm>
            <a:off x="457200" y="274638"/>
            <a:ext cx="8363272" cy="1143000"/>
          </a:xfrm>
        </p:spPr>
        <p:txBody>
          <a:bodyPr/>
          <a:lstStyle/>
          <a:p>
            <a:r>
              <a:rPr lang="es-ES" dirty="0"/>
              <a:t>Sobre interrupciones </a:t>
            </a:r>
            <a:r>
              <a:rPr lang="es-ES" dirty="0" err="1"/>
              <a:t>vectorizadas</a:t>
            </a:r>
            <a:endParaRPr lang="es-ES" dirty="0"/>
          </a:p>
        </p:txBody>
      </p:sp>
      <p:sp>
        <p:nvSpPr>
          <p:cNvPr id="3" name="Content Placeholder 2">
            <a:extLst>
              <a:ext uri="{FF2B5EF4-FFF2-40B4-BE49-F238E27FC236}">
                <a16:creationId xmlns:a16="http://schemas.microsoft.com/office/drawing/2014/main" id="{70CEE1AE-96AB-0C45-93D8-D75585D3583F}"/>
              </a:ext>
            </a:extLst>
          </p:cNvPr>
          <p:cNvSpPr>
            <a:spLocks noGrp="1"/>
          </p:cNvSpPr>
          <p:nvPr>
            <p:ph idx="1"/>
          </p:nvPr>
        </p:nvSpPr>
        <p:spPr>
          <a:xfrm>
            <a:off x="457200" y="1600200"/>
            <a:ext cx="8229600" cy="4997152"/>
          </a:xfrm>
        </p:spPr>
        <p:txBody>
          <a:bodyPr>
            <a:normAutofit fontScale="92500" lnSpcReduction="10000"/>
          </a:bodyPr>
          <a:lstStyle/>
          <a:p>
            <a:r>
              <a:rPr lang="es-ES" dirty="0"/>
              <a:t>En la práctica 4, todas las interrupciones serán </a:t>
            </a:r>
            <a:r>
              <a:rPr lang="es-ES" dirty="0" err="1"/>
              <a:t>vectorizadas</a:t>
            </a:r>
            <a:endParaRPr lang="es-ES" dirty="0"/>
          </a:p>
          <a:p>
            <a:pPr lvl="1"/>
            <a:r>
              <a:rPr lang="es-ES" dirty="0"/>
              <a:t>No tendremos una única rutina de tratamiento de interrupción, sino una para cada posible fuente</a:t>
            </a:r>
          </a:p>
          <a:p>
            <a:r>
              <a:rPr lang="es-ES" dirty="0"/>
              <a:t>Basta con indicarlo en el registro oportuno del Controlador de Interrupciones</a:t>
            </a:r>
          </a:p>
          <a:p>
            <a:pPr lvl="1"/>
            <a:r>
              <a:rPr lang="es-ES" dirty="0"/>
              <a:t>E indicar qué funciones queremos que sean las que traten cada interrupción</a:t>
            </a:r>
          </a:p>
          <a:p>
            <a:pPr lvl="2"/>
            <a:r>
              <a:rPr lang="es-ES" dirty="0"/>
              <a:t>Consultar 44b.h para encontrar los punteros adecuados: </a:t>
            </a:r>
            <a:r>
              <a:rPr lang="es-ES" sz="2000" dirty="0">
                <a:latin typeface="Consolas" panose="020B0609020204030204" pitchFamily="49" charset="0"/>
                <a:cs typeface="Consolas" panose="020B0609020204030204" pitchFamily="49" charset="0"/>
              </a:rPr>
              <a:t>pISR_TIMER0, pISR_EINT1…</a:t>
            </a:r>
            <a:r>
              <a:rPr lang="es-ES" dirty="0"/>
              <a:t>	</a:t>
            </a:r>
          </a:p>
          <a:p>
            <a:pPr lvl="2"/>
            <a:r>
              <a:rPr lang="es-ES" i="1" dirty="0"/>
              <a:t>OJO</a:t>
            </a:r>
            <a:r>
              <a:rPr lang="es-ES" dirty="0"/>
              <a:t>: esas funciones deben declararse como funciones que tratan interrupciones IRQ</a:t>
            </a:r>
          </a:p>
        </p:txBody>
      </p:sp>
    </p:spTree>
    <p:extLst>
      <p:ext uri="{BB962C8B-B14F-4D97-AF65-F5344CB8AC3E}">
        <p14:creationId xmlns:p14="http://schemas.microsoft.com/office/powerpoint/2010/main" val="1866137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51C4B1-606F-F34E-B4E9-A929A3771E9C}"/>
              </a:ext>
            </a:extLst>
          </p:cNvPr>
          <p:cNvPicPr>
            <a:picLocks noChangeAspect="1"/>
          </p:cNvPicPr>
          <p:nvPr/>
        </p:nvPicPr>
        <p:blipFill>
          <a:blip r:embed="rId2"/>
          <a:stretch>
            <a:fillRect/>
          </a:stretch>
        </p:blipFill>
        <p:spPr>
          <a:xfrm>
            <a:off x="1835696" y="99218"/>
            <a:ext cx="5554141" cy="6758782"/>
          </a:xfrm>
          <a:prstGeom prst="rect">
            <a:avLst/>
          </a:prstGeom>
        </p:spPr>
      </p:pic>
      <p:sp>
        <p:nvSpPr>
          <p:cNvPr id="6" name="12 Título">
            <a:extLst>
              <a:ext uri="{FF2B5EF4-FFF2-40B4-BE49-F238E27FC236}">
                <a16:creationId xmlns:a16="http://schemas.microsoft.com/office/drawing/2014/main" id="{5260E9A3-4EDA-BF42-B9E0-F5B2CA0AA589}"/>
              </a:ext>
            </a:extLst>
          </p:cNvPr>
          <p:cNvSpPr txBox="1">
            <a:spLocks/>
          </p:cNvSpPr>
          <p:nvPr/>
        </p:nvSpPr>
        <p:spPr>
          <a:xfrm>
            <a:off x="1115616" y="4221088"/>
            <a:ext cx="3242320" cy="2007840"/>
          </a:xfrm>
          <a:prstGeom prst="rect">
            <a:avLst/>
          </a:prstGeom>
          <a:noFill/>
          <a:ln w="38100" cap="flat" cmpd="sng" algn="ctr">
            <a:noFill/>
            <a:prstDash val="solid"/>
          </a:ln>
          <a:effectLst>
            <a:outerShdw blurRad="40000" dist="20000" dir="5400000" rotWithShape="0">
              <a:srgbClr val="000000">
                <a:alpha val="38000"/>
              </a:srgbClr>
            </a:outerShdw>
          </a:effectLst>
        </p:spPr>
        <p:txBody>
          <a:bodyPr vert="horz" lIns="91440" tIns="45720" rIns="91440" bIns="45720" rtlCol="0" anchor="ctr">
            <a:noAutofit/>
          </a:bodyPr>
          <a:lstStyle>
            <a:lvl1pPr algn="ctr" defTabSz="914400" rtl="0" eaLnBrk="1" latinLnBrk="0" hangingPunct="1">
              <a:spcBef>
                <a:spcPct val="0"/>
              </a:spcBef>
              <a:buNone/>
              <a:defRPr sz="3600" b="0" kern="1200" cap="none" spc="0">
                <a:ln w="18415" cmpd="sng">
                  <a:solidFill>
                    <a:srgbClr val="0070C0"/>
                  </a:solidFill>
                  <a:prstDash val="solid"/>
                </a:ln>
                <a:solidFill>
                  <a:srgbClr val="0070C0"/>
                </a:solidFill>
                <a:effectLst/>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_tradnl" dirty="0"/>
              <a:t>Esquema controlador GPIO (NO del S3C44BOX)</a:t>
            </a:r>
            <a:endParaRPr lang="es-ES" dirty="0"/>
          </a:p>
        </p:txBody>
      </p:sp>
    </p:spTree>
    <p:extLst>
      <p:ext uri="{BB962C8B-B14F-4D97-AF65-F5344CB8AC3E}">
        <p14:creationId xmlns:p14="http://schemas.microsoft.com/office/powerpoint/2010/main" val="2045162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dirty="0"/>
              <a:t>Recordatorio: </a:t>
            </a:r>
            <a:r>
              <a:rPr lang="es-ES_tradnl" i="1" dirty="0" err="1"/>
              <a:t>polling</a:t>
            </a:r>
            <a:r>
              <a:rPr lang="es-ES_tradnl" dirty="0"/>
              <a:t> (encuesta)</a:t>
            </a:r>
          </a:p>
        </p:txBody>
      </p:sp>
      <p:sp>
        <p:nvSpPr>
          <p:cNvPr id="3" name="Marcador de contenido 2"/>
          <p:cNvSpPr>
            <a:spLocks noGrp="1"/>
          </p:cNvSpPr>
          <p:nvPr>
            <p:ph idx="1"/>
          </p:nvPr>
        </p:nvSpPr>
        <p:spPr>
          <a:xfrm>
            <a:off x="533400" y="1371600"/>
            <a:ext cx="8229600" cy="1193304"/>
          </a:xfrm>
        </p:spPr>
        <p:txBody>
          <a:bodyPr>
            <a:normAutofit/>
          </a:bodyPr>
          <a:lstStyle/>
          <a:p>
            <a:pPr lvl="0">
              <a:defRPr/>
            </a:pPr>
            <a:r>
              <a:rPr lang="es-ES_tradnl" dirty="0"/>
              <a:t>Vamos a hacer práctica 2 por encuesta</a:t>
            </a:r>
          </a:p>
          <a:p>
            <a:pPr lvl="2">
              <a:buNone/>
            </a:pPr>
            <a:endParaRPr lang="es-ES_tradnl" dirty="0"/>
          </a:p>
          <a:p>
            <a:endParaRPr lang="es-ES" dirty="0"/>
          </a:p>
          <a:p>
            <a:pPr lvl="1"/>
            <a:endParaRPr lang="es-ES_tradnl" dirty="0"/>
          </a:p>
        </p:txBody>
      </p:sp>
      <p:pic>
        <p:nvPicPr>
          <p:cNvPr id="7" name="Picture 2" descr="C:\Program Files\Microsoft Office\MEDIA\CAGCAT10\j0299125.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974210"/>
            <a:ext cx="538602" cy="88379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Imagen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2780928"/>
            <a:ext cx="3766964" cy="3517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ángulo 3"/>
          <p:cNvSpPr/>
          <p:nvPr/>
        </p:nvSpPr>
        <p:spPr>
          <a:xfrm>
            <a:off x="539552" y="2492896"/>
            <a:ext cx="4752528" cy="2308324"/>
          </a:xfrm>
          <a:prstGeom prst="rect">
            <a:avLst/>
          </a:prstGeom>
        </p:spPr>
        <p:txBody>
          <a:bodyPr wrap="square">
            <a:spAutoFit/>
          </a:bodyPr>
          <a:lstStyle/>
          <a:p>
            <a:pPr marL="285750" lvl="0" indent="-285750">
              <a:buFont typeface="Arial"/>
              <a:buChar char="•"/>
              <a:defRPr/>
            </a:pPr>
            <a:r>
              <a:rPr lang="es-ES_tradnl" sz="2400" dirty="0"/>
              <a:t>¿Qué dispositivos vamos a usar?</a:t>
            </a:r>
          </a:p>
          <a:p>
            <a:pPr marL="742950" lvl="1" indent="-285750">
              <a:buFont typeface="Arial"/>
              <a:buChar char="•"/>
              <a:defRPr/>
            </a:pPr>
            <a:r>
              <a:rPr lang="es-ES_tradnl" dirty="0"/>
              <a:t>LEDS </a:t>
            </a:r>
            <a:r>
              <a:rPr lang="es-ES_tradnl" dirty="0">
                <a:sym typeface="Wingdings"/>
              </a:rPr>
              <a:t> mirar </a:t>
            </a:r>
            <a:r>
              <a:rPr lang="es-ES_tradnl" dirty="0" err="1">
                <a:sym typeface="Wingdings"/>
              </a:rPr>
              <a:t>doc</a:t>
            </a:r>
            <a:r>
              <a:rPr lang="es-ES_tradnl" dirty="0">
                <a:sym typeface="Wingdings"/>
              </a:rPr>
              <a:t> placa  Puerto B</a:t>
            </a:r>
          </a:p>
          <a:p>
            <a:pPr marL="742950" lvl="1" indent="-285750">
              <a:buFont typeface="Arial"/>
              <a:buChar char="•"/>
              <a:defRPr/>
            </a:pPr>
            <a:r>
              <a:rPr lang="es-ES_tradnl" dirty="0">
                <a:sym typeface="Wingdings"/>
              </a:rPr>
              <a:t>Botones  mirar </a:t>
            </a:r>
            <a:r>
              <a:rPr lang="es-ES_tradnl" dirty="0" err="1">
                <a:sym typeface="Wingdings"/>
              </a:rPr>
              <a:t>doc</a:t>
            </a:r>
            <a:r>
              <a:rPr lang="es-ES_tradnl" dirty="0">
                <a:sym typeface="Wingdings"/>
              </a:rPr>
              <a:t> placa  Puerto G</a:t>
            </a:r>
          </a:p>
          <a:p>
            <a:pPr marL="285750" indent="-285750">
              <a:buFont typeface="Arial"/>
              <a:buChar char="•"/>
              <a:defRPr/>
            </a:pPr>
            <a:r>
              <a:rPr lang="es-ES_tradnl" sz="2400" dirty="0">
                <a:sym typeface="Wingdings"/>
              </a:rPr>
              <a:t>¿Y ahora? Mirar </a:t>
            </a:r>
            <a:r>
              <a:rPr lang="es-ES_tradnl" sz="2400" dirty="0" err="1">
                <a:sym typeface="Wingdings"/>
              </a:rPr>
              <a:t>doc</a:t>
            </a:r>
            <a:r>
              <a:rPr lang="es-ES_tradnl" sz="2400" dirty="0">
                <a:sym typeface="Wingdings"/>
              </a:rPr>
              <a:t> de chip Samsung</a:t>
            </a:r>
          </a:p>
          <a:p>
            <a:pPr marL="742950" lvl="1" indent="-285750">
              <a:buFont typeface="Arial"/>
              <a:buChar char="•"/>
              <a:defRPr/>
            </a:pPr>
            <a:r>
              <a:rPr lang="es-ES_tradnl" dirty="0">
                <a:sym typeface="Wingdings"/>
              </a:rPr>
              <a:t>¿Cómo acceder/configurar puerto B?</a:t>
            </a:r>
          </a:p>
          <a:p>
            <a:pPr marL="742950" lvl="1" indent="-285750">
              <a:buFont typeface="Arial"/>
              <a:buChar char="•"/>
              <a:defRPr/>
            </a:pPr>
            <a:r>
              <a:rPr lang="es-ES_tradnl" dirty="0">
                <a:sym typeface="Wingdings"/>
              </a:rPr>
              <a:t>¿Cómo acceder/configurar puerto 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Parte 1 </a:t>
            </a:r>
            <a:r>
              <a:rPr lang="en-US" dirty="0" err="1"/>
              <a:t>por</a:t>
            </a:r>
            <a:r>
              <a:rPr lang="en-US" dirty="0"/>
              <a:t> </a:t>
            </a:r>
            <a:r>
              <a:rPr lang="en-US" dirty="0" err="1"/>
              <a:t>encuesta</a:t>
            </a:r>
            <a:endParaRPr lang="en-US" dirty="0"/>
          </a:p>
        </p:txBody>
      </p:sp>
      <p:sp>
        <p:nvSpPr>
          <p:cNvPr id="3" name="Marcador de contenido 2"/>
          <p:cNvSpPr>
            <a:spLocks noGrp="1"/>
          </p:cNvSpPr>
          <p:nvPr>
            <p:ph idx="1"/>
          </p:nvPr>
        </p:nvSpPr>
        <p:spPr/>
        <p:txBody>
          <a:bodyPr>
            <a:normAutofit fontScale="92500" lnSpcReduction="20000"/>
          </a:bodyPr>
          <a:lstStyle/>
          <a:p>
            <a:r>
              <a:rPr lang="en-US" dirty="0" err="1"/>
              <a:t>Configurar</a:t>
            </a:r>
            <a:r>
              <a:rPr lang="en-US" dirty="0"/>
              <a:t> PB9 y PB10 </a:t>
            </a:r>
            <a:r>
              <a:rPr lang="en-US" dirty="0" err="1"/>
              <a:t>como</a:t>
            </a:r>
            <a:r>
              <a:rPr lang="en-US" dirty="0"/>
              <a:t> </a:t>
            </a:r>
            <a:r>
              <a:rPr lang="en-US" dirty="0" err="1"/>
              <a:t>salida</a:t>
            </a:r>
            <a:endParaRPr lang="en-US" dirty="0"/>
          </a:p>
          <a:p>
            <a:pPr lvl="1"/>
            <a:r>
              <a:rPr lang="en-US" dirty="0" err="1"/>
              <a:t>leds_init</a:t>
            </a:r>
            <a:r>
              <a:rPr lang="en-US" dirty="0"/>
              <a:t>()</a:t>
            </a:r>
          </a:p>
          <a:p>
            <a:r>
              <a:rPr lang="en-US" dirty="0" err="1"/>
              <a:t>Configurar</a:t>
            </a:r>
            <a:r>
              <a:rPr lang="en-US" dirty="0"/>
              <a:t> PG6 y PG7 </a:t>
            </a:r>
            <a:r>
              <a:rPr lang="en-US" dirty="0" err="1"/>
              <a:t>como</a:t>
            </a:r>
            <a:r>
              <a:rPr lang="en-US" dirty="0"/>
              <a:t> </a:t>
            </a:r>
            <a:r>
              <a:rPr lang="en-US" dirty="0" err="1"/>
              <a:t>entradas</a:t>
            </a:r>
            <a:r>
              <a:rPr lang="en-US" dirty="0"/>
              <a:t> y </a:t>
            </a:r>
            <a:r>
              <a:rPr lang="en-US" dirty="0" err="1"/>
              <a:t>activar</a:t>
            </a:r>
            <a:r>
              <a:rPr lang="en-US" dirty="0"/>
              <a:t> </a:t>
            </a:r>
            <a:r>
              <a:rPr lang="en-US" dirty="0" err="1"/>
              <a:t>resistencias</a:t>
            </a:r>
            <a:r>
              <a:rPr lang="en-US" dirty="0"/>
              <a:t> de </a:t>
            </a:r>
            <a:r>
              <a:rPr lang="en-US" i="1" dirty="0"/>
              <a:t>pull-up</a:t>
            </a:r>
          </a:p>
          <a:p>
            <a:pPr lvl="1"/>
            <a:r>
              <a:rPr lang="en-US" dirty="0" err="1"/>
              <a:t>button_init</a:t>
            </a:r>
            <a:r>
              <a:rPr lang="en-US" dirty="0"/>
              <a:t>()</a:t>
            </a:r>
          </a:p>
          <a:p>
            <a:pPr lvl="1"/>
            <a:r>
              <a:rPr lang="en-US" dirty="0"/>
              <a:t>Si </a:t>
            </a:r>
            <a:r>
              <a:rPr lang="en-US" dirty="0" err="1"/>
              <a:t>botón</a:t>
            </a:r>
            <a:r>
              <a:rPr lang="en-US" dirty="0"/>
              <a:t> no </a:t>
            </a:r>
            <a:r>
              <a:rPr lang="en-US" dirty="0" err="1"/>
              <a:t>presionado</a:t>
            </a:r>
            <a:r>
              <a:rPr lang="en-US" dirty="0"/>
              <a:t> </a:t>
            </a:r>
            <a:r>
              <a:rPr lang="en-US" dirty="0">
                <a:sym typeface="Wingdings"/>
              </a:rPr>
              <a:t> hay un 1 en el pin</a:t>
            </a:r>
          </a:p>
          <a:p>
            <a:r>
              <a:rPr lang="en-US" dirty="0">
                <a:sym typeface="Wingdings"/>
              </a:rPr>
              <a:t>¿</a:t>
            </a:r>
            <a:r>
              <a:rPr lang="en-US" dirty="0" err="1">
                <a:sym typeface="Wingdings"/>
              </a:rPr>
              <a:t>Código</a:t>
            </a:r>
            <a:r>
              <a:rPr lang="en-US" dirty="0">
                <a:sym typeface="Wingdings"/>
              </a:rPr>
              <a:t> de </a:t>
            </a:r>
            <a:r>
              <a:rPr lang="en-US" i="1" dirty="0">
                <a:sym typeface="Wingdings"/>
              </a:rPr>
              <a:t>main()</a:t>
            </a:r>
            <a:r>
              <a:rPr lang="en-US" dirty="0">
                <a:sym typeface="Wingdings"/>
              </a:rPr>
              <a:t>?</a:t>
            </a:r>
          </a:p>
          <a:p>
            <a:pPr lvl="1"/>
            <a:r>
              <a:rPr lang="en-US" dirty="0">
                <a:sym typeface="Wingdings"/>
              </a:rPr>
              <a:t>¿</a:t>
            </a:r>
            <a:r>
              <a:rPr lang="en-US" dirty="0" err="1">
                <a:sym typeface="Wingdings"/>
              </a:rPr>
              <a:t>Estructura</a:t>
            </a:r>
            <a:r>
              <a:rPr lang="en-US" dirty="0">
                <a:sym typeface="Wingdings"/>
              </a:rPr>
              <a:t> del </a:t>
            </a:r>
            <a:r>
              <a:rPr lang="en-US" dirty="0" err="1">
                <a:sym typeface="Wingdings"/>
              </a:rPr>
              <a:t>código</a:t>
            </a:r>
            <a:r>
              <a:rPr lang="en-US" dirty="0">
                <a:sym typeface="Wingdings"/>
              </a:rPr>
              <a:t>?</a:t>
            </a:r>
          </a:p>
          <a:p>
            <a:pPr lvl="1"/>
            <a:r>
              <a:rPr lang="en-US" dirty="0">
                <a:sym typeface="Wingdings"/>
              </a:rPr>
              <a:t>¿</a:t>
            </a:r>
            <a:r>
              <a:rPr lang="en-US" dirty="0" err="1">
                <a:sym typeface="Wingdings"/>
              </a:rPr>
              <a:t>Cómo</a:t>
            </a:r>
            <a:r>
              <a:rPr lang="en-US" dirty="0">
                <a:sym typeface="Wingdings"/>
              </a:rPr>
              <a:t> </a:t>
            </a:r>
            <a:r>
              <a:rPr lang="en-US" i="1" dirty="0" err="1">
                <a:sym typeface="Wingdings"/>
              </a:rPr>
              <a:t>leemos</a:t>
            </a:r>
            <a:r>
              <a:rPr lang="en-US" i="1" dirty="0">
                <a:sym typeface="Wingdings"/>
              </a:rPr>
              <a:t> </a:t>
            </a:r>
            <a:r>
              <a:rPr lang="en-US" dirty="0">
                <a:sym typeface="Wingdings"/>
              </a:rPr>
              <a:t>el </a:t>
            </a:r>
            <a:r>
              <a:rPr lang="en-US" dirty="0" err="1">
                <a:sym typeface="Wingdings"/>
              </a:rPr>
              <a:t>botón</a:t>
            </a:r>
            <a:r>
              <a:rPr lang="en-US" dirty="0">
                <a:sym typeface="Wingdings"/>
              </a:rPr>
              <a:t>?</a:t>
            </a:r>
          </a:p>
          <a:p>
            <a:pPr lvl="1"/>
            <a:r>
              <a:rPr lang="en-US" dirty="0">
                <a:sym typeface="Wingdings"/>
              </a:rPr>
              <a:t>¿</a:t>
            </a:r>
            <a:r>
              <a:rPr lang="en-US" dirty="0" err="1">
                <a:sym typeface="Wingdings"/>
              </a:rPr>
              <a:t>Cómo</a:t>
            </a:r>
            <a:r>
              <a:rPr lang="en-US" dirty="0">
                <a:sym typeface="Wingdings"/>
              </a:rPr>
              <a:t> </a:t>
            </a:r>
            <a:r>
              <a:rPr lang="en-US" dirty="0" err="1">
                <a:sym typeface="Wingdings"/>
              </a:rPr>
              <a:t>encedemos</a:t>
            </a:r>
            <a:r>
              <a:rPr lang="en-US" dirty="0">
                <a:sym typeface="Wingdings"/>
              </a:rPr>
              <a:t>/</a:t>
            </a:r>
            <a:r>
              <a:rPr lang="en-US" dirty="0" err="1">
                <a:sym typeface="Wingdings"/>
              </a:rPr>
              <a:t>apagamos</a:t>
            </a:r>
            <a:r>
              <a:rPr lang="en-US" dirty="0">
                <a:sym typeface="Wingdings"/>
              </a:rPr>
              <a:t> un </a:t>
            </a:r>
            <a:r>
              <a:rPr lang="en-US" i="1" dirty="0">
                <a:sym typeface="Wingdings"/>
              </a:rPr>
              <a:t>led</a:t>
            </a:r>
            <a:r>
              <a:rPr lang="en-US" dirty="0">
                <a:sym typeface="Wingdings"/>
              </a:rPr>
              <a:t>?</a:t>
            </a:r>
            <a:endParaRPr lang="en-US" dirty="0"/>
          </a:p>
        </p:txBody>
      </p:sp>
    </p:spTree>
    <p:extLst>
      <p:ext uri="{BB962C8B-B14F-4D97-AF65-F5344CB8AC3E}">
        <p14:creationId xmlns:p14="http://schemas.microsoft.com/office/powerpoint/2010/main" val="1207752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Display 8 </a:t>
            </a:r>
            <a:r>
              <a:rPr lang="en-US" dirty="0" err="1"/>
              <a:t>segmentos</a:t>
            </a:r>
            <a:r>
              <a:rPr lang="en-US" dirty="0"/>
              <a:t>: CS6</a:t>
            </a:r>
          </a:p>
        </p:txBody>
      </p:sp>
      <p:grpSp>
        <p:nvGrpSpPr>
          <p:cNvPr id="6" name="Agrupar 5"/>
          <p:cNvGrpSpPr/>
          <p:nvPr/>
        </p:nvGrpSpPr>
        <p:grpSpPr>
          <a:xfrm>
            <a:off x="971600" y="1628800"/>
            <a:ext cx="7144362" cy="3600400"/>
            <a:chOff x="971600" y="1628800"/>
            <a:chExt cx="7144362" cy="3600400"/>
          </a:xfrm>
        </p:grpSpPr>
        <p:pic>
          <p:nvPicPr>
            <p:cNvPr id="4" name="Imagen 3"/>
            <p:cNvPicPr>
              <a:picLocks noChangeAspect="1"/>
            </p:cNvPicPr>
            <p:nvPr/>
          </p:nvPicPr>
          <p:blipFill>
            <a:blip r:embed="rId3"/>
            <a:stretch>
              <a:fillRect/>
            </a:stretch>
          </p:blipFill>
          <p:spPr>
            <a:xfrm>
              <a:off x="1187624" y="1628800"/>
              <a:ext cx="6928338" cy="3600400"/>
            </a:xfrm>
            <a:prstGeom prst="rect">
              <a:avLst/>
            </a:prstGeom>
          </p:spPr>
        </p:pic>
        <p:sp>
          <p:nvSpPr>
            <p:cNvPr id="5" name="Rectángulo 4"/>
            <p:cNvSpPr/>
            <p:nvPr/>
          </p:nvSpPr>
          <p:spPr>
            <a:xfrm>
              <a:off x="971600" y="1700808"/>
              <a:ext cx="1368152" cy="9361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Imagen 7"/>
          <p:cNvPicPr>
            <a:picLocks noChangeAspect="1"/>
          </p:cNvPicPr>
          <p:nvPr/>
        </p:nvPicPr>
        <p:blipFill>
          <a:blip r:embed="rId4"/>
          <a:stretch>
            <a:fillRect/>
          </a:stretch>
        </p:blipFill>
        <p:spPr>
          <a:xfrm>
            <a:off x="1403648" y="4941168"/>
            <a:ext cx="6502945" cy="1368152"/>
          </a:xfrm>
          <a:prstGeom prst="rect">
            <a:avLst/>
          </a:prstGeom>
        </p:spPr>
      </p:pic>
    </p:spTree>
    <p:extLst>
      <p:ext uri="{BB962C8B-B14F-4D97-AF65-F5344CB8AC3E}">
        <p14:creationId xmlns:p14="http://schemas.microsoft.com/office/powerpoint/2010/main" val="895874666"/>
      </p:ext>
    </p:extLst>
  </p:cSld>
  <p:clrMapOvr>
    <a:masterClrMapping/>
  </p:clrMapOvr>
</p:sld>
</file>

<file path=ppt/theme/theme1.xml><?xml version="1.0" encoding="utf-8"?>
<a:theme xmlns:a="http://schemas.openxmlformats.org/drawingml/2006/main" name="plantillaE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plantillaEC</Template>
  <TotalTime>9539</TotalTime>
  <Words>5254</Words>
  <Application>Microsoft Macintosh PowerPoint</Application>
  <PresentationFormat>On-screen Show (4:3)</PresentationFormat>
  <Paragraphs>1162</Paragraphs>
  <Slides>53</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53</vt:i4>
      </vt:variant>
    </vt:vector>
  </HeadingPairs>
  <TitlesOfParts>
    <vt:vector size="65" baseType="lpstr">
      <vt:lpstr>ＭＳ Ｐゴシック</vt:lpstr>
      <vt:lpstr>Arial</vt:lpstr>
      <vt:lpstr>Calibri</vt:lpstr>
      <vt:lpstr>CG Times</vt:lpstr>
      <vt:lpstr>Consolas</vt:lpstr>
      <vt:lpstr>Courier New</vt:lpstr>
      <vt:lpstr>msmincho</vt:lpstr>
      <vt:lpstr>Palatino Linotype</vt:lpstr>
      <vt:lpstr>Symbol</vt:lpstr>
      <vt:lpstr>Times New Roman</vt:lpstr>
      <vt:lpstr>Wingdings</vt:lpstr>
      <vt:lpstr>plantillaEC</vt:lpstr>
      <vt:lpstr>Módulo 2. Placa laboratorio  </vt:lpstr>
      <vt:lpstr>Placa EMBEST S3CEV40</vt:lpstr>
      <vt:lpstr>Direccionamiento: ejemplo Embest</vt:lpstr>
      <vt:lpstr>S3CEV40: Sistema de E/S</vt:lpstr>
      <vt:lpstr>Puertos GPIO</vt:lpstr>
      <vt:lpstr>PowerPoint Presentation</vt:lpstr>
      <vt:lpstr>Recordatorio: polling (encuesta)</vt:lpstr>
      <vt:lpstr>Parte 1 por encuesta</vt:lpstr>
      <vt:lpstr>Display 8 segmentos: CS6</vt:lpstr>
      <vt:lpstr>Display 8 segmentos</vt:lpstr>
      <vt:lpstr>Display 8 segmentos</vt:lpstr>
      <vt:lpstr>Problemas de la encuesta</vt:lpstr>
      <vt:lpstr>Excepciones e Interrupciones</vt:lpstr>
      <vt:lpstr>Modos de ejecución</vt:lpstr>
      <vt:lpstr>Modos de ejecución y registros</vt:lpstr>
      <vt:lpstr>Modos de ejecución y registros</vt:lpstr>
      <vt:lpstr>Modos de ejecución y registros</vt:lpstr>
      <vt:lpstr>PowerPoint Presentation</vt:lpstr>
      <vt:lpstr>¿Cómo cambiamos de modo?</vt:lpstr>
      <vt:lpstr>Secuencia de eventos en el tratamiento de una excepción/interrupción</vt:lpstr>
      <vt:lpstr>¿Qué ocurre cuando llega una excepción?</vt:lpstr>
      <vt:lpstr>Anatomía de una RTI</vt:lpstr>
      <vt:lpstr>¿Cómo especificarlo en C?</vt:lpstr>
      <vt:lpstr>¿Cómo especificar una RTI para cada excepción?</vt:lpstr>
      <vt:lpstr>Traza de una excepción</vt:lpstr>
      <vt:lpstr>Traza de una excepción</vt:lpstr>
      <vt:lpstr>Traza de una excepción</vt:lpstr>
      <vt:lpstr>Ejemplo asignación ISR para UNDEF</vt:lpstr>
      <vt:lpstr>Nos centramos en las interrupciones</vt:lpstr>
      <vt:lpstr>Identificación del causante de la interrupción </vt:lpstr>
      <vt:lpstr>Controlador de interrupciones</vt:lpstr>
      <vt:lpstr>Controlador de interrupciones</vt:lpstr>
      <vt:lpstr>Controlador de interrupciones</vt:lpstr>
      <vt:lpstr>Configuración de botones por interrupciones</vt:lpstr>
      <vt:lpstr>Puerto G: configuración de interrupciones</vt:lpstr>
      <vt:lpstr>Distinguir entre EINT 4 5 6 y 7</vt:lpstr>
      <vt:lpstr>Configuración de botones por interrupciones</vt:lpstr>
      <vt:lpstr>Uso de timers</vt:lpstr>
      <vt:lpstr>Configuración de timers</vt:lpstr>
      <vt:lpstr>Temporizadores (timers)</vt:lpstr>
      <vt:lpstr>Temporizadores</vt:lpstr>
      <vt:lpstr>Temporizadores</vt:lpstr>
      <vt:lpstr>Teclado matricial: Disposición hardware </vt:lpstr>
      <vt:lpstr>Teclado matricial: Conexión con la placa y el S3C44B0X </vt:lpstr>
      <vt:lpstr>Teclado matricial: circuito</vt:lpstr>
      <vt:lpstr>Teclado matricial: generación de interrupciones por pulsación </vt:lpstr>
      <vt:lpstr>Teclado matricial: Reconocimiento de interrupción</vt:lpstr>
      <vt:lpstr>Teclado matricial: Detección de tecla (1/4)</vt:lpstr>
      <vt:lpstr>Teclado matricial: Detección de tecla (2/4)</vt:lpstr>
      <vt:lpstr>Teclado matricial: Detección de tecla (3/4)</vt:lpstr>
      <vt:lpstr>Teclado matricial: Detección de tecla (4/4)</vt:lpstr>
      <vt:lpstr>Teclado matricial: Detección de tecla pulsada (key_read)</vt:lpstr>
      <vt:lpstr>Sobre interrupciones vectorizadas</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jlrisco</dc:creator>
  <cp:lastModifiedBy>JOSE IGNACIO GOMEZ PEREZ</cp:lastModifiedBy>
  <cp:revision>563</cp:revision>
  <cp:lastPrinted>2018-03-20T10:34:29Z</cp:lastPrinted>
  <dcterms:created xsi:type="dcterms:W3CDTF">2009-02-16T10:11:09Z</dcterms:created>
  <dcterms:modified xsi:type="dcterms:W3CDTF">2018-03-20T14:28:39Z</dcterms:modified>
</cp:coreProperties>
</file>