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Default Extension="jpeg" ContentType="image/jpeg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1254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22FA-0AB5-464A-A6B3-DC798FE20A90}" type="datetimeFigureOut">
              <a:rPr lang="es-ES" smtClean="0"/>
              <a:t>12/01/2014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C090-2BBD-4DB9-9668-54D6DED27AD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22FA-0AB5-464A-A6B3-DC798FE20A90}" type="datetimeFigureOut">
              <a:rPr lang="es-ES" smtClean="0"/>
              <a:t>12/01/2014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C090-2BBD-4DB9-9668-54D6DED27AD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22FA-0AB5-464A-A6B3-DC798FE20A90}" type="datetimeFigureOut">
              <a:rPr lang="es-ES" smtClean="0"/>
              <a:t>12/01/2014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C090-2BBD-4DB9-9668-54D6DED27AD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22FA-0AB5-464A-A6B3-DC798FE20A90}" type="datetimeFigureOut">
              <a:rPr lang="es-ES" smtClean="0"/>
              <a:t>12/01/2014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C090-2BBD-4DB9-9668-54D6DED27AD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22FA-0AB5-464A-A6B3-DC798FE20A90}" type="datetimeFigureOut">
              <a:rPr lang="es-ES" smtClean="0"/>
              <a:t>12/01/2014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C090-2BBD-4DB9-9668-54D6DED27AD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22FA-0AB5-464A-A6B3-DC798FE20A90}" type="datetimeFigureOut">
              <a:rPr lang="es-ES" smtClean="0"/>
              <a:t>12/01/2014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C090-2BBD-4DB9-9668-54D6DED27AD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22FA-0AB5-464A-A6B3-DC798FE20A90}" type="datetimeFigureOut">
              <a:rPr lang="es-ES" smtClean="0"/>
              <a:t>12/01/2014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C090-2BBD-4DB9-9668-54D6DED27AD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22FA-0AB5-464A-A6B3-DC798FE20A90}" type="datetimeFigureOut">
              <a:rPr lang="es-ES" smtClean="0"/>
              <a:t>12/01/2014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C090-2BBD-4DB9-9668-54D6DED27AD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22FA-0AB5-464A-A6B3-DC798FE20A90}" type="datetimeFigureOut">
              <a:rPr lang="es-ES" smtClean="0"/>
              <a:t>12/01/2014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C090-2BBD-4DB9-9668-54D6DED27AD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22FA-0AB5-464A-A6B3-DC798FE20A90}" type="datetimeFigureOut">
              <a:rPr lang="es-ES" smtClean="0"/>
              <a:t>12/01/2014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C090-2BBD-4DB9-9668-54D6DED27AD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22FA-0AB5-464A-A6B3-DC798FE20A90}" type="datetimeFigureOut">
              <a:rPr lang="es-ES" smtClean="0"/>
              <a:t>12/01/2014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C090-2BBD-4DB9-9668-54D6DED27AD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222FA-0AB5-464A-A6B3-DC798FE20A90}" type="datetimeFigureOut">
              <a:rPr lang="es-ES" smtClean="0"/>
              <a:t>12/01/2014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C090-2BBD-4DB9-9668-54D6DED27AD2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s-ES" dirty="0" err="1" smtClean="0"/>
              <a:t>Aud_cont.vhd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1600" b="1" u="sng" dirty="0" smtClean="0"/>
              <a:t>Entradas :</a:t>
            </a:r>
          </a:p>
          <a:p>
            <a:pPr>
              <a:buNone/>
            </a:pPr>
            <a:r>
              <a:rPr lang="es-ES" sz="1400" b="1" dirty="0" err="1" smtClean="0"/>
              <a:t>ready</a:t>
            </a:r>
            <a:r>
              <a:rPr lang="es-ES" sz="1400" b="1" dirty="0" smtClean="0"/>
              <a:t>: </a:t>
            </a:r>
            <a:r>
              <a:rPr lang="es-ES" sz="1400" dirty="0" smtClean="0"/>
              <a:t>Indica si se quiere mandar el pitido. Esta señal </a:t>
            </a:r>
            <a:br>
              <a:rPr lang="es-ES" sz="1400" dirty="0" smtClean="0"/>
            </a:br>
            <a:r>
              <a:rPr lang="es-ES" sz="1400" dirty="0" smtClean="0"/>
              <a:t>se mandara cuando la alarma se active y se quiere</a:t>
            </a:r>
            <a:br>
              <a:rPr lang="es-ES" sz="1400" dirty="0" smtClean="0"/>
            </a:br>
            <a:r>
              <a:rPr lang="es-ES" sz="1400" dirty="0" smtClean="0"/>
              <a:t>que suene el pitido</a:t>
            </a:r>
          </a:p>
          <a:p>
            <a:pPr>
              <a:buNone/>
            </a:pPr>
            <a:r>
              <a:rPr lang="es-ES" sz="1400" b="1" u="sng" dirty="0" smtClean="0"/>
              <a:t>Salidas:</a:t>
            </a:r>
            <a:endParaRPr lang="es-ES" sz="1400" b="1" dirty="0" smtClean="0"/>
          </a:p>
          <a:p>
            <a:pPr>
              <a:buNone/>
            </a:pPr>
            <a:r>
              <a:rPr lang="es-ES" sz="1400" b="1" dirty="0" smtClean="0"/>
              <a:t>Data: </a:t>
            </a:r>
            <a:r>
              <a:rPr lang="es-ES" sz="1400" dirty="0" smtClean="0"/>
              <a:t>Valor digital del sonido. AL reproducir un pitido lo único que sacara serán dos valores diferentes para la generación del pitido.</a:t>
            </a:r>
          </a:p>
        </p:txBody>
      </p:sp>
      <p:sp>
        <p:nvSpPr>
          <p:cNvPr id="4" name="3 Rectángulo"/>
          <p:cNvSpPr/>
          <p:nvPr/>
        </p:nvSpPr>
        <p:spPr>
          <a:xfrm>
            <a:off x="5436096" y="1988840"/>
            <a:ext cx="1872208" cy="5760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4572000" y="2204864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5364088" y="206084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ready</a:t>
            </a:r>
            <a:endParaRPr lang="es-ES" sz="1200" dirty="0"/>
          </a:p>
        </p:txBody>
      </p:sp>
      <p:cxnSp>
        <p:nvCxnSpPr>
          <p:cNvPr id="31" name="30 Conector recto de flecha"/>
          <p:cNvCxnSpPr/>
          <p:nvPr/>
        </p:nvCxnSpPr>
        <p:spPr>
          <a:xfrm>
            <a:off x="7308304" y="2238980"/>
            <a:ext cx="10801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6660232" y="2094964"/>
            <a:ext cx="7920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Data</a:t>
            </a:r>
            <a:endParaRPr lang="es-ES" sz="1050" dirty="0"/>
          </a:p>
        </p:txBody>
      </p:sp>
      <p:cxnSp>
        <p:nvCxnSpPr>
          <p:cNvPr id="53" name="52 Conector recto"/>
          <p:cNvCxnSpPr/>
          <p:nvPr/>
        </p:nvCxnSpPr>
        <p:spPr>
          <a:xfrm flipH="1">
            <a:off x="7740352" y="2166972"/>
            <a:ext cx="72008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CuadroTexto"/>
          <p:cNvSpPr txBox="1"/>
          <p:nvPr/>
        </p:nvSpPr>
        <p:spPr>
          <a:xfrm>
            <a:off x="7668344" y="2022956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7</a:t>
            </a:r>
            <a:endParaRPr lang="es-E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/>
              <a:t> </a:t>
            </a:r>
          </a:p>
        </p:txBody>
      </p:sp>
      <p:sp>
        <p:nvSpPr>
          <p:cNvPr id="5" name="Rectangle 99"/>
          <p:cNvSpPr>
            <a:spLocks noChangeArrowheads="1"/>
          </p:cNvSpPr>
          <p:nvPr/>
        </p:nvSpPr>
        <p:spPr bwMode="auto">
          <a:xfrm>
            <a:off x="1506688" y="2024261"/>
            <a:ext cx="1493837" cy="647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200" b="1" smtClean="0"/>
              <a:t>CONTSEGUN</a:t>
            </a:r>
            <a:endParaRPr lang="es-ES" sz="1200" b="1"/>
          </a:p>
        </p:txBody>
      </p:sp>
      <p:sp>
        <p:nvSpPr>
          <p:cNvPr id="7" name="AutoShape 101"/>
          <p:cNvSpPr>
            <a:spLocks noChangeArrowheads="1"/>
          </p:cNvSpPr>
          <p:nvPr/>
        </p:nvSpPr>
        <p:spPr bwMode="auto">
          <a:xfrm rot="5400000">
            <a:off x="1554313" y="2527498"/>
            <a:ext cx="73025" cy="1428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cxnSp>
        <p:nvCxnSpPr>
          <p:cNvPr id="8" name="AutoShape 102"/>
          <p:cNvCxnSpPr>
            <a:cxnSpLocks noChangeShapeType="1"/>
          </p:cNvCxnSpPr>
          <p:nvPr/>
        </p:nvCxnSpPr>
        <p:spPr bwMode="auto">
          <a:xfrm rot="10800000">
            <a:off x="1089175" y="2600523"/>
            <a:ext cx="4333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106"/>
          <p:cNvCxnSpPr>
            <a:cxnSpLocks noChangeShapeType="1"/>
          </p:cNvCxnSpPr>
          <p:nvPr/>
        </p:nvCxnSpPr>
        <p:spPr bwMode="auto">
          <a:xfrm flipV="1">
            <a:off x="1576538" y="2671961"/>
            <a:ext cx="504825" cy="1809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Rectangle 115"/>
          <p:cNvSpPr>
            <a:spLocks noChangeArrowheads="1"/>
          </p:cNvSpPr>
          <p:nvPr/>
        </p:nvSpPr>
        <p:spPr bwMode="auto">
          <a:xfrm>
            <a:off x="2514750" y="2106811"/>
            <a:ext cx="4857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/>
          <a:p>
            <a:pPr algn="r"/>
            <a:r>
              <a:rPr lang="es-ES" sz="1000" dirty="0"/>
              <a:t>Q</a:t>
            </a:r>
          </a:p>
        </p:txBody>
      </p:sp>
      <p:cxnSp>
        <p:nvCxnSpPr>
          <p:cNvPr id="13" name="AutoShape 116"/>
          <p:cNvCxnSpPr>
            <a:cxnSpLocks noChangeShapeType="1"/>
            <a:stCxn id="12" idx="3"/>
          </p:cNvCxnSpPr>
          <p:nvPr/>
        </p:nvCxnSpPr>
        <p:spPr bwMode="auto">
          <a:xfrm>
            <a:off x="3000525" y="2251273"/>
            <a:ext cx="396875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4" name="Group 118"/>
          <p:cNvGrpSpPr>
            <a:grpSpLocks/>
          </p:cNvGrpSpPr>
          <p:nvPr/>
        </p:nvGrpSpPr>
        <p:grpSpPr bwMode="auto">
          <a:xfrm>
            <a:off x="3091013" y="2097484"/>
            <a:ext cx="180975" cy="179388"/>
            <a:chOff x="3991" y="958"/>
            <a:chExt cx="114" cy="113"/>
          </a:xfrm>
        </p:grpSpPr>
        <p:sp>
          <p:nvSpPr>
            <p:cNvPr id="15" name="Line 119"/>
            <p:cNvSpPr>
              <a:spLocks noChangeShapeType="1"/>
            </p:cNvSpPr>
            <p:nvPr/>
          </p:nvSpPr>
          <p:spPr bwMode="auto">
            <a:xfrm flipV="1">
              <a:off x="3991" y="1026"/>
              <a:ext cx="4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Rectangle 120"/>
            <p:cNvSpPr>
              <a:spLocks noChangeArrowheads="1"/>
            </p:cNvSpPr>
            <p:nvPr/>
          </p:nvSpPr>
          <p:spPr bwMode="auto">
            <a:xfrm>
              <a:off x="4014" y="958"/>
              <a:ext cx="91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 anchor="ctr"/>
            <a:lstStyle/>
            <a:p>
              <a:pPr algn="ctr"/>
              <a:endParaRPr lang="es-ES" sz="600"/>
            </a:p>
          </p:txBody>
        </p:sp>
      </p:grpSp>
      <p:sp>
        <p:nvSpPr>
          <p:cNvPr id="17" name="Rectangle 121"/>
          <p:cNvSpPr>
            <a:spLocks noChangeArrowheads="1"/>
          </p:cNvSpPr>
          <p:nvPr/>
        </p:nvSpPr>
        <p:spPr bwMode="auto">
          <a:xfrm>
            <a:off x="873275" y="2529086"/>
            <a:ext cx="1555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s-ES" sz="1000"/>
              <a:t>clk</a:t>
            </a:r>
          </a:p>
        </p:txBody>
      </p:sp>
      <p:sp>
        <p:nvSpPr>
          <p:cNvPr id="18" name="Rectangle 123"/>
          <p:cNvSpPr>
            <a:spLocks noChangeArrowheads="1"/>
          </p:cNvSpPr>
          <p:nvPr/>
        </p:nvSpPr>
        <p:spPr bwMode="auto">
          <a:xfrm>
            <a:off x="3091013" y="2081411"/>
            <a:ext cx="1238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r>
              <a:rPr lang="es-ES" sz="800" dirty="0"/>
              <a:t>8</a:t>
            </a:r>
          </a:p>
        </p:txBody>
      </p:sp>
      <p:sp>
        <p:nvSpPr>
          <p:cNvPr id="19" name="Rectangle 100"/>
          <p:cNvSpPr>
            <a:spLocks noChangeArrowheads="1"/>
          </p:cNvSpPr>
          <p:nvPr/>
        </p:nvSpPr>
        <p:spPr bwMode="auto">
          <a:xfrm>
            <a:off x="1511450" y="2036961"/>
            <a:ext cx="250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rIns="36000" anchor="ctr"/>
          <a:lstStyle/>
          <a:p>
            <a:endParaRPr lang="es-ES" sz="1000" dirty="0"/>
          </a:p>
        </p:txBody>
      </p:sp>
      <p:cxnSp>
        <p:nvCxnSpPr>
          <p:cNvPr id="20" name="AutoShape 104"/>
          <p:cNvCxnSpPr>
            <a:cxnSpLocks noChangeShapeType="1"/>
          </p:cNvCxnSpPr>
          <p:nvPr/>
        </p:nvCxnSpPr>
        <p:spPr bwMode="auto">
          <a:xfrm>
            <a:off x="763738" y="2144911"/>
            <a:ext cx="755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Rectangle 110"/>
          <p:cNvSpPr>
            <a:spLocks noChangeArrowheads="1"/>
          </p:cNvSpPr>
          <p:nvPr/>
        </p:nvSpPr>
        <p:spPr bwMode="auto">
          <a:xfrm>
            <a:off x="756012" y="1965573"/>
            <a:ext cx="33771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6000" bIns="0" anchor="ctr">
            <a:spAutoFit/>
          </a:bodyPr>
          <a:lstStyle/>
          <a:p>
            <a:pPr algn="ctr"/>
            <a:r>
              <a:rPr lang="es-ES" sz="1000" b="1" dirty="0" err="1" smtClean="0">
                <a:solidFill>
                  <a:srgbClr val="FF0000"/>
                </a:solidFill>
              </a:rPr>
              <a:t>ready</a:t>
            </a:r>
            <a:endParaRPr lang="es-ES" sz="1000" b="1" dirty="0">
              <a:solidFill>
                <a:srgbClr val="FF0000"/>
              </a:solidFill>
            </a:endParaRPr>
          </a:p>
        </p:txBody>
      </p:sp>
      <p:sp>
        <p:nvSpPr>
          <p:cNvPr id="22" name="Rectangle 110"/>
          <p:cNvSpPr>
            <a:spLocks noChangeArrowheads="1"/>
          </p:cNvSpPr>
          <p:nvPr/>
        </p:nvSpPr>
        <p:spPr bwMode="auto">
          <a:xfrm>
            <a:off x="3501455" y="2170360"/>
            <a:ext cx="36657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6000" bIns="0" anchor="ctr">
            <a:spAutoFit/>
          </a:bodyPr>
          <a:lstStyle/>
          <a:p>
            <a:pPr algn="ctr"/>
            <a:r>
              <a:rPr lang="es-ES" sz="1000" b="1" dirty="0" smtClean="0">
                <a:solidFill>
                  <a:srgbClr val="FF0000"/>
                </a:solidFill>
              </a:rPr>
              <a:t>agudo</a:t>
            </a:r>
            <a:endParaRPr lang="es-ES" sz="1000" b="1" dirty="0">
              <a:solidFill>
                <a:srgbClr val="FF0000"/>
              </a:solidFill>
            </a:endParaRPr>
          </a:p>
        </p:txBody>
      </p:sp>
      <p:cxnSp>
        <p:nvCxnSpPr>
          <p:cNvPr id="60" name="AutoShape 104"/>
          <p:cNvCxnSpPr>
            <a:cxnSpLocks noChangeShapeType="1"/>
          </p:cNvCxnSpPr>
          <p:nvPr/>
        </p:nvCxnSpPr>
        <p:spPr bwMode="auto">
          <a:xfrm flipV="1">
            <a:off x="3015111" y="2529086"/>
            <a:ext cx="1647228" cy="118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Rectangle 115"/>
          <p:cNvSpPr>
            <a:spLocks noChangeArrowheads="1"/>
          </p:cNvSpPr>
          <p:nvPr/>
        </p:nvSpPr>
        <p:spPr bwMode="auto">
          <a:xfrm>
            <a:off x="2474617" y="2397572"/>
            <a:ext cx="4857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/>
          <a:p>
            <a:pPr algn="r"/>
            <a:r>
              <a:rPr lang="es-ES" sz="1000" dirty="0" smtClean="0"/>
              <a:t>=4</a:t>
            </a:r>
            <a:endParaRPr lang="es-ES" sz="1000" dirty="0"/>
          </a:p>
        </p:txBody>
      </p:sp>
      <p:sp>
        <p:nvSpPr>
          <p:cNvPr id="131" name="Rectangle 99"/>
          <p:cNvSpPr>
            <a:spLocks noChangeArrowheads="1"/>
          </p:cNvSpPr>
          <p:nvPr/>
        </p:nvSpPr>
        <p:spPr bwMode="auto">
          <a:xfrm>
            <a:off x="4660606" y="2024459"/>
            <a:ext cx="845765" cy="1152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200" b="1" dirty="0" err="1" smtClean="0"/>
              <a:t>inversorcont</a:t>
            </a:r>
            <a:endParaRPr lang="es-ES" sz="1200" b="1" dirty="0"/>
          </a:p>
        </p:txBody>
      </p:sp>
      <p:cxnSp>
        <p:nvCxnSpPr>
          <p:cNvPr id="132" name="AutoShape 104"/>
          <p:cNvCxnSpPr>
            <a:cxnSpLocks noChangeShapeType="1"/>
          </p:cNvCxnSpPr>
          <p:nvPr/>
        </p:nvCxnSpPr>
        <p:spPr bwMode="auto">
          <a:xfrm>
            <a:off x="4187118" y="2204864"/>
            <a:ext cx="45689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" name="AutoShape 104"/>
          <p:cNvCxnSpPr>
            <a:cxnSpLocks noChangeShapeType="1"/>
          </p:cNvCxnSpPr>
          <p:nvPr/>
        </p:nvCxnSpPr>
        <p:spPr bwMode="auto">
          <a:xfrm>
            <a:off x="5544542" y="2204864"/>
            <a:ext cx="755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" name="Rectangle 110"/>
          <p:cNvSpPr>
            <a:spLocks noChangeArrowheads="1"/>
          </p:cNvSpPr>
          <p:nvPr/>
        </p:nvSpPr>
        <p:spPr bwMode="auto">
          <a:xfrm>
            <a:off x="4227999" y="2050976"/>
            <a:ext cx="27199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6000" bIns="0" anchor="ctr">
            <a:spAutoFit/>
          </a:bodyPr>
          <a:lstStyle/>
          <a:p>
            <a:pPr algn="ctr"/>
            <a:r>
              <a:rPr lang="es-ES" sz="1000" b="1" dirty="0" err="1" smtClean="0">
                <a:solidFill>
                  <a:srgbClr val="FF0000"/>
                </a:solidFill>
              </a:rPr>
              <a:t>cont</a:t>
            </a:r>
            <a:endParaRPr lang="es-ES" sz="1000" b="1" dirty="0">
              <a:solidFill>
                <a:srgbClr val="FF0000"/>
              </a:solidFill>
            </a:endParaRPr>
          </a:p>
        </p:txBody>
      </p:sp>
      <p:sp>
        <p:nvSpPr>
          <p:cNvPr id="135" name="Rectangle 110"/>
          <p:cNvSpPr>
            <a:spLocks noChangeArrowheads="1"/>
          </p:cNvSpPr>
          <p:nvPr/>
        </p:nvSpPr>
        <p:spPr bwMode="auto">
          <a:xfrm>
            <a:off x="5884183" y="1988840"/>
            <a:ext cx="27199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6000" bIns="0" anchor="ctr">
            <a:spAutoFit/>
          </a:bodyPr>
          <a:lstStyle/>
          <a:p>
            <a:pPr algn="ctr"/>
            <a:r>
              <a:rPr lang="es-ES" sz="1000" b="1" dirty="0" err="1" smtClean="0">
                <a:solidFill>
                  <a:srgbClr val="FF0000"/>
                </a:solidFill>
              </a:rPr>
              <a:t>cont</a:t>
            </a:r>
            <a:endParaRPr lang="es-ES" sz="1000" b="1" dirty="0">
              <a:solidFill>
                <a:srgbClr val="FF0000"/>
              </a:solidFill>
            </a:endParaRPr>
          </a:p>
        </p:txBody>
      </p:sp>
      <p:cxnSp>
        <p:nvCxnSpPr>
          <p:cNvPr id="71" name="70 Conector recto de flecha"/>
          <p:cNvCxnSpPr/>
          <p:nvPr/>
        </p:nvCxnSpPr>
        <p:spPr>
          <a:xfrm>
            <a:off x="5220072" y="2852936"/>
            <a:ext cx="936104" cy="11521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1 CuadroTexto"/>
          <p:cNvSpPr txBox="1"/>
          <p:nvPr/>
        </p:nvSpPr>
        <p:spPr>
          <a:xfrm>
            <a:off x="6156176" y="3645024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modulo cuando agudo sea 4  cambiara el valor de cont.</a:t>
            </a:r>
            <a:endParaRPr lang="es-ES" dirty="0"/>
          </a:p>
        </p:txBody>
      </p:sp>
      <p:sp>
        <p:nvSpPr>
          <p:cNvPr id="89" name="88 Triángulo isósceles"/>
          <p:cNvSpPr/>
          <p:nvPr/>
        </p:nvSpPr>
        <p:spPr>
          <a:xfrm rot="5400000">
            <a:off x="2230445" y="3645024"/>
            <a:ext cx="1226726" cy="1008112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8" name="AutoShape 116"/>
          <p:cNvCxnSpPr>
            <a:cxnSpLocks noChangeShapeType="1"/>
          </p:cNvCxnSpPr>
          <p:nvPr/>
        </p:nvCxnSpPr>
        <p:spPr bwMode="auto">
          <a:xfrm>
            <a:off x="3347864" y="4147492"/>
            <a:ext cx="396875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116"/>
          <p:cNvCxnSpPr>
            <a:cxnSpLocks noChangeShapeType="1"/>
          </p:cNvCxnSpPr>
          <p:nvPr/>
        </p:nvCxnSpPr>
        <p:spPr bwMode="auto">
          <a:xfrm>
            <a:off x="251520" y="3788246"/>
            <a:ext cx="2053059" cy="79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116"/>
          <p:cNvCxnSpPr>
            <a:cxnSpLocks noChangeShapeType="1"/>
          </p:cNvCxnSpPr>
          <p:nvPr/>
        </p:nvCxnSpPr>
        <p:spPr bwMode="auto">
          <a:xfrm>
            <a:off x="251520" y="4508773"/>
            <a:ext cx="2053059" cy="193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41" name="Group 118"/>
          <p:cNvGrpSpPr>
            <a:grpSpLocks/>
          </p:cNvGrpSpPr>
          <p:nvPr/>
        </p:nvGrpSpPr>
        <p:grpSpPr bwMode="auto">
          <a:xfrm>
            <a:off x="2051720" y="3645024"/>
            <a:ext cx="180975" cy="179388"/>
            <a:chOff x="3991" y="958"/>
            <a:chExt cx="114" cy="113"/>
          </a:xfrm>
        </p:grpSpPr>
        <p:sp>
          <p:nvSpPr>
            <p:cNvPr id="142" name="Line 119"/>
            <p:cNvSpPr>
              <a:spLocks noChangeShapeType="1"/>
            </p:cNvSpPr>
            <p:nvPr/>
          </p:nvSpPr>
          <p:spPr bwMode="auto">
            <a:xfrm flipV="1">
              <a:off x="3991" y="1026"/>
              <a:ext cx="4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" name="Rectangle 120"/>
            <p:cNvSpPr>
              <a:spLocks noChangeArrowheads="1"/>
            </p:cNvSpPr>
            <p:nvPr/>
          </p:nvSpPr>
          <p:spPr bwMode="auto">
            <a:xfrm>
              <a:off x="4014" y="958"/>
              <a:ext cx="91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 anchor="ctr"/>
            <a:lstStyle/>
            <a:p>
              <a:pPr algn="ctr"/>
              <a:endParaRPr lang="es-ES" sz="600"/>
            </a:p>
          </p:txBody>
        </p:sp>
      </p:grpSp>
      <p:grpSp>
        <p:nvGrpSpPr>
          <p:cNvPr id="144" name="Group 118"/>
          <p:cNvGrpSpPr>
            <a:grpSpLocks/>
          </p:cNvGrpSpPr>
          <p:nvPr/>
        </p:nvGrpSpPr>
        <p:grpSpPr bwMode="auto">
          <a:xfrm>
            <a:off x="2051720" y="4365104"/>
            <a:ext cx="180975" cy="179388"/>
            <a:chOff x="3991" y="958"/>
            <a:chExt cx="114" cy="113"/>
          </a:xfrm>
        </p:grpSpPr>
        <p:sp>
          <p:nvSpPr>
            <p:cNvPr id="145" name="Line 119"/>
            <p:cNvSpPr>
              <a:spLocks noChangeShapeType="1"/>
            </p:cNvSpPr>
            <p:nvPr/>
          </p:nvSpPr>
          <p:spPr bwMode="auto">
            <a:xfrm flipV="1">
              <a:off x="3991" y="1026"/>
              <a:ext cx="4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6" name="Rectangle 120"/>
            <p:cNvSpPr>
              <a:spLocks noChangeArrowheads="1"/>
            </p:cNvSpPr>
            <p:nvPr/>
          </p:nvSpPr>
          <p:spPr bwMode="auto">
            <a:xfrm>
              <a:off x="4014" y="958"/>
              <a:ext cx="91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 anchor="ctr"/>
            <a:lstStyle/>
            <a:p>
              <a:pPr algn="ctr"/>
              <a:endParaRPr lang="es-ES" sz="600"/>
            </a:p>
          </p:txBody>
        </p:sp>
      </p:grpSp>
      <p:sp>
        <p:nvSpPr>
          <p:cNvPr id="147" name="Rectangle 123"/>
          <p:cNvSpPr>
            <a:spLocks noChangeArrowheads="1"/>
          </p:cNvSpPr>
          <p:nvPr/>
        </p:nvSpPr>
        <p:spPr bwMode="auto">
          <a:xfrm>
            <a:off x="3440063" y="3933056"/>
            <a:ext cx="1238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r>
              <a:rPr lang="es-ES" sz="800" dirty="0" smtClean="0"/>
              <a:t>16</a:t>
            </a:r>
            <a:endParaRPr lang="es-ES" sz="800" dirty="0"/>
          </a:p>
        </p:txBody>
      </p:sp>
      <p:grpSp>
        <p:nvGrpSpPr>
          <p:cNvPr id="148" name="Group 118"/>
          <p:cNvGrpSpPr>
            <a:grpSpLocks/>
          </p:cNvGrpSpPr>
          <p:nvPr/>
        </p:nvGrpSpPr>
        <p:grpSpPr bwMode="auto">
          <a:xfrm>
            <a:off x="3454921" y="4005064"/>
            <a:ext cx="180975" cy="179388"/>
            <a:chOff x="3991" y="958"/>
            <a:chExt cx="114" cy="113"/>
          </a:xfrm>
        </p:grpSpPr>
        <p:sp>
          <p:nvSpPr>
            <p:cNvPr id="149" name="Line 119"/>
            <p:cNvSpPr>
              <a:spLocks noChangeShapeType="1"/>
            </p:cNvSpPr>
            <p:nvPr/>
          </p:nvSpPr>
          <p:spPr bwMode="auto">
            <a:xfrm flipV="1">
              <a:off x="3991" y="1026"/>
              <a:ext cx="4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0" name="Rectangle 120"/>
            <p:cNvSpPr>
              <a:spLocks noChangeArrowheads="1"/>
            </p:cNvSpPr>
            <p:nvPr/>
          </p:nvSpPr>
          <p:spPr bwMode="auto">
            <a:xfrm>
              <a:off x="4014" y="958"/>
              <a:ext cx="91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 anchor="ctr"/>
            <a:lstStyle/>
            <a:p>
              <a:pPr algn="ctr"/>
              <a:endParaRPr lang="es-ES" sz="600"/>
            </a:p>
          </p:txBody>
        </p:sp>
      </p:grpSp>
      <p:sp>
        <p:nvSpPr>
          <p:cNvPr id="151" name="Rectangle 110"/>
          <p:cNvSpPr>
            <a:spLocks noChangeArrowheads="1"/>
          </p:cNvSpPr>
          <p:nvPr/>
        </p:nvSpPr>
        <p:spPr bwMode="auto">
          <a:xfrm>
            <a:off x="611560" y="3563144"/>
            <a:ext cx="108792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6000" bIns="0" anchor="ctr">
            <a:spAutoFit/>
          </a:bodyPr>
          <a:lstStyle/>
          <a:p>
            <a:pPr algn="ctr"/>
            <a:r>
              <a:rPr lang="es-ES" sz="1000" b="1" dirty="0" smtClean="0">
                <a:solidFill>
                  <a:srgbClr val="FF0000"/>
                </a:solidFill>
              </a:rPr>
              <a:t>1110000000000000</a:t>
            </a:r>
            <a:endParaRPr lang="es-ES" sz="1000" b="1" dirty="0">
              <a:solidFill>
                <a:srgbClr val="FF0000"/>
              </a:solidFill>
            </a:endParaRPr>
          </a:p>
        </p:txBody>
      </p:sp>
      <p:sp>
        <p:nvSpPr>
          <p:cNvPr id="152" name="Rectangle 110"/>
          <p:cNvSpPr>
            <a:spLocks noChangeArrowheads="1"/>
          </p:cNvSpPr>
          <p:nvPr/>
        </p:nvSpPr>
        <p:spPr bwMode="auto">
          <a:xfrm>
            <a:off x="323528" y="4293096"/>
            <a:ext cx="172819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36000" bIns="0" anchor="ctr">
            <a:spAutoFit/>
          </a:bodyPr>
          <a:lstStyle/>
          <a:p>
            <a:pPr algn="ctr"/>
            <a:r>
              <a:rPr lang="es-ES" sz="1000" b="1" dirty="0" smtClean="0">
                <a:solidFill>
                  <a:srgbClr val="FF0000"/>
                </a:solidFill>
              </a:rPr>
              <a:t>0001111111111111</a:t>
            </a:r>
            <a:endParaRPr lang="es-ES" sz="1000" b="1" dirty="0">
              <a:solidFill>
                <a:srgbClr val="FF0000"/>
              </a:solidFill>
            </a:endParaRPr>
          </a:p>
        </p:txBody>
      </p:sp>
      <p:sp>
        <p:nvSpPr>
          <p:cNvPr id="153" name="Rectangle 123"/>
          <p:cNvSpPr>
            <a:spLocks noChangeArrowheads="1"/>
          </p:cNvSpPr>
          <p:nvPr/>
        </p:nvSpPr>
        <p:spPr bwMode="auto">
          <a:xfrm>
            <a:off x="2051720" y="3573016"/>
            <a:ext cx="1238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r>
              <a:rPr lang="es-ES" sz="800" dirty="0" smtClean="0"/>
              <a:t>16</a:t>
            </a:r>
            <a:endParaRPr lang="es-ES" sz="800" dirty="0"/>
          </a:p>
        </p:txBody>
      </p:sp>
      <p:sp>
        <p:nvSpPr>
          <p:cNvPr id="154" name="Rectangle 123"/>
          <p:cNvSpPr>
            <a:spLocks noChangeArrowheads="1"/>
          </p:cNvSpPr>
          <p:nvPr/>
        </p:nvSpPr>
        <p:spPr bwMode="auto">
          <a:xfrm>
            <a:off x="2051720" y="4313287"/>
            <a:ext cx="1238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r>
              <a:rPr lang="es-ES" sz="800" dirty="0" smtClean="0"/>
              <a:t>16</a:t>
            </a:r>
            <a:endParaRPr lang="es-ES" sz="800" dirty="0"/>
          </a:p>
        </p:txBody>
      </p:sp>
      <p:cxnSp>
        <p:nvCxnSpPr>
          <p:cNvPr id="155" name="AutoShape 104"/>
          <p:cNvCxnSpPr>
            <a:cxnSpLocks noChangeShapeType="1"/>
          </p:cNvCxnSpPr>
          <p:nvPr/>
        </p:nvCxnSpPr>
        <p:spPr bwMode="auto">
          <a:xfrm flipV="1">
            <a:off x="2987824" y="4365104"/>
            <a:ext cx="0" cy="8640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6" name="Rectangle 110"/>
          <p:cNvSpPr>
            <a:spLocks noChangeArrowheads="1"/>
          </p:cNvSpPr>
          <p:nvPr/>
        </p:nvSpPr>
        <p:spPr bwMode="auto">
          <a:xfrm>
            <a:off x="3075871" y="4941168"/>
            <a:ext cx="27199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6000" bIns="0" anchor="ctr">
            <a:spAutoFit/>
          </a:bodyPr>
          <a:lstStyle/>
          <a:p>
            <a:pPr algn="ctr"/>
            <a:r>
              <a:rPr lang="es-ES" sz="1000" b="1" dirty="0" err="1" smtClean="0">
                <a:solidFill>
                  <a:srgbClr val="FF0000"/>
                </a:solidFill>
              </a:rPr>
              <a:t>cont</a:t>
            </a:r>
            <a:endParaRPr lang="es-ES" sz="1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300038" y="274638"/>
            <a:ext cx="8229600" cy="49053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s-ES" sz="2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Pruebas realizadas</a:t>
            </a:r>
          </a:p>
        </p:txBody>
      </p:sp>
      <p:sp>
        <p:nvSpPr>
          <p:cNvPr id="5123" name="3 CuadroTexto"/>
          <p:cNvSpPr txBox="1">
            <a:spLocks noChangeArrowheads="1"/>
          </p:cNvSpPr>
          <p:nvPr/>
        </p:nvSpPr>
        <p:spPr bwMode="auto">
          <a:xfrm>
            <a:off x="300038" y="765175"/>
            <a:ext cx="858043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/>
              <a:t>La comprobación de este módulo se basó en </a:t>
            </a:r>
            <a:r>
              <a:rPr lang="es-ES" dirty="0" smtClean="0"/>
              <a:t>la prueba realizada mediante </a:t>
            </a:r>
            <a:r>
              <a:rPr lang="es-ES" dirty="0" err="1" smtClean="0"/>
              <a:t>Quartus</a:t>
            </a:r>
            <a:r>
              <a:rPr lang="es-ES" dirty="0" smtClean="0"/>
              <a:t>. Para comprobarlo primero se probo el modulo solo mediante </a:t>
            </a:r>
            <a:r>
              <a:rPr lang="es-ES" dirty="0" err="1" smtClean="0"/>
              <a:t>quartus</a:t>
            </a:r>
            <a:r>
              <a:rPr lang="es-ES" dirty="0" smtClean="0"/>
              <a:t> con la única asignación de la señal </a:t>
            </a:r>
            <a:r>
              <a:rPr lang="es-ES" dirty="0" err="1" smtClean="0"/>
              <a:t>ready</a:t>
            </a:r>
            <a:r>
              <a:rPr lang="es-ES" dirty="0" smtClean="0"/>
              <a:t> a un interruptor y cuando este se activaba mediante unos altavoces o cascos se comprobó que se generaba un pitido.</a:t>
            </a:r>
            <a:br>
              <a:rPr lang="es-ES" dirty="0" smtClean="0"/>
            </a:br>
            <a:r>
              <a:rPr lang="es-ES" dirty="0" smtClean="0"/>
              <a:t>También comprobamos el modulo juntándolo con el modulo de </a:t>
            </a:r>
            <a:r>
              <a:rPr lang="es-ES" dirty="0" err="1" smtClean="0"/>
              <a:t>gestor_alarma</a:t>
            </a:r>
            <a:r>
              <a:rPr lang="es-ES" dirty="0" smtClean="0"/>
              <a:t> para ver que cuando el sensor detecta un intruso y pasa el tiempo de desactivación la alarma suena.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9268351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C1DD7D5BF9B974AAD2A520D9BB9CA66" ma:contentTypeVersion="0" ma:contentTypeDescription="Crear nuevo documento." ma:contentTypeScope="" ma:versionID="5e8bb3cfae99096cb599b684f7bb1ae9">
  <xsd:schema xmlns:xsd="http://www.w3.org/2001/XMLSchema" xmlns:p="http://schemas.microsoft.com/office/2006/metadata/properties" targetNamespace="http://schemas.microsoft.com/office/2006/metadata/properties" ma:root="true" ma:fieldsID="b004d877ca112f136821ba8115f6472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 ma:readOnly="true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26CBBFB6-1F3F-4F55-9DBD-131925570676}"/>
</file>

<file path=customXml/itemProps2.xml><?xml version="1.0" encoding="utf-8"?>
<ds:datastoreItem xmlns:ds="http://schemas.openxmlformats.org/officeDocument/2006/customXml" ds:itemID="{A6B7A536-996D-423C-8C2F-F202138100AB}"/>
</file>

<file path=customXml/itemProps3.xml><?xml version="1.0" encoding="utf-8"?>
<ds:datastoreItem xmlns:ds="http://schemas.openxmlformats.org/officeDocument/2006/customXml" ds:itemID="{663E70CD-9376-432D-8D8A-4C8F83D88243}"/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104</Words>
  <Application>Microsoft Office PowerPoint</Application>
  <PresentationFormat>Presentación en pantalla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Aud_cont.vhd</vt:lpstr>
      <vt:lpstr>UP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ehu</dc:creator>
  <cp:lastModifiedBy>ANARTZ</cp:lastModifiedBy>
  <cp:revision>22</cp:revision>
  <dcterms:created xsi:type="dcterms:W3CDTF">2013-12-13T08:09:13Z</dcterms:created>
  <dcterms:modified xsi:type="dcterms:W3CDTF">2014-01-12T22:08:14Z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0x0101003C1DD7D5BF9B974AAD2A520D9BB9CA66</vt:lpwstr>
  </property>
</Properties>
</file>