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5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22FA-0AB5-464A-A6B3-DC798FE20A90}" type="datetimeFigureOut">
              <a:rPr lang="es-ES" smtClean="0"/>
              <a:t>12/01/2014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C090-2BBD-4DB9-9668-54D6DED27AD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ES" dirty="0" smtClean="0"/>
              <a:t>Luces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600" b="1" u="sng" dirty="0" smtClean="0"/>
              <a:t>Entradas :</a:t>
            </a:r>
          </a:p>
          <a:p>
            <a:pPr>
              <a:buNone/>
            </a:pPr>
            <a:r>
              <a:rPr lang="es-ES" sz="1400" b="1" dirty="0" err="1" smtClean="0"/>
              <a:t>ready</a:t>
            </a:r>
            <a:r>
              <a:rPr lang="es-ES" sz="1400" b="1" dirty="0" smtClean="0"/>
              <a:t>: </a:t>
            </a:r>
            <a:r>
              <a:rPr lang="es-ES" sz="1400" dirty="0" smtClean="0"/>
              <a:t>Indica si el sensor ha detectado algún intruso.</a:t>
            </a:r>
          </a:p>
          <a:p>
            <a:pPr>
              <a:buNone/>
            </a:pPr>
            <a:r>
              <a:rPr lang="es-ES" sz="1400" b="1" dirty="0" err="1" smtClean="0"/>
              <a:t>alarma_activada</a:t>
            </a:r>
            <a:r>
              <a:rPr lang="es-ES" sz="1400" b="1" dirty="0" smtClean="0"/>
              <a:t>: </a:t>
            </a:r>
            <a:r>
              <a:rPr lang="es-ES" sz="1400" dirty="0"/>
              <a:t>Indica si el sensor ha detectado algún intruso.</a:t>
            </a:r>
          </a:p>
          <a:p>
            <a:pPr>
              <a:buNone/>
            </a:pPr>
            <a:endParaRPr lang="es-ES" sz="1400" dirty="0" smtClean="0"/>
          </a:p>
          <a:p>
            <a:pPr>
              <a:buNone/>
            </a:pPr>
            <a:r>
              <a:rPr lang="es-ES" sz="1400" b="1" u="sng" dirty="0" smtClean="0"/>
              <a:t>Salidas:</a:t>
            </a:r>
          </a:p>
          <a:p>
            <a:pPr>
              <a:buNone/>
            </a:pPr>
            <a:r>
              <a:rPr lang="es-ES" sz="1400" b="1" dirty="0" smtClean="0"/>
              <a:t>Rojo[2-17]: </a:t>
            </a:r>
            <a:r>
              <a:rPr lang="es-ES" sz="1400" dirty="0" smtClean="0"/>
              <a:t>Señales para indicar si los </a:t>
            </a:r>
            <a:r>
              <a:rPr lang="es-ES" sz="1400" dirty="0" err="1" smtClean="0"/>
              <a:t>leds</a:t>
            </a:r>
            <a:r>
              <a:rPr lang="es-ES" sz="1400" dirty="0" smtClean="0"/>
              <a:t> rojos de la placa</a:t>
            </a:r>
            <a:br>
              <a:rPr lang="es-ES" sz="1400" dirty="0" smtClean="0"/>
            </a:br>
            <a:r>
              <a:rPr lang="es-ES" sz="1400" dirty="0" smtClean="0"/>
              <a:t> del 2 al 17 tienen que encenderse.</a:t>
            </a:r>
            <a:endParaRPr lang="es-ES" sz="1400" dirty="0"/>
          </a:p>
          <a:p>
            <a:pPr>
              <a:buNone/>
            </a:pPr>
            <a:endParaRPr lang="es-ES" sz="1400" b="1" dirty="0" smtClean="0"/>
          </a:p>
        </p:txBody>
      </p:sp>
      <p:grpSp>
        <p:nvGrpSpPr>
          <p:cNvPr id="47" name="34 Grupo"/>
          <p:cNvGrpSpPr>
            <a:grpSpLocks/>
          </p:cNvGrpSpPr>
          <p:nvPr/>
        </p:nvGrpSpPr>
        <p:grpSpPr bwMode="auto">
          <a:xfrm>
            <a:off x="5252343" y="2329011"/>
            <a:ext cx="2868612" cy="3116214"/>
            <a:chOff x="445143" y="709904"/>
            <a:chExt cx="2868547" cy="1642017"/>
          </a:xfrm>
        </p:grpSpPr>
        <p:sp>
          <p:nvSpPr>
            <p:cNvPr id="52" name="Rectangle 99"/>
            <p:cNvSpPr>
              <a:spLocks noChangeArrowheads="1"/>
            </p:cNvSpPr>
            <p:nvPr/>
          </p:nvSpPr>
          <p:spPr bwMode="auto">
            <a:xfrm>
              <a:off x="1191291" y="709904"/>
              <a:ext cx="2122399" cy="16420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altLang="es-ES" sz="1200" b="1" dirty="0" smtClean="0"/>
                <a:t>Luces</a:t>
              </a:r>
              <a:endParaRPr lang="es-ES" altLang="es-ES" sz="1200" b="1" dirty="0"/>
            </a:p>
          </p:txBody>
        </p:sp>
        <p:sp>
          <p:nvSpPr>
            <p:cNvPr id="68" name="Rectangle 120"/>
            <p:cNvSpPr>
              <a:spLocks noChangeArrowheads="1"/>
            </p:cNvSpPr>
            <p:nvPr/>
          </p:nvSpPr>
          <p:spPr bwMode="auto">
            <a:xfrm>
              <a:off x="707125" y="1218612"/>
              <a:ext cx="144463" cy="14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altLang="es-ES" sz="600"/>
            </a:p>
          </p:txBody>
        </p:sp>
        <p:sp>
          <p:nvSpPr>
            <p:cNvPr id="65" name="Rectangle 100"/>
            <p:cNvSpPr>
              <a:spLocks noChangeArrowheads="1"/>
            </p:cNvSpPr>
            <p:nvPr/>
          </p:nvSpPr>
          <p:spPr bwMode="auto">
            <a:xfrm>
              <a:off x="1200793" y="709904"/>
              <a:ext cx="508194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r>
                <a:rPr lang="es-ES" altLang="es-ES" sz="1000" dirty="0"/>
                <a:t> </a:t>
              </a:r>
              <a:r>
                <a:rPr lang="es-ES" altLang="es-ES" sz="1000" dirty="0" err="1" smtClean="0"/>
                <a:t>ready</a:t>
              </a:r>
              <a:endParaRPr lang="es-ES" altLang="es-ES" sz="1000" dirty="0"/>
            </a:p>
          </p:txBody>
        </p:sp>
        <p:cxnSp>
          <p:nvCxnSpPr>
            <p:cNvPr id="66" name="AutoShape 104"/>
            <p:cNvCxnSpPr>
              <a:cxnSpLocks noChangeShapeType="1"/>
              <a:endCxn id="65" idx="1"/>
            </p:cNvCxnSpPr>
            <p:nvPr/>
          </p:nvCxnSpPr>
          <p:spPr bwMode="auto">
            <a:xfrm>
              <a:off x="445143" y="817854"/>
              <a:ext cx="755650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4" name="AutoShape 104"/>
          <p:cNvCxnSpPr>
            <a:cxnSpLocks noChangeShapeType="1"/>
          </p:cNvCxnSpPr>
          <p:nvPr/>
        </p:nvCxnSpPr>
        <p:spPr bwMode="auto">
          <a:xfrm>
            <a:off x="5256493" y="2780928"/>
            <a:ext cx="755667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AutoShape 104"/>
          <p:cNvCxnSpPr>
            <a:cxnSpLocks noChangeShapeType="1"/>
          </p:cNvCxnSpPr>
          <p:nvPr/>
        </p:nvCxnSpPr>
        <p:spPr bwMode="auto">
          <a:xfrm>
            <a:off x="8120955" y="2564904"/>
            <a:ext cx="807112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AutoShape 104"/>
          <p:cNvCxnSpPr>
            <a:cxnSpLocks noChangeShapeType="1"/>
          </p:cNvCxnSpPr>
          <p:nvPr/>
        </p:nvCxnSpPr>
        <p:spPr bwMode="auto">
          <a:xfrm>
            <a:off x="8120955" y="2738746"/>
            <a:ext cx="807112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104"/>
          <p:cNvCxnSpPr>
            <a:cxnSpLocks noChangeShapeType="1"/>
          </p:cNvCxnSpPr>
          <p:nvPr/>
        </p:nvCxnSpPr>
        <p:spPr bwMode="auto">
          <a:xfrm>
            <a:off x="8120955" y="2924944"/>
            <a:ext cx="807112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AutoShape 104"/>
          <p:cNvCxnSpPr>
            <a:cxnSpLocks noChangeShapeType="1"/>
          </p:cNvCxnSpPr>
          <p:nvPr/>
        </p:nvCxnSpPr>
        <p:spPr bwMode="auto">
          <a:xfrm>
            <a:off x="8120955" y="3068960"/>
            <a:ext cx="84353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04"/>
          <p:cNvCxnSpPr>
            <a:cxnSpLocks noChangeShapeType="1"/>
          </p:cNvCxnSpPr>
          <p:nvPr/>
        </p:nvCxnSpPr>
        <p:spPr bwMode="auto">
          <a:xfrm>
            <a:off x="8120955" y="3212976"/>
            <a:ext cx="858557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AutoShape 104"/>
          <p:cNvCxnSpPr>
            <a:cxnSpLocks noChangeShapeType="1"/>
          </p:cNvCxnSpPr>
          <p:nvPr/>
        </p:nvCxnSpPr>
        <p:spPr bwMode="auto">
          <a:xfrm>
            <a:off x="8120955" y="3356992"/>
            <a:ext cx="858557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104"/>
          <p:cNvCxnSpPr>
            <a:cxnSpLocks noChangeShapeType="1"/>
          </p:cNvCxnSpPr>
          <p:nvPr/>
        </p:nvCxnSpPr>
        <p:spPr bwMode="auto">
          <a:xfrm>
            <a:off x="8120955" y="3568598"/>
            <a:ext cx="858557" cy="441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104"/>
          <p:cNvCxnSpPr>
            <a:cxnSpLocks noChangeShapeType="1"/>
          </p:cNvCxnSpPr>
          <p:nvPr/>
        </p:nvCxnSpPr>
        <p:spPr bwMode="auto">
          <a:xfrm>
            <a:off x="8120955" y="3746858"/>
            <a:ext cx="858557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AutoShape 104"/>
          <p:cNvCxnSpPr>
            <a:cxnSpLocks noChangeShapeType="1"/>
          </p:cNvCxnSpPr>
          <p:nvPr/>
        </p:nvCxnSpPr>
        <p:spPr bwMode="auto">
          <a:xfrm>
            <a:off x="8120955" y="3933056"/>
            <a:ext cx="858557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104"/>
          <p:cNvCxnSpPr>
            <a:cxnSpLocks noChangeShapeType="1"/>
          </p:cNvCxnSpPr>
          <p:nvPr/>
        </p:nvCxnSpPr>
        <p:spPr bwMode="auto">
          <a:xfrm>
            <a:off x="8120955" y="4077072"/>
            <a:ext cx="894978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104"/>
          <p:cNvCxnSpPr>
            <a:cxnSpLocks noChangeShapeType="1"/>
          </p:cNvCxnSpPr>
          <p:nvPr/>
        </p:nvCxnSpPr>
        <p:spPr bwMode="auto">
          <a:xfrm>
            <a:off x="8120955" y="4221088"/>
            <a:ext cx="910002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AutoShape 104"/>
          <p:cNvCxnSpPr>
            <a:cxnSpLocks noChangeShapeType="1"/>
          </p:cNvCxnSpPr>
          <p:nvPr/>
        </p:nvCxnSpPr>
        <p:spPr bwMode="auto">
          <a:xfrm>
            <a:off x="8120955" y="4509120"/>
            <a:ext cx="864096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AutoShape 104"/>
          <p:cNvCxnSpPr>
            <a:cxnSpLocks noChangeShapeType="1"/>
          </p:cNvCxnSpPr>
          <p:nvPr/>
        </p:nvCxnSpPr>
        <p:spPr bwMode="auto">
          <a:xfrm flipV="1">
            <a:off x="8120955" y="4682962"/>
            <a:ext cx="864096" cy="599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AutoShape 104"/>
          <p:cNvCxnSpPr>
            <a:cxnSpLocks noChangeShapeType="1"/>
          </p:cNvCxnSpPr>
          <p:nvPr/>
        </p:nvCxnSpPr>
        <p:spPr bwMode="auto">
          <a:xfrm>
            <a:off x="8120955" y="4869160"/>
            <a:ext cx="864096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AutoShape 104"/>
          <p:cNvCxnSpPr>
            <a:cxnSpLocks noChangeShapeType="1"/>
          </p:cNvCxnSpPr>
          <p:nvPr/>
        </p:nvCxnSpPr>
        <p:spPr bwMode="auto">
          <a:xfrm>
            <a:off x="8120955" y="5013176"/>
            <a:ext cx="900517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AutoShape 104"/>
          <p:cNvCxnSpPr>
            <a:cxnSpLocks noChangeShapeType="1"/>
          </p:cNvCxnSpPr>
          <p:nvPr/>
        </p:nvCxnSpPr>
        <p:spPr bwMode="auto">
          <a:xfrm>
            <a:off x="8120955" y="5157192"/>
            <a:ext cx="915541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Rectangle 100"/>
          <p:cNvSpPr>
            <a:spLocks noChangeArrowheads="1"/>
          </p:cNvSpPr>
          <p:nvPr/>
        </p:nvSpPr>
        <p:spPr bwMode="auto">
          <a:xfrm>
            <a:off x="6012160" y="2587218"/>
            <a:ext cx="508206" cy="40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err="1" smtClean="0"/>
              <a:t>alarma_Activada</a:t>
            </a:r>
            <a:endParaRPr lang="es-ES" altLang="es-ES" sz="1000" dirty="0"/>
          </a:p>
        </p:txBody>
      </p:sp>
      <p:sp>
        <p:nvSpPr>
          <p:cNvPr id="164" name="Rectangle 100"/>
          <p:cNvSpPr>
            <a:spLocks noChangeArrowheads="1"/>
          </p:cNvSpPr>
          <p:nvPr/>
        </p:nvSpPr>
        <p:spPr bwMode="auto">
          <a:xfrm>
            <a:off x="7592186" y="2432045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rojo2</a:t>
            </a:r>
            <a:endParaRPr lang="es-ES" altLang="es-ES" sz="1000" dirty="0"/>
          </a:p>
        </p:txBody>
      </p:sp>
      <p:sp>
        <p:nvSpPr>
          <p:cNvPr id="165" name="Rectangle 100"/>
          <p:cNvSpPr>
            <a:spLocks noChangeArrowheads="1"/>
          </p:cNvSpPr>
          <p:nvPr/>
        </p:nvSpPr>
        <p:spPr bwMode="auto">
          <a:xfrm>
            <a:off x="7596336" y="2648069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rojo3</a:t>
            </a:r>
            <a:endParaRPr lang="es-ES" altLang="es-ES" sz="1000" dirty="0"/>
          </a:p>
        </p:txBody>
      </p:sp>
      <p:sp>
        <p:nvSpPr>
          <p:cNvPr id="166" name="Rectangle 100"/>
          <p:cNvSpPr>
            <a:spLocks noChangeArrowheads="1"/>
          </p:cNvSpPr>
          <p:nvPr/>
        </p:nvSpPr>
        <p:spPr bwMode="auto">
          <a:xfrm>
            <a:off x="7664194" y="2792085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rojo4</a:t>
            </a:r>
            <a:endParaRPr lang="es-ES" altLang="es-ES" sz="1000" dirty="0"/>
          </a:p>
        </p:txBody>
      </p:sp>
      <p:sp>
        <p:nvSpPr>
          <p:cNvPr id="167" name="Rectangle 100"/>
          <p:cNvSpPr>
            <a:spLocks noChangeArrowheads="1"/>
          </p:cNvSpPr>
          <p:nvPr/>
        </p:nvSpPr>
        <p:spPr bwMode="auto">
          <a:xfrm>
            <a:off x="7668344" y="2936101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rojo5</a:t>
            </a:r>
            <a:endParaRPr lang="es-ES" altLang="es-ES" sz="1000" dirty="0"/>
          </a:p>
        </p:txBody>
      </p:sp>
      <p:sp>
        <p:nvSpPr>
          <p:cNvPr id="168" name="Rectangle 100"/>
          <p:cNvSpPr>
            <a:spLocks noChangeArrowheads="1"/>
          </p:cNvSpPr>
          <p:nvPr/>
        </p:nvSpPr>
        <p:spPr bwMode="auto">
          <a:xfrm>
            <a:off x="7668344" y="3080117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rojo6</a:t>
            </a:r>
            <a:endParaRPr lang="es-ES" altLang="es-ES" sz="1000" dirty="0"/>
          </a:p>
        </p:txBody>
      </p:sp>
      <p:sp>
        <p:nvSpPr>
          <p:cNvPr id="169" name="Rectangle 100"/>
          <p:cNvSpPr>
            <a:spLocks noChangeArrowheads="1"/>
          </p:cNvSpPr>
          <p:nvPr/>
        </p:nvSpPr>
        <p:spPr bwMode="auto">
          <a:xfrm>
            <a:off x="7668344" y="3224133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rojo7</a:t>
            </a:r>
            <a:endParaRPr lang="es-ES" altLang="es-ES" sz="1000" dirty="0"/>
          </a:p>
        </p:txBody>
      </p:sp>
      <p:sp>
        <p:nvSpPr>
          <p:cNvPr id="170" name="Rectangle 100"/>
          <p:cNvSpPr>
            <a:spLocks noChangeArrowheads="1"/>
          </p:cNvSpPr>
          <p:nvPr/>
        </p:nvSpPr>
        <p:spPr bwMode="auto">
          <a:xfrm>
            <a:off x="7668344" y="3440157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rojo8</a:t>
            </a:r>
            <a:endParaRPr lang="es-ES" altLang="es-ES" sz="1000" dirty="0"/>
          </a:p>
        </p:txBody>
      </p:sp>
      <p:sp>
        <p:nvSpPr>
          <p:cNvPr id="171" name="Rectangle 100"/>
          <p:cNvSpPr>
            <a:spLocks noChangeArrowheads="1"/>
          </p:cNvSpPr>
          <p:nvPr/>
        </p:nvSpPr>
        <p:spPr bwMode="auto">
          <a:xfrm>
            <a:off x="7668344" y="3656181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rojo9</a:t>
            </a:r>
            <a:endParaRPr lang="es-ES" altLang="es-ES" sz="1000" dirty="0"/>
          </a:p>
        </p:txBody>
      </p:sp>
      <p:sp>
        <p:nvSpPr>
          <p:cNvPr id="172" name="Rectangle 100"/>
          <p:cNvSpPr>
            <a:spLocks noChangeArrowheads="1"/>
          </p:cNvSpPr>
          <p:nvPr/>
        </p:nvSpPr>
        <p:spPr bwMode="auto">
          <a:xfrm>
            <a:off x="7668344" y="3789040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rojo10</a:t>
            </a:r>
            <a:endParaRPr lang="es-ES" altLang="es-ES" sz="1000" dirty="0"/>
          </a:p>
        </p:txBody>
      </p:sp>
      <p:sp>
        <p:nvSpPr>
          <p:cNvPr id="173" name="Rectangle 100"/>
          <p:cNvSpPr>
            <a:spLocks noChangeArrowheads="1"/>
          </p:cNvSpPr>
          <p:nvPr/>
        </p:nvSpPr>
        <p:spPr bwMode="auto">
          <a:xfrm>
            <a:off x="7668344" y="3944213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rojo11</a:t>
            </a:r>
            <a:endParaRPr lang="es-ES" altLang="es-ES" sz="1000" dirty="0"/>
          </a:p>
        </p:txBody>
      </p:sp>
      <p:sp>
        <p:nvSpPr>
          <p:cNvPr id="174" name="Rectangle 100"/>
          <p:cNvSpPr>
            <a:spLocks noChangeArrowheads="1"/>
          </p:cNvSpPr>
          <p:nvPr/>
        </p:nvSpPr>
        <p:spPr bwMode="auto">
          <a:xfrm>
            <a:off x="7668344" y="4088229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rojo12</a:t>
            </a:r>
            <a:endParaRPr lang="es-ES" altLang="es-ES" sz="1000" dirty="0"/>
          </a:p>
        </p:txBody>
      </p:sp>
      <p:sp>
        <p:nvSpPr>
          <p:cNvPr id="176" name="Rectangle 100"/>
          <p:cNvSpPr>
            <a:spLocks noChangeArrowheads="1"/>
          </p:cNvSpPr>
          <p:nvPr/>
        </p:nvSpPr>
        <p:spPr bwMode="auto">
          <a:xfrm>
            <a:off x="7668344" y="4376261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rojo13</a:t>
            </a:r>
            <a:endParaRPr lang="es-ES" altLang="es-ES" sz="1000" dirty="0"/>
          </a:p>
        </p:txBody>
      </p:sp>
      <p:sp>
        <p:nvSpPr>
          <p:cNvPr id="177" name="Rectangle 100"/>
          <p:cNvSpPr>
            <a:spLocks noChangeArrowheads="1"/>
          </p:cNvSpPr>
          <p:nvPr/>
        </p:nvSpPr>
        <p:spPr bwMode="auto">
          <a:xfrm>
            <a:off x="7668344" y="4581128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rojo14</a:t>
            </a:r>
            <a:endParaRPr lang="es-ES" altLang="es-ES" sz="1000" dirty="0"/>
          </a:p>
        </p:txBody>
      </p:sp>
      <p:sp>
        <p:nvSpPr>
          <p:cNvPr id="178" name="Rectangle 100"/>
          <p:cNvSpPr>
            <a:spLocks noChangeArrowheads="1"/>
          </p:cNvSpPr>
          <p:nvPr/>
        </p:nvSpPr>
        <p:spPr bwMode="auto">
          <a:xfrm>
            <a:off x="7668344" y="4736301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rojo15</a:t>
            </a:r>
            <a:endParaRPr lang="es-ES" altLang="es-ES" sz="1000" dirty="0"/>
          </a:p>
        </p:txBody>
      </p:sp>
      <p:sp>
        <p:nvSpPr>
          <p:cNvPr id="179" name="Rectangle 100"/>
          <p:cNvSpPr>
            <a:spLocks noChangeArrowheads="1"/>
          </p:cNvSpPr>
          <p:nvPr/>
        </p:nvSpPr>
        <p:spPr bwMode="auto">
          <a:xfrm>
            <a:off x="7668344" y="4880317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rojo16</a:t>
            </a:r>
            <a:endParaRPr lang="es-ES" altLang="es-ES" sz="1000" dirty="0"/>
          </a:p>
        </p:txBody>
      </p:sp>
      <p:sp>
        <p:nvSpPr>
          <p:cNvPr id="180" name="Rectangle 100"/>
          <p:cNvSpPr>
            <a:spLocks noChangeArrowheads="1"/>
          </p:cNvSpPr>
          <p:nvPr/>
        </p:nvSpPr>
        <p:spPr bwMode="auto">
          <a:xfrm>
            <a:off x="7668344" y="5013176"/>
            <a:ext cx="508206" cy="20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altLang="es-ES" sz="1000" dirty="0"/>
              <a:t> </a:t>
            </a:r>
            <a:r>
              <a:rPr lang="es-ES" altLang="es-ES" sz="1000" dirty="0" smtClean="0"/>
              <a:t>rojo17</a:t>
            </a:r>
            <a:endParaRPr lang="es-ES" altLang="es-E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6512" y="-27384"/>
            <a:ext cx="2232248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UC</a:t>
            </a:r>
            <a:endParaRPr lang="es-ES" dirty="0"/>
          </a:p>
        </p:txBody>
      </p:sp>
      <p:sp>
        <p:nvSpPr>
          <p:cNvPr id="97" name="Text Box 27"/>
          <p:cNvSpPr txBox="1">
            <a:spLocks noChangeArrowheads="1"/>
          </p:cNvSpPr>
          <p:nvPr/>
        </p:nvSpPr>
        <p:spPr bwMode="auto">
          <a:xfrm>
            <a:off x="2609553" y="811213"/>
            <a:ext cx="522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1000"/>
              <a:t>reset*</a:t>
            </a:r>
          </a:p>
        </p:txBody>
      </p:sp>
      <p:cxnSp>
        <p:nvCxnSpPr>
          <p:cNvPr id="99" name="AutoShape 40"/>
          <p:cNvCxnSpPr>
            <a:cxnSpLocks noChangeShapeType="1"/>
          </p:cNvCxnSpPr>
          <p:nvPr/>
        </p:nvCxnSpPr>
        <p:spPr bwMode="auto">
          <a:xfrm flipH="1">
            <a:off x="2658516" y="1028700"/>
            <a:ext cx="41276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AutoShape 41"/>
          <p:cNvSpPr>
            <a:spLocks noChangeArrowheads="1"/>
          </p:cNvSpPr>
          <p:nvPr/>
        </p:nvSpPr>
        <p:spPr bwMode="auto">
          <a:xfrm>
            <a:off x="1758950" y="1150937"/>
            <a:ext cx="996950" cy="693887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/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rojo2</a:t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rojo17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rojo3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rojo16</a:t>
            </a:r>
            <a:endParaRPr lang="es-ES" sz="1000" b="1" dirty="0">
              <a:solidFill>
                <a:srgbClr val="FF0000"/>
              </a:solidFill>
            </a:endParaRPr>
          </a:p>
          <a:p>
            <a:pPr algn="ctr"/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>
            <a:off x="1606054" y="1988840"/>
            <a:ext cx="1309762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siguiente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Estado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112" name="AutoShape 47"/>
          <p:cNvCxnSpPr>
            <a:cxnSpLocks noChangeShapeType="1"/>
            <a:stCxn id="179" idx="0"/>
            <a:endCxn id="110" idx="1"/>
          </p:cNvCxnSpPr>
          <p:nvPr/>
        </p:nvCxnSpPr>
        <p:spPr bwMode="auto">
          <a:xfrm rot="5400000" flipH="1" flipV="1">
            <a:off x="1123200" y="1353091"/>
            <a:ext cx="490959" cy="78054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48"/>
          <p:cNvCxnSpPr>
            <a:cxnSpLocks noChangeShapeType="1"/>
            <a:stCxn id="110" idx="2"/>
            <a:endCxn id="111" idx="0"/>
          </p:cNvCxnSpPr>
          <p:nvPr/>
        </p:nvCxnSpPr>
        <p:spPr bwMode="auto">
          <a:xfrm>
            <a:off x="2257425" y="1844824"/>
            <a:ext cx="3510" cy="1440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50"/>
          <p:cNvCxnSpPr>
            <a:cxnSpLocks noChangeShapeType="1"/>
            <a:stCxn id="111" idx="2"/>
          </p:cNvCxnSpPr>
          <p:nvPr/>
        </p:nvCxnSpPr>
        <p:spPr bwMode="auto">
          <a:xfrm>
            <a:off x="2260935" y="2409998"/>
            <a:ext cx="0" cy="1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Text Box 224"/>
          <p:cNvSpPr txBox="1">
            <a:spLocks noChangeArrowheads="1"/>
          </p:cNvSpPr>
          <p:nvPr/>
        </p:nvSpPr>
        <p:spPr bwMode="auto">
          <a:xfrm>
            <a:off x="2339752" y="2420888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128" name="Text Box 225"/>
          <p:cNvSpPr txBox="1">
            <a:spLocks noChangeArrowheads="1"/>
          </p:cNvSpPr>
          <p:nvPr/>
        </p:nvSpPr>
        <p:spPr bwMode="auto">
          <a:xfrm>
            <a:off x="1551980" y="2060848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168" name="167 Elipse"/>
          <p:cNvSpPr/>
          <p:nvPr/>
        </p:nvSpPr>
        <p:spPr>
          <a:xfrm>
            <a:off x="1370786" y="908720"/>
            <a:ext cx="330200" cy="3115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168 CuadroTexto"/>
          <p:cNvSpPr txBox="1"/>
          <p:nvPr/>
        </p:nvSpPr>
        <p:spPr>
          <a:xfrm>
            <a:off x="1376412" y="949090"/>
            <a:ext cx="459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Arial" pitchFamily="34" charset="0"/>
                <a:cs typeface="Arial" pitchFamily="34" charset="0"/>
              </a:rPr>
              <a:t>E0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AutoShape 42"/>
          <p:cNvSpPr>
            <a:spLocks noChangeArrowheads="1"/>
          </p:cNvSpPr>
          <p:nvPr/>
        </p:nvSpPr>
        <p:spPr bwMode="auto">
          <a:xfrm>
            <a:off x="467544" y="1988840"/>
            <a:ext cx="1021730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alarma_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activada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184" name="AutoShape 50"/>
          <p:cNvCxnSpPr>
            <a:cxnSpLocks noChangeShapeType="1"/>
            <a:stCxn id="111" idx="1"/>
            <a:endCxn id="179" idx="3"/>
          </p:cNvCxnSpPr>
          <p:nvPr/>
        </p:nvCxnSpPr>
        <p:spPr bwMode="auto">
          <a:xfrm flipH="1">
            <a:off x="1489274" y="2199419"/>
            <a:ext cx="11678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8" name="Text Box 225"/>
          <p:cNvSpPr txBox="1">
            <a:spLocks noChangeArrowheads="1"/>
          </p:cNvSpPr>
          <p:nvPr/>
        </p:nvSpPr>
        <p:spPr bwMode="auto">
          <a:xfrm>
            <a:off x="467544" y="2010619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190" name="Text Box 224"/>
          <p:cNvSpPr txBox="1">
            <a:spLocks noChangeArrowheads="1"/>
          </p:cNvSpPr>
          <p:nvPr/>
        </p:nvSpPr>
        <p:spPr bwMode="auto">
          <a:xfrm>
            <a:off x="1043608" y="1844824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194" name="AutoShape 41"/>
          <p:cNvSpPr>
            <a:spLocks noChangeArrowheads="1"/>
          </p:cNvSpPr>
          <p:nvPr/>
        </p:nvSpPr>
        <p:spPr bwMode="auto">
          <a:xfrm>
            <a:off x="1758950" y="2585653"/>
            <a:ext cx="996950" cy="693887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/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rojo2</a:t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rojo17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rojo3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rojo16</a:t>
            </a:r>
            <a:endParaRPr lang="es-ES" sz="1000" b="1" dirty="0">
              <a:solidFill>
                <a:srgbClr val="FF0000"/>
              </a:solidFill>
            </a:endParaRPr>
          </a:p>
          <a:p>
            <a:pPr algn="ctr"/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95" name="AutoShape 42"/>
          <p:cNvSpPr>
            <a:spLocks noChangeArrowheads="1"/>
          </p:cNvSpPr>
          <p:nvPr/>
        </p:nvSpPr>
        <p:spPr bwMode="auto">
          <a:xfrm>
            <a:off x="1606054" y="3423556"/>
            <a:ext cx="1309762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siguiente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Estado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196" name="AutoShape 47"/>
          <p:cNvCxnSpPr>
            <a:cxnSpLocks noChangeShapeType="1"/>
            <a:stCxn id="206" idx="0"/>
            <a:endCxn id="194" idx="1"/>
          </p:cNvCxnSpPr>
          <p:nvPr/>
        </p:nvCxnSpPr>
        <p:spPr bwMode="auto">
          <a:xfrm rot="5400000" flipH="1" flipV="1">
            <a:off x="1123200" y="2787807"/>
            <a:ext cx="490959" cy="78054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48"/>
          <p:cNvCxnSpPr>
            <a:cxnSpLocks noChangeShapeType="1"/>
            <a:stCxn id="194" idx="2"/>
            <a:endCxn id="195" idx="0"/>
          </p:cNvCxnSpPr>
          <p:nvPr/>
        </p:nvCxnSpPr>
        <p:spPr bwMode="auto">
          <a:xfrm>
            <a:off x="2257425" y="3279540"/>
            <a:ext cx="3510" cy="1440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AutoShape 50"/>
          <p:cNvCxnSpPr>
            <a:cxnSpLocks noChangeShapeType="1"/>
            <a:stCxn id="195" idx="2"/>
          </p:cNvCxnSpPr>
          <p:nvPr/>
        </p:nvCxnSpPr>
        <p:spPr bwMode="auto">
          <a:xfrm>
            <a:off x="2260935" y="3844714"/>
            <a:ext cx="0" cy="1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Text Box 224"/>
          <p:cNvSpPr txBox="1">
            <a:spLocks noChangeArrowheads="1"/>
          </p:cNvSpPr>
          <p:nvPr/>
        </p:nvSpPr>
        <p:spPr bwMode="auto">
          <a:xfrm>
            <a:off x="2339752" y="3855604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204" name="Text Box 225"/>
          <p:cNvSpPr txBox="1">
            <a:spLocks noChangeArrowheads="1"/>
          </p:cNvSpPr>
          <p:nvPr/>
        </p:nvSpPr>
        <p:spPr bwMode="auto">
          <a:xfrm>
            <a:off x="1551980" y="3495564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206" name="AutoShape 42"/>
          <p:cNvSpPr>
            <a:spLocks noChangeArrowheads="1"/>
          </p:cNvSpPr>
          <p:nvPr/>
        </p:nvSpPr>
        <p:spPr bwMode="auto">
          <a:xfrm>
            <a:off x="467544" y="3423556"/>
            <a:ext cx="1021730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alarma_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activada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207" name="AutoShape 50"/>
          <p:cNvCxnSpPr>
            <a:cxnSpLocks noChangeShapeType="1"/>
            <a:stCxn id="195" idx="1"/>
            <a:endCxn id="206" idx="3"/>
          </p:cNvCxnSpPr>
          <p:nvPr/>
        </p:nvCxnSpPr>
        <p:spPr bwMode="auto">
          <a:xfrm flipH="1">
            <a:off x="1489274" y="3634135"/>
            <a:ext cx="11678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Text Box 225"/>
          <p:cNvSpPr txBox="1">
            <a:spLocks noChangeArrowheads="1"/>
          </p:cNvSpPr>
          <p:nvPr/>
        </p:nvSpPr>
        <p:spPr bwMode="auto">
          <a:xfrm>
            <a:off x="467544" y="3445335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209" name="Text Box 224"/>
          <p:cNvSpPr txBox="1">
            <a:spLocks noChangeArrowheads="1"/>
          </p:cNvSpPr>
          <p:nvPr/>
        </p:nvSpPr>
        <p:spPr bwMode="auto">
          <a:xfrm>
            <a:off x="1043608" y="3279540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259" name="258 Elipse"/>
          <p:cNvSpPr/>
          <p:nvPr/>
        </p:nvSpPr>
        <p:spPr>
          <a:xfrm>
            <a:off x="1331640" y="2469356"/>
            <a:ext cx="330200" cy="3115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259 CuadroTexto"/>
          <p:cNvSpPr txBox="1"/>
          <p:nvPr/>
        </p:nvSpPr>
        <p:spPr>
          <a:xfrm>
            <a:off x="1337266" y="2509726"/>
            <a:ext cx="459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Arial" pitchFamily="34" charset="0"/>
                <a:cs typeface="Arial" pitchFamily="34" charset="0"/>
              </a:rPr>
              <a:t>E1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AutoShape 41"/>
          <p:cNvSpPr>
            <a:spLocks noChangeArrowheads="1"/>
          </p:cNvSpPr>
          <p:nvPr/>
        </p:nvSpPr>
        <p:spPr bwMode="auto">
          <a:xfrm>
            <a:off x="1758950" y="4049353"/>
            <a:ext cx="996950" cy="693887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/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rojo2</a:t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rojo17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rojo3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rojo16</a:t>
            </a:r>
            <a:endParaRPr lang="es-ES" sz="1000" b="1" dirty="0">
              <a:solidFill>
                <a:srgbClr val="FF0000"/>
              </a:solidFill>
            </a:endParaRPr>
          </a:p>
          <a:p>
            <a:pPr algn="ctr"/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262" name="AutoShape 42"/>
          <p:cNvSpPr>
            <a:spLocks noChangeArrowheads="1"/>
          </p:cNvSpPr>
          <p:nvPr/>
        </p:nvSpPr>
        <p:spPr bwMode="auto">
          <a:xfrm>
            <a:off x="1606054" y="4887256"/>
            <a:ext cx="1309762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siguiente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Estado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263" name="AutoShape 47"/>
          <p:cNvCxnSpPr>
            <a:cxnSpLocks noChangeShapeType="1"/>
            <a:stCxn id="268" idx="0"/>
            <a:endCxn id="261" idx="1"/>
          </p:cNvCxnSpPr>
          <p:nvPr/>
        </p:nvCxnSpPr>
        <p:spPr bwMode="auto">
          <a:xfrm rot="5400000" flipH="1" flipV="1">
            <a:off x="1123200" y="4251507"/>
            <a:ext cx="490959" cy="78054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AutoShape 48"/>
          <p:cNvCxnSpPr>
            <a:cxnSpLocks noChangeShapeType="1"/>
            <a:stCxn id="261" idx="2"/>
            <a:endCxn id="262" idx="0"/>
          </p:cNvCxnSpPr>
          <p:nvPr/>
        </p:nvCxnSpPr>
        <p:spPr bwMode="auto">
          <a:xfrm>
            <a:off x="2257425" y="4743240"/>
            <a:ext cx="3510" cy="1440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50"/>
          <p:cNvCxnSpPr>
            <a:cxnSpLocks noChangeShapeType="1"/>
            <a:stCxn id="262" idx="2"/>
          </p:cNvCxnSpPr>
          <p:nvPr/>
        </p:nvCxnSpPr>
        <p:spPr bwMode="auto">
          <a:xfrm>
            <a:off x="2260935" y="5308414"/>
            <a:ext cx="0" cy="1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" name="Text Box 224"/>
          <p:cNvSpPr txBox="1">
            <a:spLocks noChangeArrowheads="1"/>
          </p:cNvSpPr>
          <p:nvPr/>
        </p:nvSpPr>
        <p:spPr bwMode="auto">
          <a:xfrm>
            <a:off x="2339752" y="5319304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267" name="Text Box 225"/>
          <p:cNvSpPr txBox="1">
            <a:spLocks noChangeArrowheads="1"/>
          </p:cNvSpPr>
          <p:nvPr/>
        </p:nvSpPr>
        <p:spPr bwMode="auto">
          <a:xfrm>
            <a:off x="1551980" y="4959264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268" name="AutoShape 42"/>
          <p:cNvSpPr>
            <a:spLocks noChangeArrowheads="1"/>
          </p:cNvSpPr>
          <p:nvPr/>
        </p:nvSpPr>
        <p:spPr bwMode="auto">
          <a:xfrm>
            <a:off x="467544" y="4887256"/>
            <a:ext cx="1021730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alarma_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activada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269" name="AutoShape 50"/>
          <p:cNvCxnSpPr>
            <a:cxnSpLocks noChangeShapeType="1"/>
            <a:stCxn id="262" idx="1"/>
            <a:endCxn id="268" idx="3"/>
          </p:cNvCxnSpPr>
          <p:nvPr/>
        </p:nvCxnSpPr>
        <p:spPr bwMode="auto">
          <a:xfrm flipH="1">
            <a:off x="1489274" y="5097835"/>
            <a:ext cx="11678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" name="Text Box 225"/>
          <p:cNvSpPr txBox="1">
            <a:spLocks noChangeArrowheads="1"/>
          </p:cNvSpPr>
          <p:nvPr/>
        </p:nvSpPr>
        <p:spPr bwMode="auto">
          <a:xfrm>
            <a:off x="467544" y="4909035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271" name="Text Box 224"/>
          <p:cNvSpPr txBox="1">
            <a:spLocks noChangeArrowheads="1"/>
          </p:cNvSpPr>
          <p:nvPr/>
        </p:nvSpPr>
        <p:spPr bwMode="auto">
          <a:xfrm>
            <a:off x="1043608" y="4743240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272" name="271 Elipse"/>
          <p:cNvSpPr/>
          <p:nvPr/>
        </p:nvSpPr>
        <p:spPr>
          <a:xfrm>
            <a:off x="1331640" y="3933056"/>
            <a:ext cx="330200" cy="3115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3" name="272 CuadroTexto"/>
          <p:cNvSpPr txBox="1"/>
          <p:nvPr/>
        </p:nvSpPr>
        <p:spPr>
          <a:xfrm>
            <a:off x="1337266" y="3973426"/>
            <a:ext cx="459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Arial" pitchFamily="34" charset="0"/>
                <a:cs typeface="Arial" pitchFamily="34" charset="0"/>
              </a:rPr>
              <a:t>E2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4" name="AutoShape 41"/>
          <p:cNvSpPr>
            <a:spLocks noChangeArrowheads="1"/>
          </p:cNvSpPr>
          <p:nvPr/>
        </p:nvSpPr>
        <p:spPr bwMode="auto">
          <a:xfrm>
            <a:off x="1758950" y="5489513"/>
            <a:ext cx="996950" cy="693887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/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rojo2</a:t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rojo17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rojo3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rojo16</a:t>
            </a:r>
            <a:endParaRPr lang="es-ES" sz="1000" b="1" dirty="0">
              <a:solidFill>
                <a:srgbClr val="FF0000"/>
              </a:solidFill>
            </a:endParaRPr>
          </a:p>
          <a:p>
            <a:pPr algn="ctr"/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275" name="AutoShape 42"/>
          <p:cNvSpPr>
            <a:spLocks noChangeArrowheads="1"/>
          </p:cNvSpPr>
          <p:nvPr/>
        </p:nvSpPr>
        <p:spPr bwMode="auto">
          <a:xfrm>
            <a:off x="1606054" y="6327416"/>
            <a:ext cx="1309762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siguiente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Estado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276" name="AutoShape 47"/>
          <p:cNvCxnSpPr>
            <a:cxnSpLocks noChangeShapeType="1"/>
            <a:stCxn id="281" idx="0"/>
            <a:endCxn id="274" idx="1"/>
          </p:cNvCxnSpPr>
          <p:nvPr/>
        </p:nvCxnSpPr>
        <p:spPr bwMode="auto">
          <a:xfrm rot="5400000" flipH="1" flipV="1">
            <a:off x="1123200" y="5691667"/>
            <a:ext cx="490959" cy="78054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" name="AutoShape 48"/>
          <p:cNvCxnSpPr>
            <a:cxnSpLocks noChangeShapeType="1"/>
            <a:stCxn id="274" idx="2"/>
            <a:endCxn id="275" idx="0"/>
          </p:cNvCxnSpPr>
          <p:nvPr/>
        </p:nvCxnSpPr>
        <p:spPr bwMode="auto">
          <a:xfrm>
            <a:off x="2257425" y="6183400"/>
            <a:ext cx="3510" cy="1440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" name="Text Box 224"/>
          <p:cNvSpPr txBox="1">
            <a:spLocks noChangeArrowheads="1"/>
          </p:cNvSpPr>
          <p:nvPr/>
        </p:nvSpPr>
        <p:spPr bwMode="auto">
          <a:xfrm>
            <a:off x="2771800" y="6331099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280" name="Text Box 225"/>
          <p:cNvSpPr txBox="1">
            <a:spLocks noChangeArrowheads="1"/>
          </p:cNvSpPr>
          <p:nvPr/>
        </p:nvSpPr>
        <p:spPr bwMode="auto">
          <a:xfrm>
            <a:off x="1551980" y="6399424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281" name="AutoShape 42"/>
          <p:cNvSpPr>
            <a:spLocks noChangeArrowheads="1"/>
          </p:cNvSpPr>
          <p:nvPr/>
        </p:nvSpPr>
        <p:spPr bwMode="auto">
          <a:xfrm>
            <a:off x="467544" y="6327416"/>
            <a:ext cx="1021730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alarma_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activada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282" name="AutoShape 50"/>
          <p:cNvCxnSpPr>
            <a:cxnSpLocks noChangeShapeType="1"/>
            <a:stCxn id="275" idx="1"/>
            <a:endCxn id="281" idx="3"/>
          </p:cNvCxnSpPr>
          <p:nvPr/>
        </p:nvCxnSpPr>
        <p:spPr bwMode="auto">
          <a:xfrm flipH="1">
            <a:off x="1489274" y="6537995"/>
            <a:ext cx="11678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Text Box 225"/>
          <p:cNvSpPr txBox="1">
            <a:spLocks noChangeArrowheads="1"/>
          </p:cNvSpPr>
          <p:nvPr/>
        </p:nvSpPr>
        <p:spPr bwMode="auto">
          <a:xfrm>
            <a:off x="467544" y="6349195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284" name="Text Box 224"/>
          <p:cNvSpPr txBox="1">
            <a:spLocks noChangeArrowheads="1"/>
          </p:cNvSpPr>
          <p:nvPr/>
        </p:nvSpPr>
        <p:spPr bwMode="auto">
          <a:xfrm>
            <a:off x="1043608" y="6183400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285" name="284 Elipse"/>
          <p:cNvSpPr/>
          <p:nvPr/>
        </p:nvSpPr>
        <p:spPr>
          <a:xfrm>
            <a:off x="1331640" y="5373216"/>
            <a:ext cx="330200" cy="3115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" name="285 CuadroTexto"/>
          <p:cNvSpPr txBox="1"/>
          <p:nvPr/>
        </p:nvSpPr>
        <p:spPr>
          <a:xfrm>
            <a:off x="1337266" y="5413586"/>
            <a:ext cx="459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Arial" pitchFamily="34" charset="0"/>
                <a:cs typeface="Arial" pitchFamily="34" charset="0"/>
              </a:rPr>
              <a:t>E3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39 Conector recto"/>
          <p:cNvCxnSpPr/>
          <p:nvPr/>
        </p:nvCxnSpPr>
        <p:spPr>
          <a:xfrm flipV="1">
            <a:off x="3059832" y="1150937"/>
            <a:ext cx="0" cy="538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3059832" y="562985"/>
            <a:ext cx="0" cy="587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059832" y="562985"/>
            <a:ext cx="258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288" idx="0"/>
          </p:cNvCxnSpPr>
          <p:nvPr/>
        </p:nvCxnSpPr>
        <p:spPr>
          <a:xfrm flipH="1">
            <a:off x="5641801" y="562985"/>
            <a:ext cx="3511" cy="596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AutoShape 41"/>
          <p:cNvSpPr>
            <a:spLocks noChangeArrowheads="1"/>
          </p:cNvSpPr>
          <p:nvPr/>
        </p:nvSpPr>
        <p:spPr bwMode="auto">
          <a:xfrm>
            <a:off x="5143326" y="1159798"/>
            <a:ext cx="996950" cy="693887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/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rojo2</a:t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rojo17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rojo3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rojo16</a:t>
            </a:r>
            <a:endParaRPr lang="es-ES" sz="1000" b="1" dirty="0">
              <a:solidFill>
                <a:srgbClr val="FF0000"/>
              </a:solidFill>
            </a:endParaRPr>
          </a:p>
          <a:p>
            <a:pPr algn="ctr"/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289" name="AutoShape 42"/>
          <p:cNvSpPr>
            <a:spLocks noChangeArrowheads="1"/>
          </p:cNvSpPr>
          <p:nvPr/>
        </p:nvSpPr>
        <p:spPr bwMode="auto">
          <a:xfrm>
            <a:off x="4990430" y="1997701"/>
            <a:ext cx="1309762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siguiente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Estado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290" name="AutoShape 47"/>
          <p:cNvCxnSpPr>
            <a:cxnSpLocks noChangeShapeType="1"/>
            <a:stCxn id="295" idx="0"/>
            <a:endCxn id="288" idx="1"/>
          </p:cNvCxnSpPr>
          <p:nvPr/>
        </p:nvCxnSpPr>
        <p:spPr bwMode="auto">
          <a:xfrm rot="5400000" flipH="1" flipV="1">
            <a:off x="4507576" y="1361952"/>
            <a:ext cx="490959" cy="78054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AutoShape 48"/>
          <p:cNvCxnSpPr>
            <a:cxnSpLocks noChangeShapeType="1"/>
            <a:stCxn id="288" idx="2"/>
            <a:endCxn id="289" idx="0"/>
          </p:cNvCxnSpPr>
          <p:nvPr/>
        </p:nvCxnSpPr>
        <p:spPr bwMode="auto">
          <a:xfrm>
            <a:off x="5641801" y="1853685"/>
            <a:ext cx="3510" cy="1440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" name="AutoShape 50"/>
          <p:cNvCxnSpPr>
            <a:cxnSpLocks noChangeShapeType="1"/>
            <a:stCxn id="289" idx="2"/>
          </p:cNvCxnSpPr>
          <p:nvPr/>
        </p:nvCxnSpPr>
        <p:spPr bwMode="auto">
          <a:xfrm>
            <a:off x="5645311" y="2418859"/>
            <a:ext cx="0" cy="1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3" name="Text Box 224"/>
          <p:cNvSpPr txBox="1">
            <a:spLocks noChangeArrowheads="1"/>
          </p:cNvSpPr>
          <p:nvPr/>
        </p:nvSpPr>
        <p:spPr bwMode="auto">
          <a:xfrm>
            <a:off x="5724128" y="2429749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294" name="Text Box 225"/>
          <p:cNvSpPr txBox="1">
            <a:spLocks noChangeArrowheads="1"/>
          </p:cNvSpPr>
          <p:nvPr/>
        </p:nvSpPr>
        <p:spPr bwMode="auto">
          <a:xfrm>
            <a:off x="4936356" y="2069709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295" name="AutoShape 42"/>
          <p:cNvSpPr>
            <a:spLocks noChangeArrowheads="1"/>
          </p:cNvSpPr>
          <p:nvPr/>
        </p:nvSpPr>
        <p:spPr bwMode="auto">
          <a:xfrm>
            <a:off x="3851920" y="1997701"/>
            <a:ext cx="1021730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alarma_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activada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296" name="AutoShape 50"/>
          <p:cNvCxnSpPr>
            <a:cxnSpLocks noChangeShapeType="1"/>
            <a:stCxn id="289" idx="1"/>
            <a:endCxn id="295" idx="3"/>
          </p:cNvCxnSpPr>
          <p:nvPr/>
        </p:nvCxnSpPr>
        <p:spPr bwMode="auto">
          <a:xfrm flipH="1">
            <a:off x="4873650" y="2208280"/>
            <a:ext cx="11678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" name="Text Box 225"/>
          <p:cNvSpPr txBox="1">
            <a:spLocks noChangeArrowheads="1"/>
          </p:cNvSpPr>
          <p:nvPr/>
        </p:nvSpPr>
        <p:spPr bwMode="auto">
          <a:xfrm>
            <a:off x="3851920" y="2019480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298" name="Text Box 224"/>
          <p:cNvSpPr txBox="1">
            <a:spLocks noChangeArrowheads="1"/>
          </p:cNvSpPr>
          <p:nvPr/>
        </p:nvSpPr>
        <p:spPr bwMode="auto">
          <a:xfrm>
            <a:off x="4427984" y="1853685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299" name="298 Elipse"/>
          <p:cNvSpPr/>
          <p:nvPr/>
        </p:nvSpPr>
        <p:spPr>
          <a:xfrm>
            <a:off x="4716016" y="1043501"/>
            <a:ext cx="330200" cy="3115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0" name="299 CuadroTexto"/>
          <p:cNvSpPr txBox="1"/>
          <p:nvPr/>
        </p:nvSpPr>
        <p:spPr>
          <a:xfrm>
            <a:off x="4721642" y="1083871"/>
            <a:ext cx="459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smtClean="0">
                <a:latin typeface="Arial" pitchFamily="34" charset="0"/>
                <a:cs typeface="Arial" pitchFamily="34" charset="0"/>
              </a:rPr>
              <a:t>E4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54 Conector recto"/>
          <p:cNvCxnSpPr>
            <a:stCxn id="275" idx="3"/>
          </p:cNvCxnSpPr>
          <p:nvPr/>
        </p:nvCxnSpPr>
        <p:spPr>
          <a:xfrm>
            <a:off x="2915816" y="6537995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5436096" y="2579209"/>
            <a:ext cx="42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77" name="AutoShape 41"/>
          <p:cNvSpPr>
            <a:spLocks noChangeArrowheads="1"/>
          </p:cNvSpPr>
          <p:nvPr/>
        </p:nvSpPr>
        <p:spPr bwMode="auto">
          <a:xfrm>
            <a:off x="5143326" y="3487594"/>
            <a:ext cx="996950" cy="693887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/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rojo2</a:t>
            </a:r>
            <a:br>
              <a:rPr lang="es-ES" sz="1000" b="1" dirty="0" smtClean="0">
                <a:solidFill>
                  <a:srgbClr val="FF0000"/>
                </a:solidFill>
              </a:rPr>
            </a:br>
            <a:r>
              <a:rPr lang="es-ES" sz="1000" b="1" dirty="0" smtClean="0">
                <a:solidFill>
                  <a:srgbClr val="FF0000"/>
                </a:solidFill>
              </a:rPr>
              <a:t>rojo17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rojo3</a:t>
            </a:r>
          </a:p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rojo16</a:t>
            </a:r>
            <a:endParaRPr lang="es-ES" sz="1000" b="1" dirty="0">
              <a:solidFill>
                <a:srgbClr val="FF0000"/>
              </a:solidFill>
            </a:endParaRPr>
          </a:p>
          <a:p>
            <a:pPr algn="ctr"/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78" name="AutoShape 42"/>
          <p:cNvSpPr>
            <a:spLocks noChangeArrowheads="1"/>
          </p:cNvSpPr>
          <p:nvPr/>
        </p:nvSpPr>
        <p:spPr bwMode="auto">
          <a:xfrm>
            <a:off x="4990430" y="4325497"/>
            <a:ext cx="1309762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siguiente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Estado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79" name="AutoShape 47"/>
          <p:cNvCxnSpPr>
            <a:cxnSpLocks noChangeShapeType="1"/>
            <a:stCxn id="83" idx="0"/>
            <a:endCxn id="77" idx="1"/>
          </p:cNvCxnSpPr>
          <p:nvPr/>
        </p:nvCxnSpPr>
        <p:spPr bwMode="auto">
          <a:xfrm rot="5400000" flipH="1" flipV="1">
            <a:off x="4507576" y="3689748"/>
            <a:ext cx="490959" cy="78054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48"/>
          <p:cNvCxnSpPr>
            <a:cxnSpLocks noChangeShapeType="1"/>
            <a:stCxn id="77" idx="2"/>
            <a:endCxn id="78" idx="0"/>
          </p:cNvCxnSpPr>
          <p:nvPr/>
        </p:nvCxnSpPr>
        <p:spPr bwMode="auto">
          <a:xfrm>
            <a:off x="5641801" y="4181481"/>
            <a:ext cx="3510" cy="1440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 Box 224"/>
          <p:cNvSpPr txBox="1">
            <a:spLocks noChangeArrowheads="1"/>
          </p:cNvSpPr>
          <p:nvPr/>
        </p:nvSpPr>
        <p:spPr bwMode="auto">
          <a:xfrm>
            <a:off x="5724128" y="4757545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82" name="Text Box 225"/>
          <p:cNvSpPr txBox="1">
            <a:spLocks noChangeArrowheads="1"/>
          </p:cNvSpPr>
          <p:nvPr/>
        </p:nvSpPr>
        <p:spPr bwMode="auto">
          <a:xfrm>
            <a:off x="4936356" y="4397505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83" name="AutoShape 42"/>
          <p:cNvSpPr>
            <a:spLocks noChangeArrowheads="1"/>
          </p:cNvSpPr>
          <p:nvPr/>
        </p:nvSpPr>
        <p:spPr bwMode="auto">
          <a:xfrm>
            <a:off x="3851920" y="4325497"/>
            <a:ext cx="1021730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alarma_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activada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84" name="AutoShape 50"/>
          <p:cNvCxnSpPr>
            <a:cxnSpLocks noChangeShapeType="1"/>
            <a:stCxn id="92" idx="3"/>
            <a:endCxn id="104" idx="1"/>
          </p:cNvCxnSpPr>
          <p:nvPr/>
        </p:nvCxnSpPr>
        <p:spPr bwMode="auto">
          <a:xfrm flipV="1">
            <a:off x="6185930" y="5378661"/>
            <a:ext cx="316668" cy="26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Text Box 225"/>
          <p:cNvSpPr txBox="1">
            <a:spLocks noChangeArrowheads="1"/>
          </p:cNvSpPr>
          <p:nvPr/>
        </p:nvSpPr>
        <p:spPr bwMode="auto">
          <a:xfrm>
            <a:off x="3851920" y="4347276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0</a:t>
            </a:r>
          </a:p>
        </p:txBody>
      </p:sp>
      <p:sp>
        <p:nvSpPr>
          <p:cNvPr id="86" name="Text Box 224"/>
          <p:cNvSpPr txBox="1">
            <a:spLocks noChangeArrowheads="1"/>
          </p:cNvSpPr>
          <p:nvPr/>
        </p:nvSpPr>
        <p:spPr bwMode="auto">
          <a:xfrm>
            <a:off x="4427984" y="4181481"/>
            <a:ext cx="1397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800" dirty="0"/>
              <a:t>1</a:t>
            </a:r>
          </a:p>
        </p:txBody>
      </p:sp>
      <p:sp>
        <p:nvSpPr>
          <p:cNvPr id="87" name="86 Elipse"/>
          <p:cNvSpPr/>
          <p:nvPr/>
        </p:nvSpPr>
        <p:spPr>
          <a:xfrm>
            <a:off x="4716016" y="3371297"/>
            <a:ext cx="330200" cy="3115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4721642" y="3411667"/>
            <a:ext cx="459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Arial" pitchFamily="34" charset="0"/>
                <a:cs typeface="Arial" pitchFamily="34" charset="0"/>
              </a:rPr>
              <a:t>E15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AutoShape 50"/>
          <p:cNvCxnSpPr>
            <a:cxnSpLocks noChangeShapeType="1"/>
            <a:stCxn id="78" idx="2"/>
            <a:endCxn id="92" idx="0"/>
          </p:cNvCxnSpPr>
          <p:nvPr/>
        </p:nvCxnSpPr>
        <p:spPr bwMode="auto">
          <a:xfrm flipH="1">
            <a:off x="5641801" y="4746655"/>
            <a:ext cx="3510" cy="4753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AutoShape 41"/>
          <p:cNvSpPr>
            <a:spLocks noChangeArrowheads="1"/>
          </p:cNvSpPr>
          <p:nvPr/>
        </p:nvSpPr>
        <p:spPr bwMode="auto">
          <a:xfrm>
            <a:off x="5097671" y="5221994"/>
            <a:ext cx="1088259" cy="36724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00" name="99 Elipse"/>
          <p:cNvSpPr/>
          <p:nvPr/>
        </p:nvSpPr>
        <p:spPr>
          <a:xfrm>
            <a:off x="4788024" y="4931933"/>
            <a:ext cx="330200" cy="31157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4793650" y="4972303"/>
            <a:ext cx="459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latin typeface="Arial" pitchFamily="34" charset="0"/>
                <a:cs typeface="Arial" pitchFamily="34" charset="0"/>
              </a:rPr>
              <a:t>E16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AutoShape 42"/>
          <p:cNvSpPr>
            <a:spLocks noChangeArrowheads="1"/>
          </p:cNvSpPr>
          <p:nvPr/>
        </p:nvSpPr>
        <p:spPr bwMode="auto">
          <a:xfrm>
            <a:off x="6502598" y="5168082"/>
            <a:ext cx="1021730" cy="4211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rgbClr val="00B0F0"/>
                </a:solidFill>
              </a:rPr>
              <a:t>alarma_</a:t>
            </a:r>
            <a:br>
              <a:rPr lang="es-ES" sz="1000" b="1" dirty="0" smtClean="0">
                <a:solidFill>
                  <a:srgbClr val="00B0F0"/>
                </a:solidFill>
              </a:rPr>
            </a:br>
            <a:r>
              <a:rPr lang="es-ES" sz="1000" b="1" dirty="0" smtClean="0">
                <a:solidFill>
                  <a:srgbClr val="00B0F0"/>
                </a:solidFill>
              </a:rPr>
              <a:t>activada</a:t>
            </a:r>
            <a:endParaRPr lang="es-ES" sz="1000" b="1" dirty="0">
              <a:solidFill>
                <a:srgbClr val="00B0F0"/>
              </a:solidFill>
            </a:endParaRPr>
          </a:p>
        </p:txBody>
      </p:sp>
      <p:cxnSp>
        <p:nvCxnSpPr>
          <p:cNvPr id="105" name="AutoShape 50"/>
          <p:cNvCxnSpPr>
            <a:cxnSpLocks noChangeShapeType="1"/>
            <a:stCxn id="78" idx="1"/>
            <a:endCxn id="83" idx="3"/>
          </p:cNvCxnSpPr>
          <p:nvPr/>
        </p:nvCxnSpPr>
        <p:spPr bwMode="auto">
          <a:xfrm flipH="1">
            <a:off x="4873650" y="4536076"/>
            <a:ext cx="11678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47"/>
          <p:cNvCxnSpPr>
            <a:cxnSpLocks noChangeShapeType="1"/>
            <a:stCxn id="104" idx="2"/>
            <a:endCxn id="92" idx="2"/>
          </p:cNvCxnSpPr>
          <p:nvPr/>
        </p:nvCxnSpPr>
        <p:spPr bwMode="auto">
          <a:xfrm rot="5400000">
            <a:off x="6327632" y="4903409"/>
            <a:ext cx="12700" cy="1371662"/>
          </a:xfrm>
          <a:prstGeom prst="bentConnector3">
            <a:avLst>
              <a:gd name="adj1" fmla="val 33824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115 Conector recto"/>
          <p:cNvCxnSpPr>
            <a:stCxn id="104" idx="0"/>
          </p:cNvCxnSpPr>
          <p:nvPr/>
        </p:nvCxnSpPr>
        <p:spPr>
          <a:xfrm flipV="1">
            <a:off x="7013463" y="404664"/>
            <a:ext cx="6809" cy="4763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"/>
          <p:cNvCxnSpPr/>
          <p:nvPr/>
        </p:nvCxnSpPr>
        <p:spPr>
          <a:xfrm>
            <a:off x="2278006" y="404664"/>
            <a:ext cx="47422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AutoShape 48"/>
          <p:cNvCxnSpPr>
            <a:cxnSpLocks noChangeShapeType="1"/>
            <a:endCxn id="110" idx="0"/>
          </p:cNvCxnSpPr>
          <p:nvPr/>
        </p:nvCxnSpPr>
        <p:spPr bwMode="auto">
          <a:xfrm flipH="1">
            <a:off x="2257425" y="404664"/>
            <a:ext cx="20581" cy="7462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50"/>
          <p:cNvCxnSpPr>
            <a:cxnSpLocks noChangeShapeType="1"/>
            <a:stCxn id="179" idx="1"/>
          </p:cNvCxnSpPr>
          <p:nvPr/>
        </p:nvCxnSpPr>
        <p:spPr bwMode="auto">
          <a:xfrm flipH="1">
            <a:off x="323528" y="2199419"/>
            <a:ext cx="144016" cy="10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AutoShape 50"/>
          <p:cNvCxnSpPr>
            <a:cxnSpLocks noChangeShapeType="1"/>
            <a:stCxn id="206" idx="1"/>
          </p:cNvCxnSpPr>
          <p:nvPr/>
        </p:nvCxnSpPr>
        <p:spPr bwMode="auto">
          <a:xfrm flipH="1">
            <a:off x="323528" y="3634135"/>
            <a:ext cx="144016" cy="163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50"/>
          <p:cNvCxnSpPr>
            <a:cxnSpLocks noChangeShapeType="1"/>
            <a:stCxn id="268" idx="1"/>
          </p:cNvCxnSpPr>
          <p:nvPr/>
        </p:nvCxnSpPr>
        <p:spPr bwMode="auto">
          <a:xfrm flipH="1" flipV="1">
            <a:off x="323528" y="5090629"/>
            <a:ext cx="144016" cy="72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50"/>
          <p:cNvCxnSpPr>
            <a:cxnSpLocks noChangeShapeType="1"/>
            <a:stCxn id="281" idx="1"/>
          </p:cNvCxnSpPr>
          <p:nvPr/>
        </p:nvCxnSpPr>
        <p:spPr bwMode="auto">
          <a:xfrm flipH="1">
            <a:off x="323528" y="6537995"/>
            <a:ext cx="14401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50"/>
          <p:cNvCxnSpPr>
            <a:cxnSpLocks noChangeShapeType="1"/>
            <a:stCxn id="295" idx="1"/>
          </p:cNvCxnSpPr>
          <p:nvPr/>
        </p:nvCxnSpPr>
        <p:spPr bwMode="auto">
          <a:xfrm flipH="1">
            <a:off x="3635896" y="2208280"/>
            <a:ext cx="216024" cy="20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50"/>
          <p:cNvCxnSpPr>
            <a:cxnSpLocks noChangeShapeType="1"/>
            <a:stCxn id="83" idx="1"/>
          </p:cNvCxnSpPr>
          <p:nvPr/>
        </p:nvCxnSpPr>
        <p:spPr bwMode="auto">
          <a:xfrm flipH="1">
            <a:off x="3635896" y="4536076"/>
            <a:ext cx="21602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144 Conector recto"/>
          <p:cNvCxnSpPr/>
          <p:nvPr/>
        </p:nvCxnSpPr>
        <p:spPr>
          <a:xfrm flipV="1">
            <a:off x="323528" y="2199419"/>
            <a:ext cx="0" cy="4613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"/>
          <p:cNvCxnSpPr/>
          <p:nvPr/>
        </p:nvCxnSpPr>
        <p:spPr>
          <a:xfrm>
            <a:off x="323528" y="6813376"/>
            <a:ext cx="3888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"/>
          <p:cNvCxnSpPr/>
          <p:nvPr/>
        </p:nvCxnSpPr>
        <p:spPr>
          <a:xfrm flipV="1">
            <a:off x="4211960" y="5413586"/>
            <a:ext cx="0" cy="1399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AutoShape 50"/>
          <p:cNvCxnSpPr>
            <a:cxnSpLocks noChangeShapeType="1"/>
            <a:endCxn id="92" idx="1"/>
          </p:cNvCxnSpPr>
          <p:nvPr/>
        </p:nvCxnSpPr>
        <p:spPr bwMode="auto">
          <a:xfrm flipV="1">
            <a:off x="4211960" y="5405617"/>
            <a:ext cx="885711" cy="7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158 Conector recto"/>
          <p:cNvCxnSpPr/>
          <p:nvPr/>
        </p:nvCxnSpPr>
        <p:spPr>
          <a:xfrm flipV="1">
            <a:off x="3635896" y="2210309"/>
            <a:ext cx="0" cy="3203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"/>
          <p:cNvCxnSpPr/>
          <p:nvPr/>
        </p:nvCxnSpPr>
        <p:spPr>
          <a:xfrm>
            <a:off x="3635896" y="5413586"/>
            <a:ext cx="5760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 </a:t>
            </a:r>
          </a:p>
        </p:txBody>
      </p:sp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1443831" y="1688232"/>
            <a:ext cx="1493837" cy="647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smtClean="0"/>
              <a:t>CONTSEGUN</a:t>
            </a:r>
            <a:endParaRPr lang="es-ES" sz="1200" b="1"/>
          </a:p>
        </p:txBody>
      </p:sp>
      <p:sp>
        <p:nvSpPr>
          <p:cNvPr id="6" name="Rectangle 100"/>
          <p:cNvSpPr>
            <a:spLocks noChangeArrowheads="1"/>
          </p:cNvSpPr>
          <p:nvPr/>
        </p:nvSpPr>
        <p:spPr bwMode="auto">
          <a:xfrm>
            <a:off x="1448593" y="1904132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INC</a:t>
            </a:r>
          </a:p>
        </p:txBody>
      </p:sp>
      <p:sp>
        <p:nvSpPr>
          <p:cNvPr id="7" name="AutoShape 101"/>
          <p:cNvSpPr>
            <a:spLocks noChangeArrowheads="1"/>
          </p:cNvSpPr>
          <p:nvPr/>
        </p:nvSpPr>
        <p:spPr bwMode="auto">
          <a:xfrm rot="5400000">
            <a:off x="1491456" y="2191469"/>
            <a:ext cx="73025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8" name="AutoShape 102"/>
          <p:cNvCxnSpPr>
            <a:cxnSpLocks noChangeShapeType="1"/>
          </p:cNvCxnSpPr>
          <p:nvPr/>
        </p:nvCxnSpPr>
        <p:spPr bwMode="auto">
          <a:xfrm rot="10800000">
            <a:off x="1026318" y="2264494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04"/>
          <p:cNvCxnSpPr>
            <a:cxnSpLocks noChangeShapeType="1"/>
          </p:cNvCxnSpPr>
          <p:nvPr/>
        </p:nvCxnSpPr>
        <p:spPr bwMode="auto">
          <a:xfrm>
            <a:off x="700881" y="2012082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6"/>
          <p:cNvCxnSpPr>
            <a:cxnSpLocks noChangeShapeType="1"/>
          </p:cNvCxnSpPr>
          <p:nvPr/>
        </p:nvCxnSpPr>
        <p:spPr bwMode="auto">
          <a:xfrm flipV="1">
            <a:off x="1513681" y="2335932"/>
            <a:ext cx="504825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10"/>
          <p:cNvSpPr>
            <a:spLocks noChangeArrowheads="1"/>
          </p:cNvSpPr>
          <p:nvPr/>
        </p:nvSpPr>
        <p:spPr bwMode="auto">
          <a:xfrm>
            <a:off x="721908" y="1832744"/>
            <a:ext cx="3008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Inc_t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2" name="Rectangle 115"/>
          <p:cNvSpPr>
            <a:spLocks noChangeArrowheads="1"/>
          </p:cNvSpPr>
          <p:nvPr/>
        </p:nvSpPr>
        <p:spPr bwMode="auto">
          <a:xfrm>
            <a:off x="2451893" y="1770782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/>
              <a:t>Q</a:t>
            </a:r>
          </a:p>
        </p:txBody>
      </p:sp>
      <p:cxnSp>
        <p:nvCxnSpPr>
          <p:cNvPr id="13" name="AutoShape 116"/>
          <p:cNvCxnSpPr>
            <a:cxnSpLocks noChangeShapeType="1"/>
            <a:stCxn id="12" idx="3"/>
          </p:cNvCxnSpPr>
          <p:nvPr/>
        </p:nvCxnSpPr>
        <p:spPr bwMode="auto">
          <a:xfrm>
            <a:off x="2937668" y="1915244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Group 118"/>
          <p:cNvGrpSpPr>
            <a:grpSpLocks/>
          </p:cNvGrpSpPr>
          <p:nvPr/>
        </p:nvGrpSpPr>
        <p:grpSpPr bwMode="auto">
          <a:xfrm>
            <a:off x="3028156" y="1772816"/>
            <a:ext cx="180975" cy="179388"/>
            <a:chOff x="3991" y="958"/>
            <a:chExt cx="114" cy="113"/>
          </a:xfrm>
        </p:grpSpPr>
        <p:sp>
          <p:nvSpPr>
            <p:cNvPr id="15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17" name="Rectangle 121"/>
          <p:cNvSpPr>
            <a:spLocks noChangeArrowheads="1"/>
          </p:cNvSpPr>
          <p:nvPr/>
        </p:nvSpPr>
        <p:spPr bwMode="auto">
          <a:xfrm>
            <a:off x="810418" y="2193057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s-ES" sz="1000"/>
              <a:t>clk</a:t>
            </a:r>
          </a:p>
        </p:txBody>
      </p:sp>
      <p:sp>
        <p:nvSpPr>
          <p:cNvPr id="18" name="Rectangle 123"/>
          <p:cNvSpPr>
            <a:spLocks noChangeArrowheads="1"/>
          </p:cNvSpPr>
          <p:nvPr/>
        </p:nvSpPr>
        <p:spPr bwMode="auto">
          <a:xfrm>
            <a:off x="3028156" y="1745382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/>
              <a:t>8</a:t>
            </a:r>
          </a:p>
        </p:txBody>
      </p:sp>
      <p:sp>
        <p:nvSpPr>
          <p:cNvPr id="19" name="Rectangle 100"/>
          <p:cNvSpPr>
            <a:spLocks noChangeArrowheads="1"/>
          </p:cNvSpPr>
          <p:nvPr/>
        </p:nvSpPr>
        <p:spPr bwMode="auto">
          <a:xfrm>
            <a:off x="1448593" y="1700932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CL</a:t>
            </a:r>
          </a:p>
        </p:txBody>
      </p:sp>
      <p:cxnSp>
        <p:nvCxnSpPr>
          <p:cNvPr id="20" name="AutoShape 104"/>
          <p:cNvCxnSpPr>
            <a:cxnSpLocks noChangeShapeType="1"/>
          </p:cNvCxnSpPr>
          <p:nvPr/>
        </p:nvCxnSpPr>
        <p:spPr bwMode="auto">
          <a:xfrm>
            <a:off x="700881" y="1808882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10"/>
          <p:cNvSpPr>
            <a:spLocks noChangeArrowheads="1"/>
          </p:cNvSpPr>
          <p:nvPr/>
        </p:nvSpPr>
        <p:spPr bwMode="auto">
          <a:xfrm>
            <a:off x="728420" y="1629544"/>
            <a:ext cx="26718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CL_t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22" name="Rectangle 110"/>
          <p:cNvSpPr>
            <a:spLocks noChangeArrowheads="1"/>
          </p:cNvSpPr>
          <p:nvPr/>
        </p:nvSpPr>
        <p:spPr bwMode="auto">
          <a:xfrm>
            <a:off x="3412147" y="1834331"/>
            <a:ext cx="4194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tiempo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23" name="Rectangle 99"/>
          <p:cNvSpPr>
            <a:spLocks noChangeArrowheads="1"/>
          </p:cNvSpPr>
          <p:nvPr/>
        </p:nvSpPr>
        <p:spPr bwMode="auto">
          <a:xfrm>
            <a:off x="1443829" y="4465266"/>
            <a:ext cx="1493837" cy="647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/>
              <a:t>CONTBYTE</a:t>
            </a:r>
          </a:p>
        </p:txBody>
      </p:sp>
      <p:sp>
        <p:nvSpPr>
          <p:cNvPr id="24" name="Rectangle 100"/>
          <p:cNvSpPr>
            <a:spLocks noChangeArrowheads="1"/>
          </p:cNvSpPr>
          <p:nvPr/>
        </p:nvSpPr>
        <p:spPr bwMode="auto">
          <a:xfrm>
            <a:off x="1448591" y="4681166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INC</a:t>
            </a:r>
          </a:p>
        </p:txBody>
      </p:sp>
      <p:sp>
        <p:nvSpPr>
          <p:cNvPr id="25" name="AutoShape 101"/>
          <p:cNvSpPr>
            <a:spLocks noChangeArrowheads="1"/>
          </p:cNvSpPr>
          <p:nvPr/>
        </p:nvSpPr>
        <p:spPr bwMode="auto">
          <a:xfrm rot="5400000">
            <a:off x="1491454" y="4968503"/>
            <a:ext cx="73025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26" name="AutoShape 102"/>
          <p:cNvCxnSpPr>
            <a:cxnSpLocks noChangeShapeType="1"/>
          </p:cNvCxnSpPr>
          <p:nvPr/>
        </p:nvCxnSpPr>
        <p:spPr bwMode="auto">
          <a:xfrm rot="10800000">
            <a:off x="1026316" y="5041528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04"/>
          <p:cNvCxnSpPr>
            <a:cxnSpLocks noChangeShapeType="1"/>
          </p:cNvCxnSpPr>
          <p:nvPr/>
        </p:nvCxnSpPr>
        <p:spPr bwMode="auto">
          <a:xfrm>
            <a:off x="700879" y="4789116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06"/>
          <p:cNvCxnSpPr>
            <a:cxnSpLocks noChangeShapeType="1"/>
          </p:cNvCxnSpPr>
          <p:nvPr/>
        </p:nvCxnSpPr>
        <p:spPr bwMode="auto">
          <a:xfrm flipV="1">
            <a:off x="1513679" y="5112966"/>
            <a:ext cx="504825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110"/>
          <p:cNvSpPr>
            <a:spLocks noChangeArrowheads="1"/>
          </p:cNvSpPr>
          <p:nvPr/>
        </p:nvSpPr>
        <p:spPr bwMode="auto">
          <a:xfrm>
            <a:off x="499088" y="4609778"/>
            <a:ext cx="7464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cont_t_res_A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30" name="Rectangle 115"/>
          <p:cNvSpPr>
            <a:spLocks noChangeArrowheads="1"/>
          </p:cNvSpPr>
          <p:nvPr/>
        </p:nvSpPr>
        <p:spPr bwMode="auto">
          <a:xfrm>
            <a:off x="2451891" y="4547816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/>
              <a:t>Q</a:t>
            </a:r>
          </a:p>
        </p:txBody>
      </p:sp>
      <p:cxnSp>
        <p:nvCxnSpPr>
          <p:cNvPr id="31" name="AutoShape 116"/>
          <p:cNvCxnSpPr>
            <a:cxnSpLocks noChangeShapeType="1"/>
            <a:stCxn id="30" idx="3"/>
          </p:cNvCxnSpPr>
          <p:nvPr/>
        </p:nvCxnSpPr>
        <p:spPr bwMode="auto">
          <a:xfrm>
            <a:off x="2937666" y="4692278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118"/>
          <p:cNvGrpSpPr>
            <a:grpSpLocks/>
          </p:cNvGrpSpPr>
          <p:nvPr/>
        </p:nvGrpSpPr>
        <p:grpSpPr bwMode="auto">
          <a:xfrm>
            <a:off x="3028154" y="4549403"/>
            <a:ext cx="180975" cy="179388"/>
            <a:chOff x="3991" y="958"/>
            <a:chExt cx="114" cy="113"/>
          </a:xfrm>
        </p:grpSpPr>
        <p:sp>
          <p:nvSpPr>
            <p:cNvPr id="33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35" name="Rectangle 121"/>
          <p:cNvSpPr>
            <a:spLocks noChangeArrowheads="1"/>
          </p:cNvSpPr>
          <p:nvPr/>
        </p:nvSpPr>
        <p:spPr bwMode="auto">
          <a:xfrm>
            <a:off x="810416" y="4970091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s-ES" sz="1000"/>
              <a:t>clk</a:t>
            </a:r>
          </a:p>
        </p:txBody>
      </p:sp>
      <p:sp>
        <p:nvSpPr>
          <p:cNvPr id="36" name="Rectangle 123"/>
          <p:cNvSpPr>
            <a:spLocks noChangeArrowheads="1"/>
          </p:cNvSpPr>
          <p:nvPr/>
        </p:nvSpPr>
        <p:spPr bwMode="auto">
          <a:xfrm>
            <a:off x="3028154" y="4522416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37" name="Rectangle 100"/>
          <p:cNvSpPr>
            <a:spLocks noChangeArrowheads="1"/>
          </p:cNvSpPr>
          <p:nvPr/>
        </p:nvSpPr>
        <p:spPr bwMode="auto">
          <a:xfrm>
            <a:off x="1448591" y="4477966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CL</a:t>
            </a:r>
          </a:p>
        </p:txBody>
      </p:sp>
      <p:cxnSp>
        <p:nvCxnSpPr>
          <p:cNvPr id="38" name="AutoShape 104"/>
          <p:cNvCxnSpPr>
            <a:cxnSpLocks noChangeShapeType="1"/>
          </p:cNvCxnSpPr>
          <p:nvPr/>
        </p:nvCxnSpPr>
        <p:spPr bwMode="auto">
          <a:xfrm>
            <a:off x="700879" y="4585916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110"/>
          <p:cNvSpPr>
            <a:spLocks noChangeArrowheads="1"/>
          </p:cNvSpPr>
          <p:nvPr/>
        </p:nvSpPr>
        <p:spPr bwMode="auto">
          <a:xfrm>
            <a:off x="669107" y="4406578"/>
            <a:ext cx="3858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ld_des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40" name="Rectangle 110"/>
          <p:cNvSpPr>
            <a:spLocks noChangeArrowheads="1"/>
          </p:cNvSpPr>
          <p:nvPr/>
        </p:nvSpPr>
        <p:spPr bwMode="auto">
          <a:xfrm>
            <a:off x="3248638" y="4611365"/>
            <a:ext cx="7464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cont_t_res_A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41" name="Rectangle 99"/>
          <p:cNvSpPr>
            <a:spLocks noChangeArrowheads="1"/>
          </p:cNvSpPr>
          <p:nvPr/>
        </p:nvSpPr>
        <p:spPr bwMode="auto">
          <a:xfrm>
            <a:off x="1483726" y="3047876"/>
            <a:ext cx="1493837" cy="647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/>
              <a:t>CONTBYTE</a:t>
            </a:r>
          </a:p>
        </p:txBody>
      </p:sp>
      <p:sp>
        <p:nvSpPr>
          <p:cNvPr id="42" name="Rectangle 100"/>
          <p:cNvSpPr>
            <a:spLocks noChangeArrowheads="1"/>
          </p:cNvSpPr>
          <p:nvPr/>
        </p:nvSpPr>
        <p:spPr bwMode="auto">
          <a:xfrm>
            <a:off x="1488488" y="3263776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INC</a:t>
            </a:r>
          </a:p>
        </p:txBody>
      </p:sp>
      <p:sp>
        <p:nvSpPr>
          <p:cNvPr id="43" name="AutoShape 101"/>
          <p:cNvSpPr>
            <a:spLocks noChangeArrowheads="1"/>
          </p:cNvSpPr>
          <p:nvPr/>
        </p:nvSpPr>
        <p:spPr bwMode="auto">
          <a:xfrm rot="5400000">
            <a:off x="1531351" y="3551113"/>
            <a:ext cx="73025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4" name="AutoShape 102"/>
          <p:cNvCxnSpPr>
            <a:cxnSpLocks noChangeShapeType="1"/>
          </p:cNvCxnSpPr>
          <p:nvPr/>
        </p:nvCxnSpPr>
        <p:spPr bwMode="auto">
          <a:xfrm rot="10800000">
            <a:off x="1066213" y="3624138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04"/>
          <p:cNvCxnSpPr>
            <a:cxnSpLocks noChangeShapeType="1"/>
          </p:cNvCxnSpPr>
          <p:nvPr/>
        </p:nvCxnSpPr>
        <p:spPr bwMode="auto">
          <a:xfrm>
            <a:off x="740776" y="3371726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06"/>
          <p:cNvCxnSpPr>
            <a:cxnSpLocks noChangeShapeType="1"/>
          </p:cNvCxnSpPr>
          <p:nvPr/>
        </p:nvCxnSpPr>
        <p:spPr bwMode="auto">
          <a:xfrm flipV="1">
            <a:off x="1553576" y="3695576"/>
            <a:ext cx="504825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110"/>
          <p:cNvSpPr>
            <a:spLocks noChangeArrowheads="1"/>
          </p:cNvSpPr>
          <p:nvPr/>
        </p:nvSpPr>
        <p:spPr bwMode="auto">
          <a:xfrm>
            <a:off x="533377" y="3192388"/>
            <a:ext cx="75770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dec_cont_act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48" name="Rectangle 115"/>
          <p:cNvSpPr>
            <a:spLocks noChangeArrowheads="1"/>
          </p:cNvSpPr>
          <p:nvPr/>
        </p:nvSpPr>
        <p:spPr bwMode="auto">
          <a:xfrm>
            <a:off x="2491788" y="3130426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/>
              <a:t>Q</a:t>
            </a:r>
          </a:p>
        </p:txBody>
      </p:sp>
      <p:cxnSp>
        <p:nvCxnSpPr>
          <p:cNvPr id="49" name="AutoShape 116"/>
          <p:cNvCxnSpPr>
            <a:cxnSpLocks noChangeShapeType="1"/>
            <a:stCxn id="48" idx="3"/>
          </p:cNvCxnSpPr>
          <p:nvPr/>
        </p:nvCxnSpPr>
        <p:spPr bwMode="auto">
          <a:xfrm>
            <a:off x="2977563" y="3274888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0" name="Group 118"/>
          <p:cNvGrpSpPr>
            <a:grpSpLocks/>
          </p:cNvGrpSpPr>
          <p:nvPr/>
        </p:nvGrpSpPr>
        <p:grpSpPr bwMode="auto">
          <a:xfrm>
            <a:off x="3068051" y="3140968"/>
            <a:ext cx="180975" cy="179388"/>
            <a:chOff x="3991" y="958"/>
            <a:chExt cx="114" cy="113"/>
          </a:xfrm>
        </p:grpSpPr>
        <p:sp>
          <p:nvSpPr>
            <p:cNvPr id="51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53" name="Rectangle 121"/>
          <p:cNvSpPr>
            <a:spLocks noChangeArrowheads="1"/>
          </p:cNvSpPr>
          <p:nvPr/>
        </p:nvSpPr>
        <p:spPr bwMode="auto">
          <a:xfrm>
            <a:off x="850313" y="3552701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s-ES" sz="1000"/>
              <a:t>clk</a:t>
            </a:r>
          </a:p>
        </p:txBody>
      </p:sp>
      <p:sp>
        <p:nvSpPr>
          <p:cNvPr id="54" name="Rectangle 123"/>
          <p:cNvSpPr>
            <a:spLocks noChangeArrowheads="1"/>
          </p:cNvSpPr>
          <p:nvPr/>
        </p:nvSpPr>
        <p:spPr bwMode="auto">
          <a:xfrm>
            <a:off x="3068051" y="3105026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55" name="Rectangle 100"/>
          <p:cNvSpPr>
            <a:spLocks noChangeArrowheads="1"/>
          </p:cNvSpPr>
          <p:nvPr/>
        </p:nvSpPr>
        <p:spPr bwMode="auto">
          <a:xfrm>
            <a:off x="1488488" y="3060576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r>
              <a:rPr lang="es-ES" sz="1000"/>
              <a:t>CL</a:t>
            </a:r>
          </a:p>
        </p:txBody>
      </p:sp>
      <p:cxnSp>
        <p:nvCxnSpPr>
          <p:cNvPr id="56" name="AutoShape 104"/>
          <p:cNvCxnSpPr>
            <a:cxnSpLocks noChangeShapeType="1"/>
          </p:cNvCxnSpPr>
          <p:nvPr/>
        </p:nvCxnSpPr>
        <p:spPr bwMode="auto">
          <a:xfrm>
            <a:off x="740776" y="3168526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110"/>
          <p:cNvSpPr>
            <a:spLocks noChangeArrowheads="1"/>
          </p:cNvSpPr>
          <p:nvPr/>
        </p:nvSpPr>
        <p:spPr bwMode="auto">
          <a:xfrm>
            <a:off x="721027" y="2989188"/>
            <a:ext cx="3617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>
                <a:solidFill>
                  <a:srgbClr val="FF0000"/>
                </a:solidFill>
              </a:rPr>
              <a:t>l</a:t>
            </a:r>
            <a:r>
              <a:rPr lang="es-ES" sz="1000" b="1" dirty="0" err="1" smtClean="0">
                <a:solidFill>
                  <a:srgbClr val="FF0000"/>
                </a:solidFill>
              </a:rPr>
              <a:t>d_act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58" name="Rectangle 110"/>
          <p:cNvSpPr>
            <a:spLocks noChangeArrowheads="1"/>
          </p:cNvSpPr>
          <p:nvPr/>
        </p:nvSpPr>
        <p:spPr bwMode="auto">
          <a:xfrm>
            <a:off x="3414182" y="3193975"/>
            <a:ext cx="7977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cont_res_actA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60" name="AutoShape 104"/>
          <p:cNvCxnSpPr>
            <a:cxnSpLocks noChangeShapeType="1"/>
          </p:cNvCxnSpPr>
          <p:nvPr/>
        </p:nvCxnSpPr>
        <p:spPr bwMode="auto">
          <a:xfrm>
            <a:off x="2952254" y="2204864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115"/>
          <p:cNvSpPr>
            <a:spLocks noChangeArrowheads="1"/>
          </p:cNvSpPr>
          <p:nvPr/>
        </p:nvSpPr>
        <p:spPr bwMode="auto">
          <a:xfrm>
            <a:off x="2411760" y="2061543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 smtClean="0"/>
              <a:t>=0</a:t>
            </a:r>
            <a:endParaRPr lang="es-ES" sz="1000" dirty="0"/>
          </a:p>
        </p:txBody>
      </p:sp>
      <p:sp>
        <p:nvSpPr>
          <p:cNvPr id="62" name="Rectangle 110"/>
          <p:cNvSpPr>
            <a:spLocks noChangeArrowheads="1"/>
          </p:cNvSpPr>
          <p:nvPr/>
        </p:nvSpPr>
        <p:spPr bwMode="auto">
          <a:xfrm>
            <a:off x="3779912" y="2122984"/>
            <a:ext cx="94525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Segundo_pasado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63" name="AutoShape 104"/>
          <p:cNvCxnSpPr>
            <a:cxnSpLocks noChangeShapeType="1"/>
          </p:cNvCxnSpPr>
          <p:nvPr/>
        </p:nvCxnSpPr>
        <p:spPr bwMode="auto">
          <a:xfrm>
            <a:off x="2987824" y="3645024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Rectangle 110"/>
          <p:cNvSpPr>
            <a:spLocks noChangeArrowheads="1"/>
          </p:cNvSpPr>
          <p:nvPr/>
        </p:nvSpPr>
        <p:spPr bwMode="auto">
          <a:xfrm>
            <a:off x="3779912" y="3563144"/>
            <a:ext cx="40183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fin_act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65" name="AutoShape 104"/>
          <p:cNvCxnSpPr>
            <a:cxnSpLocks noChangeShapeType="1"/>
          </p:cNvCxnSpPr>
          <p:nvPr/>
        </p:nvCxnSpPr>
        <p:spPr bwMode="auto">
          <a:xfrm>
            <a:off x="2915816" y="5023048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10"/>
          <p:cNvSpPr>
            <a:spLocks noChangeArrowheads="1"/>
          </p:cNvSpPr>
          <p:nvPr/>
        </p:nvSpPr>
        <p:spPr bwMode="auto">
          <a:xfrm>
            <a:off x="4003161" y="4941168"/>
            <a:ext cx="4258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fin_des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67" name="Rectangle 115"/>
          <p:cNvSpPr>
            <a:spLocks noChangeArrowheads="1"/>
          </p:cNvSpPr>
          <p:nvPr/>
        </p:nvSpPr>
        <p:spPr bwMode="auto">
          <a:xfrm>
            <a:off x="2483768" y="3429000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 smtClean="0"/>
              <a:t>=0</a:t>
            </a:r>
            <a:endParaRPr lang="es-ES" sz="1000" dirty="0"/>
          </a:p>
        </p:txBody>
      </p:sp>
      <p:sp>
        <p:nvSpPr>
          <p:cNvPr id="68" name="Rectangle 115"/>
          <p:cNvSpPr>
            <a:spLocks noChangeArrowheads="1"/>
          </p:cNvSpPr>
          <p:nvPr/>
        </p:nvSpPr>
        <p:spPr bwMode="auto">
          <a:xfrm>
            <a:off x="2411760" y="4869855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 smtClean="0"/>
              <a:t>=0</a:t>
            </a:r>
            <a:endParaRPr lang="es-ES" sz="1000" dirty="0"/>
          </a:p>
        </p:txBody>
      </p:sp>
      <p:cxnSp>
        <p:nvCxnSpPr>
          <p:cNvPr id="69" name="AutoShape 104"/>
          <p:cNvCxnSpPr>
            <a:cxnSpLocks noChangeShapeType="1"/>
          </p:cNvCxnSpPr>
          <p:nvPr/>
        </p:nvCxnSpPr>
        <p:spPr bwMode="auto">
          <a:xfrm>
            <a:off x="1899966" y="2636912"/>
            <a:ext cx="7738" cy="423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" name="Group 118"/>
          <p:cNvGrpSpPr>
            <a:grpSpLocks/>
          </p:cNvGrpSpPr>
          <p:nvPr/>
        </p:nvGrpSpPr>
        <p:grpSpPr bwMode="auto">
          <a:xfrm>
            <a:off x="1870745" y="2708920"/>
            <a:ext cx="180975" cy="179388"/>
            <a:chOff x="3991" y="958"/>
            <a:chExt cx="114" cy="113"/>
          </a:xfrm>
        </p:grpSpPr>
        <p:sp>
          <p:nvSpPr>
            <p:cNvPr id="74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76" name="Rectangle 123"/>
          <p:cNvSpPr>
            <a:spLocks noChangeArrowheads="1"/>
          </p:cNvSpPr>
          <p:nvPr/>
        </p:nvSpPr>
        <p:spPr bwMode="auto">
          <a:xfrm>
            <a:off x="1711871" y="2801119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77" name="Rectangle 110"/>
          <p:cNvSpPr>
            <a:spLocks noChangeArrowheads="1"/>
          </p:cNvSpPr>
          <p:nvPr/>
        </p:nvSpPr>
        <p:spPr bwMode="auto">
          <a:xfrm>
            <a:off x="1979712" y="2780928"/>
            <a:ext cx="47557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t_activA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78" name="AutoShape 104"/>
          <p:cNvCxnSpPr>
            <a:cxnSpLocks noChangeShapeType="1"/>
          </p:cNvCxnSpPr>
          <p:nvPr/>
        </p:nvCxnSpPr>
        <p:spPr bwMode="auto">
          <a:xfrm>
            <a:off x="1735759" y="4005064"/>
            <a:ext cx="7738" cy="4236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9" name="Group 118"/>
          <p:cNvGrpSpPr>
            <a:grpSpLocks/>
          </p:cNvGrpSpPr>
          <p:nvPr/>
        </p:nvGrpSpPr>
        <p:grpSpPr bwMode="auto">
          <a:xfrm>
            <a:off x="1706538" y="4077072"/>
            <a:ext cx="180975" cy="179388"/>
            <a:chOff x="3991" y="958"/>
            <a:chExt cx="114" cy="113"/>
          </a:xfrm>
        </p:grpSpPr>
        <p:sp>
          <p:nvSpPr>
            <p:cNvPr id="80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82" name="Rectangle 123"/>
          <p:cNvSpPr>
            <a:spLocks noChangeArrowheads="1"/>
          </p:cNvSpPr>
          <p:nvPr/>
        </p:nvSpPr>
        <p:spPr bwMode="auto">
          <a:xfrm>
            <a:off x="1547664" y="4169271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83" name="Rectangle 110"/>
          <p:cNvSpPr>
            <a:spLocks noChangeArrowheads="1"/>
          </p:cNvSpPr>
          <p:nvPr/>
        </p:nvSpPr>
        <p:spPr bwMode="auto">
          <a:xfrm>
            <a:off x="1792262" y="4149080"/>
            <a:ext cx="5220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t_desacA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84" name="Rectangle 99"/>
          <p:cNvSpPr>
            <a:spLocks noChangeArrowheads="1"/>
          </p:cNvSpPr>
          <p:nvPr/>
        </p:nvSpPr>
        <p:spPr bwMode="auto">
          <a:xfrm>
            <a:off x="5725971" y="1687488"/>
            <a:ext cx="1493837" cy="7389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dirty="0" smtClean="0"/>
              <a:t>COD_ACT</a:t>
            </a:r>
            <a:endParaRPr lang="es-ES" sz="1200" b="1" dirty="0"/>
          </a:p>
        </p:txBody>
      </p:sp>
      <p:sp>
        <p:nvSpPr>
          <p:cNvPr id="86" name="AutoShape 101"/>
          <p:cNvSpPr>
            <a:spLocks noChangeArrowheads="1"/>
          </p:cNvSpPr>
          <p:nvPr/>
        </p:nvSpPr>
        <p:spPr bwMode="auto">
          <a:xfrm rot="5400000">
            <a:off x="5773596" y="2190725"/>
            <a:ext cx="73025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87" name="AutoShape 102"/>
          <p:cNvCxnSpPr>
            <a:cxnSpLocks noChangeShapeType="1"/>
          </p:cNvCxnSpPr>
          <p:nvPr/>
        </p:nvCxnSpPr>
        <p:spPr bwMode="auto">
          <a:xfrm rot="10800000">
            <a:off x="5308458" y="2263750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06"/>
          <p:cNvCxnSpPr>
            <a:cxnSpLocks noChangeShapeType="1"/>
          </p:cNvCxnSpPr>
          <p:nvPr/>
        </p:nvCxnSpPr>
        <p:spPr bwMode="auto">
          <a:xfrm flipV="1">
            <a:off x="5580112" y="2420888"/>
            <a:ext cx="504825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Rectangle 115"/>
          <p:cNvSpPr>
            <a:spLocks noChangeArrowheads="1"/>
          </p:cNvSpPr>
          <p:nvPr/>
        </p:nvSpPr>
        <p:spPr bwMode="auto">
          <a:xfrm>
            <a:off x="6734033" y="1770038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/>
              <a:t>Q</a:t>
            </a:r>
          </a:p>
        </p:txBody>
      </p:sp>
      <p:cxnSp>
        <p:nvCxnSpPr>
          <p:cNvPr id="91" name="AutoShape 116"/>
          <p:cNvCxnSpPr>
            <a:cxnSpLocks noChangeShapeType="1"/>
            <a:stCxn id="90" idx="3"/>
          </p:cNvCxnSpPr>
          <p:nvPr/>
        </p:nvCxnSpPr>
        <p:spPr bwMode="auto">
          <a:xfrm>
            <a:off x="7219808" y="1914500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" name="Group 118"/>
          <p:cNvGrpSpPr>
            <a:grpSpLocks/>
          </p:cNvGrpSpPr>
          <p:nvPr/>
        </p:nvGrpSpPr>
        <p:grpSpPr bwMode="auto">
          <a:xfrm>
            <a:off x="7310296" y="1772816"/>
            <a:ext cx="180975" cy="179388"/>
            <a:chOff x="3991" y="958"/>
            <a:chExt cx="114" cy="113"/>
          </a:xfrm>
        </p:grpSpPr>
        <p:sp>
          <p:nvSpPr>
            <p:cNvPr id="93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95" name="Rectangle 121"/>
          <p:cNvSpPr>
            <a:spLocks noChangeArrowheads="1"/>
          </p:cNvSpPr>
          <p:nvPr/>
        </p:nvSpPr>
        <p:spPr bwMode="auto">
          <a:xfrm>
            <a:off x="5092558" y="2192313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s-ES" sz="1000" dirty="0" err="1" smtClean="0"/>
              <a:t>clk</a:t>
            </a:r>
            <a:endParaRPr lang="es-ES" sz="1000" dirty="0"/>
          </a:p>
        </p:txBody>
      </p:sp>
      <p:sp>
        <p:nvSpPr>
          <p:cNvPr id="96" name="Rectangle 123"/>
          <p:cNvSpPr>
            <a:spLocks noChangeArrowheads="1"/>
          </p:cNvSpPr>
          <p:nvPr/>
        </p:nvSpPr>
        <p:spPr bwMode="auto">
          <a:xfrm>
            <a:off x="7310296" y="1744638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5730733" y="1700188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endParaRPr lang="es-ES" sz="1000" dirty="0"/>
          </a:p>
        </p:txBody>
      </p:sp>
      <p:sp>
        <p:nvSpPr>
          <p:cNvPr id="98" name="Rectangle 110"/>
          <p:cNvSpPr>
            <a:spLocks noChangeArrowheads="1"/>
          </p:cNvSpPr>
          <p:nvPr/>
        </p:nvSpPr>
        <p:spPr bwMode="auto">
          <a:xfrm>
            <a:off x="4745265" y="1628800"/>
            <a:ext cx="79777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cont_res_actA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99" name="Rectangle 110"/>
          <p:cNvSpPr>
            <a:spLocks noChangeArrowheads="1"/>
          </p:cNvSpPr>
          <p:nvPr/>
        </p:nvSpPr>
        <p:spPr bwMode="auto">
          <a:xfrm>
            <a:off x="7770431" y="1833587"/>
            <a:ext cx="26718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led1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103" name="AutoShape 104"/>
          <p:cNvCxnSpPr>
            <a:cxnSpLocks noChangeShapeType="1"/>
          </p:cNvCxnSpPr>
          <p:nvPr/>
        </p:nvCxnSpPr>
        <p:spPr bwMode="auto">
          <a:xfrm>
            <a:off x="4968478" y="1844824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16"/>
          <p:cNvCxnSpPr>
            <a:cxnSpLocks noChangeShapeType="1"/>
          </p:cNvCxnSpPr>
          <p:nvPr/>
        </p:nvCxnSpPr>
        <p:spPr bwMode="auto">
          <a:xfrm>
            <a:off x="7236296" y="2131268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Rectangle 123"/>
          <p:cNvSpPr>
            <a:spLocks noChangeArrowheads="1"/>
          </p:cNvSpPr>
          <p:nvPr/>
        </p:nvSpPr>
        <p:spPr bwMode="auto">
          <a:xfrm>
            <a:off x="7308304" y="2225055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grpSp>
        <p:nvGrpSpPr>
          <p:cNvPr id="106" name="Group 118"/>
          <p:cNvGrpSpPr>
            <a:grpSpLocks/>
          </p:cNvGrpSpPr>
          <p:nvPr/>
        </p:nvGrpSpPr>
        <p:grpSpPr bwMode="auto">
          <a:xfrm>
            <a:off x="7343353" y="1988840"/>
            <a:ext cx="180975" cy="179388"/>
            <a:chOff x="3991" y="958"/>
            <a:chExt cx="114" cy="113"/>
          </a:xfrm>
        </p:grpSpPr>
        <p:sp>
          <p:nvSpPr>
            <p:cNvPr id="107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109" name="Rectangle 110"/>
          <p:cNvSpPr>
            <a:spLocks noChangeArrowheads="1"/>
          </p:cNvSpPr>
          <p:nvPr/>
        </p:nvSpPr>
        <p:spPr bwMode="auto">
          <a:xfrm>
            <a:off x="7740352" y="2122984"/>
            <a:ext cx="26718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led2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10" name="Rectangle 99"/>
          <p:cNvSpPr>
            <a:spLocks noChangeArrowheads="1"/>
          </p:cNvSpPr>
          <p:nvPr/>
        </p:nvSpPr>
        <p:spPr bwMode="auto">
          <a:xfrm>
            <a:off x="5761541" y="3522737"/>
            <a:ext cx="1493837" cy="7389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200" b="1" dirty="0" smtClean="0"/>
              <a:t>COD_DES</a:t>
            </a:r>
            <a:endParaRPr lang="es-ES" sz="1200" b="1" dirty="0"/>
          </a:p>
        </p:txBody>
      </p:sp>
      <p:sp>
        <p:nvSpPr>
          <p:cNvPr id="111" name="AutoShape 101"/>
          <p:cNvSpPr>
            <a:spLocks noChangeArrowheads="1"/>
          </p:cNvSpPr>
          <p:nvPr/>
        </p:nvSpPr>
        <p:spPr bwMode="auto">
          <a:xfrm rot="5400000">
            <a:off x="5809166" y="4025974"/>
            <a:ext cx="73025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12" name="AutoShape 102"/>
          <p:cNvCxnSpPr>
            <a:cxnSpLocks noChangeShapeType="1"/>
          </p:cNvCxnSpPr>
          <p:nvPr/>
        </p:nvCxnSpPr>
        <p:spPr bwMode="auto">
          <a:xfrm rot="10800000">
            <a:off x="5344028" y="4098999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106"/>
          <p:cNvCxnSpPr>
            <a:cxnSpLocks noChangeShapeType="1"/>
          </p:cNvCxnSpPr>
          <p:nvPr/>
        </p:nvCxnSpPr>
        <p:spPr bwMode="auto">
          <a:xfrm flipV="1">
            <a:off x="5615682" y="4256137"/>
            <a:ext cx="504825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Rectangle 115"/>
          <p:cNvSpPr>
            <a:spLocks noChangeArrowheads="1"/>
          </p:cNvSpPr>
          <p:nvPr/>
        </p:nvSpPr>
        <p:spPr bwMode="auto">
          <a:xfrm>
            <a:off x="6769603" y="3605287"/>
            <a:ext cx="4857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46800" rIns="36000" bIns="46800" anchor="ctr"/>
          <a:lstStyle/>
          <a:p>
            <a:pPr algn="r"/>
            <a:r>
              <a:rPr lang="es-ES" sz="1000" dirty="0"/>
              <a:t>Q</a:t>
            </a:r>
          </a:p>
        </p:txBody>
      </p:sp>
      <p:cxnSp>
        <p:nvCxnSpPr>
          <p:cNvPr id="115" name="AutoShape 116"/>
          <p:cNvCxnSpPr>
            <a:cxnSpLocks noChangeShapeType="1"/>
            <a:stCxn id="114" idx="3"/>
          </p:cNvCxnSpPr>
          <p:nvPr/>
        </p:nvCxnSpPr>
        <p:spPr bwMode="auto">
          <a:xfrm>
            <a:off x="7255378" y="3749749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6" name="Group 118"/>
          <p:cNvGrpSpPr>
            <a:grpSpLocks/>
          </p:cNvGrpSpPr>
          <p:nvPr/>
        </p:nvGrpSpPr>
        <p:grpSpPr bwMode="auto">
          <a:xfrm>
            <a:off x="7345866" y="3608065"/>
            <a:ext cx="180975" cy="179388"/>
            <a:chOff x="3991" y="958"/>
            <a:chExt cx="114" cy="113"/>
          </a:xfrm>
        </p:grpSpPr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119" name="Rectangle 121"/>
          <p:cNvSpPr>
            <a:spLocks noChangeArrowheads="1"/>
          </p:cNvSpPr>
          <p:nvPr/>
        </p:nvSpPr>
        <p:spPr bwMode="auto">
          <a:xfrm>
            <a:off x="5128128" y="4027562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s-ES" sz="1000" dirty="0" err="1" smtClean="0"/>
              <a:t>clk</a:t>
            </a:r>
            <a:endParaRPr lang="es-ES" sz="1000" dirty="0"/>
          </a:p>
        </p:txBody>
      </p:sp>
      <p:sp>
        <p:nvSpPr>
          <p:cNvPr id="120" name="Rectangle 123"/>
          <p:cNvSpPr>
            <a:spLocks noChangeArrowheads="1"/>
          </p:cNvSpPr>
          <p:nvPr/>
        </p:nvSpPr>
        <p:spPr bwMode="auto">
          <a:xfrm>
            <a:off x="7345866" y="3579887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sp>
        <p:nvSpPr>
          <p:cNvPr id="121" name="Rectangle 100"/>
          <p:cNvSpPr>
            <a:spLocks noChangeArrowheads="1"/>
          </p:cNvSpPr>
          <p:nvPr/>
        </p:nvSpPr>
        <p:spPr bwMode="auto">
          <a:xfrm>
            <a:off x="5766303" y="3535437"/>
            <a:ext cx="250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 anchor="ctr"/>
          <a:lstStyle/>
          <a:p>
            <a:endParaRPr lang="es-ES" sz="1000" dirty="0"/>
          </a:p>
        </p:txBody>
      </p:sp>
      <p:sp>
        <p:nvSpPr>
          <p:cNvPr id="122" name="Rectangle 110"/>
          <p:cNvSpPr>
            <a:spLocks noChangeArrowheads="1"/>
          </p:cNvSpPr>
          <p:nvPr/>
        </p:nvSpPr>
        <p:spPr bwMode="auto">
          <a:xfrm>
            <a:off x="7806001" y="3668836"/>
            <a:ext cx="26718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led3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123" name="AutoShape 104"/>
          <p:cNvCxnSpPr>
            <a:cxnSpLocks noChangeShapeType="1"/>
          </p:cNvCxnSpPr>
          <p:nvPr/>
        </p:nvCxnSpPr>
        <p:spPr bwMode="auto">
          <a:xfrm>
            <a:off x="5004048" y="3680073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16"/>
          <p:cNvCxnSpPr>
            <a:cxnSpLocks noChangeShapeType="1"/>
          </p:cNvCxnSpPr>
          <p:nvPr/>
        </p:nvCxnSpPr>
        <p:spPr bwMode="auto">
          <a:xfrm>
            <a:off x="7271866" y="3966517"/>
            <a:ext cx="396875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7343874" y="4060304"/>
            <a:ext cx="1238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lang="es-ES" sz="800" dirty="0" smtClean="0"/>
              <a:t>7</a:t>
            </a:r>
            <a:endParaRPr lang="es-ES" sz="800" dirty="0"/>
          </a:p>
        </p:txBody>
      </p:sp>
      <p:grpSp>
        <p:nvGrpSpPr>
          <p:cNvPr id="126" name="Group 118"/>
          <p:cNvGrpSpPr>
            <a:grpSpLocks/>
          </p:cNvGrpSpPr>
          <p:nvPr/>
        </p:nvGrpSpPr>
        <p:grpSpPr bwMode="auto">
          <a:xfrm>
            <a:off x="7378923" y="3824089"/>
            <a:ext cx="180975" cy="179388"/>
            <a:chOff x="3991" y="958"/>
            <a:chExt cx="114" cy="113"/>
          </a:xfrm>
        </p:grpSpPr>
        <p:sp>
          <p:nvSpPr>
            <p:cNvPr id="127" name="Line 119"/>
            <p:cNvSpPr>
              <a:spLocks noChangeShapeType="1"/>
            </p:cNvSpPr>
            <p:nvPr/>
          </p:nvSpPr>
          <p:spPr bwMode="auto">
            <a:xfrm flipV="1">
              <a:off x="3991" y="102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Rectangle 120"/>
            <p:cNvSpPr>
              <a:spLocks noChangeArrowheads="1"/>
            </p:cNvSpPr>
            <p:nvPr/>
          </p:nvSpPr>
          <p:spPr bwMode="auto">
            <a:xfrm>
              <a:off x="4014" y="958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rIns="36000" anchor="ctr"/>
            <a:lstStyle/>
            <a:p>
              <a:pPr algn="ctr"/>
              <a:endParaRPr lang="es-ES" sz="600"/>
            </a:p>
          </p:txBody>
        </p:sp>
      </p:grpSp>
      <p:sp>
        <p:nvSpPr>
          <p:cNvPr id="129" name="Rectangle 110"/>
          <p:cNvSpPr>
            <a:spLocks noChangeArrowheads="1"/>
          </p:cNvSpPr>
          <p:nvPr/>
        </p:nvSpPr>
        <p:spPr bwMode="auto">
          <a:xfrm>
            <a:off x="7775922" y="3958233"/>
            <a:ext cx="26718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smtClean="0">
                <a:solidFill>
                  <a:srgbClr val="FF0000"/>
                </a:solidFill>
              </a:rPr>
              <a:t>led4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130" name="Rectangle 110"/>
          <p:cNvSpPr>
            <a:spLocks noChangeArrowheads="1"/>
          </p:cNvSpPr>
          <p:nvPr/>
        </p:nvSpPr>
        <p:spPr bwMode="auto">
          <a:xfrm>
            <a:off x="4845733" y="3491136"/>
            <a:ext cx="6823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6000" bIns="0" anchor="ctr">
            <a:spAutoFit/>
          </a:bodyPr>
          <a:lstStyle/>
          <a:p>
            <a:pPr algn="ctr"/>
            <a:r>
              <a:rPr lang="es-ES" sz="1000" b="1" dirty="0" err="1" smtClean="0">
                <a:solidFill>
                  <a:srgbClr val="FF0000"/>
                </a:solidFill>
              </a:rPr>
              <a:t>cont_t_resA</a:t>
            </a:r>
            <a:endParaRPr lang="es-E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00038" y="274638"/>
            <a:ext cx="8229600" cy="4905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s-E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Pruebas realizadas</a:t>
            </a:r>
          </a:p>
        </p:txBody>
      </p:sp>
      <p:sp>
        <p:nvSpPr>
          <p:cNvPr id="5123" name="3 CuadroTexto"/>
          <p:cNvSpPr txBox="1">
            <a:spLocks noChangeArrowheads="1"/>
          </p:cNvSpPr>
          <p:nvPr/>
        </p:nvSpPr>
        <p:spPr bwMode="auto">
          <a:xfrm>
            <a:off x="300038" y="765175"/>
            <a:ext cx="85804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/>
              <a:t>La comprobación de este módulo se </a:t>
            </a:r>
            <a:r>
              <a:rPr lang="es-ES" dirty="0" smtClean="0"/>
              <a:t>realizo directamente sobre la placa aunque luego se refino mediante </a:t>
            </a:r>
            <a:r>
              <a:rPr lang="es-ES" dirty="0" err="1" smtClean="0"/>
              <a:t>ModelSim</a:t>
            </a:r>
            <a:r>
              <a:rPr lang="es-ES" dirty="0" smtClean="0"/>
              <a:t> ya que había un estado mal asignado.</a:t>
            </a:r>
            <a:endParaRPr lang="es-ES" dirty="0"/>
          </a:p>
          <a:p>
            <a:pPr eaLnBrk="1" hangingPunct="1"/>
            <a:endParaRPr lang="es-ES" dirty="0"/>
          </a:p>
          <a:p>
            <a:pPr eaLnBrk="1" hangingPunct="1"/>
            <a:r>
              <a:rPr lang="es-ES" smtClean="0"/>
              <a:t>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8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09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1DD7D5BF9B974AAD2A520D9BB9CA66" ma:contentTypeVersion="0" ma:contentTypeDescription="Crear nuevo documento." ma:contentTypeScope="" ma:versionID="5e8bb3cfae99096cb599b684f7bb1ae9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0F372ED-7E93-4FD7-AFD1-FF8189161FAE}"/>
</file>

<file path=customXml/itemProps2.xml><?xml version="1.0" encoding="utf-8"?>
<ds:datastoreItem xmlns:ds="http://schemas.openxmlformats.org/officeDocument/2006/customXml" ds:itemID="{3B61CB93-437F-4751-8090-0BF801095AB5}"/>
</file>

<file path=customXml/itemProps3.xml><?xml version="1.0" encoding="utf-8"?>
<ds:datastoreItem xmlns:ds="http://schemas.openxmlformats.org/officeDocument/2006/customXml" ds:itemID="{F02611FF-6A4C-48C4-ADB6-FBD8CC837707}"/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217</Words>
  <Application>Microsoft Office PowerPoint</Application>
  <PresentationFormat>Presentación en pantalla (4:3)</PresentationFormat>
  <Paragraphs>150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Luces</vt:lpstr>
      <vt:lpstr>UC</vt:lpstr>
      <vt:lpstr>UP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ehu</dc:creator>
  <cp:lastModifiedBy>ANARTZ</cp:lastModifiedBy>
  <cp:revision>26</cp:revision>
  <dcterms:created xsi:type="dcterms:W3CDTF">2013-12-13T08:09:13Z</dcterms:created>
  <dcterms:modified xsi:type="dcterms:W3CDTF">2014-01-12T22:10:58Z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0x0101003C1DD7D5BF9B974AAD2A520D9BB9CA66</vt:lpwstr>
  </property>
</Properties>
</file>