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0" r:id="rId2"/>
  </p:sldMasterIdLst>
  <p:notesMasterIdLst>
    <p:notesMasterId r:id="rId57"/>
  </p:notesMasterIdLst>
  <p:sldIdLst>
    <p:sldId id="257" r:id="rId3"/>
    <p:sldId id="268" r:id="rId4"/>
    <p:sldId id="394" r:id="rId5"/>
    <p:sldId id="404" r:id="rId6"/>
    <p:sldId id="406" r:id="rId7"/>
    <p:sldId id="409" r:id="rId8"/>
    <p:sldId id="410" r:id="rId9"/>
    <p:sldId id="411" r:id="rId10"/>
    <p:sldId id="426" r:id="rId11"/>
    <p:sldId id="395" r:id="rId12"/>
    <p:sldId id="454" r:id="rId13"/>
    <p:sldId id="444" r:id="rId14"/>
    <p:sldId id="439" r:id="rId15"/>
    <p:sldId id="445" r:id="rId16"/>
    <p:sldId id="396" r:id="rId17"/>
    <p:sldId id="414" r:id="rId18"/>
    <p:sldId id="416" r:id="rId19"/>
    <p:sldId id="446" r:id="rId20"/>
    <p:sldId id="397" r:id="rId21"/>
    <p:sldId id="418" r:id="rId22"/>
    <p:sldId id="419" r:id="rId23"/>
    <p:sldId id="421" r:id="rId24"/>
    <p:sldId id="422" r:id="rId25"/>
    <p:sldId id="424" r:id="rId26"/>
    <p:sldId id="427" r:id="rId27"/>
    <p:sldId id="425" r:id="rId28"/>
    <p:sldId id="428" r:id="rId29"/>
    <p:sldId id="429" r:id="rId30"/>
    <p:sldId id="430" r:id="rId31"/>
    <p:sldId id="438" r:id="rId32"/>
    <p:sldId id="431" r:id="rId33"/>
    <p:sldId id="398" r:id="rId34"/>
    <p:sldId id="432" r:id="rId35"/>
    <p:sldId id="433" r:id="rId36"/>
    <p:sldId id="449" r:id="rId37"/>
    <p:sldId id="399" r:id="rId38"/>
    <p:sldId id="435" r:id="rId39"/>
    <p:sldId id="447" r:id="rId40"/>
    <p:sldId id="436" r:id="rId41"/>
    <p:sldId id="437" r:id="rId42"/>
    <p:sldId id="401" r:id="rId43"/>
    <p:sldId id="413" r:id="rId44"/>
    <p:sldId id="448" r:id="rId45"/>
    <p:sldId id="453" r:id="rId46"/>
    <p:sldId id="400" r:id="rId47"/>
    <p:sldId id="423" r:id="rId48"/>
    <p:sldId id="417" r:id="rId49"/>
    <p:sldId id="450" r:id="rId50"/>
    <p:sldId id="402" r:id="rId51"/>
    <p:sldId id="442" r:id="rId52"/>
    <p:sldId id="403" r:id="rId53"/>
    <p:sldId id="443" r:id="rId54"/>
    <p:sldId id="452" r:id="rId55"/>
    <p:sldId id="405" r:id="rId5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нина Анастасия Владимировна" initials="САВ" lastIdx="1" clrIdx="0">
    <p:extLst>
      <p:ext uri="{19B8F6BF-5375-455C-9EA6-DF929625EA0E}">
        <p15:presenceInfo xmlns:p15="http://schemas.microsoft.com/office/powerpoint/2012/main" userId="S-1-5-21-2258551050-4041498419-978347890-32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2E"/>
    <a:srgbClr val="55287B"/>
    <a:srgbClr val="FF0066"/>
    <a:srgbClr val="FFFCB7"/>
    <a:srgbClr val="FFFBA7"/>
    <a:srgbClr val="CC0000"/>
    <a:srgbClr val="FF0000"/>
    <a:srgbClr val="990000"/>
    <a:srgbClr val="F46538"/>
    <a:srgbClr val="84C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35" autoAdjust="0"/>
    <p:restoredTop sz="94343" autoAdjust="0"/>
  </p:normalViewPr>
  <p:slideViewPr>
    <p:cSldViewPr snapToGrid="0">
      <p:cViewPr>
        <p:scale>
          <a:sx n="50" d="100"/>
          <a:sy n="50" d="100"/>
        </p:scale>
        <p:origin x="39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49D6A-FD07-4C95-82AD-C104CE84721C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F9C85-0776-451D-BE9D-6AE720D20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010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Добавить анимацию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97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Добавить </a:t>
            </a:r>
            <a:r>
              <a:rPr lang="en-US" dirty="0" smtClean="0"/>
              <a:t>UML</a:t>
            </a:r>
            <a:r>
              <a:rPr lang="ru-RU" baseline="0" dirty="0" smtClean="0"/>
              <a:t> диаграмму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211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Добавить </a:t>
            </a:r>
            <a:r>
              <a:rPr lang="en-US" dirty="0" smtClean="0"/>
              <a:t>UML</a:t>
            </a:r>
            <a:r>
              <a:rPr lang="ru-RU" baseline="0" dirty="0" smtClean="0"/>
              <a:t> диаграмму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654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Простота и упорядоченность написания тестов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Каркас предоставляет разработчику библиотеку классов, которая содержит: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базовые классы и интерфейсы, которым можно унаследовать;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атрибуты, помечающие, какие методы являются тестовыми;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классы утверждений, в которых имеются специальные методы для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верификации кода</a:t>
            </a:r>
          </a:p>
          <a:p>
            <a:pPr rtl="0" eaLnBrk="1" fontAlgn="t" latinLnBrk="0" hangingPunct="1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Выполнение одного или всех тестов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Каркас включает в себя исполнитель тестов (консольный или графический инструмент), который: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находит в коде тесты;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автоматически выполняет их;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отображает состояние во время выполнения;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допускает автоматизацию путем запуска из командной строки.</a:t>
            </a:r>
          </a:p>
          <a:p>
            <a:pPr rtl="0" eaLnBrk="1" fontAlgn="t" latinLnBrk="0" hangingPunct="1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результатов прогона</a:t>
            </a:r>
            <a:r>
              <a:rPr lang="ru-R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тестов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Исполнитель тестов обычно предоставляет следующую информацию: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результаты прогона тестов (сколько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всего, сколько прошло, какие не прошли)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сообщение, указанное вами при вызове метода ASSERT;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место в коде,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где была ошибка и трассировку</a:t>
            </a:r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018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753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098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швы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879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Используем</a:t>
            </a:r>
            <a:r>
              <a:rPr lang="ru-RU" baseline="0" dirty="0" smtClean="0"/>
              <a:t> зазоры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192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Подделки не являются причиной падения теста (не должны)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44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Разница между подставкой и заглушкой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516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022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1926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400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Мокаем</a:t>
            </a:r>
            <a:r>
              <a:rPr lang="ru-RU" baseline="0" dirty="0" smtClean="0"/>
              <a:t> тут, </a:t>
            </a:r>
            <a:r>
              <a:rPr lang="en-US" baseline="0" dirty="0" err="1" smtClean="0"/>
              <a:t>It.Any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750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Подробнее объяснить про неограниченный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0821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2804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Демо</a:t>
            </a:r>
            <a:r>
              <a:rPr lang="ru-RU" dirty="0" smtClean="0"/>
              <a:t> с </a:t>
            </a:r>
            <a:r>
              <a:rPr lang="en-US" dirty="0" smtClean="0"/>
              <a:t>fakes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899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6172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7269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2153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8636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321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4754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4527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4467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Еще</a:t>
            </a:r>
            <a:r>
              <a:rPr lang="ru-RU" baseline="0" dirty="0" smtClean="0"/>
              <a:t> один слайд о том, что все долго, надо настраивать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0735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1481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2621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7470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База,</a:t>
            </a:r>
            <a:r>
              <a:rPr lang="ru-RU" baseline="0" dirty="0" smtClean="0"/>
              <a:t> </a:t>
            </a:r>
            <a:r>
              <a:rPr lang="en-US" baseline="0" dirty="0" smtClean="0"/>
              <a:t>web </a:t>
            </a:r>
            <a:r>
              <a:rPr lang="en-US" baseline="0" dirty="0" err="1" smtClean="0"/>
              <a:t>api</a:t>
            </a:r>
            <a:r>
              <a:rPr lang="ru-RU" baseline="0" dirty="0" smtClean="0"/>
              <a:t>,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1451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2781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3857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757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9978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Наиболее распространенные вопросы:</a:t>
            </a:r>
          </a:p>
          <a:p>
            <a:r>
              <a:rPr lang="ru-RU" dirty="0" smtClean="0"/>
              <a:t>Кто должен делать? Почему</a:t>
            </a:r>
            <a:r>
              <a:rPr lang="ru-RU" baseline="0" dirty="0" smtClean="0"/>
              <a:t> их нужно делать? В чем польза? Каков объем тестов?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1525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Ссылку добавить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8815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Ссылку добавить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8286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Ссылку добавить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892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919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 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761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Ссылку добавить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102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786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Тут добавить обзор предметной области, самый простой тест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35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jpeg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8" b="738"/>
          <a:stretch/>
        </p:blipFill>
        <p:spPr>
          <a:xfrm>
            <a:off x="0" y="1892415"/>
            <a:ext cx="12192000" cy="496558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0" y="2555371"/>
            <a:ext cx="1081767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914400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2171700"/>
            <a:ext cx="5669280" cy="379476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9" hasCustomPrompt="1"/>
          </p:nvPr>
        </p:nvSpPr>
        <p:spPr>
          <a:xfrm>
            <a:off x="6225540" y="2171700"/>
            <a:ext cx="5669280" cy="379476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6" name="Текст 6"/>
          <p:cNvSpPr>
            <a:spLocks noGrp="1"/>
          </p:cNvSpPr>
          <p:nvPr>
            <p:ph type="body" sz="quarter" idx="20" hasCustomPrompt="1"/>
          </p:nvPr>
        </p:nvSpPr>
        <p:spPr>
          <a:xfrm>
            <a:off x="335280" y="1303020"/>
            <a:ext cx="5669280" cy="61722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6225540" y="1315720"/>
            <a:ext cx="5669280" cy="61722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4027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3760470"/>
            <a:ext cx="5669280" cy="220599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Bildplatzhalter 9"/>
          <p:cNvSpPr>
            <a:spLocks noGrp="1"/>
          </p:cNvSpPr>
          <p:nvPr>
            <p:ph type="pic" sz="quarter" idx="17"/>
          </p:nvPr>
        </p:nvSpPr>
        <p:spPr>
          <a:xfrm>
            <a:off x="335280" y="1359535"/>
            <a:ext cx="566928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8"/>
          </p:nvPr>
        </p:nvSpPr>
        <p:spPr>
          <a:xfrm>
            <a:off x="6225540" y="1359535"/>
            <a:ext cx="566928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9" hasCustomPrompt="1"/>
          </p:nvPr>
        </p:nvSpPr>
        <p:spPr>
          <a:xfrm>
            <a:off x="6225540" y="3760470"/>
            <a:ext cx="5669280" cy="220599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723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434841" y="1188720"/>
            <a:ext cx="6347460" cy="2675774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3483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765809" y="1183742"/>
            <a:ext cx="3441065" cy="2680752"/>
          </a:xfrm>
        </p:spPr>
        <p:txBody>
          <a:bodyPr>
            <a:noAutofit/>
          </a:bodyPr>
          <a:lstStyle>
            <a:lvl1pPr marL="0" indent="0" algn="r">
              <a:buNone/>
              <a:defRPr sz="19900" b="1"/>
            </a:lvl1pPr>
          </a:lstStyle>
          <a:p>
            <a:pPr lvl="0"/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417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88720"/>
            <a:ext cx="6347459" cy="2675774"/>
          </a:xfrm>
          <a:solidFill>
            <a:srgbClr val="FFC000"/>
          </a:solidFill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6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4983480"/>
            <a:ext cx="12192000" cy="18745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51166"/>
            <a:ext cx="6347459" cy="2675774"/>
          </a:xfrm>
          <a:noFill/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9870708" y="2333585"/>
            <a:ext cx="781705" cy="237257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8780046" y="692306"/>
            <a:ext cx="781705" cy="4650164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85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708660" y="5083579"/>
            <a:ext cx="6343650" cy="616266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08660" y="238980"/>
            <a:ext cx="3601445" cy="15011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 rot="2700000">
            <a:off x="8615406" y="1021682"/>
            <a:ext cx="687133" cy="3595723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530986"/>
            <a:ext cx="6347459" cy="2675774"/>
          </a:xfrm>
          <a:noFill/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74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0" y="1143000"/>
            <a:ext cx="8001000" cy="5715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530986"/>
            <a:ext cx="6347459" cy="2675774"/>
          </a:xfrm>
          <a:noFill/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grpSp>
        <p:nvGrpSpPr>
          <p:cNvPr id="5" name="Группа 4"/>
          <p:cNvGrpSpPr/>
          <p:nvPr userDrawn="1"/>
        </p:nvGrpSpPr>
        <p:grpSpPr>
          <a:xfrm>
            <a:off x="7291251" y="2183129"/>
            <a:ext cx="3232211" cy="3013912"/>
            <a:chOff x="7291251" y="2183129"/>
            <a:chExt cx="3232211" cy="3013912"/>
          </a:xfrm>
        </p:grpSpPr>
        <p:sp>
          <p:nvSpPr>
            <p:cNvPr id="4" name="Прямоугольник 3"/>
            <p:cNvSpPr/>
            <p:nvPr userDrawn="1"/>
          </p:nvSpPr>
          <p:spPr>
            <a:xfrm>
              <a:off x="7291251" y="2183129"/>
              <a:ext cx="423576" cy="393736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2" name="Прямоугольник 11"/>
            <p:cNvSpPr/>
            <p:nvPr userDrawn="1"/>
          </p:nvSpPr>
          <p:spPr>
            <a:xfrm>
              <a:off x="8469542" y="2596028"/>
              <a:ext cx="333424" cy="295711"/>
            </a:xfrm>
            <a:prstGeom prst="rect">
              <a:avLst/>
            </a:prstGeom>
            <a:solidFill>
              <a:srgbClr val="562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" name="Прямоугольник 9"/>
            <p:cNvSpPr/>
            <p:nvPr userDrawn="1"/>
          </p:nvSpPr>
          <p:spPr>
            <a:xfrm>
              <a:off x="10172457" y="3530326"/>
              <a:ext cx="351005" cy="304746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3" name="Прямоугольник 12"/>
            <p:cNvSpPr/>
            <p:nvPr userDrawn="1"/>
          </p:nvSpPr>
          <p:spPr>
            <a:xfrm>
              <a:off x="7601409" y="4963298"/>
              <a:ext cx="1273680" cy="233743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4" name="Прямоугольник 13"/>
            <p:cNvSpPr/>
            <p:nvPr userDrawn="1"/>
          </p:nvSpPr>
          <p:spPr>
            <a:xfrm>
              <a:off x="7809834" y="2891739"/>
              <a:ext cx="534733" cy="411005"/>
            </a:xfrm>
            <a:prstGeom prst="rect">
              <a:avLst/>
            </a:prstGeom>
            <a:solidFill>
              <a:srgbClr val="562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6" name="Прямоугольник 15"/>
            <p:cNvSpPr/>
            <p:nvPr userDrawn="1"/>
          </p:nvSpPr>
          <p:spPr>
            <a:xfrm rot="16200000">
              <a:off x="9437135" y="2707133"/>
              <a:ext cx="556246" cy="2957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7" name="Прямоугольник 16"/>
            <p:cNvSpPr/>
            <p:nvPr userDrawn="1"/>
          </p:nvSpPr>
          <p:spPr>
            <a:xfrm rot="16200000">
              <a:off x="8404375" y="4014600"/>
              <a:ext cx="654767" cy="295711"/>
            </a:xfrm>
            <a:prstGeom prst="rect">
              <a:avLst/>
            </a:prstGeom>
            <a:solidFill>
              <a:srgbClr val="562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8" name="Прямоугольник 17"/>
            <p:cNvSpPr/>
            <p:nvPr userDrawn="1"/>
          </p:nvSpPr>
          <p:spPr>
            <a:xfrm>
              <a:off x="9033928" y="3866744"/>
              <a:ext cx="556246" cy="2957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986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88720"/>
            <a:ext cx="6347459" cy="2675774"/>
          </a:xfrm>
          <a:solidFill>
            <a:srgbClr val="56287B"/>
          </a:solidFill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026517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324849" y="1334926"/>
            <a:ext cx="781705" cy="4188147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3283"/>
            <a:ext cx="2997200" cy="6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8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2017486"/>
            <a:ext cx="10618469" cy="1205756"/>
          </a:xfrm>
          <a:noFill/>
        </p:spPr>
        <p:txBody>
          <a:bodyPr anchor="ctr"/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3385266"/>
            <a:ext cx="1061847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85573" y="4501182"/>
            <a:ext cx="8335188" cy="1624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895880" y="4805026"/>
            <a:ext cx="4893015" cy="219176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3342484" y="4185115"/>
            <a:ext cx="4029542" cy="185911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14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88720"/>
            <a:ext cx="6347459" cy="2675774"/>
          </a:xfrm>
          <a:solidFill>
            <a:srgbClr val="FF0066"/>
          </a:solidFill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026517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324849" y="1334926"/>
            <a:ext cx="781705" cy="4188147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2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1885950"/>
            <a:ext cx="12192000" cy="4972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0" y="2555371"/>
            <a:ext cx="1081767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914400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>
          <a:xfrm>
            <a:off x="0" y="1885950"/>
            <a:ext cx="285750" cy="497205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70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8915400" y="0"/>
            <a:ext cx="32766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041130" y="31492"/>
            <a:ext cx="3150870" cy="2065638"/>
          </a:xfrm>
          <a:solidFill>
            <a:srgbClr val="FFC000"/>
          </a:solidFill>
        </p:spPr>
        <p:txBody>
          <a:bodyPr anchor="ctr">
            <a:noAutofit/>
          </a:bodyPr>
          <a:lstStyle>
            <a:lvl1pPr algn="l">
              <a:defRPr sz="4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41128" y="2218634"/>
            <a:ext cx="3150871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8915401" cy="6857999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3704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12192001" cy="685800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8000">
                <a:solidFill>
                  <a:srgbClr val="7030A0"/>
                </a:solidFill>
              </a:defRPr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8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320040" y="457200"/>
            <a:ext cx="11521440" cy="553212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8000">
                <a:solidFill>
                  <a:srgbClr val="7030A0"/>
                </a:solidFill>
              </a:defRPr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2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Диаграмма 2"/>
          <p:cNvSpPr>
            <a:spLocks noGrp="1"/>
          </p:cNvSpPr>
          <p:nvPr>
            <p:ph type="chart" sz="quarter" idx="13"/>
          </p:nvPr>
        </p:nvSpPr>
        <p:spPr>
          <a:xfrm>
            <a:off x="252095" y="365971"/>
            <a:ext cx="11520488" cy="5532438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8000">
                <a:solidFill>
                  <a:srgbClr val="7030A0"/>
                </a:solidFill>
              </a:defRPr>
            </a:lvl1pPr>
          </a:lstStyle>
          <a:p>
            <a:r>
              <a:rPr lang="ru-RU" smtClean="0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63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4" name="Таблица 3"/>
          <p:cNvSpPr>
            <a:spLocks noGrp="1"/>
          </p:cNvSpPr>
          <p:nvPr>
            <p:ph type="tbl" sz="quarter" idx="14"/>
          </p:nvPr>
        </p:nvSpPr>
        <p:spPr>
          <a:xfrm>
            <a:off x="252095" y="468313"/>
            <a:ext cx="11520488" cy="5430096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8000" b="0">
                <a:solidFill>
                  <a:srgbClr val="7030A0"/>
                </a:solidFill>
              </a:defRPr>
            </a:lvl1pPr>
          </a:lstStyle>
          <a:p>
            <a:r>
              <a:rPr lang="ru-RU" smtClean="0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452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10" name="Medienplatzhalter 32"/>
          <p:cNvSpPr>
            <a:spLocks noGrp="1"/>
          </p:cNvSpPr>
          <p:nvPr>
            <p:ph type="media" sz="quarter" idx="12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Вставка клипа мультимедиа</a:t>
            </a:r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26263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2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 sz="3600"/>
            </a:lvl1pPr>
          </a:lstStyle>
          <a:p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КОМАНДА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33528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16" name="Bildplatzhalter 9"/>
          <p:cNvSpPr>
            <a:spLocks noGrp="1"/>
          </p:cNvSpPr>
          <p:nvPr>
            <p:ph type="pic" sz="quarter" idx="12"/>
          </p:nvPr>
        </p:nvSpPr>
        <p:spPr>
          <a:xfrm>
            <a:off x="33528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26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219075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27" name="Текст 6"/>
          <p:cNvSpPr>
            <a:spLocks noGrp="1"/>
          </p:cNvSpPr>
          <p:nvPr>
            <p:ph type="body" sz="quarter" idx="18" hasCustomPrompt="1"/>
          </p:nvPr>
        </p:nvSpPr>
        <p:spPr>
          <a:xfrm>
            <a:off x="219075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28" name="Bildplatzhalter 9"/>
          <p:cNvSpPr>
            <a:spLocks noGrp="1"/>
          </p:cNvSpPr>
          <p:nvPr>
            <p:ph type="pic" sz="quarter" idx="19"/>
          </p:nvPr>
        </p:nvSpPr>
        <p:spPr>
          <a:xfrm>
            <a:off x="219075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29" name="Текст 6"/>
          <p:cNvSpPr>
            <a:spLocks noGrp="1"/>
          </p:cNvSpPr>
          <p:nvPr>
            <p:ph type="body" sz="quarter" idx="20" hasCustomPrompt="1"/>
          </p:nvPr>
        </p:nvSpPr>
        <p:spPr>
          <a:xfrm>
            <a:off x="404622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0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404622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smtClean="0"/>
              <a:t>должность</a:t>
            </a:r>
            <a:endParaRPr lang="ru-RU" dirty="0" smtClean="0"/>
          </a:p>
        </p:txBody>
      </p:sp>
      <p:sp>
        <p:nvSpPr>
          <p:cNvPr id="31" name="Bildplatzhalter 9"/>
          <p:cNvSpPr>
            <a:spLocks noGrp="1"/>
          </p:cNvSpPr>
          <p:nvPr>
            <p:ph type="pic" sz="quarter" idx="22"/>
          </p:nvPr>
        </p:nvSpPr>
        <p:spPr>
          <a:xfrm>
            <a:off x="404622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32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590169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3" name="Текст 6"/>
          <p:cNvSpPr>
            <a:spLocks noGrp="1"/>
          </p:cNvSpPr>
          <p:nvPr>
            <p:ph type="body" sz="quarter" idx="24" hasCustomPrompt="1"/>
          </p:nvPr>
        </p:nvSpPr>
        <p:spPr>
          <a:xfrm>
            <a:off x="590169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34" name="Bildplatzhalter 9"/>
          <p:cNvSpPr>
            <a:spLocks noGrp="1"/>
          </p:cNvSpPr>
          <p:nvPr>
            <p:ph type="pic" sz="quarter" idx="25"/>
          </p:nvPr>
        </p:nvSpPr>
        <p:spPr>
          <a:xfrm>
            <a:off x="590169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35" name="Текст 6"/>
          <p:cNvSpPr>
            <a:spLocks noGrp="1"/>
          </p:cNvSpPr>
          <p:nvPr>
            <p:ph type="body" sz="quarter" idx="26" hasCustomPrompt="1"/>
          </p:nvPr>
        </p:nvSpPr>
        <p:spPr>
          <a:xfrm>
            <a:off x="775716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6" name="Текст 6"/>
          <p:cNvSpPr>
            <a:spLocks noGrp="1"/>
          </p:cNvSpPr>
          <p:nvPr>
            <p:ph type="body" sz="quarter" idx="27" hasCustomPrompt="1"/>
          </p:nvPr>
        </p:nvSpPr>
        <p:spPr>
          <a:xfrm>
            <a:off x="775716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37" name="Bildplatzhalter 9"/>
          <p:cNvSpPr>
            <a:spLocks noGrp="1"/>
          </p:cNvSpPr>
          <p:nvPr>
            <p:ph type="pic" sz="quarter" idx="28"/>
          </p:nvPr>
        </p:nvSpPr>
        <p:spPr>
          <a:xfrm>
            <a:off x="775716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38" name="Текст 6"/>
          <p:cNvSpPr>
            <a:spLocks noGrp="1"/>
          </p:cNvSpPr>
          <p:nvPr>
            <p:ph type="body" sz="quarter" idx="29" hasCustomPrompt="1"/>
          </p:nvPr>
        </p:nvSpPr>
        <p:spPr>
          <a:xfrm>
            <a:off x="961263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9" name="Текст 6"/>
          <p:cNvSpPr>
            <a:spLocks noGrp="1"/>
          </p:cNvSpPr>
          <p:nvPr>
            <p:ph type="body" sz="quarter" idx="30" hasCustomPrompt="1"/>
          </p:nvPr>
        </p:nvSpPr>
        <p:spPr>
          <a:xfrm>
            <a:off x="961263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40" name="Bildplatzhalter 9"/>
          <p:cNvSpPr>
            <a:spLocks noGrp="1"/>
          </p:cNvSpPr>
          <p:nvPr>
            <p:ph type="pic" sz="quarter" idx="31"/>
          </p:nvPr>
        </p:nvSpPr>
        <p:spPr>
          <a:xfrm>
            <a:off x="961263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7294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8"/>
          <a:stretch/>
        </p:blipFill>
        <p:spPr>
          <a:xfrm>
            <a:off x="8492490" y="2637"/>
            <a:ext cx="3699510" cy="685536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96"/>
          <a:stretch/>
        </p:blipFill>
        <p:spPr>
          <a:xfrm>
            <a:off x="5667916" y="0"/>
            <a:ext cx="5769079" cy="6185886"/>
          </a:xfrm>
          <a:prstGeom prst="rect">
            <a:avLst/>
          </a:prstGeom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262680" y="2057371"/>
            <a:ext cx="621886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Предоставлять нашим клиентам</a:t>
            </a:r>
            <a:endParaRPr lang="en-US" sz="24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инновационные</a:t>
            </a:r>
            <a:r>
              <a:rPr lang="en-US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инструменты</a:t>
            </a:r>
            <a:endParaRPr lang="en-US" sz="2400" b="1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повышая их </a:t>
            </a:r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тем самым</a:t>
            </a:r>
          </a:p>
          <a:p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помогать повысить </a:t>
            </a:r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качество</a:t>
            </a:r>
            <a:endParaRPr lang="en-US" sz="2400" b="1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российского бизнеса</a:t>
            </a:r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873837"/>
            <a:ext cx="3995936" cy="1052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262680" y="334993"/>
            <a:ext cx="37108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МИССИЯ ГК «СКАУТ»</a:t>
            </a:r>
          </a:p>
        </p:txBody>
      </p:sp>
    </p:spTree>
    <p:extLst>
      <p:ext uri="{BB962C8B-B14F-4D97-AF65-F5344CB8AC3E}">
        <p14:creationId xmlns:p14="http://schemas.microsoft.com/office/powerpoint/2010/main" val="224013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5" r="11125" b="24710"/>
          <a:stretch/>
        </p:blipFill>
        <p:spPr>
          <a:xfrm>
            <a:off x="0" y="1142777"/>
            <a:ext cx="12192000" cy="3383280"/>
          </a:xfrm>
          <a:prstGeom prst="rect">
            <a:avLst/>
          </a:prstGeom>
        </p:spPr>
      </p:pic>
      <p:pic>
        <p:nvPicPr>
          <p:cNvPr id="16" name="Picture 2" descr="http://toplogos.ru/images/logo-hh-ru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78" y="5188916"/>
            <a:ext cx="1263679" cy="70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 userDrawn="1"/>
        </p:nvSpPr>
        <p:spPr>
          <a:xfrm>
            <a:off x="2043483" y="5171291"/>
            <a:ext cx="3063034" cy="73866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Три года подряд в первой десятке</a:t>
            </a:r>
          </a:p>
          <a:p>
            <a:r>
              <a:rPr lang="ru-RU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IT-компаний  «Рейтинга лучших</a:t>
            </a:r>
          </a:p>
          <a:p>
            <a:r>
              <a:rPr lang="ru-RU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работодателей России»</a:t>
            </a:r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7756367" y="5171291"/>
            <a:ext cx="39022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ГК «СКАУТ» входит в ТОП-30 рейтинга</a:t>
            </a:r>
          </a:p>
          <a:p>
            <a:r>
              <a:rPr lang="ru-RU" sz="1400" dirty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Крупнейших ИТ-поставщиков транспортных</a:t>
            </a:r>
          </a:p>
          <a:p>
            <a:r>
              <a:rPr lang="ru-RU" sz="1400" dirty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компаний по версии </a:t>
            </a:r>
            <a:r>
              <a:rPr lang="en-US" sz="140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CNews</a:t>
            </a: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1400" dirty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</p:txBody>
      </p:sp>
      <p:pic>
        <p:nvPicPr>
          <p:cNvPr id="19" name="Picture 22" descr="Картинки по запросу cnews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288472"/>
            <a:ext cx="1482108" cy="50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рямоугольник 19"/>
          <p:cNvSpPr/>
          <p:nvPr userDrawn="1"/>
        </p:nvSpPr>
        <p:spPr>
          <a:xfrm>
            <a:off x="0" y="286666"/>
            <a:ext cx="5364088" cy="6940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285128" y="372087"/>
            <a:ext cx="5078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О группе компаний «СКАУТ»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374979" y="4398820"/>
            <a:ext cx="2930915" cy="5146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3866939" y="4398820"/>
            <a:ext cx="2448272" cy="5146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34278" y="4447171"/>
            <a:ext cx="6441979" cy="4001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</a:rPr>
              <a:t>11</a:t>
            </a:r>
            <a:r>
              <a:rPr lang="ru-RU" sz="2000" dirty="0">
                <a:solidFill>
                  <a:srgbClr val="000000"/>
                </a:solidFill>
              </a:rPr>
              <a:t> лет на рынке СМТ</a:t>
            </a:r>
            <a:r>
              <a:rPr lang="en-US" sz="2000" dirty="0">
                <a:solidFill>
                  <a:srgbClr val="000000"/>
                </a:solidFill>
              </a:rPr>
              <a:t>           </a:t>
            </a:r>
            <a:r>
              <a:rPr lang="ru-RU" sz="2000" dirty="0" smtClean="0">
                <a:solidFill>
                  <a:srgbClr val="000000"/>
                </a:solidFill>
              </a:rPr>
              <a:t>  </a:t>
            </a:r>
            <a:r>
              <a:rPr lang="ru-RU" sz="2000" b="1" dirty="0" smtClean="0">
                <a:solidFill>
                  <a:srgbClr val="000000"/>
                </a:solidFill>
              </a:rPr>
              <a:t>170</a:t>
            </a:r>
            <a:r>
              <a:rPr lang="ru-RU" sz="2000" dirty="0" smtClean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сотрудников</a:t>
            </a:r>
          </a:p>
        </p:txBody>
      </p:sp>
    </p:spTree>
    <p:extLst>
      <p:ext uri="{BB962C8B-B14F-4D97-AF65-F5344CB8AC3E}">
        <p14:creationId xmlns:p14="http://schemas.microsoft.com/office/powerpoint/2010/main" val="248101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-1" y="1772816"/>
            <a:ext cx="7932421" cy="1164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85127" y="1951988"/>
            <a:ext cx="75215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4800" spc="50" dirty="0">
                <a:ln w="13500">
                  <a:solidFill>
                    <a:srgbClr val="542378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50516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0" y="4792362"/>
            <a:ext cx="12192000" cy="2065638"/>
          </a:xfrm>
          <a:solidFill>
            <a:srgbClr val="FFC000"/>
          </a:solidFill>
        </p:spPr>
        <p:txBody>
          <a:bodyPr lIns="360000" tIns="324000" anchor="t" anchorCtr="0"/>
          <a:lstStyle>
            <a:lvl1pPr algn="l">
              <a:defRPr sz="6000"/>
            </a:lvl1pPr>
          </a:lstStyle>
          <a:p>
            <a:r>
              <a:rPr lang="ru-RU" dirty="0" smtClean="0"/>
              <a:t> 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22977" y="6085624"/>
            <a:ext cx="1030569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 Образец подзаголовка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3"/>
          </p:nvPr>
        </p:nvSpPr>
        <p:spPr>
          <a:xfrm>
            <a:off x="0" y="1760219"/>
            <a:ext cx="7943850" cy="2937743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4"/>
          </p:nvPr>
        </p:nvSpPr>
        <p:spPr>
          <a:xfrm>
            <a:off x="8153400" y="1749105"/>
            <a:ext cx="4038600" cy="2937743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4803476"/>
            <a:ext cx="285750" cy="2054524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17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8" b="738"/>
          <a:stretch/>
        </p:blipFill>
        <p:spPr>
          <a:xfrm>
            <a:off x="0" y="1892415"/>
            <a:ext cx="12192000" cy="496558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0" y="2555371"/>
            <a:ext cx="1081767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914400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8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1885950"/>
            <a:ext cx="12192000" cy="4972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0" y="2555371"/>
            <a:ext cx="1081767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914400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>
          <a:xfrm>
            <a:off x="0" y="1885950"/>
            <a:ext cx="285750" cy="497205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64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0" y="4792362"/>
            <a:ext cx="12192000" cy="2065638"/>
          </a:xfrm>
          <a:solidFill>
            <a:srgbClr val="FFC000"/>
          </a:solidFill>
        </p:spPr>
        <p:txBody>
          <a:bodyPr lIns="360000" tIns="324000" anchor="t" anchorCtr="0"/>
          <a:lstStyle>
            <a:lvl1pPr algn="l">
              <a:defRPr sz="6000"/>
            </a:lvl1pPr>
          </a:lstStyle>
          <a:p>
            <a:r>
              <a:rPr lang="ru-RU" dirty="0" smtClean="0"/>
              <a:t> 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22977" y="6085624"/>
            <a:ext cx="1030569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 Образец подзаголовка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3"/>
          </p:nvPr>
        </p:nvSpPr>
        <p:spPr>
          <a:xfrm>
            <a:off x="0" y="1760219"/>
            <a:ext cx="7943850" cy="2937743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4"/>
          </p:nvPr>
        </p:nvSpPr>
        <p:spPr>
          <a:xfrm>
            <a:off x="8153400" y="1749105"/>
            <a:ext cx="4038600" cy="2937743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4803476"/>
            <a:ext cx="285750" cy="2054524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47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1885950"/>
            <a:ext cx="6412230" cy="4972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1" y="2555371"/>
            <a:ext cx="575037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575038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6412230" y="1892416"/>
            <a:ext cx="5779770" cy="4965585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0" y="1885950"/>
            <a:ext cx="285750" cy="497205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78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1885950"/>
            <a:ext cx="6412230" cy="4972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1" y="2555371"/>
            <a:ext cx="587610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587611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6572250" y="1897439"/>
            <a:ext cx="5619750" cy="2592067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3"/>
          </p:nvPr>
        </p:nvSpPr>
        <p:spPr>
          <a:xfrm>
            <a:off x="6572250" y="4626032"/>
            <a:ext cx="5619750" cy="2231968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1885950"/>
            <a:ext cx="285750" cy="497205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06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11018520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09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5991452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" t="46491" r="320" b="48103"/>
          <a:stretch/>
        </p:blipFill>
        <p:spPr>
          <a:xfrm rot="10800000" flipH="1">
            <a:off x="0" y="6743699"/>
            <a:ext cx="12172950" cy="11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6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5806440" y="1387929"/>
            <a:ext cx="6000750" cy="4578532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3370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5806440" y="1359535"/>
            <a:ext cx="596646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6"/>
          </p:nvPr>
        </p:nvSpPr>
        <p:spPr>
          <a:xfrm>
            <a:off x="5806440" y="3760470"/>
            <a:ext cx="596646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5822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2171700"/>
            <a:ext cx="5669280" cy="379476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9" hasCustomPrompt="1"/>
          </p:nvPr>
        </p:nvSpPr>
        <p:spPr>
          <a:xfrm>
            <a:off x="6225540" y="2171700"/>
            <a:ext cx="5669280" cy="379476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6" name="Текст 6"/>
          <p:cNvSpPr>
            <a:spLocks noGrp="1"/>
          </p:cNvSpPr>
          <p:nvPr>
            <p:ph type="body" sz="quarter" idx="20" hasCustomPrompt="1"/>
          </p:nvPr>
        </p:nvSpPr>
        <p:spPr>
          <a:xfrm>
            <a:off x="335280" y="1303020"/>
            <a:ext cx="5669280" cy="61722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6225540" y="1315720"/>
            <a:ext cx="5669280" cy="61722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4228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1885950"/>
            <a:ext cx="6412230" cy="4972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1" y="2555371"/>
            <a:ext cx="575037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575038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6412230" y="1892416"/>
            <a:ext cx="5779770" cy="4965585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0" y="1885950"/>
            <a:ext cx="285750" cy="497205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2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3760470"/>
            <a:ext cx="5669280" cy="220599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Bildplatzhalter 9"/>
          <p:cNvSpPr>
            <a:spLocks noGrp="1"/>
          </p:cNvSpPr>
          <p:nvPr>
            <p:ph type="pic" sz="quarter" idx="17"/>
          </p:nvPr>
        </p:nvSpPr>
        <p:spPr>
          <a:xfrm>
            <a:off x="335280" y="1359535"/>
            <a:ext cx="566928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8"/>
          </p:nvPr>
        </p:nvSpPr>
        <p:spPr>
          <a:xfrm>
            <a:off x="6225540" y="1359535"/>
            <a:ext cx="566928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9" hasCustomPrompt="1"/>
          </p:nvPr>
        </p:nvSpPr>
        <p:spPr>
          <a:xfrm>
            <a:off x="6225540" y="3760470"/>
            <a:ext cx="5669280" cy="220599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566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434841" y="1188720"/>
            <a:ext cx="6347460" cy="2675774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3483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765809" y="1183742"/>
            <a:ext cx="3441065" cy="2680752"/>
          </a:xfrm>
        </p:spPr>
        <p:txBody>
          <a:bodyPr>
            <a:noAutofit/>
          </a:bodyPr>
          <a:lstStyle>
            <a:lvl1pPr marL="0" indent="0" algn="r">
              <a:buNone/>
              <a:defRPr sz="19900" b="1"/>
            </a:lvl1pPr>
          </a:lstStyle>
          <a:p>
            <a:pPr lvl="0"/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28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88720"/>
            <a:ext cx="6347459" cy="2675774"/>
          </a:xfrm>
          <a:solidFill>
            <a:srgbClr val="FFC000"/>
          </a:solidFill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4983480"/>
            <a:ext cx="12192000" cy="18745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51166"/>
            <a:ext cx="6347459" cy="2675774"/>
          </a:xfrm>
          <a:noFill/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9870708" y="2333585"/>
            <a:ext cx="781705" cy="237257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8780046" y="692306"/>
            <a:ext cx="781705" cy="4650164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6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708660" y="5083579"/>
            <a:ext cx="6343650" cy="616266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08660" y="238980"/>
            <a:ext cx="3601445" cy="15011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 rot="2700000">
            <a:off x="8615406" y="1021682"/>
            <a:ext cx="687133" cy="3595723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530986"/>
            <a:ext cx="6347459" cy="2675774"/>
          </a:xfrm>
          <a:noFill/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676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0" y="1143000"/>
            <a:ext cx="8001000" cy="5715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530986"/>
            <a:ext cx="6347459" cy="2675774"/>
          </a:xfrm>
          <a:noFill/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grpSp>
        <p:nvGrpSpPr>
          <p:cNvPr id="5" name="Группа 4"/>
          <p:cNvGrpSpPr/>
          <p:nvPr userDrawn="1"/>
        </p:nvGrpSpPr>
        <p:grpSpPr>
          <a:xfrm>
            <a:off x="7291251" y="2183129"/>
            <a:ext cx="3232211" cy="3013912"/>
            <a:chOff x="7291251" y="2183129"/>
            <a:chExt cx="3232211" cy="3013912"/>
          </a:xfrm>
        </p:grpSpPr>
        <p:sp>
          <p:nvSpPr>
            <p:cNvPr id="4" name="Прямоугольник 3"/>
            <p:cNvSpPr/>
            <p:nvPr userDrawn="1"/>
          </p:nvSpPr>
          <p:spPr>
            <a:xfrm>
              <a:off x="7291251" y="2183129"/>
              <a:ext cx="423576" cy="393736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2" name="Прямоугольник 11"/>
            <p:cNvSpPr/>
            <p:nvPr userDrawn="1"/>
          </p:nvSpPr>
          <p:spPr>
            <a:xfrm>
              <a:off x="8469542" y="2596028"/>
              <a:ext cx="333424" cy="295711"/>
            </a:xfrm>
            <a:prstGeom prst="rect">
              <a:avLst/>
            </a:prstGeom>
            <a:solidFill>
              <a:srgbClr val="562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" name="Прямоугольник 9"/>
            <p:cNvSpPr/>
            <p:nvPr userDrawn="1"/>
          </p:nvSpPr>
          <p:spPr>
            <a:xfrm>
              <a:off x="10172457" y="3530326"/>
              <a:ext cx="351005" cy="304746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3" name="Прямоугольник 12"/>
            <p:cNvSpPr/>
            <p:nvPr userDrawn="1"/>
          </p:nvSpPr>
          <p:spPr>
            <a:xfrm>
              <a:off x="7601409" y="4963298"/>
              <a:ext cx="1273680" cy="233743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4" name="Прямоугольник 13"/>
            <p:cNvSpPr/>
            <p:nvPr userDrawn="1"/>
          </p:nvSpPr>
          <p:spPr>
            <a:xfrm>
              <a:off x="7809834" y="2891739"/>
              <a:ext cx="534733" cy="411005"/>
            </a:xfrm>
            <a:prstGeom prst="rect">
              <a:avLst/>
            </a:prstGeom>
            <a:solidFill>
              <a:srgbClr val="562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6" name="Прямоугольник 15"/>
            <p:cNvSpPr/>
            <p:nvPr userDrawn="1"/>
          </p:nvSpPr>
          <p:spPr>
            <a:xfrm rot="16200000">
              <a:off x="9437135" y="2707133"/>
              <a:ext cx="556246" cy="2957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7" name="Прямоугольник 16"/>
            <p:cNvSpPr/>
            <p:nvPr userDrawn="1"/>
          </p:nvSpPr>
          <p:spPr>
            <a:xfrm rot="16200000">
              <a:off x="8404375" y="4014600"/>
              <a:ext cx="654767" cy="295711"/>
            </a:xfrm>
            <a:prstGeom prst="rect">
              <a:avLst/>
            </a:prstGeom>
            <a:solidFill>
              <a:srgbClr val="562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8" name="Прямоугольник 17"/>
            <p:cNvSpPr/>
            <p:nvPr userDrawn="1"/>
          </p:nvSpPr>
          <p:spPr>
            <a:xfrm>
              <a:off x="9033928" y="3866744"/>
              <a:ext cx="556246" cy="2957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108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88720"/>
            <a:ext cx="6347459" cy="2675774"/>
          </a:xfrm>
          <a:solidFill>
            <a:srgbClr val="56287B"/>
          </a:solidFill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026517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324849" y="1334926"/>
            <a:ext cx="781705" cy="4188147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26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2017486"/>
            <a:ext cx="10618469" cy="1205756"/>
          </a:xfrm>
          <a:noFill/>
        </p:spPr>
        <p:txBody>
          <a:bodyPr anchor="ctr"/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3385266"/>
            <a:ext cx="1061847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14" name="Прямоугольник 13"/>
          <p:cNvSpPr/>
          <p:nvPr userDrawn="1"/>
        </p:nvSpPr>
        <p:spPr>
          <a:xfrm>
            <a:off x="485573" y="4501182"/>
            <a:ext cx="8335188" cy="1624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895880" y="4805026"/>
            <a:ext cx="4893015" cy="219176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3342484" y="4185115"/>
            <a:ext cx="4029542" cy="185911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74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88720"/>
            <a:ext cx="6347459" cy="2675774"/>
          </a:xfrm>
          <a:solidFill>
            <a:srgbClr val="FF0066"/>
          </a:solidFill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026517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324849" y="1334926"/>
            <a:ext cx="781705" cy="4188147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9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8915400" y="0"/>
            <a:ext cx="32766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041130" y="31492"/>
            <a:ext cx="3150870" cy="2065638"/>
          </a:xfrm>
          <a:solidFill>
            <a:srgbClr val="FFC000"/>
          </a:solidFill>
        </p:spPr>
        <p:txBody>
          <a:bodyPr anchor="ctr">
            <a:noAutofit/>
          </a:bodyPr>
          <a:lstStyle>
            <a:lvl1pPr algn="l">
              <a:defRPr sz="4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41128" y="2218634"/>
            <a:ext cx="3150871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8915401" cy="6857999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1885950"/>
            <a:ext cx="6412230" cy="4972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1" y="2555371"/>
            <a:ext cx="587610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587611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6572250" y="1897439"/>
            <a:ext cx="5619750" cy="2592067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3"/>
          </p:nvPr>
        </p:nvSpPr>
        <p:spPr>
          <a:xfrm>
            <a:off x="6572250" y="4626032"/>
            <a:ext cx="5619750" cy="2231968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1885950"/>
            <a:ext cx="285750" cy="497205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12192001" cy="685800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8000">
                <a:solidFill>
                  <a:srgbClr val="7030A0"/>
                </a:solidFill>
              </a:defRPr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8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320040" y="457200"/>
            <a:ext cx="11521440" cy="553212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8000">
                <a:solidFill>
                  <a:srgbClr val="7030A0"/>
                </a:solidFill>
              </a:defRPr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6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Диаграмма 2"/>
          <p:cNvSpPr>
            <a:spLocks noGrp="1"/>
          </p:cNvSpPr>
          <p:nvPr>
            <p:ph type="chart" sz="quarter" idx="13"/>
          </p:nvPr>
        </p:nvSpPr>
        <p:spPr>
          <a:xfrm>
            <a:off x="252095" y="365971"/>
            <a:ext cx="11520488" cy="5532438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8000">
                <a:solidFill>
                  <a:srgbClr val="7030A0"/>
                </a:solidFill>
              </a:defRPr>
            </a:lvl1pPr>
          </a:lstStyle>
          <a:p>
            <a:r>
              <a:rPr lang="ru-RU" smtClean="0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431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4" name="Таблица 3"/>
          <p:cNvSpPr>
            <a:spLocks noGrp="1"/>
          </p:cNvSpPr>
          <p:nvPr>
            <p:ph type="tbl" sz="quarter" idx="14"/>
          </p:nvPr>
        </p:nvSpPr>
        <p:spPr>
          <a:xfrm>
            <a:off x="252095" y="468313"/>
            <a:ext cx="11520488" cy="5430096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8000" b="0">
                <a:solidFill>
                  <a:srgbClr val="7030A0"/>
                </a:solidFill>
              </a:defRPr>
            </a:lvl1pPr>
          </a:lstStyle>
          <a:p>
            <a:r>
              <a:rPr lang="ru-RU" smtClean="0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40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10" name="Medienplatzhalter 32"/>
          <p:cNvSpPr>
            <a:spLocks noGrp="1"/>
          </p:cNvSpPr>
          <p:nvPr>
            <p:ph type="media" sz="quarter" idx="12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Вставка клипа мультимедиа</a:t>
            </a:r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26263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5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 sz="3600"/>
            </a:lvl1pPr>
          </a:lstStyle>
          <a:p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КОМАНДА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33528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16" name="Bildplatzhalter 9"/>
          <p:cNvSpPr>
            <a:spLocks noGrp="1"/>
          </p:cNvSpPr>
          <p:nvPr>
            <p:ph type="pic" sz="quarter" idx="12"/>
          </p:nvPr>
        </p:nvSpPr>
        <p:spPr>
          <a:xfrm>
            <a:off x="33528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26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219075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27" name="Текст 6"/>
          <p:cNvSpPr>
            <a:spLocks noGrp="1"/>
          </p:cNvSpPr>
          <p:nvPr>
            <p:ph type="body" sz="quarter" idx="18" hasCustomPrompt="1"/>
          </p:nvPr>
        </p:nvSpPr>
        <p:spPr>
          <a:xfrm>
            <a:off x="219075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28" name="Bildplatzhalter 9"/>
          <p:cNvSpPr>
            <a:spLocks noGrp="1"/>
          </p:cNvSpPr>
          <p:nvPr>
            <p:ph type="pic" sz="quarter" idx="19"/>
          </p:nvPr>
        </p:nvSpPr>
        <p:spPr>
          <a:xfrm>
            <a:off x="219075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29" name="Текст 6"/>
          <p:cNvSpPr>
            <a:spLocks noGrp="1"/>
          </p:cNvSpPr>
          <p:nvPr>
            <p:ph type="body" sz="quarter" idx="20" hasCustomPrompt="1"/>
          </p:nvPr>
        </p:nvSpPr>
        <p:spPr>
          <a:xfrm>
            <a:off x="404622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0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404622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smtClean="0"/>
              <a:t>должность</a:t>
            </a:r>
            <a:endParaRPr lang="ru-RU" dirty="0" smtClean="0"/>
          </a:p>
        </p:txBody>
      </p:sp>
      <p:sp>
        <p:nvSpPr>
          <p:cNvPr id="31" name="Bildplatzhalter 9"/>
          <p:cNvSpPr>
            <a:spLocks noGrp="1"/>
          </p:cNvSpPr>
          <p:nvPr>
            <p:ph type="pic" sz="quarter" idx="22"/>
          </p:nvPr>
        </p:nvSpPr>
        <p:spPr>
          <a:xfrm>
            <a:off x="404622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32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590169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3" name="Текст 6"/>
          <p:cNvSpPr>
            <a:spLocks noGrp="1"/>
          </p:cNvSpPr>
          <p:nvPr>
            <p:ph type="body" sz="quarter" idx="24" hasCustomPrompt="1"/>
          </p:nvPr>
        </p:nvSpPr>
        <p:spPr>
          <a:xfrm>
            <a:off x="590169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34" name="Bildplatzhalter 9"/>
          <p:cNvSpPr>
            <a:spLocks noGrp="1"/>
          </p:cNvSpPr>
          <p:nvPr>
            <p:ph type="pic" sz="quarter" idx="25"/>
          </p:nvPr>
        </p:nvSpPr>
        <p:spPr>
          <a:xfrm>
            <a:off x="590169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35" name="Текст 6"/>
          <p:cNvSpPr>
            <a:spLocks noGrp="1"/>
          </p:cNvSpPr>
          <p:nvPr>
            <p:ph type="body" sz="quarter" idx="26" hasCustomPrompt="1"/>
          </p:nvPr>
        </p:nvSpPr>
        <p:spPr>
          <a:xfrm>
            <a:off x="775716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6" name="Текст 6"/>
          <p:cNvSpPr>
            <a:spLocks noGrp="1"/>
          </p:cNvSpPr>
          <p:nvPr>
            <p:ph type="body" sz="quarter" idx="27" hasCustomPrompt="1"/>
          </p:nvPr>
        </p:nvSpPr>
        <p:spPr>
          <a:xfrm>
            <a:off x="775716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37" name="Bildplatzhalter 9"/>
          <p:cNvSpPr>
            <a:spLocks noGrp="1"/>
          </p:cNvSpPr>
          <p:nvPr>
            <p:ph type="pic" sz="quarter" idx="28"/>
          </p:nvPr>
        </p:nvSpPr>
        <p:spPr>
          <a:xfrm>
            <a:off x="775716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38" name="Текст 6"/>
          <p:cNvSpPr>
            <a:spLocks noGrp="1"/>
          </p:cNvSpPr>
          <p:nvPr>
            <p:ph type="body" sz="quarter" idx="29" hasCustomPrompt="1"/>
          </p:nvPr>
        </p:nvSpPr>
        <p:spPr>
          <a:xfrm>
            <a:off x="961263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9" name="Текст 6"/>
          <p:cNvSpPr>
            <a:spLocks noGrp="1"/>
          </p:cNvSpPr>
          <p:nvPr>
            <p:ph type="body" sz="quarter" idx="30" hasCustomPrompt="1"/>
          </p:nvPr>
        </p:nvSpPr>
        <p:spPr>
          <a:xfrm>
            <a:off x="961263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40" name="Bildplatzhalter 9"/>
          <p:cNvSpPr>
            <a:spLocks noGrp="1"/>
          </p:cNvSpPr>
          <p:nvPr>
            <p:ph type="pic" sz="quarter" idx="31"/>
          </p:nvPr>
        </p:nvSpPr>
        <p:spPr>
          <a:xfrm>
            <a:off x="961263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5358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8"/>
          <a:stretch/>
        </p:blipFill>
        <p:spPr>
          <a:xfrm>
            <a:off x="8492490" y="2637"/>
            <a:ext cx="3699510" cy="685536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96"/>
          <a:stretch/>
        </p:blipFill>
        <p:spPr>
          <a:xfrm>
            <a:off x="5667916" y="0"/>
            <a:ext cx="5769079" cy="6185886"/>
          </a:xfrm>
          <a:prstGeom prst="rect">
            <a:avLst/>
          </a:prstGeom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262680" y="2057371"/>
            <a:ext cx="621886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Предоставлять нашим клиентам</a:t>
            </a:r>
            <a:endParaRPr lang="en-US" sz="24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инновационные</a:t>
            </a:r>
            <a:r>
              <a:rPr lang="en-US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инструменты</a:t>
            </a:r>
            <a:endParaRPr lang="en-US" sz="2400" b="1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повышая их </a:t>
            </a:r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тем самым</a:t>
            </a:r>
          </a:p>
          <a:p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помогать повысить </a:t>
            </a:r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качество</a:t>
            </a:r>
            <a:endParaRPr lang="en-US" sz="2400" b="1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российского бизнеса</a:t>
            </a:r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873837"/>
            <a:ext cx="3995936" cy="1052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262680" y="334993"/>
            <a:ext cx="37108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МИССИЯ ГК «СКАУТ»</a:t>
            </a:r>
          </a:p>
        </p:txBody>
      </p:sp>
    </p:spTree>
    <p:extLst>
      <p:ext uri="{BB962C8B-B14F-4D97-AF65-F5344CB8AC3E}">
        <p14:creationId xmlns:p14="http://schemas.microsoft.com/office/powerpoint/2010/main" val="47439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5" r="11125" b="24710"/>
          <a:stretch/>
        </p:blipFill>
        <p:spPr>
          <a:xfrm>
            <a:off x="0" y="1142777"/>
            <a:ext cx="12192000" cy="3383280"/>
          </a:xfrm>
          <a:prstGeom prst="rect">
            <a:avLst/>
          </a:prstGeom>
        </p:spPr>
      </p:pic>
      <p:pic>
        <p:nvPicPr>
          <p:cNvPr id="16" name="Picture 2" descr="http://toplogos.ru/images/logo-hh-ru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78" y="5188916"/>
            <a:ext cx="1263679" cy="70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 userDrawn="1"/>
        </p:nvSpPr>
        <p:spPr>
          <a:xfrm>
            <a:off x="2043483" y="5171291"/>
            <a:ext cx="3063034" cy="73866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Три года подряд в первой десятке</a:t>
            </a:r>
          </a:p>
          <a:p>
            <a:r>
              <a:rPr lang="ru-RU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IT-компаний  «Рейтинга лучших</a:t>
            </a:r>
          </a:p>
          <a:p>
            <a:r>
              <a:rPr lang="ru-RU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работодателей России»</a:t>
            </a:r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7756367" y="5171291"/>
            <a:ext cx="39022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ГК «СКАУТ» входит в ТОП-30 рейтинга</a:t>
            </a:r>
          </a:p>
          <a:p>
            <a:r>
              <a:rPr lang="ru-RU" sz="1400" dirty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Крупнейших ИТ-поставщиков транспортных</a:t>
            </a:r>
          </a:p>
          <a:p>
            <a:r>
              <a:rPr lang="ru-RU" sz="1400" dirty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компаний по версии </a:t>
            </a:r>
            <a:r>
              <a:rPr lang="en-US" sz="140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CNews</a:t>
            </a: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1400" dirty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</p:txBody>
      </p:sp>
      <p:pic>
        <p:nvPicPr>
          <p:cNvPr id="19" name="Picture 22" descr="Картинки по запросу cnews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288472"/>
            <a:ext cx="1482108" cy="50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рямоугольник 19"/>
          <p:cNvSpPr/>
          <p:nvPr userDrawn="1"/>
        </p:nvSpPr>
        <p:spPr>
          <a:xfrm>
            <a:off x="0" y="286666"/>
            <a:ext cx="5364088" cy="6940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285128" y="372087"/>
            <a:ext cx="5078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О группе компаний «СКАУТ»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374979" y="4398820"/>
            <a:ext cx="2930915" cy="5146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4427985" y="4398820"/>
            <a:ext cx="2448272" cy="5146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34278" y="4447171"/>
            <a:ext cx="6441979" cy="4001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</a:rPr>
              <a:t>11</a:t>
            </a:r>
            <a:r>
              <a:rPr lang="ru-RU" sz="2000" dirty="0">
                <a:solidFill>
                  <a:srgbClr val="000000"/>
                </a:solidFill>
              </a:rPr>
              <a:t> лет на рынке СМТ</a:t>
            </a:r>
            <a:r>
              <a:rPr lang="en-US" sz="2000" dirty="0">
                <a:solidFill>
                  <a:srgbClr val="000000"/>
                </a:solidFill>
              </a:rPr>
              <a:t>                    </a:t>
            </a:r>
            <a:r>
              <a:rPr lang="ru-RU" sz="2000" b="1" dirty="0">
                <a:solidFill>
                  <a:srgbClr val="000000"/>
                </a:solidFill>
              </a:rPr>
              <a:t>170</a:t>
            </a:r>
            <a:r>
              <a:rPr lang="ru-RU" sz="2000" dirty="0">
                <a:solidFill>
                  <a:srgbClr val="000000"/>
                </a:solidFill>
              </a:rPr>
              <a:t> сотрудников</a:t>
            </a:r>
          </a:p>
        </p:txBody>
      </p:sp>
    </p:spTree>
    <p:extLst>
      <p:ext uri="{BB962C8B-B14F-4D97-AF65-F5344CB8AC3E}">
        <p14:creationId xmlns:p14="http://schemas.microsoft.com/office/powerpoint/2010/main" val="255816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-1" y="1772816"/>
            <a:ext cx="7932421" cy="1164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85127" y="1951988"/>
            <a:ext cx="75215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4800" spc="50" dirty="0">
                <a:ln w="13500">
                  <a:solidFill>
                    <a:srgbClr val="542378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2155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11018520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6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5991452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" t="46491" r="320" b="48103"/>
          <a:stretch/>
        </p:blipFill>
        <p:spPr>
          <a:xfrm rot="10800000" flipH="1">
            <a:off x="0" y="6743699"/>
            <a:ext cx="12172950" cy="11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5806440" y="1387929"/>
            <a:ext cx="6000750" cy="4578532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2855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5806440" y="1359535"/>
            <a:ext cx="596646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6"/>
          </p:nvPr>
        </p:nvSpPr>
        <p:spPr>
          <a:xfrm>
            <a:off x="5806440" y="3760470"/>
            <a:ext cx="596646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0395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33" Type="http://schemas.openxmlformats.org/officeDocument/2006/relationships/image" Target="../media/image3.jpg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32" Type="http://schemas.openxmlformats.org/officeDocument/2006/relationships/image" Target="../media/image2.jpg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815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0" y="6003285"/>
            <a:ext cx="2986826" cy="61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32"/>
        </a:buBlip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33"/>
        </a:buBlip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-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-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-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815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0" y="6003285"/>
            <a:ext cx="2986826" cy="61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5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  <p:sldLayoutId id="2147483741" r:id="rId21"/>
    <p:sldLayoutId id="2147483742" r:id="rId22"/>
    <p:sldLayoutId id="2147483743" r:id="rId23"/>
    <p:sldLayoutId id="2147483744" r:id="rId24"/>
    <p:sldLayoutId id="2147483745" r:id="rId25"/>
    <p:sldLayoutId id="2147483746" r:id="rId26"/>
    <p:sldLayoutId id="2147483747" r:id="rId27"/>
    <p:sldLayoutId id="2147483748" r:id="rId28"/>
    <p:sldLayoutId id="2147483749" r:id="rId2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32"/>
        </a:buBlip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33"/>
        </a:buBlip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-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-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-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ingyuliang.me/unit-testing-frameworks-xunit-vs-nunit-vs-mstest-net-net-core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0.xml"/><Relationship Id="rId5" Type="http://schemas.openxmlformats.org/officeDocument/2006/relationships/hyperlink" Target="https://github.com/Moq/moq4/wiki/Quickstart" TargetMode="External"/><Relationship Id="rId4" Type="http://schemas.openxmlformats.org/officeDocument/2006/relationships/hyperlink" Target="https://xunit.github.io/docs/comparisons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ewlock.net/creating-a-custom-xunit-theory-test-dataattribute-to-load-data-from-json-files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0.xml"/><Relationship Id="rId5" Type="http://schemas.openxmlformats.org/officeDocument/2006/relationships/hyperlink" Target="https://github.com/Markeli/BugsStrikesBack" TargetMode="External"/><Relationship Id="rId4" Type="http://schemas.openxmlformats.org/officeDocument/2006/relationships/hyperlink" Target="https://github.com/dariusz-wozniak/List-of-Testing-Tools-and-Frameworks-for-.NET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28600"/>
            <a:ext cx="12192000" cy="6886600"/>
          </a:xfrm>
          <a:prstGeom prst="rect">
            <a:avLst/>
          </a:prstGeom>
          <a:solidFill>
            <a:srgbClr val="2E2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2" t="31040" r="42568" b="41511"/>
          <a:stretch/>
        </p:blipFill>
        <p:spPr>
          <a:xfrm>
            <a:off x="4684482" y="394055"/>
            <a:ext cx="2823031" cy="302064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13531" y="3937687"/>
            <a:ext cx="11364935" cy="206563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5300" dirty="0"/>
              <a:t>Unit testing: bugs strikes back</a:t>
            </a:r>
            <a:endParaRPr lang="ru-RU" sz="5300" dirty="0"/>
          </a:p>
        </p:txBody>
      </p:sp>
    </p:spTree>
    <p:extLst>
      <p:ext uri="{BB962C8B-B14F-4D97-AF65-F5344CB8AC3E}">
        <p14:creationId xmlns:p14="http://schemas.microsoft.com/office/powerpoint/2010/main" val="46354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Эпизод 1.</a:t>
            </a:r>
            <a:br>
              <a:rPr lang="ru-RU" dirty="0" smtClean="0"/>
            </a:br>
            <a:r>
              <a:rPr lang="ru-RU" dirty="0" smtClean="0"/>
              <a:t>Простой </a:t>
            </a:r>
            <a:r>
              <a:rPr lang="en-US" dirty="0"/>
              <a:t>unit test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-28600"/>
            <a:ext cx="12192000" cy="6886600"/>
          </a:xfrm>
          <a:prstGeom prst="rect">
            <a:avLst/>
          </a:prstGeom>
          <a:solidFill>
            <a:srgbClr val="2E2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2" t="31040" r="42568" b="41511"/>
          <a:stretch/>
        </p:blipFill>
        <p:spPr>
          <a:xfrm>
            <a:off x="4684482" y="394055"/>
            <a:ext cx="2823031" cy="302064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13531" y="3937687"/>
            <a:ext cx="11364935" cy="20656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ru-RU" sz="5300" dirty="0" smtClean="0">
                <a:solidFill>
                  <a:schemeClr val="tx1"/>
                </a:solidFill>
              </a:rPr>
              <a:t>Эпизод </a:t>
            </a:r>
            <a:r>
              <a:rPr lang="en-US" sz="5300" dirty="0" smtClean="0">
                <a:solidFill>
                  <a:schemeClr val="tx1"/>
                </a:solidFill>
              </a:rPr>
              <a:t>I</a:t>
            </a:r>
            <a:r>
              <a:rPr lang="ru-RU" sz="5300" dirty="0" smtClean="0">
                <a:solidFill>
                  <a:schemeClr val="tx1"/>
                </a:solidFill>
              </a:rPr>
              <a:t/>
            </a:r>
            <a:br>
              <a:rPr lang="ru-RU" sz="5300" dirty="0" smtClean="0">
                <a:solidFill>
                  <a:schemeClr val="tx1"/>
                </a:solidFill>
              </a:rPr>
            </a:br>
            <a:r>
              <a:rPr lang="ru-RU" sz="5300" dirty="0" smtClean="0">
                <a:solidFill>
                  <a:schemeClr val="tx1"/>
                </a:solidFill>
              </a:rPr>
              <a:t>Простой </a:t>
            </a:r>
            <a:r>
              <a:rPr lang="en-US" sz="5300" dirty="0" smtClean="0">
                <a:solidFill>
                  <a:schemeClr val="tx1"/>
                </a:solidFill>
              </a:rPr>
              <a:t>unit test</a:t>
            </a:r>
            <a:endParaRPr lang="ru-RU" sz="5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87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-28600"/>
            <a:ext cx="12192000" cy="6886600"/>
          </a:xfrm>
          <a:prstGeom prst="rect">
            <a:avLst/>
          </a:prstGeom>
          <a:solidFill>
            <a:srgbClr val="2E2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0514" y="-28600"/>
            <a:ext cx="10130971" cy="686341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en-US" sz="4000" b="1" dirty="0">
                <a:solidFill>
                  <a:srgbClr val="FFFF00"/>
                </a:solidFill>
              </a:rPr>
              <a:t>UNIT TESTS</a:t>
            </a:r>
            <a:endParaRPr lang="ru-RU" sz="4000" b="1" dirty="0">
              <a:solidFill>
                <a:srgbClr val="FFFF00"/>
              </a:solidFill>
            </a:endParaRPr>
          </a:p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/>
            </a:r>
            <a:br>
              <a:rPr lang="en-US" sz="4000" dirty="0" smtClean="0">
                <a:solidFill>
                  <a:srgbClr val="FFFF00"/>
                </a:solidFill>
              </a:rPr>
            </a:br>
            <a:r>
              <a:rPr lang="ru-RU" sz="4000" dirty="0" smtClean="0">
                <a:solidFill>
                  <a:srgbClr val="FFFF00"/>
                </a:solidFill>
              </a:rPr>
              <a:t>Звезда Смерти была уничтожена. Но Империя решила восстановить его с учетом всех недостатков. Поэтому жители планеты </a:t>
            </a:r>
            <a:r>
              <a:rPr lang="ru-RU" sz="4000" dirty="0" err="1" smtClean="0">
                <a:solidFill>
                  <a:srgbClr val="FFFF00"/>
                </a:solidFill>
              </a:rPr>
              <a:t>Фриланс</a:t>
            </a:r>
            <a:r>
              <a:rPr lang="ru-RU" sz="4000" dirty="0" smtClean="0">
                <a:solidFill>
                  <a:srgbClr val="FFFF00"/>
                </a:solidFill>
              </a:rPr>
              <a:t> были выбраны в качестве исполнителей. Им были переданы чертежи старой Звезды Смерти, Император приказал сделать хорошо, а для контроля за исполнением приставил </a:t>
            </a:r>
            <a:r>
              <a:rPr lang="ru-RU" sz="4000" dirty="0" err="1" smtClean="0">
                <a:solidFill>
                  <a:srgbClr val="FFFF00"/>
                </a:solidFill>
              </a:rPr>
              <a:t>Дарта</a:t>
            </a:r>
            <a:r>
              <a:rPr lang="ru-RU" sz="4000" dirty="0" smtClean="0">
                <a:solidFill>
                  <a:srgbClr val="FFFF00"/>
                </a:solidFill>
              </a:rPr>
              <a:t> </a:t>
            </a:r>
            <a:r>
              <a:rPr lang="ru-RU" sz="4000" dirty="0" err="1" smtClean="0">
                <a:solidFill>
                  <a:srgbClr val="FFFF00"/>
                </a:solidFill>
              </a:rPr>
              <a:t>Вейдера</a:t>
            </a:r>
            <a:r>
              <a:rPr lang="ru-RU" sz="4000" dirty="0" smtClean="0">
                <a:solidFill>
                  <a:srgbClr val="FFFF00"/>
                </a:solidFill>
              </a:rPr>
              <a:t>…</a:t>
            </a:r>
            <a:endParaRPr lang="ru-RU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258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Предметная область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114800" y="2462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33521" t="64736" r="3277"/>
          <a:stretch/>
        </p:blipFill>
        <p:spPr>
          <a:xfrm>
            <a:off x="583698" y="1187519"/>
            <a:ext cx="11205029" cy="525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0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ДЕМО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-28600"/>
            <a:ext cx="12192000" cy="6886600"/>
          </a:xfrm>
          <a:prstGeom prst="rect">
            <a:avLst/>
          </a:prstGeom>
          <a:solidFill>
            <a:srgbClr val="2E2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2" t="31040" r="42568" b="41511"/>
          <a:stretch/>
        </p:blipFill>
        <p:spPr>
          <a:xfrm>
            <a:off x="4684482" y="394055"/>
            <a:ext cx="2823031" cy="302064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13531" y="3937687"/>
            <a:ext cx="11364935" cy="20656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ru-RU" sz="5300" dirty="0" smtClean="0">
                <a:solidFill>
                  <a:schemeClr val="tx1"/>
                </a:solidFill>
              </a:rPr>
              <a:t>ДЕМО</a:t>
            </a:r>
            <a:endParaRPr lang="ru-RU" sz="5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78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Резюме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114800" y="2462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111192" y="2116392"/>
            <a:ext cx="8742333" cy="38489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</a:t>
            </a:r>
            <a:r>
              <a:rPr lang="ru-RU" dirty="0" smtClean="0"/>
              <a:t>Модуль </a:t>
            </a:r>
            <a:r>
              <a:rPr lang="ru-RU" dirty="0" smtClean="0"/>
              <a:t>– код, выполняющий единицу работы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</a:t>
            </a:r>
            <a:r>
              <a:rPr lang="en-US" dirty="0"/>
              <a:t>U</a:t>
            </a:r>
            <a:r>
              <a:rPr lang="en-US" dirty="0" smtClean="0"/>
              <a:t>nit </a:t>
            </a:r>
            <a:r>
              <a:rPr lang="ru-RU" dirty="0" smtClean="0"/>
              <a:t>тест проверяет модуль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</a:t>
            </a:r>
            <a:r>
              <a:rPr lang="ru-RU" dirty="0"/>
              <a:t>З</a:t>
            </a:r>
            <a:r>
              <a:rPr lang="ru-RU" dirty="0" smtClean="0"/>
              <a:t>наем </a:t>
            </a:r>
            <a:r>
              <a:rPr lang="ru-RU" dirty="0" smtClean="0"/>
              <a:t>свойства хорошего </a:t>
            </a:r>
            <a:r>
              <a:rPr lang="en-US" dirty="0" smtClean="0"/>
              <a:t>unit </a:t>
            </a:r>
            <a:r>
              <a:rPr lang="ru-RU" dirty="0" smtClean="0"/>
              <a:t>теста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</a:t>
            </a:r>
            <a:r>
              <a:rPr lang="ru-RU" dirty="0" smtClean="0"/>
              <a:t>Умеем </a:t>
            </a:r>
            <a:r>
              <a:rPr lang="ru-RU" dirty="0" smtClean="0"/>
              <a:t>делать простой </a:t>
            </a:r>
            <a:r>
              <a:rPr lang="en-US" dirty="0" smtClean="0"/>
              <a:t>unit </a:t>
            </a:r>
            <a:r>
              <a:rPr lang="ru-RU" dirty="0" smtClean="0"/>
              <a:t>тест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748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Эпизод 2.</a:t>
            </a:r>
            <a:br>
              <a:rPr lang="ru-RU" dirty="0" smtClean="0"/>
            </a:br>
            <a:r>
              <a:rPr lang="en-US" dirty="0" smtClean="0"/>
              <a:t>Testing</a:t>
            </a:r>
            <a:r>
              <a:rPr lang="ru-RU" dirty="0" smtClean="0"/>
              <a:t> </a:t>
            </a:r>
            <a:r>
              <a:rPr lang="en-US" dirty="0"/>
              <a:t>frameworks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-28600"/>
            <a:ext cx="12192000" cy="6886600"/>
          </a:xfrm>
          <a:prstGeom prst="rect">
            <a:avLst/>
          </a:prstGeom>
          <a:solidFill>
            <a:srgbClr val="2E2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2" t="31040" r="42568" b="41511"/>
          <a:stretch/>
        </p:blipFill>
        <p:spPr>
          <a:xfrm>
            <a:off x="4684482" y="394055"/>
            <a:ext cx="2823031" cy="302064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13531" y="3937687"/>
            <a:ext cx="11364935" cy="20656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ru-RU" sz="5300" dirty="0" smtClean="0">
                <a:solidFill>
                  <a:schemeClr val="tx1"/>
                </a:solidFill>
              </a:rPr>
              <a:t>Эпизод </a:t>
            </a:r>
            <a:r>
              <a:rPr lang="en-US" sz="5300" dirty="0" smtClean="0">
                <a:solidFill>
                  <a:schemeClr val="tx1"/>
                </a:solidFill>
              </a:rPr>
              <a:t>II</a:t>
            </a:r>
            <a:r>
              <a:rPr lang="ru-RU" sz="5300" dirty="0" smtClean="0">
                <a:solidFill>
                  <a:schemeClr val="tx1"/>
                </a:solidFill>
              </a:rPr>
              <a:t/>
            </a:r>
            <a:br>
              <a:rPr lang="ru-RU" sz="5300" dirty="0" smtClean="0">
                <a:solidFill>
                  <a:schemeClr val="tx1"/>
                </a:solidFill>
              </a:rPr>
            </a:br>
            <a:r>
              <a:rPr lang="en-US" sz="5300" dirty="0" smtClean="0">
                <a:solidFill>
                  <a:schemeClr val="tx1"/>
                </a:solidFill>
              </a:rPr>
              <a:t>Testing frameworks</a:t>
            </a:r>
            <a:endParaRPr lang="ru-RU" sz="5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Польза </a:t>
            </a:r>
            <a:r>
              <a:rPr lang="en-US" dirty="0" smtClean="0">
                <a:solidFill>
                  <a:schemeClr val="bg1"/>
                </a:solidFill>
              </a:rPr>
              <a:t>testing frameworks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039033" y="2396778"/>
            <a:ext cx="9867748" cy="32302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Простота и упорядоченность написания тестов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fontAlgn="t">
              <a:buFont typeface="Wingdings" panose="05000000000000000000" pitchFamily="2" charset="2"/>
              <a:buChar char="§"/>
            </a:pPr>
            <a:r>
              <a:rPr lang="ru-RU" dirty="0" smtClean="0"/>
              <a:t> </a:t>
            </a:r>
            <a:r>
              <a:rPr lang="ru-RU" dirty="0"/>
              <a:t>Выполнение одного или всех </a:t>
            </a:r>
            <a:r>
              <a:rPr lang="ru-RU" dirty="0" smtClean="0"/>
              <a:t>тестов</a:t>
            </a:r>
          </a:p>
          <a:p>
            <a:pPr fontAlgn="t">
              <a:buFont typeface="Wingdings" panose="05000000000000000000" pitchFamily="2" charset="2"/>
              <a:buChar char="§"/>
            </a:pPr>
            <a:endParaRPr lang="ru-RU" dirty="0"/>
          </a:p>
          <a:p>
            <a:pPr fontAlgn="t">
              <a:buFont typeface="Wingdings" panose="05000000000000000000" pitchFamily="2" charset="2"/>
              <a:buChar char="§"/>
            </a:pPr>
            <a:r>
              <a:rPr lang="ru-RU" dirty="0" smtClean="0"/>
              <a:t> </a:t>
            </a:r>
            <a:r>
              <a:rPr lang="ru-RU" dirty="0"/>
              <a:t>Анализ результатов прогона </a:t>
            </a:r>
            <a:r>
              <a:rPr lang="ru-RU" dirty="0" smtClean="0"/>
              <a:t>тестов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222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ДЕМО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-28600"/>
            <a:ext cx="12192000" cy="6886600"/>
          </a:xfrm>
          <a:prstGeom prst="rect">
            <a:avLst/>
          </a:prstGeom>
          <a:solidFill>
            <a:srgbClr val="2E2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2" t="31040" r="42568" b="41511"/>
          <a:stretch/>
        </p:blipFill>
        <p:spPr>
          <a:xfrm>
            <a:off x="4684482" y="394055"/>
            <a:ext cx="2823031" cy="302064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13531" y="3937687"/>
            <a:ext cx="11364935" cy="20656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ru-RU" sz="5300" dirty="0" smtClean="0">
                <a:solidFill>
                  <a:schemeClr val="tx1"/>
                </a:solidFill>
              </a:rPr>
              <a:t>ДЕМО</a:t>
            </a:r>
            <a:endParaRPr lang="ru-RU" sz="5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3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Резюме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039033" y="2396778"/>
            <a:ext cx="9867748" cy="32302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</a:t>
            </a:r>
            <a:r>
              <a:rPr lang="ru-RU" dirty="0" smtClean="0"/>
              <a:t>Можем написать простой тест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fontAlgn="t">
              <a:buFont typeface="Wingdings" panose="05000000000000000000" pitchFamily="2" charset="2"/>
              <a:buChar char="§"/>
            </a:pPr>
            <a:r>
              <a:rPr lang="ru-RU" dirty="0" smtClean="0"/>
              <a:t> Можем пропустить испорченный тест</a:t>
            </a:r>
          </a:p>
          <a:p>
            <a:pPr fontAlgn="t">
              <a:buFont typeface="Wingdings" panose="05000000000000000000" pitchFamily="2" charset="2"/>
              <a:buChar char="§"/>
            </a:pPr>
            <a:endParaRPr lang="ru-RU" dirty="0"/>
          </a:p>
          <a:p>
            <a:pPr fontAlgn="t">
              <a:buFont typeface="Wingdings" panose="05000000000000000000" pitchFamily="2" charset="2"/>
              <a:buChar char="§"/>
            </a:pPr>
            <a:r>
              <a:rPr lang="ru-RU" dirty="0" smtClean="0"/>
              <a:t> Можем делать различные предположения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54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Эпизод 3.</a:t>
            </a:r>
            <a:br>
              <a:rPr lang="ru-RU" dirty="0" smtClean="0"/>
            </a:br>
            <a:r>
              <a:rPr lang="ru-RU" dirty="0" smtClean="0"/>
              <a:t>Изоляция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-28600"/>
            <a:ext cx="12192000" cy="6886600"/>
          </a:xfrm>
          <a:prstGeom prst="rect">
            <a:avLst/>
          </a:prstGeom>
          <a:solidFill>
            <a:srgbClr val="2E2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2" t="31040" r="42568" b="41511"/>
          <a:stretch/>
        </p:blipFill>
        <p:spPr>
          <a:xfrm>
            <a:off x="4684482" y="394055"/>
            <a:ext cx="2823031" cy="302064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13531" y="3937687"/>
            <a:ext cx="11364935" cy="20656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ru-RU" sz="5300" dirty="0" smtClean="0">
                <a:solidFill>
                  <a:schemeClr val="tx1"/>
                </a:solidFill>
              </a:rPr>
              <a:t>Эпизод </a:t>
            </a:r>
            <a:r>
              <a:rPr lang="en-US" sz="5300" dirty="0" smtClean="0">
                <a:solidFill>
                  <a:schemeClr val="tx1"/>
                </a:solidFill>
              </a:rPr>
              <a:t>III</a:t>
            </a:r>
            <a:r>
              <a:rPr lang="ru-RU" sz="5300" dirty="0" smtClean="0">
                <a:solidFill>
                  <a:schemeClr val="tx1"/>
                </a:solidFill>
              </a:rPr>
              <a:t/>
            </a:r>
            <a:br>
              <a:rPr lang="ru-RU" sz="5300" dirty="0" smtClean="0">
                <a:solidFill>
                  <a:schemeClr val="tx1"/>
                </a:solidFill>
              </a:rPr>
            </a:br>
            <a:r>
              <a:rPr lang="ru-RU" sz="5300" dirty="0" smtClean="0">
                <a:solidFill>
                  <a:schemeClr val="tx1"/>
                </a:solidFill>
              </a:rPr>
              <a:t>Изоляция</a:t>
            </a:r>
            <a:endParaRPr lang="ru-RU" sz="5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0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План семинара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1001375" y="1929518"/>
            <a:ext cx="9203983" cy="415196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</a:t>
            </a:r>
            <a:r>
              <a:rPr lang="en-US" dirty="0" smtClean="0"/>
              <a:t>Unit testing:</a:t>
            </a:r>
            <a:r>
              <a:rPr lang="ru-RU" dirty="0" smtClean="0"/>
              <a:t> определение, назначение, принципы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Простой </a:t>
            </a:r>
            <a:r>
              <a:rPr lang="en-US" dirty="0" smtClean="0"/>
              <a:t>unit test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</a:t>
            </a:r>
            <a:r>
              <a:rPr lang="en-US" dirty="0" smtClean="0"/>
              <a:t>Testing</a:t>
            </a:r>
            <a:r>
              <a:rPr lang="ru-RU" dirty="0" smtClean="0"/>
              <a:t> </a:t>
            </a:r>
            <a:r>
              <a:rPr lang="en-US" dirty="0"/>
              <a:t>frameworks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Изоляция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Обзор </a:t>
            </a:r>
            <a:r>
              <a:rPr lang="en-US" dirty="0" smtClean="0"/>
              <a:t>testing </a:t>
            </a:r>
            <a:r>
              <a:rPr lang="ru-RU" dirty="0" smtClean="0"/>
              <a:t>и </a:t>
            </a:r>
            <a:r>
              <a:rPr lang="en-US" dirty="0" smtClean="0"/>
              <a:t>mocking frameworks</a:t>
            </a: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</a:t>
            </a:r>
            <a:r>
              <a:rPr lang="ru-RU" dirty="0" err="1" smtClean="0"/>
              <a:t>Тестопригодный</a:t>
            </a:r>
            <a:r>
              <a:rPr lang="ru-RU" dirty="0" smtClean="0"/>
              <a:t>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CI</a:t>
            </a: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</a:t>
            </a:r>
            <a:r>
              <a:rPr lang="ru-RU" dirty="0" smtClean="0"/>
              <a:t>Вопросы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323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Зависимости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14342" y="2677635"/>
            <a:ext cx="4621628" cy="213750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Внутренние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Внешние</a:t>
            </a:r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000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Разрыв </a:t>
            </a:r>
            <a:r>
              <a:rPr lang="ru-RU" dirty="0">
                <a:solidFill>
                  <a:schemeClr val="bg1"/>
                </a:solidFill>
              </a:rPr>
              <a:t>з</a:t>
            </a:r>
            <a:r>
              <a:rPr lang="ru-RU" dirty="0" smtClean="0">
                <a:solidFill>
                  <a:schemeClr val="bg1"/>
                </a:solidFill>
              </a:rPr>
              <a:t>ависимости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093372" y="2382391"/>
            <a:ext cx="9598074" cy="333260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</a:t>
            </a:r>
            <a:r>
              <a:rPr lang="ru-RU" dirty="0"/>
              <a:t>Найти </a:t>
            </a:r>
            <a:r>
              <a:rPr lang="ru-RU" dirty="0" smtClean="0"/>
              <a:t>интерфейс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Добавить абстракцию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Заменить контролируемым объектом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624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Шов </a:t>
            </a:r>
            <a:r>
              <a:rPr lang="en-US" dirty="0" smtClean="0">
                <a:solidFill>
                  <a:schemeClr val="bg1"/>
                </a:solidFill>
              </a:rPr>
              <a:t>(seam)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108361" y="1486226"/>
            <a:ext cx="10022701" cy="8338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Место программы, куда можно подключить иную функциональность взамен существующей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061328" y="2754733"/>
            <a:ext cx="9665287" cy="375181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через конструктор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</a:t>
            </a:r>
            <a:r>
              <a:rPr lang="ru-RU" dirty="0" smtClean="0"/>
              <a:t>установить через свойство или метод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</a:t>
            </a:r>
            <a:r>
              <a:rPr lang="ru-RU" dirty="0" smtClean="0"/>
              <a:t>получить непосредственного перед вызовом: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/>
              <a:t> через параметр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 </a:t>
            </a:r>
            <a:r>
              <a:rPr lang="ru-RU" dirty="0" smtClean="0"/>
              <a:t>с помощью фабрики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 </a:t>
            </a:r>
            <a:r>
              <a:rPr lang="ru-RU" dirty="0" smtClean="0"/>
              <a:t>с помощью локального фабричного метода</a:t>
            </a:r>
          </a:p>
        </p:txBody>
      </p:sp>
    </p:spTree>
    <p:extLst>
      <p:ext uri="{BB962C8B-B14F-4D97-AF65-F5344CB8AC3E}">
        <p14:creationId xmlns:p14="http://schemas.microsoft.com/office/powerpoint/2010/main" val="353791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ДЕМО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-28600"/>
            <a:ext cx="12192000" cy="6886600"/>
          </a:xfrm>
          <a:prstGeom prst="rect">
            <a:avLst/>
          </a:prstGeom>
          <a:solidFill>
            <a:srgbClr val="2E2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2" t="31040" r="42568" b="41511"/>
          <a:stretch/>
        </p:blipFill>
        <p:spPr>
          <a:xfrm>
            <a:off x="4684482" y="394055"/>
            <a:ext cx="2823031" cy="302064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13531" y="3937687"/>
            <a:ext cx="11364935" cy="20656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ru-RU" sz="5300" dirty="0" smtClean="0">
                <a:solidFill>
                  <a:schemeClr val="tx1"/>
                </a:solidFill>
              </a:rPr>
              <a:t>ДЕМО</a:t>
            </a:r>
            <a:endParaRPr lang="ru-RU" sz="5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14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Поддельные объекты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2864773"/>
            <a:ext cx="11658210" cy="156655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Поддельный объект, подделка, </a:t>
            </a:r>
            <a:r>
              <a:rPr lang="en-US" dirty="0" smtClean="0"/>
              <a:t>fake</a:t>
            </a:r>
            <a:r>
              <a:rPr lang="ru-RU" dirty="0" smtClean="0"/>
              <a:t> –имитируют настоящий объект. 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87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ДЕМО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-28600"/>
            <a:ext cx="12192000" cy="6886600"/>
          </a:xfrm>
          <a:prstGeom prst="rect">
            <a:avLst/>
          </a:prstGeom>
          <a:solidFill>
            <a:srgbClr val="2E2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2" t="31040" r="42568" b="41511"/>
          <a:stretch/>
        </p:blipFill>
        <p:spPr>
          <a:xfrm>
            <a:off x="4684482" y="394055"/>
            <a:ext cx="2823031" cy="302064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13531" y="3937687"/>
            <a:ext cx="11364935" cy="20656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ru-RU" sz="5300" dirty="0" smtClean="0">
                <a:solidFill>
                  <a:schemeClr val="tx1"/>
                </a:solidFill>
              </a:rPr>
              <a:t>ДЕМО</a:t>
            </a:r>
            <a:endParaRPr lang="ru-RU" sz="5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15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Проблемы рукописных подделок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110761" y="1827281"/>
            <a:ext cx="9970477" cy="539999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latin typeface="+mj-lt"/>
              </a:rPr>
              <a:t>Их </a:t>
            </a:r>
            <a:r>
              <a:rPr lang="ru-RU" dirty="0" smtClean="0">
                <a:latin typeface="+mj-lt"/>
              </a:rPr>
              <a:t>написание требует времени</a:t>
            </a:r>
            <a:endParaRPr lang="en-US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latin typeface="+mj-lt"/>
              </a:rPr>
              <a:t>Трудно </a:t>
            </a:r>
            <a:r>
              <a:rPr lang="ru-RU" dirty="0" smtClean="0">
                <a:latin typeface="+mj-lt"/>
              </a:rPr>
              <a:t>писать подделки для интерфейсов и классов с большим число методов, свойств, событий</a:t>
            </a:r>
            <a:endParaRPr lang="en-US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latin typeface="+mj-lt"/>
              </a:rPr>
              <a:t>Для </a:t>
            </a:r>
            <a:r>
              <a:rPr lang="ru-RU" dirty="0" smtClean="0">
                <a:latin typeface="+mj-lt"/>
              </a:rPr>
              <a:t>сохранения состояния подставки требуется писать много стереотипного кода</a:t>
            </a:r>
            <a:endParaRPr lang="en-US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+mj-lt"/>
              </a:rPr>
              <a:t>С</a:t>
            </a:r>
            <a:r>
              <a:rPr lang="ru-RU" dirty="0" smtClean="0">
                <a:latin typeface="+mj-lt"/>
              </a:rPr>
              <a:t>ложно </a:t>
            </a:r>
            <a:r>
              <a:rPr lang="ru-RU" dirty="0" smtClean="0">
                <a:latin typeface="+mj-lt"/>
              </a:rPr>
              <a:t>повторно использовать</a:t>
            </a:r>
            <a:endParaRPr lang="en-US" dirty="0" smtClean="0">
              <a:latin typeface="+mj-lt"/>
            </a:endParaRPr>
          </a:p>
          <a:p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369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Изолирующие </a:t>
            </a:r>
            <a:r>
              <a:rPr lang="ru-RU" dirty="0" err="1" smtClean="0">
                <a:solidFill>
                  <a:schemeClr val="bg1"/>
                </a:solidFill>
              </a:rPr>
              <a:t>фреймворки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066800" y="2321275"/>
            <a:ext cx="10058400" cy="285022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Упрощается проверка </a:t>
            </a:r>
            <a:r>
              <a:rPr lang="ru-RU" dirty="0" smtClean="0">
                <a:latin typeface="+mj-lt"/>
              </a:rPr>
              <a:t>параметров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+mj-lt"/>
              </a:rPr>
              <a:t> Упрощается создание поддельных </a:t>
            </a:r>
            <a:r>
              <a:rPr lang="ru-RU" dirty="0" smtClean="0">
                <a:latin typeface="+mj-lt"/>
              </a:rPr>
              <a:t>объектов</a:t>
            </a: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093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ДЕМО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-28600"/>
            <a:ext cx="12192000" cy="6886600"/>
          </a:xfrm>
          <a:prstGeom prst="rect">
            <a:avLst/>
          </a:prstGeom>
          <a:solidFill>
            <a:srgbClr val="2E2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2" t="31040" r="42568" b="41511"/>
          <a:stretch/>
        </p:blipFill>
        <p:spPr>
          <a:xfrm>
            <a:off x="4684482" y="394055"/>
            <a:ext cx="2823031" cy="302064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13531" y="3937687"/>
            <a:ext cx="11364935" cy="20656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ru-RU" sz="5300" dirty="0" smtClean="0">
                <a:solidFill>
                  <a:schemeClr val="tx1"/>
                </a:solidFill>
              </a:rPr>
              <a:t>ДЕМО</a:t>
            </a:r>
            <a:endParaRPr lang="ru-RU" sz="5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34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Классификация изолирующих </a:t>
            </a:r>
            <a:r>
              <a:rPr lang="ru-RU" dirty="0" err="1" smtClean="0">
                <a:solidFill>
                  <a:schemeClr val="bg1"/>
                </a:solidFill>
              </a:rPr>
              <a:t>фреймворков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037492" y="1046391"/>
            <a:ext cx="9812216" cy="53999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Ограниченные (не умеют подделывать статические методы, </a:t>
            </a:r>
            <a:r>
              <a:rPr lang="ru-RU" dirty="0" err="1" smtClean="0">
                <a:latin typeface="+mj-lt"/>
              </a:rPr>
              <a:t>невиртуальные</a:t>
            </a:r>
            <a:r>
              <a:rPr lang="ru-RU" dirty="0" smtClean="0">
                <a:latin typeface="+mj-lt"/>
              </a:rPr>
              <a:t> методы, </a:t>
            </a:r>
            <a:r>
              <a:rPr lang="en-US" dirty="0" smtClean="0">
                <a:latin typeface="+mj-lt"/>
              </a:rPr>
              <a:t>sealed</a:t>
            </a:r>
            <a:r>
              <a:rPr lang="ru-RU" dirty="0" smtClean="0">
                <a:latin typeface="+mj-lt"/>
              </a:rPr>
              <a:t> классы и т.д.)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latin typeface="+mj-lt"/>
              </a:rPr>
              <a:t> Неограниченные (можно подделать все, что угодно)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82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Unit testing:</a:t>
            </a:r>
            <a:r>
              <a:rPr lang="ru-RU" dirty="0"/>
              <a:t> определение, назначение, принципы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-28600"/>
            <a:ext cx="12192000" cy="6886600"/>
          </a:xfrm>
          <a:prstGeom prst="rect">
            <a:avLst/>
          </a:prstGeom>
          <a:solidFill>
            <a:srgbClr val="2E2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2" t="31040" r="42568" b="41511"/>
          <a:stretch/>
        </p:blipFill>
        <p:spPr>
          <a:xfrm>
            <a:off x="4684482" y="394055"/>
            <a:ext cx="2823031" cy="302064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13531" y="3937687"/>
            <a:ext cx="11364935" cy="20656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sz="5300" dirty="0" smtClean="0">
                <a:solidFill>
                  <a:schemeClr val="tx1"/>
                </a:solidFill>
              </a:rPr>
              <a:t>Unit testing: </a:t>
            </a:r>
            <a:r>
              <a:rPr lang="ru-RU" sz="5300" dirty="0" smtClean="0">
                <a:solidFill>
                  <a:schemeClr val="tx1"/>
                </a:solidFill>
              </a:rPr>
              <a:t>определение, назначение, принципы</a:t>
            </a:r>
            <a:endParaRPr lang="ru-RU" sz="5300" dirty="0"/>
          </a:p>
        </p:txBody>
      </p:sp>
    </p:spTree>
    <p:extLst>
      <p:ext uri="{BB962C8B-B14F-4D97-AF65-F5344CB8AC3E}">
        <p14:creationId xmlns:p14="http://schemas.microsoft.com/office/powerpoint/2010/main" val="279567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Изоляция с помощью </a:t>
            </a:r>
            <a:r>
              <a:rPr lang="en-US" b="1" dirty="0" smtClean="0">
                <a:solidFill>
                  <a:schemeClr val="bg1"/>
                </a:solidFill>
              </a:rPr>
              <a:t>Fakes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975276" y="2528836"/>
            <a:ext cx="10241448" cy="26511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Добавить проект к тестовому проекту</a:t>
            </a:r>
            <a:endParaRPr lang="en-US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ru-RU" dirty="0" smtClean="0">
                <a:latin typeface="+mn-lt"/>
              </a:rPr>
              <a:t> </a:t>
            </a:r>
            <a:r>
              <a:rPr lang="ru-RU" altLang="ru-RU" dirty="0" smtClean="0">
                <a:latin typeface="+mn-lt"/>
              </a:rPr>
              <a:t>Создать </a:t>
            </a:r>
            <a:r>
              <a:rPr lang="en-US" altLang="ru-RU" dirty="0" smtClean="0">
                <a:latin typeface="+mn-lt"/>
              </a:rPr>
              <a:t>fakes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altLang="ru-RU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ru-RU" dirty="0" smtClean="0">
                <a:latin typeface="+mn-lt"/>
              </a:rPr>
              <a:t> </a:t>
            </a:r>
            <a:r>
              <a:rPr lang="ru-RU" altLang="ru-RU" dirty="0" smtClean="0">
                <a:latin typeface="+mn-lt"/>
              </a:rPr>
              <a:t>Использовать </a:t>
            </a:r>
            <a:r>
              <a:rPr lang="en-US" altLang="ru-RU" dirty="0" err="1" smtClean="0">
                <a:latin typeface="Consolas" panose="020B0609020204030204" pitchFamily="49" charset="0"/>
              </a:rPr>
              <a:t>ShimContext</a:t>
            </a:r>
            <a:endParaRPr lang="ru-RU" altLang="ru-RU" dirty="0">
              <a:latin typeface="Consolas" panose="020B0609020204030204" pitchFamily="49" charset="0"/>
            </a:endParaRPr>
          </a:p>
          <a:p>
            <a:endParaRPr lang="ru-RU" altLang="ru-RU" sz="4800" dirty="0">
              <a:latin typeface="Arial" panose="020B0604020202020204" pitchFamily="34" charset="0"/>
            </a:endParaRPr>
          </a:p>
          <a:p>
            <a:pPr lvl="0"/>
            <a:endParaRPr lang="ru-RU" altLang="ru-RU" sz="2000" dirty="0">
              <a:latin typeface="Arial" panose="020B0604020202020204" pitchFamily="34" charset="0"/>
            </a:endParaRPr>
          </a:p>
          <a:p>
            <a:endParaRPr lang="en-US" sz="2000" dirty="0" smtClean="0">
              <a:latin typeface="+mn-lt"/>
            </a:endParaRPr>
          </a:p>
          <a:p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378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ДЕМО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-28600"/>
            <a:ext cx="12192000" cy="6886600"/>
          </a:xfrm>
          <a:prstGeom prst="rect">
            <a:avLst/>
          </a:prstGeom>
          <a:solidFill>
            <a:srgbClr val="2E2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2" t="31040" r="42568" b="41511"/>
          <a:stretch/>
        </p:blipFill>
        <p:spPr>
          <a:xfrm>
            <a:off x="4684482" y="394055"/>
            <a:ext cx="2823031" cy="302064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13531" y="3937687"/>
            <a:ext cx="11364935" cy="20656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ru-RU" sz="5300" dirty="0" smtClean="0">
                <a:solidFill>
                  <a:schemeClr val="tx1"/>
                </a:solidFill>
              </a:rPr>
              <a:t>ДЕМО</a:t>
            </a:r>
            <a:endParaRPr lang="ru-RU" sz="5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69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Обзор </a:t>
            </a:r>
            <a:r>
              <a:rPr lang="en-US" dirty="0"/>
              <a:t>testing </a:t>
            </a:r>
            <a:r>
              <a:rPr lang="ru-RU" dirty="0"/>
              <a:t>и </a:t>
            </a:r>
            <a:r>
              <a:rPr lang="en-US" dirty="0"/>
              <a:t>mocking frameworks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-28600"/>
            <a:ext cx="12192000" cy="6886600"/>
          </a:xfrm>
          <a:prstGeom prst="rect">
            <a:avLst/>
          </a:prstGeom>
          <a:solidFill>
            <a:srgbClr val="2E2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2" t="31040" r="42568" b="41511"/>
          <a:stretch/>
        </p:blipFill>
        <p:spPr>
          <a:xfrm>
            <a:off x="4684482" y="394055"/>
            <a:ext cx="2823031" cy="302064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13531" y="3937687"/>
            <a:ext cx="11364935" cy="20656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ru-RU" sz="5300" dirty="0" smtClean="0">
                <a:solidFill>
                  <a:schemeClr val="tx1"/>
                </a:solidFill>
              </a:rPr>
              <a:t>Обзор </a:t>
            </a:r>
            <a:r>
              <a:rPr lang="en-US" sz="5300" dirty="0" smtClean="0">
                <a:solidFill>
                  <a:schemeClr val="tx1"/>
                </a:solidFill>
              </a:rPr>
              <a:t>testing </a:t>
            </a:r>
            <a:r>
              <a:rPr lang="ru-RU" sz="5300" dirty="0" smtClean="0">
                <a:solidFill>
                  <a:schemeClr val="tx1"/>
                </a:solidFill>
              </a:rPr>
              <a:t>и </a:t>
            </a:r>
            <a:r>
              <a:rPr lang="en-US" sz="5300" dirty="0" smtClean="0">
                <a:solidFill>
                  <a:schemeClr val="tx1"/>
                </a:solidFill>
              </a:rPr>
              <a:t>mocking frameworks</a:t>
            </a:r>
            <a:endParaRPr lang="ru-RU" sz="5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23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667" y="0"/>
            <a:ext cx="12192000" cy="1051559"/>
          </a:xfrm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Обзор </a:t>
            </a:r>
            <a:r>
              <a:rPr lang="en-US" dirty="0" smtClean="0">
                <a:solidFill>
                  <a:schemeClr val="bg1"/>
                </a:solidFill>
              </a:rPr>
              <a:t>testing frameworks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ru-RU" dirty="0" smtClean="0"/>
              <a:t>2</a:t>
            </a:r>
            <a:endParaRPr lang="ru-RU" dirty="0"/>
          </a:p>
        </p:txBody>
      </p:sp>
      <p:pic>
        <p:nvPicPr>
          <p:cNvPr id="2050" name="Picture 2" descr="https://cdn.slant.co/1d5a9caf-f321-4967-8f2e-8a74dccf0665/-/format/jpeg/-/progressive/yes/-/preview/480x480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267482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.slant.co/043dc3ae-da04-419f-8c9a-caa029dba005/-/format/jpeg/-/progressive/yes/-/preview/480x480/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7" b="18194"/>
          <a:stretch/>
        </p:blipFill>
        <p:spPr bwMode="auto">
          <a:xfrm>
            <a:off x="862985" y="2814402"/>
            <a:ext cx="2886564" cy="186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dn.slant.co/554ddfbf-3e6d-4fd1-860c-0dccac7a9753/-/format/jpeg/-/progressive/yes/-/preview/480x480/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389" y="2315318"/>
            <a:ext cx="2772698" cy="286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45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Обзор </a:t>
            </a:r>
            <a:r>
              <a:rPr lang="en-US" dirty="0" smtClean="0">
                <a:solidFill>
                  <a:schemeClr val="bg1"/>
                </a:solidFill>
              </a:rPr>
              <a:t>mocking frameworks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003662"/>
              </p:ext>
            </p:extLst>
          </p:nvPr>
        </p:nvGraphicFramePr>
        <p:xfrm>
          <a:off x="245577" y="1760906"/>
          <a:ext cx="11700846" cy="361020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912841">
                  <a:extLst>
                    <a:ext uri="{9D8B030D-6E8A-4147-A177-3AD203B41FA5}">
                      <a16:colId xmlns:a16="http://schemas.microsoft.com/office/drawing/2014/main" val="805513393"/>
                    </a:ext>
                  </a:extLst>
                </a:gridCol>
                <a:gridCol w="3478306">
                  <a:extLst>
                    <a:ext uri="{9D8B030D-6E8A-4147-A177-3AD203B41FA5}">
                      <a16:colId xmlns:a16="http://schemas.microsoft.com/office/drawing/2014/main" val="3875013516"/>
                    </a:ext>
                  </a:extLst>
                </a:gridCol>
                <a:gridCol w="4309699">
                  <a:extLst>
                    <a:ext uri="{9D8B030D-6E8A-4147-A177-3AD203B41FA5}">
                      <a16:colId xmlns:a16="http://schemas.microsoft.com/office/drawing/2014/main" val="2229365654"/>
                    </a:ext>
                  </a:extLst>
                </a:gridCol>
              </a:tblGrid>
              <a:tr h="520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17295" algn="ctr"/>
                        </a:tabLst>
                      </a:pPr>
                      <a:r>
                        <a:rPr lang="ru-RU" sz="2800" dirty="0" smtClean="0">
                          <a:effectLst/>
                        </a:rPr>
                        <a:t>Критерий</a:t>
                      </a:r>
                      <a:endParaRPr lang="ru-RU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 smtClean="0">
                          <a:effectLst/>
                        </a:rPr>
                        <a:t>Moq</a:t>
                      </a:r>
                      <a:endParaRPr lang="ru-RU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</a:rPr>
                        <a:t>Fakes (Moles)</a:t>
                      </a:r>
                      <a:endParaRPr lang="ru-RU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7727806"/>
                  </a:ext>
                </a:extLst>
              </a:tr>
              <a:tr h="363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3425" algn="l"/>
                        </a:tabLst>
                      </a:pPr>
                      <a:r>
                        <a:rPr lang="ru-RU" sz="2400" dirty="0" smtClean="0">
                          <a:effectLst/>
                        </a:rPr>
                        <a:t>Ограниченность</a:t>
                      </a:r>
                      <a:endParaRPr lang="ru-RU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Ограниченный</a:t>
                      </a:r>
                      <a:endParaRPr lang="ru-RU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Неограниченный</a:t>
                      </a:r>
                      <a:endParaRPr lang="ru-RU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9743049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Создание</a:t>
                      </a:r>
                      <a:r>
                        <a:rPr lang="ru-RU" sz="2400" baseline="0" dirty="0" smtClean="0">
                          <a:effectLst/>
                        </a:rPr>
                        <a:t> подделок</a:t>
                      </a:r>
                      <a:endParaRPr lang="ru-RU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+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+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3565502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Распространение</a:t>
                      </a:r>
                      <a:endParaRPr lang="ru-RU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</a:rPr>
                        <a:t>Nuget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ru-RU" sz="2400" dirty="0" smtClean="0">
                          <a:effectLst/>
                        </a:rPr>
                        <a:t>пакет</a:t>
                      </a:r>
                      <a:endParaRPr lang="ru-RU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Интегрирована</a:t>
                      </a:r>
                      <a:r>
                        <a:rPr lang="ru-RU" sz="2400" baseline="0" dirty="0" smtClean="0">
                          <a:effectLst/>
                        </a:rPr>
                        <a:t> в </a:t>
                      </a:r>
                      <a:r>
                        <a:rPr lang="en-US" sz="2400" baseline="0" dirty="0" smtClean="0">
                          <a:effectLst/>
                        </a:rPr>
                        <a:t>VS Enterprise</a:t>
                      </a:r>
                      <a:endParaRPr lang="ru-RU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4353708"/>
                  </a:ext>
                </a:extLst>
              </a:tr>
              <a:tr h="6750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Рекурсивные подделки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+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-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904530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Массовое подделывание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+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-</a:t>
                      </a:r>
                      <a:endParaRPr lang="ru-RU" sz="2400" b="1" dirty="0" smtClean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9227039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Поддержка</a:t>
                      </a:r>
                      <a:r>
                        <a:rPr lang="ru-RU" sz="2400" baseline="0" dirty="0" smtClean="0">
                          <a:effectLst/>
                        </a:rPr>
                        <a:t> </a:t>
                      </a:r>
                      <a:r>
                        <a:rPr lang="en-US" sz="2400" baseline="0" dirty="0" err="1" smtClean="0">
                          <a:effectLst/>
                        </a:rPr>
                        <a:t>.Net</a:t>
                      </a:r>
                      <a:r>
                        <a:rPr lang="en-US" sz="2400" baseline="0" dirty="0" smtClean="0">
                          <a:effectLst/>
                        </a:rPr>
                        <a:t> Core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+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+</a:t>
                      </a:r>
                      <a:r>
                        <a:rPr lang="en-US" sz="2400" dirty="0" smtClean="0">
                          <a:effectLst/>
                        </a:rPr>
                        <a:t>/-</a:t>
                      </a:r>
                      <a:endParaRPr lang="ru-RU" sz="2400" b="1" dirty="0" smtClean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419763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ru-RU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71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Резюме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058202" y="2243016"/>
            <a:ext cx="11658210" cy="359507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Можем сделать </a:t>
            </a:r>
            <a:r>
              <a:rPr lang="ru-RU" dirty="0" smtClean="0">
                <a:latin typeface="+mn-lt"/>
              </a:rPr>
              <a:t>простой </a:t>
            </a:r>
            <a:r>
              <a:rPr lang="en-US" dirty="0" smtClean="0">
                <a:latin typeface="+mn-lt"/>
              </a:rPr>
              <a:t>fake</a:t>
            </a:r>
            <a:endParaRPr lang="en-US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ru-RU" dirty="0" smtClean="0">
                <a:latin typeface="+mn-lt"/>
              </a:rPr>
              <a:t> </a:t>
            </a:r>
            <a:r>
              <a:rPr lang="ru-RU" altLang="ru-RU" dirty="0" smtClean="0">
                <a:latin typeface="+mn-lt"/>
              </a:rPr>
              <a:t>Можем сделать </a:t>
            </a:r>
            <a:r>
              <a:rPr lang="en-US" altLang="ru-RU" dirty="0" smtClean="0">
                <a:latin typeface="+mn-lt"/>
              </a:rPr>
              <a:t>fake</a:t>
            </a:r>
            <a:r>
              <a:rPr lang="ru-RU" altLang="ru-RU" dirty="0" smtClean="0">
                <a:latin typeface="+mn-lt"/>
              </a:rPr>
              <a:t> </a:t>
            </a:r>
            <a:r>
              <a:rPr lang="ru-RU" altLang="ru-RU" dirty="0" smtClean="0">
                <a:latin typeface="+mn-lt"/>
              </a:rPr>
              <a:t>быстро с использованием </a:t>
            </a:r>
            <a:r>
              <a:rPr lang="en-US" altLang="ru-RU" dirty="0" err="1" smtClean="0">
                <a:latin typeface="+mn-lt"/>
              </a:rPr>
              <a:t>Moq</a:t>
            </a:r>
            <a:endParaRPr lang="en-US" altLang="ru-RU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altLang="ru-RU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ru-RU" dirty="0" smtClean="0">
                <a:latin typeface="+mn-lt"/>
              </a:rPr>
              <a:t> </a:t>
            </a:r>
            <a:r>
              <a:rPr lang="ru-RU" altLang="ru-RU" dirty="0" smtClean="0">
                <a:latin typeface="+mn-lt"/>
              </a:rPr>
              <a:t>Подделаем все что угодно с</a:t>
            </a:r>
            <a:r>
              <a:rPr lang="en-US" altLang="ru-RU" dirty="0">
                <a:latin typeface="+mn-lt"/>
              </a:rPr>
              <a:t> </a:t>
            </a:r>
            <a:r>
              <a:rPr lang="en-US" altLang="ru-RU" dirty="0" smtClean="0">
                <a:latin typeface="+mn-lt"/>
              </a:rPr>
              <a:t>MS Fakes</a:t>
            </a:r>
            <a:endParaRPr lang="ru-RU" altLang="ru-RU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altLang="ru-RU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altLang="ru-RU" dirty="0" smtClean="0">
                <a:latin typeface="Consolas" panose="020B0609020204030204" pitchFamily="49" charset="0"/>
              </a:rPr>
              <a:t> </a:t>
            </a:r>
            <a:r>
              <a:rPr lang="ru-RU" altLang="ru-RU" dirty="0" smtClean="0">
                <a:latin typeface="+mj-lt"/>
              </a:rPr>
              <a:t>Можем внедрять зависимости</a:t>
            </a:r>
            <a:endParaRPr lang="ru-RU" altLang="ru-RU" dirty="0">
              <a:latin typeface="+mj-lt"/>
            </a:endParaRPr>
          </a:p>
          <a:p>
            <a:endParaRPr lang="ru-RU" altLang="ru-RU" sz="4800" dirty="0">
              <a:latin typeface="Arial" panose="020B0604020202020204" pitchFamily="34" charset="0"/>
            </a:endParaRPr>
          </a:p>
          <a:p>
            <a:pPr lvl="0"/>
            <a:endParaRPr lang="ru-RU" altLang="ru-RU" sz="2000" dirty="0">
              <a:latin typeface="Arial" panose="020B0604020202020204" pitchFamily="34" charset="0"/>
            </a:endParaRPr>
          </a:p>
          <a:p>
            <a:endParaRPr lang="en-US" sz="2000" dirty="0" smtClean="0">
              <a:latin typeface="+mn-lt"/>
            </a:endParaRPr>
          </a:p>
          <a:p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00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Эпизод 4.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Тестопригодный</a:t>
            </a:r>
            <a:r>
              <a:rPr lang="ru-RU" dirty="0" smtClean="0"/>
              <a:t> </a:t>
            </a:r>
            <a:r>
              <a:rPr lang="ru-RU" dirty="0"/>
              <a:t>код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-28600"/>
            <a:ext cx="12192000" cy="6886600"/>
          </a:xfrm>
          <a:prstGeom prst="rect">
            <a:avLst/>
          </a:prstGeom>
          <a:solidFill>
            <a:srgbClr val="2E2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2" t="31040" r="42568" b="41511"/>
          <a:stretch/>
        </p:blipFill>
        <p:spPr>
          <a:xfrm>
            <a:off x="4684482" y="394055"/>
            <a:ext cx="2823031" cy="302064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13531" y="3937687"/>
            <a:ext cx="11364935" cy="20656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ru-RU" sz="5300" dirty="0" smtClean="0">
                <a:solidFill>
                  <a:schemeClr val="tx1"/>
                </a:solidFill>
              </a:rPr>
              <a:t>Эпизод </a:t>
            </a:r>
            <a:r>
              <a:rPr lang="en-US" sz="5300" dirty="0" smtClean="0">
                <a:solidFill>
                  <a:schemeClr val="tx1"/>
                </a:solidFill>
              </a:rPr>
              <a:t>IV</a:t>
            </a:r>
            <a:r>
              <a:rPr lang="ru-RU" sz="5300" dirty="0" smtClean="0">
                <a:solidFill>
                  <a:schemeClr val="tx1"/>
                </a:solidFill>
              </a:rPr>
              <a:t/>
            </a:r>
            <a:br>
              <a:rPr lang="ru-RU" sz="5300" dirty="0" smtClean="0">
                <a:solidFill>
                  <a:schemeClr val="tx1"/>
                </a:solidFill>
              </a:rPr>
            </a:br>
            <a:r>
              <a:rPr lang="ru-RU" sz="5300" dirty="0" err="1" smtClean="0">
                <a:solidFill>
                  <a:schemeClr val="tx1"/>
                </a:solidFill>
              </a:rPr>
              <a:t>Тестопригодный</a:t>
            </a:r>
            <a:r>
              <a:rPr lang="ru-RU" sz="5300" dirty="0" smtClean="0">
                <a:solidFill>
                  <a:schemeClr val="tx1"/>
                </a:solidFill>
              </a:rPr>
              <a:t> код</a:t>
            </a:r>
            <a:endParaRPr lang="ru-RU" sz="5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61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1559"/>
          </a:xfrm>
          <a:solidFill>
            <a:srgbClr val="2E2E2E"/>
          </a:solidFill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Рекомендации проектирования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с </a:t>
            </a:r>
            <a:r>
              <a:rPr lang="ru-RU" b="1" dirty="0">
                <a:solidFill>
                  <a:schemeClr val="bg1"/>
                </a:solidFill>
              </a:rPr>
              <a:t>учетом </a:t>
            </a:r>
            <a:r>
              <a:rPr lang="ru-RU" b="1" dirty="0" err="1">
                <a:solidFill>
                  <a:schemeClr val="bg1"/>
                </a:solidFill>
              </a:rPr>
              <a:t>тестопригодности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ru-RU" dirty="0"/>
              <a:t>6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052297" y="1939875"/>
            <a:ext cx="8742333" cy="46860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Д</a:t>
            </a:r>
            <a:r>
              <a:rPr lang="ru-RU" dirty="0" smtClean="0"/>
              <a:t>елайте </a:t>
            </a:r>
            <a:r>
              <a:rPr lang="ru-RU" dirty="0"/>
              <a:t>методы </a:t>
            </a:r>
            <a:r>
              <a:rPr lang="ru-RU" dirty="0" smtClean="0"/>
              <a:t>виртуальными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</a:t>
            </a:r>
            <a:r>
              <a:rPr lang="ru-RU" dirty="0" smtClean="0"/>
              <a:t>роектируйте </a:t>
            </a:r>
            <a:r>
              <a:rPr lang="ru-RU" dirty="0"/>
              <a:t>на основе </a:t>
            </a:r>
            <a:r>
              <a:rPr lang="ru-RU" dirty="0" smtClean="0"/>
              <a:t>интерфейсов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Д</a:t>
            </a:r>
            <a:r>
              <a:rPr lang="ru-RU" dirty="0" smtClean="0"/>
              <a:t>елайте </a:t>
            </a:r>
            <a:r>
              <a:rPr lang="ru-RU" dirty="0"/>
              <a:t>классы </a:t>
            </a:r>
            <a:r>
              <a:rPr lang="ru-RU" dirty="0" smtClean="0"/>
              <a:t>незапечатанными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И</a:t>
            </a:r>
            <a:r>
              <a:rPr lang="ru-RU" dirty="0" smtClean="0"/>
              <a:t>збегайте </a:t>
            </a:r>
            <a:r>
              <a:rPr lang="ru-RU" dirty="0"/>
              <a:t>создания экземпляров конкретных классов внутри </a:t>
            </a:r>
            <a:r>
              <a:rPr lang="ru-RU" dirty="0" smtClean="0"/>
              <a:t>методов</a:t>
            </a:r>
            <a:r>
              <a:rPr lang="ru-RU" dirty="0"/>
              <a:t> </a:t>
            </a:r>
            <a:r>
              <a:rPr lang="ru-RU" dirty="0" smtClean="0"/>
              <a:t>с</a:t>
            </a:r>
            <a:r>
              <a:rPr lang="ru-RU" dirty="0" smtClean="0"/>
              <a:t> логикой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479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Рекомендации проектирования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с </a:t>
            </a:r>
            <a:r>
              <a:rPr lang="ru-RU" b="1" dirty="0">
                <a:solidFill>
                  <a:schemeClr val="bg1"/>
                </a:solidFill>
              </a:rPr>
              <a:t>учетом </a:t>
            </a:r>
            <a:r>
              <a:rPr lang="ru-RU" b="1" dirty="0" err="1">
                <a:solidFill>
                  <a:schemeClr val="bg1"/>
                </a:solidFill>
              </a:rPr>
              <a:t>тестопригодности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175390" y="2124541"/>
            <a:ext cx="8742333" cy="46860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И</a:t>
            </a:r>
            <a:r>
              <a:rPr lang="ru-RU" dirty="0" smtClean="0"/>
              <a:t>збегайте </a:t>
            </a:r>
            <a:r>
              <a:rPr lang="ru-RU" dirty="0"/>
              <a:t>прямых обращений к статическим </a:t>
            </a:r>
            <a:r>
              <a:rPr lang="ru-RU" dirty="0" smtClean="0"/>
              <a:t>методам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Избегайте </a:t>
            </a:r>
            <a:r>
              <a:rPr lang="ru-RU" dirty="0"/>
              <a:t>конструкторов и статических конструкторов, содержащих </a:t>
            </a:r>
            <a:r>
              <a:rPr lang="ru-RU" dirty="0" smtClean="0"/>
              <a:t>логику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Отделяйте </a:t>
            </a:r>
            <a:r>
              <a:rPr lang="ru-RU" dirty="0"/>
              <a:t>логику </a:t>
            </a:r>
            <a:r>
              <a:rPr lang="ru-RU" dirty="0" err="1" smtClean="0"/>
              <a:t>синглтонов</a:t>
            </a:r>
            <a:r>
              <a:rPr lang="ru-RU" dirty="0" smtClean="0"/>
              <a:t> </a:t>
            </a:r>
            <a:r>
              <a:rPr lang="ru-RU" dirty="0"/>
              <a:t>от логики их </a:t>
            </a:r>
            <a:r>
              <a:rPr lang="ru-RU" dirty="0" smtClean="0"/>
              <a:t>создания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637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Минусы проектирования с учетом </a:t>
            </a:r>
            <a:r>
              <a:rPr lang="ru-RU" dirty="0" err="1" smtClean="0">
                <a:solidFill>
                  <a:schemeClr val="bg1"/>
                </a:solidFill>
              </a:rPr>
              <a:t>тестопригодности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058203" y="1458004"/>
            <a:ext cx="10002520" cy="53999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Увеличивается объем работы 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Потенциальное усложнение кода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Раскрытие внутренней реализации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Иногда нет возможности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515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Цель тестирования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2041148"/>
            <a:ext cx="11658210" cy="6137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200" b="1" dirty="0" smtClean="0"/>
              <a:t>Зачем тестируем?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788727" y="64412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7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3431018"/>
            <a:ext cx="11658210" cy="6137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200" b="1" dirty="0" smtClean="0"/>
              <a:t>Чтобы было качественно</a:t>
            </a:r>
            <a:endParaRPr lang="ru-RU" sz="3200" b="1" dirty="0"/>
          </a:p>
        </p:txBody>
      </p:sp>
      <p:pic>
        <p:nvPicPr>
          <p:cNvPr id="1026" name="Picture 2" descr="ÐÐ°ÑÑÐ¸Ð½ÐºÐ¸ Ð¿Ð¾ Ð·Ð°Ð¿ÑÐ¾ÑÑ lik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5" y="4395611"/>
            <a:ext cx="1504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48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Плюсы проектирования с учетом </a:t>
            </a:r>
            <a:r>
              <a:rPr lang="ru-RU" dirty="0" err="1" smtClean="0">
                <a:solidFill>
                  <a:schemeClr val="bg1"/>
                </a:solidFill>
              </a:rPr>
              <a:t>тестопригодности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110956" y="1737188"/>
            <a:ext cx="9123290" cy="539999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Более простая проверка работоспособности кода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Надежное исправления дефектов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Следование принципам </a:t>
            </a:r>
            <a:r>
              <a:rPr lang="en-US" dirty="0" smtClean="0">
                <a:latin typeface="+mj-lt"/>
              </a:rPr>
              <a:t>SOLID</a:t>
            </a:r>
            <a:endParaRPr lang="ru-RU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Тест – дополнительный пользователь </a:t>
            </a:r>
            <a:r>
              <a:rPr lang="en-US" dirty="0" smtClean="0">
                <a:latin typeface="+mj-lt"/>
              </a:rPr>
              <a:t>API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ru-RU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03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Эпизод 5.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CI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-28600"/>
            <a:ext cx="12192000" cy="6886600"/>
          </a:xfrm>
          <a:prstGeom prst="rect">
            <a:avLst/>
          </a:prstGeom>
          <a:solidFill>
            <a:srgbClr val="2E2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2" t="31040" r="42568" b="41511"/>
          <a:stretch/>
        </p:blipFill>
        <p:spPr>
          <a:xfrm>
            <a:off x="4684482" y="394055"/>
            <a:ext cx="2823031" cy="302064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13531" y="3937687"/>
            <a:ext cx="11364935" cy="20656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ru-RU" sz="5300" dirty="0" smtClean="0">
                <a:solidFill>
                  <a:schemeClr val="tx1"/>
                </a:solidFill>
              </a:rPr>
              <a:t>Эпизод </a:t>
            </a:r>
            <a:r>
              <a:rPr lang="en-US" sz="5300" dirty="0">
                <a:solidFill>
                  <a:schemeClr val="tx1"/>
                </a:solidFill>
              </a:rPr>
              <a:t>V</a:t>
            </a:r>
            <a:r>
              <a:rPr lang="ru-RU" sz="5300" dirty="0" smtClean="0">
                <a:solidFill>
                  <a:schemeClr val="tx1"/>
                </a:solidFill>
              </a:rPr>
              <a:t/>
            </a:r>
            <a:br>
              <a:rPr lang="ru-RU" sz="5300" dirty="0" smtClean="0">
                <a:solidFill>
                  <a:schemeClr val="tx1"/>
                </a:solidFill>
              </a:rPr>
            </a:br>
            <a:r>
              <a:rPr lang="en-US" sz="5300" dirty="0" smtClean="0">
                <a:solidFill>
                  <a:schemeClr val="tx1"/>
                </a:solidFill>
              </a:rPr>
              <a:t>CI</a:t>
            </a:r>
            <a:endParaRPr lang="ru-RU" sz="5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22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CI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Текст 2"/>
          <p:cNvSpPr>
            <a:spLocks noGrp="1"/>
          </p:cNvSpPr>
          <p:nvPr>
            <p:ph type="body" sz="quarter" idx="13"/>
          </p:nvPr>
        </p:nvSpPr>
        <p:spPr>
          <a:xfrm>
            <a:off x="2607016" y="1601596"/>
            <a:ext cx="6977967" cy="9456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Непрерывная интеграция: </a:t>
            </a:r>
            <a:r>
              <a:rPr lang="en-US" dirty="0" smtClean="0"/>
              <a:t>Build, Test</a:t>
            </a: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120167" y="2997299"/>
            <a:ext cx="8691490" cy="344391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latin typeface="+mj-lt"/>
              </a:rPr>
              <a:t> Поддержка тестов в актуальном состоянии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Постоянная проверка кода</a:t>
            </a: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Быстро обнаружения проблем при </a:t>
            </a:r>
            <a:r>
              <a:rPr lang="en-US" dirty="0" smtClean="0">
                <a:latin typeface="+mj-lt"/>
              </a:rPr>
              <a:t>merge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3945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Интеграционный тест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Текст 2"/>
          <p:cNvSpPr>
            <a:spLocks noGrp="1"/>
          </p:cNvSpPr>
          <p:nvPr>
            <p:ph type="body" sz="quarter" idx="13"/>
          </p:nvPr>
        </p:nvSpPr>
        <p:spPr>
          <a:xfrm>
            <a:off x="1120167" y="2997299"/>
            <a:ext cx="6766951" cy="344391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latin typeface="+mj-lt"/>
              </a:rPr>
              <a:t> Медленнее модульных тестов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Требуют конкретного окружения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Нужна подготовка</a:t>
            </a: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2607016" y="2051638"/>
            <a:ext cx="6977967" cy="9456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Реальные </a:t>
            </a:r>
            <a:r>
              <a:rPr lang="ru-RU" dirty="0"/>
              <a:t>зависимости вместо </a:t>
            </a:r>
            <a:r>
              <a:rPr lang="ru-RU" dirty="0" smtClean="0"/>
              <a:t>подделок</a:t>
            </a:r>
          </a:p>
        </p:txBody>
      </p:sp>
    </p:spTree>
    <p:extLst>
      <p:ext uri="{BB962C8B-B14F-4D97-AF65-F5344CB8AC3E}">
        <p14:creationId xmlns:p14="http://schemas.microsoft.com/office/powerpoint/2010/main" val="18851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Резюме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Текст 2"/>
          <p:cNvSpPr>
            <a:spLocks noGrp="1"/>
          </p:cNvSpPr>
          <p:nvPr>
            <p:ph type="body" sz="quarter" idx="13"/>
          </p:nvPr>
        </p:nvSpPr>
        <p:spPr>
          <a:xfrm>
            <a:off x="1163710" y="2158596"/>
            <a:ext cx="8299604" cy="31246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>
                <a:latin typeface="+mj-lt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Убедились в дружбе </a:t>
            </a:r>
            <a:r>
              <a:rPr lang="en-US" dirty="0" smtClean="0">
                <a:latin typeface="+mj-lt"/>
              </a:rPr>
              <a:t>CI</a:t>
            </a:r>
            <a:r>
              <a:rPr lang="ru-RU" dirty="0" smtClean="0">
                <a:latin typeface="+mj-lt"/>
              </a:rPr>
              <a:t> и </a:t>
            </a:r>
            <a:r>
              <a:rPr lang="en-US" dirty="0" smtClean="0">
                <a:latin typeface="+mj-lt"/>
              </a:rPr>
              <a:t>unit tests</a:t>
            </a: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Настроили </a:t>
            </a:r>
            <a:r>
              <a:rPr lang="en-US" dirty="0" smtClean="0">
                <a:latin typeface="+mj-lt"/>
              </a:rPr>
              <a:t>CI</a:t>
            </a:r>
            <a:r>
              <a:rPr lang="ru-RU" dirty="0" smtClean="0">
                <a:latin typeface="+mj-lt"/>
              </a:rPr>
              <a:t> на </a:t>
            </a:r>
            <a:r>
              <a:rPr lang="en-US" dirty="0" err="1" smtClean="0">
                <a:latin typeface="+mj-lt"/>
              </a:rPr>
              <a:t>github</a:t>
            </a:r>
            <a:r>
              <a:rPr lang="ru-RU" dirty="0" smtClean="0">
                <a:latin typeface="+mj-lt"/>
              </a:rPr>
              <a:t> через </a:t>
            </a:r>
            <a:r>
              <a:rPr lang="en-US" dirty="0" smtClean="0">
                <a:latin typeface="+mj-lt"/>
              </a:rPr>
              <a:t>Travis-CI</a:t>
            </a: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Различаем интеграционные и </a:t>
            </a:r>
            <a:r>
              <a:rPr lang="en-US" dirty="0" smtClean="0">
                <a:latin typeface="+mj-lt"/>
              </a:rPr>
              <a:t>unit </a:t>
            </a:r>
            <a:r>
              <a:rPr lang="ru-RU" dirty="0" smtClean="0">
                <a:latin typeface="+mj-lt"/>
              </a:rPr>
              <a:t>тесты</a:t>
            </a: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ru-RU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01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Эпизод 6.</a:t>
            </a:r>
            <a:br>
              <a:rPr lang="ru-RU" dirty="0" smtClean="0"/>
            </a:br>
            <a:r>
              <a:rPr lang="ru-RU" dirty="0" smtClean="0"/>
              <a:t>Примеры </a:t>
            </a:r>
            <a:r>
              <a:rPr lang="ru-RU" dirty="0"/>
              <a:t>из жизни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-28600"/>
            <a:ext cx="12192000" cy="6886600"/>
          </a:xfrm>
          <a:prstGeom prst="rect">
            <a:avLst/>
          </a:prstGeom>
          <a:solidFill>
            <a:srgbClr val="2E2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2" t="31040" r="42568" b="41511"/>
          <a:stretch/>
        </p:blipFill>
        <p:spPr>
          <a:xfrm>
            <a:off x="4684482" y="394055"/>
            <a:ext cx="2823031" cy="302064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13531" y="3937687"/>
            <a:ext cx="11364935" cy="20656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ru-RU" sz="5300" dirty="0" smtClean="0">
                <a:solidFill>
                  <a:schemeClr val="tx1"/>
                </a:solidFill>
              </a:rPr>
              <a:t>Эпизод </a:t>
            </a:r>
            <a:r>
              <a:rPr lang="en-US" sz="5300" dirty="0" smtClean="0">
                <a:solidFill>
                  <a:schemeClr val="tx1"/>
                </a:solidFill>
              </a:rPr>
              <a:t>VI</a:t>
            </a:r>
            <a:r>
              <a:rPr lang="ru-RU" sz="5300" dirty="0" smtClean="0">
                <a:solidFill>
                  <a:schemeClr val="tx1"/>
                </a:solidFill>
              </a:rPr>
              <a:t/>
            </a:r>
            <a:br>
              <a:rPr lang="ru-RU" sz="5300" dirty="0" smtClean="0">
                <a:solidFill>
                  <a:schemeClr val="tx1"/>
                </a:solidFill>
              </a:rPr>
            </a:br>
            <a:r>
              <a:rPr lang="ru-RU" sz="5300" dirty="0" smtClean="0">
                <a:solidFill>
                  <a:schemeClr val="tx1"/>
                </a:solidFill>
              </a:rPr>
              <a:t>Примеры из жизни</a:t>
            </a:r>
            <a:endParaRPr lang="ru-RU" sz="5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6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Безопасность </a:t>
            </a:r>
            <a:r>
              <a:rPr lang="en-US" dirty="0" smtClean="0">
                <a:solidFill>
                  <a:schemeClr val="bg1"/>
                </a:solidFill>
              </a:rPr>
              <a:t>vs </a:t>
            </a:r>
            <a:r>
              <a:rPr lang="ru-RU" dirty="0" err="1" smtClean="0">
                <a:solidFill>
                  <a:schemeClr val="bg1"/>
                </a:solidFill>
              </a:rPr>
              <a:t>тестопригодность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090246" y="1215293"/>
            <a:ext cx="9988062" cy="375181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</a:t>
            </a:r>
            <a:r>
              <a:rPr lang="en-US" dirty="0"/>
              <a:t>internal </a:t>
            </a:r>
            <a:r>
              <a:rPr lang="ru-RU" dirty="0"/>
              <a:t>и </a:t>
            </a:r>
            <a:r>
              <a:rPr lang="ru-RU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InternalsVisibleTo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</a:t>
            </a:r>
            <a:r>
              <a:rPr lang="ru-RU" dirty="0" smtClean="0"/>
              <a:t>Атрибут </a:t>
            </a:r>
            <a:r>
              <a:rPr lang="ru-RU" dirty="0">
                <a:latin typeface="Consolas" panose="020B0609020204030204" pitchFamily="49" charset="0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Conditional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Использование </a:t>
            </a:r>
            <a:r>
              <a:rPr lang="ru-RU" dirty="0" smtClean="0"/>
              <a:t>директив </a:t>
            </a:r>
            <a:r>
              <a:rPr lang="ru-RU" dirty="0" smtClean="0">
                <a:latin typeface="Consolas" panose="020B0609020204030204" pitchFamily="49" charset="0"/>
              </a:rPr>
              <a:t>#</a:t>
            </a:r>
            <a:r>
              <a:rPr lang="ru-RU" dirty="0" err="1">
                <a:latin typeface="Consolas" panose="020B0609020204030204" pitchFamily="49" charset="0"/>
              </a:rPr>
              <a:t>if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/>
              <a:t>и </a:t>
            </a:r>
            <a:r>
              <a:rPr lang="ru-RU" dirty="0">
                <a:latin typeface="Consolas" panose="020B0609020204030204" pitchFamily="49" charset="0"/>
              </a:rPr>
              <a:t>#</a:t>
            </a:r>
            <a:r>
              <a:rPr lang="ru-RU" dirty="0" err="1">
                <a:latin typeface="Consolas" panose="020B0609020204030204" pitchFamily="49" charset="0"/>
              </a:rPr>
              <a:t>endif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/>
              <a:t>для условной компиляции</a:t>
            </a: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472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Важные моменты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989454" y="2476727"/>
            <a:ext cx="10213091" cy="29627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</a:t>
            </a:r>
            <a:r>
              <a:rPr lang="ru-RU" dirty="0" smtClean="0"/>
              <a:t>Придерживаться понятной иерархии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Применяйте </a:t>
            </a:r>
            <a:r>
              <a:rPr lang="ru-RU" dirty="0"/>
              <a:t>фабричные методы для повторного использования кода в </a:t>
            </a:r>
            <a:r>
              <a:rPr lang="ru-RU" dirty="0" smtClean="0"/>
              <a:t>тестах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114800" y="2462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524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Название теста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1069883" y="3130063"/>
            <a:ext cx="10518379" cy="14856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>
                <a:latin typeface="Consolas" panose="020B0609020204030204" pitchFamily="49" charset="0"/>
              </a:rPr>
              <a:t>[единица работы]_[сценарий]_[ожидаемое поведение]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114800" y="2462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52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-28600"/>
            <a:ext cx="12192000" cy="6886600"/>
          </a:xfrm>
          <a:prstGeom prst="rect">
            <a:avLst/>
          </a:prstGeom>
          <a:solidFill>
            <a:srgbClr val="2E2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2" t="31040" r="42568" b="41511"/>
          <a:stretch/>
        </p:blipFill>
        <p:spPr>
          <a:xfrm>
            <a:off x="4684482" y="394055"/>
            <a:ext cx="2823031" cy="302064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13531" y="3937687"/>
            <a:ext cx="11364935" cy="20656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ru-RU" sz="5300" dirty="0" smtClean="0">
                <a:solidFill>
                  <a:schemeClr val="tx1"/>
                </a:solidFill>
              </a:rPr>
              <a:t>Заключение</a:t>
            </a:r>
            <a:endParaRPr lang="ru-RU" sz="5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03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Определение модуля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2440537"/>
            <a:ext cx="11658210" cy="6137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200" b="1" dirty="0" smtClean="0"/>
              <a:t>Что такое модуль?</a:t>
            </a:r>
            <a:endParaRPr lang="ru-RU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788727" y="64412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3"/>
          </p:nvPr>
        </p:nvSpPr>
        <p:spPr>
          <a:xfrm>
            <a:off x="1047749" y="4131678"/>
            <a:ext cx="10115551" cy="11261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200" b="1" dirty="0" smtClean="0"/>
              <a:t>Изолированная </a:t>
            </a:r>
            <a:r>
              <a:rPr lang="ru-RU" sz="3200" b="1" dirty="0"/>
              <a:t>часть кода, </a:t>
            </a:r>
            <a:r>
              <a:rPr lang="ru-RU" sz="3200" b="1" dirty="0" smtClean="0"/>
              <a:t>выполняющая единицу работы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00655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Заключение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Текст 2"/>
          <p:cNvSpPr>
            <a:spLocks noGrp="1"/>
          </p:cNvSpPr>
          <p:nvPr>
            <p:ph type="body" sz="quarter" idx="13"/>
          </p:nvPr>
        </p:nvSpPr>
        <p:spPr>
          <a:xfrm>
            <a:off x="1033193" y="1225887"/>
            <a:ext cx="10125613" cy="53999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Сейчас писать тесты значительно легче и быстрее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Знаем, как написать хороший </a:t>
            </a:r>
            <a:r>
              <a:rPr lang="en-US" dirty="0" smtClean="0">
                <a:latin typeface="+mj-lt"/>
              </a:rPr>
              <a:t>unit test</a:t>
            </a: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Можно написать </a:t>
            </a:r>
            <a:r>
              <a:rPr lang="ru-RU" dirty="0" err="1" smtClean="0">
                <a:latin typeface="+mj-lt"/>
              </a:rPr>
              <a:t>тестопригодный</a:t>
            </a:r>
            <a:r>
              <a:rPr lang="ru-RU" dirty="0" smtClean="0">
                <a:latin typeface="+mj-lt"/>
              </a:rPr>
              <a:t> код, можно подделать</a:t>
            </a: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Инструментов – много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CI -</a:t>
            </a: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помогает</a:t>
            </a: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ru-RU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948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Ссылки и литература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-28600"/>
            <a:ext cx="12192000" cy="6886600"/>
          </a:xfrm>
          <a:prstGeom prst="rect">
            <a:avLst/>
          </a:prstGeom>
          <a:solidFill>
            <a:srgbClr val="2E2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2" t="31040" r="42568" b="41511"/>
          <a:stretch/>
        </p:blipFill>
        <p:spPr>
          <a:xfrm>
            <a:off x="4684482" y="394055"/>
            <a:ext cx="2823031" cy="302064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13531" y="3937687"/>
            <a:ext cx="11364935" cy="20656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ru-RU" sz="5300" dirty="0" smtClean="0">
                <a:solidFill>
                  <a:schemeClr val="tx1"/>
                </a:solidFill>
              </a:rPr>
              <a:t>Ссылки и литература</a:t>
            </a:r>
            <a:endParaRPr lang="ru-RU" sz="5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78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 и литература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Текст 2"/>
          <p:cNvSpPr>
            <a:spLocks noGrp="1"/>
          </p:cNvSpPr>
          <p:nvPr>
            <p:ph type="body" sz="quarter" idx="13"/>
          </p:nvPr>
        </p:nvSpPr>
        <p:spPr>
          <a:xfrm>
            <a:off x="1050778" y="1410553"/>
            <a:ext cx="10090443" cy="539999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Рой </a:t>
            </a:r>
            <a:r>
              <a:rPr lang="ru-RU" dirty="0" err="1" smtClean="0">
                <a:latin typeface="+mj-lt"/>
              </a:rPr>
              <a:t>Ошероув</a:t>
            </a:r>
            <a:r>
              <a:rPr lang="ru-RU" dirty="0" smtClean="0">
                <a:latin typeface="+mj-lt"/>
              </a:rPr>
              <a:t> – Искусство автономного </a:t>
            </a:r>
            <a:r>
              <a:rPr lang="ru-RU" dirty="0" smtClean="0">
                <a:latin typeface="+mj-lt"/>
              </a:rPr>
              <a:t>тестирования</a:t>
            </a:r>
            <a:endParaRPr lang="en-US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Сравнение </a:t>
            </a:r>
            <a:r>
              <a:rPr lang="en-US" dirty="0" smtClean="0">
                <a:latin typeface="+mj-lt"/>
              </a:rPr>
              <a:t>testing frameworks: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  <a:hlinkClick r:id="rId3"/>
              </a:rPr>
              <a:t>https</a:t>
            </a:r>
            <a:r>
              <a:rPr lang="en-US" dirty="0">
                <a:latin typeface="+mj-lt"/>
                <a:hlinkClick r:id="rId3"/>
              </a:rPr>
              <a:t>://dingyuliang.me/unit-testing-frameworks-xunit-vs-nunit-vs-mstest-net-net-core</a:t>
            </a:r>
            <a:r>
              <a:rPr lang="en-US" dirty="0" smtClean="0">
                <a:latin typeface="+mj-lt"/>
                <a:hlinkClick r:id="rId3"/>
              </a:rPr>
              <a:t>/</a:t>
            </a:r>
            <a:endParaRPr lang="en-US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</a:t>
            </a:r>
            <a:r>
              <a:rPr lang="en-US" dirty="0" err="1" smtClean="0"/>
              <a:t>xUnit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xunit.github.io/docs/comparisons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Moq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github.com/Moq/moq4/wiki/Quickstart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462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 и литература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Текст 2"/>
          <p:cNvSpPr>
            <a:spLocks noGrp="1"/>
          </p:cNvSpPr>
          <p:nvPr>
            <p:ph type="body" sz="quarter" idx="13"/>
          </p:nvPr>
        </p:nvSpPr>
        <p:spPr>
          <a:xfrm>
            <a:off x="1050778" y="1410553"/>
            <a:ext cx="10090443" cy="539999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latin typeface="+mj-lt"/>
              </a:rPr>
              <a:t> Создание своих атрибутов для </a:t>
            </a:r>
            <a:r>
              <a:rPr lang="en-US" dirty="0" err="1" smtClean="0">
                <a:latin typeface="+mj-lt"/>
              </a:rPr>
              <a:t>xUnit</a:t>
            </a:r>
            <a:r>
              <a:rPr lang="ru-RU" dirty="0" smtClean="0">
                <a:latin typeface="+mj-lt"/>
              </a:rPr>
              <a:t> (чтения данных из файла)</a:t>
            </a:r>
            <a:r>
              <a:rPr lang="en-US" dirty="0" smtClean="0">
                <a:latin typeface="+mj-lt"/>
              </a:rPr>
              <a:t>: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>
                <a:latin typeface="+mj-lt"/>
                <a:hlinkClick r:id="rId3"/>
              </a:rPr>
              <a:t>https://andrewlock.net/creating-a-custom-xunit-theory-test-dataattribute-to-load-data-from-json-files</a:t>
            </a:r>
            <a:r>
              <a:rPr lang="en-US" dirty="0" smtClean="0">
                <a:latin typeface="+mj-lt"/>
                <a:hlinkClick r:id="rId3"/>
              </a:rPr>
              <a:t>/</a:t>
            </a:r>
            <a:endParaRPr lang="en-US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</a:t>
            </a:r>
            <a:r>
              <a:rPr lang="en-US" dirty="0"/>
              <a:t> </a:t>
            </a:r>
            <a:r>
              <a:rPr lang="ru-RU" dirty="0"/>
              <a:t>Список </a:t>
            </a:r>
            <a:r>
              <a:rPr lang="ru-RU" dirty="0" err="1"/>
              <a:t>ништяков</a:t>
            </a:r>
            <a:r>
              <a:rPr lang="ru-RU" dirty="0"/>
              <a:t> для тестирования на </a:t>
            </a:r>
            <a:r>
              <a:rPr lang="en-US" dirty="0" err="1"/>
              <a:t>.Net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4"/>
              </a:rPr>
              <a:t>https://github.com/dariusz-wozniak/List-of-Testing-Tools-and-Frameworks-for-.</a:t>
            </a:r>
            <a:r>
              <a:rPr lang="en-US" dirty="0" smtClean="0">
                <a:hlinkClick r:id="rId4"/>
              </a:rPr>
              <a:t>NET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ru-RU" dirty="0" smtClean="0"/>
              <a:t>Репозиторий с кодом 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github.com/Markeli/BugsStrikesBack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987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" y="1938336"/>
            <a:ext cx="8868229" cy="251247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Спасибо за внимание!</a:t>
            </a:r>
            <a:br>
              <a:rPr lang="ru-RU" dirty="0" smtClean="0"/>
            </a:br>
            <a:r>
              <a:rPr lang="ru-RU" dirty="0" smtClean="0"/>
              <a:t>Вопросы?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-28600"/>
            <a:ext cx="12192000" cy="6886600"/>
          </a:xfrm>
          <a:prstGeom prst="rect">
            <a:avLst/>
          </a:prstGeom>
          <a:solidFill>
            <a:srgbClr val="2E2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2" t="31040" r="42568" b="41511"/>
          <a:stretch/>
        </p:blipFill>
        <p:spPr>
          <a:xfrm>
            <a:off x="4684482" y="394055"/>
            <a:ext cx="2823031" cy="302064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13531" y="3937687"/>
            <a:ext cx="11364935" cy="20656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ru-RU" sz="5300" dirty="0" smtClean="0">
                <a:solidFill>
                  <a:schemeClr val="tx1"/>
                </a:solidFill>
              </a:rPr>
              <a:t>Спасибо за внимание!</a:t>
            </a:r>
          </a:p>
          <a:p>
            <a:pPr algn="ctr"/>
            <a:r>
              <a:rPr lang="ru-RU" sz="5300" dirty="0" smtClean="0">
                <a:solidFill>
                  <a:schemeClr val="tx1"/>
                </a:solidFill>
              </a:rPr>
              <a:t>Вопросы?</a:t>
            </a:r>
            <a:endParaRPr lang="ru-RU" sz="5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06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Определение модуля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048198" y="2034444"/>
            <a:ext cx="10896181" cy="396630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Конечный результат может принимать следующие формы </a:t>
            </a:r>
            <a:br>
              <a:rPr lang="ru-RU" dirty="0"/>
            </a:b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В</a:t>
            </a:r>
            <a:r>
              <a:rPr lang="ru-RU" dirty="0" smtClean="0"/>
              <a:t>озвращенное </a:t>
            </a:r>
            <a:r>
              <a:rPr lang="ru-RU" dirty="0" smtClean="0"/>
              <a:t>значение из метода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В</a:t>
            </a:r>
            <a:r>
              <a:rPr lang="ru-RU" dirty="0" smtClean="0"/>
              <a:t>идимое </a:t>
            </a:r>
            <a:r>
              <a:rPr lang="ru-RU" dirty="0"/>
              <a:t>изменение состояния или поведения </a:t>
            </a:r>
            <a:r>
              <a:rPr lang="ru-RU" dirty="0" smtClean="0"/>
              <a:t>системы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О</a:t>
            </a:r>
            <a:r>
              <a:rPr lang="ru-RU" dirty="0" smtClean="0"/>
              <a:t>бращение </a:t>
            </a:r>
            <a:r>
              <a:rPr lang="ru-RU" dirty="0"/>
              <a:t>к сторонней </a:t>
            </a:r>
            <a:r>
              <a:rPr lang="ru-RU" dirty="0" smtClean="0"/>
              <a:t>системе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9101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Unit</a:t>
            </a:r>
            <a:r>
              <a:rPr lang="ru-RU" dirty="0" smtClean="0">
                <a:solidFill>
                  <a:schemeClr val="bg1"/>
                </a:solidFill>
              </a:rPr>
              <a:t> тест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026613" y="3187323"/>
            <a:ext cx="10117638" cy="10227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Код, который вызывает </a:t>
            </a:r>
            <a:r>
              <a:rPr lang="ru-RU" dirty="0"/>
              <a:t>единицу работы и затем проверяет ее конечный результат. </a:t>
            </a:r>
            <a:br>
              <a:rPr lang="ru-RU" dirty="0"/>
            </a:br>
            <a:r>
              <a:rPr lang="ru-RU" dirty="0"/>
              <a:t>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5173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Свойства хорошего </a:t>
            </a:r>
            <a:r>
              <a:rPr lang="en-US" dirty="0" smtClean="0">
                <a:solidFill>
                  <a:schemeClr val="bg1"/>
                </a:solidFill>
              </a:rPr>
              <a:t>unit</a:t>
            </a:r>
            <a:r>
              <a:rPr lang="ru-RU" dirty="0" smtClean="0">
                <a:solidFill>
                  <a:schemeClr val="bg1"/>
                </a:solidFill>
              </a:rPr>
              <a:t> теста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1140220" y="1579363"/>
            <a:ext cx="8742333" cy="46860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</a:t>
            </a:r>
            <a:r>
              <a:rPr lang="ru-RU" dirty="0" smtClean="0"/>
              <a:t>Автоматизирован </a:t>
            </a:r>
            <a:r>
              <a:rPr lang="ru-RU" dirty="0" smtClean="0"/>
              <a:t>и повторяем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</a:t>
            </a:r>
            <a:r>
              <a:rPr lang="ru-RU" dirty="0" smtClean="0"/>
              <a:t>Стабильный </a:t>
            </a:r>
            <a:r>
              <a:rPr lang="ru-RU" dirty="0" smtClean="0"/>
              <a:t>результат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</a:t>
            </a:r>
            <a:r>
              <a:rPr lang="ru-RU" dirty="0" smtClean="0"/>
              <a:t>Сохраняет </a:t>
            </a:r>
            <a:r>
              <a:rPr lang="ru-RU" dirty="0" smtClean="0"/>
              <a:t>актуальность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</a:t>
            </a:r>
            <a:r>
              <a:rPr lang="ru-RU" dirty="0" smtClean="0"/>
              <a:t>Прост </a:t>
            </a:r>
            <a:r>
              <a:rPr lang="ru-RU" dirty="0" smtClean="0"/>
              <a:t>в реализации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</a:t>
            </a:r>
            <a:r>
              <a:rPr lang="ru-RU" dirty="0"/>
              <a:t>Б</a:t>
            </a:r>
            <a:r>
              <a:rPr lang="ru-RU" dirty="0" smtClean="0"/>
              <a:t>ыстрый </a:t>
            </a:r>
            <a:r>
              <a:rPr lang="ru-RU" dirty="0" smtClean="0"/>
              <a:t>запуск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</a:t>
            </a:r>
            <a:r>
              <a:rPr lang="ru-RU" dirty="0" smtClean="0"/>
              <a:t>Быстрая </a:t>
            </a:r>
            <a:r>
              <a:rPr lang="ru-RU" dirty="0" smtClean="0"/>
              <a:t>работа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</a:t>
            </a:r>
            <a:r>
              <a:rPr lang="ru-RU" dirty="0" smtClean="0"/>
              <a:t>Полностью </a:t>
            </a:r>
            <a:r>
              <a:rPr lang="ru-RU" dirty="0" smtClean="0"/>
              <a:t>контролирует </a:t>
            </a:r>
            <a:r>
              <a:rPr lang="en-US" dirty="0" smtClean="0"/>
              <a:t>unit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</a:t>
            </a:r>
            <a:r>
              <a:rPr lang="ru-RU" dirty="0" smtClean="0"/>
              <a:t>Полностью </a:t>
            </a:r>
            <a:r>
              <a:rPr lang="ru-RU" dirty="0" smtClean="0"/>
              <a:t>изолирован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</a:t>
            </a:r>
            <a:r>
              <a:rPr lang="ru-RU" dirty="0" smtClean="0"/>
              <a:t>Понятная </a:t>
            </a:r>
            <a:r>
              <a:rPr lang="ru-RU" dirty="0" smtClean="0"/>
              <a:t>причина ошибки</a:t>
            </a:r>
            <a:endParaRPr lang="ru-RU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114800" y="2462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8499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Подготовка–действие–утверждение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115382" y="1756942"/>
            <a:ext cx="10828997" cy="539999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Рекомендуется следующая структура теста</a:t>
            </a:r>
            <a:r>
              <a:rPr lang="en-US" dirty="0" smtClean="0"/>
              <a:t> – AAA: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</a:t>
            </a:r>
            <a:r>
              <a:rPr lang="ru-RU" dirty="0">
                <a:latin typeface="+mn-lt"/>
              </a:rPr>
              <a:t>П</a:t>
            </a:r>
            <a:r>
              <a:rPr lang="ru-RU" dirty="0" smtClean="0">
                <a:latin typeface="+mn-lt"/>
              </a:rPr>
              <a:t>одготовка </a:t>
            </a:r>
            <a:r>
              <a:rPr lang="ru-RU" dirty="0" smtClean="0">
                <a:latin typeface="+mn-lt"/>
              </a:rPr>
              <a:t>(</a:t>
            </a:r>
            <a:r>
              <a:rPr lang="en-US" dirty="0" smtClean="0">
                <a:latin typeface="+mn-lt"/>
              </a:rPr>
              <a:t>arrange)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Действие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(act)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+mn-lt"/>
              </a:rPr>
              <a:t> </a:t>
            </a:r>
            <a:r>
              <a:rPr lang="ru-RU" dirty="0">
                <a:latin typeface="+mn-lt"/>
              </a:rPr>
              <a:t>У</a:t>
            </a:r>
            <a:r>
              <a:rPr lang="ru-RU" dirty="0" smtClean="0">
                <a:latin typeface="+mn-lt"/>
              </a:rPr>
              <a:t>тверждение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(assert)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565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Тема Office">
  <a:themeElements>
    <a:clrScheme name="СКАУТ4">
      <a:dk1>
        <a:srgbClr val="000000"/>
      </a:dk1>
      <a:lt1>
        <a:srgbClr val="FFFFFF"/>
      </a:lt1>
      <a:dk2>
        <a:srgbClr val="595959"/>
      </a:dk2>
      <a:lt2>
        <a:srgbClr val="FFFFFF"/>
      </a:lt2>
      <a:accent1>
        <a:srgbClr val="542378"/>
      </a:accent1>
      <a:accent2>
        <a:srgbClr val="FFC000"/>
      </a:accent2>
      <a:accent3>
        <a:srgbClr val="FF0066"/>
      </a:accent3>
      <a:accent4>
        <a:srgbClr val="A8A8A9"/>
      </a:accent4>
      <a:accent5>
        <a:srgbClr val="C5C5C6"/>
      </a:accent5>
      <a:accent6>
        <a:srgbClr val="E2E2E2"/>
      </a:accent6>
      <a:hlink>
        <a:srgbClr val="3366FF"/>
      </a:hlink>
      <a:folHlink>
        <a:srgbClr val="7D7D7F"/>
      </a:folHlink>
    </a:clrScheme>
    <a:fontScheme name="СКАУТ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53" id="{50BAE9EA-FA5D-4CC5-8D0F-63DC275E2932}" vid="{A52D44C9-7997-4EDE-8493-D54CD55B0E26}"/>
    </a:ext>
  </a:extLst>
</a:theme>
</file>

<file path=ppt/theme/theme2.xml><?xml version="1.0" encoding="utf-8"?>
<a:theme xmlns:a="http://schemas.openxmlformats.org/drawingml/2006/main" name="2_Тема Office">
  <a:themeElements>
    <a:clrScheme name="СКАУТ4">
      <a:dk1>
        <a:srgbClr val="000000"/>
      </a:dk1>
      <a:lt1>
        <a:srgbClr val="FFFFFF"/>
      </a:lt1>
      <a:dk2>
        <a:srgbClr val="595959"/>
      </a:dk2>
      <a:lt2>
        <a:srgbClr val="FFFFFF"/>
      </a:lt2>
      <a:accent1>
        <a:srgbClr val="542378"/>
      </a:accent1>
      <a:accent2>
        <a:srgbClr val="FFC000"/>
      </a:accent2>
      <a:accent3>
        <a:srgbClr val="FF0066"/>
      </a:accent3>
      <a:accent4>
        <a:srgbClr val="A8A8A9"/>
      </a:accent4>
      <a:accent5>
        <a:srgbClr val="C5C5C6"/>
      </a:accent5>
      <a:accent6>
        <a:srgbClr val="E2E2E2"/>
      </a:accent6>
      <a:hlink>
        <a:srgbClr val="3366FF"/>
      </a:hlink>
      <a:folHlink>
        <a:srgbClr val="7D7D7F"/>
      </a:folHlink>
    </a:clrScheme>
    <a:fontScheme name="СКАУТ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53" id="{50BAE9EA-FA5D-4CC5-8D0F-63DC275E2932}" vid="{A52D44C9-7997-4EDE-8493-D54CD55B0E26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11842</TotalTime>
  <Words>1097</Words>
  <Application>Microsoft Office PowerPoint</Application>
  <PresentationFormat>Широкоэкранный</PresentationFormat>
  <Paragraphs>404</Paragraphs>
  <Slides>54</Slides>
  <Notes>43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54</vt:i4>
      </vt:variant>
    </vt:vector>
  </HeadingPairs>
  <TitlesOfParts>
    <vt:vector size="62" baseType="lpstr">
      <vt:lpstr>Arial</vt:lpstr>
      <vt:lpstr>Calibri</vt:lpstr>
      <vt:lpstr>Consolas</vt:lpstr>
      <vt:lpstr>Tahoma</vt:lpstr>
      <vt:lpstr>Times New Roman</vt:lpstr>
      <vt:lpstr>Wingdings</vt:lpstr>
      <vt:lpstr>1_Тема Office</vt:lpstr>
      <vt:lpstr>2_Тема Office</vt:lpstr>
      <vt:lpstr>Unit testing: bugs strikes back</vt:lpstr>
      <vt:lpstr>План семинара</vt:lpstr>
      <vt:lpstr>Unit testing: определение, назначение, принципы</vt:lpstr>
      <vt:lpstr>Цель тестирования</vt:lpstr>
      <vt:lpstr>Определение модуля</vt:lpstr>
      <vt:lpstr>Определение модуля</vt:lpstr>
      <vt:lpstr>Unit тест</vt:lpstr>
      <vt:lpstr>Свойства хорошего unit теста</vt:lpstr>
      <vt:lpstr>Подготовка–действие–утверждение </vt:lpstr>
      <vt:lpstr>Эпизод 1. Простой unit test</vt:lpstr>
      <vt:lpstr>Презентация PowerPoint</vt:lpstr>
      <vt:lpstr>Предметная область</vt:lpstr>
      <vt:lpstr>ДЕМО</vt:lpstr>
      <vt:lpstr>Резюме</vt:lpstr>
      <vt:lpstr>Эпизод 2. Testing frameworks</vt:lpstr>
      <vt:lpstr>Польза testing frameworks</vt:lpstr>
      <vt:lpstr>ДЕМО</vt:lpstr>
      <vt:lpstr>Резюме</vt:lpstr>
      <vt:lpstr>Эпизод 3. Изоляция</vt:lpstr>
      <vt:lpstr>Зависимости</vt:lpstr>
      <vt:lpstr>Разрыв зависимости</vt:lpstr>
      <vt:lpstr>Шов (seam)</vt:lpstr>
      <vt:lpstr>ДЕМО</vt:lpstr>
      <vt:lpstr>Поддельные объекты</vt:lpstr>
      <vt:lpstr>ДЕМО</vt:lpstr>
      <vt:lpstr>Проблемы рукописных подделок</vt:lpstr>
      <vt:lpstr>Изолирующие фреймворки</vt:lpstr>
      <vt:lpstr>ДЕМО</vt:lpstr>
      <vt:lpstr>Классификация изолирующих фреймворков</vt:lpstr>
      <vt:lpstr>Изоляция с помощью Fakes</vt:lpstr>
      <vt:lpstr>ДЕМО</vt:lpstr>
      <vt:lpstr>Обзор testing и mocking frameworks</vt:lpstr>
      <vt:lpstr>Обзор testing frameworks</vt:lpstr>
      <vt:lpstr>Обзор mocking frameworks</vt:lpstr>
      <vt:lpstr>Резюме</vt:lpstr>
      <vt:lpstr>Эпизод 4. Тестопригодный код</vt:lpstr>
      <vt:lpstr>Рекомендации проектирования с учетом тестопригодности </vt:lpstr>
      <vt:lpstr>Рекомендации проектирования с учетом тестопригодности </vt:lpstr>
      <vt:lpstr>Минусы проектирования с учетом тестопригодности</vt:lpstr>
      <vt:lpstr>Плюсы проектирования с учетом тестопригодности</vt:lpstr>
      <vt:lpstr>Эпизод 5. CI</vt:lpstr>
      <vt:lpstr>CI</vt:lpstr>
      <vt:lpstr>Интеграционный тест</vt:lpstr>
      <vt:lpstr>Резюме</vt:lpstr>
      <vt:lpstr>Эпизод 6. Примеры из жизни</vt:lpstr>
      <vt:lpstr>Безопасность vs тестопригодность</vt:lpstr>
      <vt:lpstr>Важные моменты</vt:lpstr>
      <vt:lpstr>Название теста</vt:lpstr>
      <vt:lpstr>Заключение</vt:lpstr>
      <vt:lpstr>Заключение</vt:lpstr>
      <vt:lpstr>Ссылки и литература</vt:lpstr>
      <vt:lpstr>Ссылки и литература</vt:lpstr>
      <vt:lpstr>Ссылки и литература</vt:lpstr>
      <vt:lpstr>Спасибо за внимание! Вопросы?</vt:lpstr>
    </vt:vector>
  </TitlesOfParts>
  <Company>ГК "СКАУТ"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ЭКОНОМИЧНОЕ ВОЖДЕНИЕ</dc:title>
  <dc:creator>Сенина Анастасия Владимировна</dc:creator>
  <cp:lastModifiedBy>Maxim Markelow</cp:lastModifiedBy>
  <cp:revision>185</cp:revision>
  <dcterms:created xsi:type="dcterms:W3CDTF">2016-09-15T11:21:35Z</dcterms:created>
  <dcterms:modified xsi:type="dcterms:W3CDTF">2019-01-24T14:33:19Z</dcterms:modified>
</cp:coreProperties>
</file>