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7"/>
  </p:notesMasterIdLst>
  <p:sldIdLst>
    <p:sldId id="257" r:id="rId3"/>
    <p:sldId id="268" r:id="rId4"/>
    <p:sldId id="394" r:id="rId5"/>
    <p:sldId id="404" r:id="rId6"/>
    <p:sldId id="406" r:id="rId7"/>
    <p:sldId id="409" r:id="rId8"/>
    <p:sldId id="410" r:id="rId9"/>
    <p:sldId id="411" r:id="rId10"/>
    <p:sldId id="426" r:id="rId11"/>
    <p:sldId id="395" r:id="rId12"/>
    <p:sldId id="444" r:id="rId13"/>
    <p:sldId id="439" r:id="rId14"/>
    <p:sldId id="445" r:id="rId15"/>
    <p:sldId id="396" r:id="rId16"/>
    <p:sldId id="414" r:id="rId17"/>
    <p:sldId id="416" r:id="rId18"/>
    <p:sldId id="446" r:id="rId19"/>
    <p:sldId id="397" r:id="rId20"/>
    <p:sldId id="418" r:id="rId21"/>
    <p:sldId id="419" r:id="rId22"/>
    <p:sldId id="421" r:id="rId23"/>
    <p:sldId id="422" r:id="rId24"/>
    <p:sldId id="424" r:id="rId25"/>
    <p:sldId id="427" r:id="rId26"/>
    <p:sldId id="425" r:id="rId27"/>
    <p:sldId id="428" r:id="rId28"/>
    <p:sldId id="429" r:id="rId29"/>
    <p:sldId id="430" r:id="rId30"/>
    <p:sldId id="438" r:id="rId31"/>
    <p:sldId id="431" r:id="rId32"/>
    <p:sldId id="398" r:id="rId33"/>
    <p:sldId id="432" r:id="rId34"/>
    <p:sldId id="433" r:id="rId35"/>
    <p:sldId id="449" r:id="rId36"/>
    <p:sldId id="399" r:id="rId37"/>
    <p:sldId id="435" r:id="rId38"/>
    <p:sldId id="447" r:id="rId39"/>
    <p:sldId id="436" r:id="rId40"/>
    <p:sldId id="437" r:id="rId41"/>
    <p:sldId id="401" r:id="rId42"/>
    <p:sldId id="413" r:id="rId43"/>
    <p:sldId id="448" r:id="rId44"/>
    <p:sldId id="400" r:id="rId45"/>
    <p:sldId id="423" r:id="rId46"/>
    <p:sldId id="417" r:id="rId47"/>
    <p:sldId id="450" r:id="rId48"/>
    <p:sldId id="402" r:id="rId49"/>
    <p:sldId id="442" r:id="rId50"/>
    <p:sldId id="451" r:id="rId51"/>
    <p:sldId id="403" r:id="rId52"/>
    <p:sldId id="443" r:id="rId53"/>
    <p:sldId id="452" r:id="rId54"/>
    <p:sldId id="405" r:id="rId55"/>
    <p:sldId id="265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7B"/>
    <a:srgbClr val="FF0066"/>
    <a:srgbClr val="FFFCB7"/>
    <a:srgbClr val="FFFBA7"/>
    <a:srgbClr val="CC0000"/>
    <a:srgbClr val="FF0000"/>
    <a:srgbClr val="990000"/>
    <a:srgbClr val="F46538"/>
    <a:srgbClr val="84CD5F"/>
    <a:srgbClr val="72C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анимацию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5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и упорядоченность написания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предоставляет разработчику библиотеку классов, которая содержит: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базовые классы и интерфейсы, которым можно унаследовать;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атрибуты, помечающие, какие методы являются тестовыми;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классы утверждений, в которых имеются специальные методы для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верификации кода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Выполнение одного или всех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включает в себя исполнитель тестов (консольный или графический инструмент), который: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находит в коде тесты;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автоматически выполняет их;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отображает состояние во время выполнения;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допускает автоматизацию путем запуска из командной строки.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результатов прогона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 обычно предоставляет следующую информацию: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результаты прогона тестов (сколько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всего, сколько прошло, какие не прошли)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сообщение, указанное вами при вызове метода ASSERT;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место в коде,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была ошибка и трассировку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объяснить про неограниченный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1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7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33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Финаль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b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</a:t>
            </a:r>
            <a:endParaRPr lang="ru-RU" sz="4800" b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image" Target="../media/image3.jp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3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ingyuliang.me/unit-testing-frameworks-xunit-vs-nunit-vs-mstest-net-net-cor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xunit.github.io/docs/comparisons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lock.net/creating-a-custom-xunit-theory-test-dataattribute-to-load-data-from-json-file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github.com/Markeli/BugsStrikesBack" TargetMode="External"/><Relationship Id="rId4" Type="http://schemas.openxmlformats.org/officeDocument/2006/relationships/hyperlink" Target="https://github.com/dariusz-wozniak/List-of-Testing-Tools-and-Frameworks-for-.NET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ut-gps.ru/" TargetMode="Externa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6120" y="2555371"/>
            <a:ext cx="11364935" cy="2065638"/>
          </a:xfrm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521" t="64736" r="3277"/>
          <a:stretch/>
        </p:blipFill>
        <p:spPr>
          <a:xfrm>
            <a:off x="583698" y="1187519"/>
            <a:ext cx="11205029" cy="52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715929"/>
          </a:xfrm>
        </p:spPr>
        <p:txBody>
          <a:bodyPr>
            <a:normAutofit/>
          </a:bodyPr>
          <a:lstStyle/>
          <a:p>
            <a:r>
              <a:rPr lang="ru-RU" dirty="0" smtClean="0"/>
              <a:t> модуль – код, выполняющий единицу работы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unit </a:t>
            </a:r>
            <a:r>
              <a:rPr lang="ru-RU" dirty="0" smtClean="0"/>
              <a:t>тест проверяет модуль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знаем свойства хорошего </a:t>
            </a:r>
            <a:r>
              <a:rPr lang="en-US" dirty="0" smtClean="0"/>
              <a:t>unit </a:t>
            </a:r>
            <a:r>
              <a:rPr lang="ru-RU" dirty="0" smtClean="0"/>
              <a:t>теста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умеем делать простой </a:t>
            </a:r>
            <a:r>
              <a:rPr lang="en-US" dirty="0" smtClean="0"/>
              <a:t>unit </a:t>
            </a:r>
            <a:r>
              <a:rPr lang="ru-RU" dirty="0" smtClean="0"/>
              <a:t>тест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  <a:r>
              <a:rPr lang="ru-RU" dirty="0"/>
              <a:t> </a:t>
            </a:r>
            <a:r>
              <a:rPr lang="en-US" dirty="0"/>
              <a:t>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Польза </a:t>
            </a:r>
            <a:r>
              <a:rPr lang="en-US" dirty="0" smtClean="0"/>
              <a:t>testing frameworks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r>
              <a:rPr lang="ru-RU" dirty="0"/>
              <a:t> Простота и упорядоченность написания тестов</a:t>
            </a:r>
          </a:p>
          <a:p>
            <a:endParaRPr lang="en-US" dirty="0" smtClean="0"/>
          </a:p>
          <a:p>
            <a:pPr fontAlgn="t"/>
            <a:r>
              <a:rPr lang="ru-RU" dirty="0" smtClean="0"/>
              <a:t> </a:t>
            </a:r>
            <a:r>
              <a:rPr lang="ru-RU" dirty="0"/>
              <a:t>Выполнение одного или всех </a:t>
            </a:r>
            <a:r>
              <a:rPr lang="ru-RU" dirty="0" smtClean="0"/>
              <a:t>тестов</a:t>
            </a:r>
          </a:p>
          <a:p>
            <a:pPr marL="0" indent="0" fontAlgn="t">
              <a:buNone/>
            </a:pPr>
            <a:endParaRPr lang="ru-RU" dirty="0"/>
          </a:p>
          <a:p>
            <a:pPr fontAlgn="t"/>
            <a:r>
              <a:rPr lang="ru-RU" dirty="0" smtClean="0"/>
              <a:t> </a:t>
            </a:r>
            <a:r>
              <a:rPr lang="ru-RU" dirty="0"/>
              <a:t>Анализ результатов прогона </a:t>
            </a:r>
            <a:r>
              <a:rPr lang="ru-RU" dirty="0" smtClean="0"/>
              <a:t>тестов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Можем написать простой тест</a:t>
            </a:r>
            <a:endParaRPr lang="ru-RU" dirty="0"/>
          </a:p>
          <a:p>
            <a:endParaRPr lang="en-US" dirty="0" smtClean="0"/>
          </a:p>
          <a:p>
            <a:pPr fontAlgn="t"/>
            <a:r>
              <a:rPr lang="ru-RU" dirty="0" smtClean="0"/>
              <a:t> Можем пропустить испорченный тест</a:t>
            </a:r>
          </a:p>
          <a:p>
            <a:pPr marL="0" indent="0" fontAlgn="t">
              <a:buNone/>
            </a:pPr>
            <a:endParaRPr lang="ru-RU" dirty="0"/>
          </a:p>
          <a:p>
            <a:pPr fontAlgn="t"/>
            <a:r>
              <a:rPr lang="ru-RU" dirty="0" smtClean="0"/>
              <a:t> Можем делать различные предположения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Изоляция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14342" y="2677635"/>
            <a:ext cx="4621628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Внутренние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Внешние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44917" y="1610203"/>
            <a:ext cx="9203983" cy="4657247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r>
              <a:rPr lang="ru-RU" dirty="0" smtClean="0"/>
              <a:t> Изоляция</a:t>
            </a:r>
          </a:p>
          <a:p>
            <a:r>
              <a:rPr lang="ru-RU" dirty="0" smtClean="0"/>
              <a:t> 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код</a:t>
            </a:r>
          </a:p>
          <a:p>
            <a:r>
              <a:rPr lang="en-US" dirty="0"/>
              <a:t> </a:t>
            </a:r>
            <a:r>
              <a:rPr lang="en-US" dirty="0" smtClean="0"/>
              <a:t>CI/CD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Интеграционные тесты</a:t>
            </a:r>
            <a:endParaRPr lang="en-US" dirty="0" smtClean="0"/>
          </a:p>
          <a:p>
            <a:r>
              <a:rPr lang="ru-RU" dirty="0" smtClean="0"/>
              <a:t> Вопросы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Разрыв </a:t>
            </a:r>
            <a:r>
              <a:rPr lang="ru-RU" dirty="0"/>
              <a:t>з</a:t>
            </a:r>
            <a:r>
              <a:rPr lang="ru-RU" dirty="0" smtClean="0"/>
              <a:t>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3372" y="2382391"/>
            <a:ext cx="9598074" cy="3332609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dirty="0" smtClean="0"/>
              <a:t>интерфейс 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Добавить абстракцию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Заменить контролируемым объектом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Шов </a:t>
            </a:r>
            <a:r>
              <a:rPr lang="en-US" dirty="0" smtClean="0"/>
              <a:t>(seam)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08361" y="1486226"/>
            <a:ext cx="10022701" cy="833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Место программы, куда можно подключить иную функциональность взамен существующей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61328" y="2754733"/>
            <a:ext cx="9665287" cy="3751818"/>
          </a:xfrm>
        </p:spPr>
        <p:txBody>
          <a:bodyPr>
            <a:noAutofit/>
          </a:bodyPr>
          <a:lstStyle/>
          <a:p>
            <a:r>
              <a:rPr lang="ru-RU" dirty="0" smtClean="0"/>
              <a:t> через конструктор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/>
            <a:r>
              <a:rPr lang="ru-RU" dirty="0" smtClean="0"/>
              <a:t> через параметр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фабрики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локального фабричного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Поддельные объекты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864773"/>
            <a:ext cx="11658210" cy="1566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рукописных подделок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761" y="1827281"/>
            <a:ext cx="9970477" cy="539999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j-lt"/>
              </a:rPr>
              <a:t> их написание требует времени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трудно писать подделки для интерфейсов и классов с большим число методов, свойств, событий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сохранения состояния подставки требуется писать много стереотипного кода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сложно 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Изолирующие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66800" y="2321275"/>
            <a:ext cx="10058400" cy="28502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изолирующих </a:t>
            </a:r>
            <a:r>
              <a:rPr lang="ru-RU" dirty="0" err="1" smtClean="0"/>
              <a:t>фреймворков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7492" y="1046391"/>
            <a:ext cx="9812216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</a:t>
            </a:r>
            <a:r>
              <a:rPr lang="en-US" dirty="0" smtClean="0">
                <a:latin typeface="+mj-lt"/>
              </a:rPr>
              <a:t>sealed</a:t>
            </a:r>
            <a:r>
              <a:rPr lang="ru-RU" dirty="0" smtClean="0">
                <a:latin typeface="+mj-lt"/>
              </a:rPr>
              <a:t> классы и т.д.)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smtClean="0"/>
              <a:t>Fakes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83693"/>
            <a:ext cx="11658210" cy="26511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testing frameworks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2050" name="Picture 2" descr="https://cdn.slant.co/1d5a9caf-f321-4967-8f2e-8a74dccf0665/-/format/jpeg/-/progressive/yes/-/preview/480x48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91" y="25233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slant.co/043dc3ae-da04-419f-8c9a-caa029dba005/-/format/jpeg/-/progressive/yes/-/preview/480x48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18194"/>
          <a:stretch/>
        </p:blipFill>
        <p:spPr bwMode="auto">
          <a:xfrm>
            <a:off x="4652718" y="2662968"/>
            <a:ext cx="2886564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slant.co/554ddfbf-3e6d-4fd1-860c-0dccac7a9753/-/format/jpeg/-/progressive/yes/-/preview/480x480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361" y="2163883"/>
            <a:ext cx="2772698" cy="28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mocking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26582"/>
              </p:ext>
            </p:extLst>
          </p:nvPr>
        </p:nvGraphicFramePr>
        <p:xfrm>
          <a:off x="245577" y="1760906"/>
          <a:ext cx="11700846" cy="361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2400" b="1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подделок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Интегрирована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Резюме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2" y="2243016"/>
            <a:ext cx="11658210" cy="359507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Можем сделать простую подделку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Можем сделать подделку быстро с использованием </a:t>
            </a:r>
            <a:r>
              <a:rPr lang="en-US" altLang="ru-RU" dirty="0" err="1" smtClean="0">
                <a:latin typeface="+mn-lt"/>
              </a:rPr>
              <a:t>Moq</a:t>
            </a:r>
            <a:endParaRPr lang="en-US" altLang="ru-RU" dirty="0" smtClean="0">
              <a:latin typeface="+mn-lt"/>
            </a:endParaRP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Подделаем все что угодно с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smtClean="0">
                <a:latin typeface="+mn-lt"/>
              </a:rPr>
              <a:t>Fakes</a:t>
            </a:r>
            <a:endParaRPr lang="ru-RU" altLang="ru-RU" dirty="0" smtClean="0">
              <a:latin typeface="+mn-lt"/>
            </a:endParaRPr>
          </a:p>
          <a:p>
            <a:endParaRPr lang="ru-RU" altLang="ru-RU" dirty="0">
              <a:latin typeface="+mn-lt"/>
            </a:endParaRPr>
          </a:p>
          <a:p>
            <a:r>
              <a:rPr lang="ru-RU" altLang="ru-RU" dirty="0" smtClean="0"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+mj-lt"/>
              </a:rPr>
              <a:t>Можем внедрять зависимости</a:t>
            </a:r>
            <a:endParaRPr lang="ru-RU" altLang="ru-RU" dirty="0">
              <a:latin typeface="+mj-lt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Тестопригодный</a:t>
            </a:r>
            <a:r>
              <a:rPr lang="ru-RU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Рекомендации 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/>
              <a:t>6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2297" y="1939875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делайте методы </a:t>
            </a:r>
            <a:r>
              <a:rPr lang="ru-RU" dirty="0" smtClean="0"/>
              <a:t>виртуальными</a:t>
            </a: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проектируйте </a:t>
            </a:r>
            <a:r>
              <a:rPr lang="ru-RU" dirty="0"/>
              <a:t>на основе </a:t>
            </a:r>
            <a:r>
              <a:rPr lang="ru-RU" dirty="0" smtClean="0"/>
              <a:t>интерфейсов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делайте классы </a:t>
            </a:r>
            <a:r>
              <a:rPr lang="ru-RU" dirty="0" smtClean="0"/>
              <a:t>незапечатанными</a:t>
            </a: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избегайте </a:t>
            </a:r>
            <a:r>
              <a:rPr lang="ru-RU" dirty="0"/>
              <a:t>создания экземпляров конкретных классов внутри методов, содержащих </a:t>
            </a:r>
            <a:r>
              <a:rPr lang="ru-RU" dirty="0" smtClean="0"/>
              <a:t>логику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Рекомендации 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75390" y="2124541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избегайте </a:t>
            </a:r>
            <a:r>
              <a:rPr lang="ru-RU" dirty="0"/>
              <a:t>прямых обращений к статическим </a:t>
            </a:r>
            <a:r>
              <a:rPr lang="ru-RU" dirty="0" smtClean="0"/>
              <a:t>методам</a:t>
            </a:r>
          </a:p>
          <a:p>
            <a:endParaRPr lang="ru-RU" dirty="0"/>
          </a:p>
          <a:p>
            <a:r>
              <a:rPr lang="ru-RU" dirty="0"/>
              <a:t> Избегайте конструкторов и статических конструкторов, содержащих </a:t>
            </a:r>
            <a:r>
              <a:rPr lang="ru-RU" dirty="0" smtClean="0"/>
              <a:t>логику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Отделяйте логику </a:t>
            </a:r>
            <a:r>
              <a:rPr lang="ru-RU" dirty="0" err="1" smtClean="0"/>
              <a:t>синглтонов</a:t>
            </a:r>
            <a:r>
              <a:rPr lang="ru-RU" dirty="0" smtClean="0"/>
              <a:t> </a:t>
            </a:r>
            <a:r>
              <a:rPr lang="ru-RU" dirty="0"/>
              <a:t>от логики их </a:t>
            </a:r>
            <a:r>
              <a:rPr lang="ru-RU" dirty="0" smtClean="0"/>
              <a:t>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0252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956" y="1737188"/>
            <a:ext cx="912329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тестирования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04114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343101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Чтобы было качественно</a:t>
            </a:r>
            <a:endParaRPr lang="ru-RU" sz="3200" b="1" dirty="0"/>
          </a:p>
        </p:txBody>
      </p:sp>
      <p:pic>
        <p:nvPicPr>
          <p:cNvPr id="1026" name="Picture 2" descr="ÐÐ°ÑÑÐ¸Ð½ÐºÐ¸ Ð¿Ð¾ Ð·Ð°Ð¿ÑÐ¾ÑÑ lik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395611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Интеграционные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570479" y="3169139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Реальные </a:t>
            </a:r>
            <a:r>
              <a:rPr lang="ru-RU" dirty="0"/>
              <a:t>зависимости вместо </a:t>
            </a:r>
            <a:r>
              <a:rPr lang="ru-RU" dirty="0" smtClean="0"/>
              <a:t>подделок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63710" y="1621568"/>
            <a:ext cx="6766951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окружения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Нужна подготовка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из жизни</a:t>
            </a: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vs </a:t>
            </a:r>
            <a:r>
              <a:rPr lang="ru-RU" dirty="0" err="1" smtClean="0"/>
              <a:t>тестопригодность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0246" y="1215293"/>
            <a:ext cx="9988062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989454" y="2462213"/>
            <a:ext cx="10213091" cy="2962716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Придерживаться понятной иерархии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</a:t>
            </a:r>
            <a:r>
              <a:rPr lang="ru-RU" dirty="0" smtClean="0"/>
              <a:t>тестах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Название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69883" y="3130063"/>
            <a:ext cx="10518379" cy="1485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F.A.Q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40618" y="1410553"/>
            <a:ext cx="10125613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Кто должен делать?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Разработчик (в основном, расширенная отладка)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Какое должно быть покрытие</a:t>
            </a:r>
            <a:r>
              <a:rPr lang="ru-RU" dirty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Чем больше, тем лучше (+ принцип Парето)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Как структурно организовать тесты?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Модульные и интеграционные в отдельных проектах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72859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/>
              <a:t>Что такое </a:t>
            </a:r>
            <a:r>
              <a:rPr lang="en-US" dirty="0"/>
              <a:t>TDD (Test Driven Development)</a:t>
            </a:r>
            <a:r>
              <a:rPr lang="ru-RU" dirty="0"/>
              <a:t>?</a:t>
            </a:r>
            <a:endParaRPr lang="en-US" dirty="0"/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</a:t>
            </a:r>
            <a:r>
              <a:rPr lang="ru-RU" dirty="0"/>
              <a:t>Сначала пишется тест (он падает), затем код, в конце запускаем тест и убеждаемся, что он </a:t>
            </a:r>
            <a:r>
              <a:rPr lang="ru-RU" dirty="0" smtClean="0"/>
              <a:t>проходит</a:t>
            </a:r>
            <a:endParaRPr lang="en-US" dirty="0" smtClean="0"/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Зачем писать тесты?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Выше качество, раньше находим дефекты, проверка </a:t>
            </a:r>
            <a:r>
              <a:rPr lang="en-US" dirty="0" smtClean="0">
                <a:latin typeface="+mj-lt"/>
              </a:rPr>
              <a:t>API</a:t>
            </a:r>
            <a:r>
              <a:rPr lang="ru-RU" dirty="0" smtClean="0">
                <a:latin typeface="+mj-lt"/>
              </a:rPr>
              <a:t>, устойчивость к изменениям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3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модуля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440537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047749" y="4131678"/>
            <a:ext cx="10115551" cy="112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Изолированная </a:t>
            </a:r>
            <a:r>
              <a:rPr lang="ru-RU" sz="3200" b="1" dirty="0"/>
              <a:t>часть кода, </a:t>
            </a:r>
            <a:r>
              <a:rPr lang="ru-RU" sz="3200" b="1" dirty="0" smtClean="0"/>
              <a:t>выполняющая единицу работы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225887"/>
            <a:ext cx="10090443" cy="539999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Рой </a:t>
            </a:r>
            <a:r>
              <a:rPr lang="ru-RU" dirty="0" err="1" smtClean="0">
                <a:latin typeface="+mj-lt"/>
              </a:rPr>
              <a:t>Ошероув</a:t>
            </a:r>
            <a:r>
              <a:rPr lang="ru-RU" dirty="0" smtClean="0">
                <a:latin typeface="+mj-lt"/>
              </a:rPr>
              <a:t> – Искусство автономного </a:t>
            </a:r>
            <a:r>
              <a:rPr lang="ru-RU" dirty="0" smtClean="0">
                <a:latin typeface="+mj-lt"/>
              </a:rPr>
              <a:t>тестирования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Сравнение </a:t>
            </a:r>
            <a:r>
              <a:rPr lang="en-US" dirty="0" smtClean="0">
                <a:latin typeface="+mj-lt"/>
              </a:rPr>
              <a:t>testing frameworks: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  <a:hlinkClick r:id="rId3"/>
              </a:rPr>
              <a:t>https</a:t>
            </a:r>
            <a:r>
              <a:rPr lang="en-US" dirty="0">
                <a:latin typeface="+mj-lt"/>
                <a:hlinkClick r:id="rId3"/>
              </a:rPr>
              <a:t>://dingyuliang.me/unit-testing-frameworks-xunit-vs-nunit-vs-mstest-net-net-core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  <a:p>
            <a:r>
              <a:rPr lang="ru-RU" dirty="0" smtClean="0"/>
              <a:t> </a:t>
            </a:r>
            <a:r>
              <a:rPr lang="en-US" dirty="0" err="1" smtClean="0"/>
              <a:t>xUnit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xunit.github.io/docs/comparisons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github.com/Moq/moq4/wiki/Quickstart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410553"/>
            <a:ext cx="10090443" cy="539999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j-lt"/>
              </a:rPr>
              <a:t> Создание своих атрибутов для </a:t>
            </a:r>
            <a:r>
              <a:rPr lang="en-US" dirty="0" err="1" smtClean="0">
                <a:latin typeface="+mj-lt"/>
              </a:rPr>
              <a:t>xUnit</a:t>
            </a:r>
            <a:r>
              <a:rPr lang="ru-RU" dirty="0" smtClean="0">
                <a:latin typeface="+mj-lt"/>
              </a:rPr>
              <a:t> (чтения данных из файла)</a:t>
            </a:r>
            <a:r>
              <a:rPr lang="en-US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  <a:hlinkClick r:id="rId3"/>
              </a:rPr>
              <a:t>https://andrewlock.net/creating-a-custom-xunit-theory-test-dataattribute-to-load-data-from-json-files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ru-RU" dirty="0"/>
              <a:t>Список </a:t>
            </a:r>
            <a:r>
              <a:rPr lang="ru-RU" dirty="0" err="1"/>
              <a:t>ништяков</a:t>
            </a:r>
            <a:r>
              <a:rPr lang="ru-RU" dirty="0"/>
              <a:t> для тестирования на </a:t>
            </a:r>
            <a:r>
              <a:rPr lang="en-US" dirty="0" err="1"/>
              <a:t>.Net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https://github.com/dariusz-wozniak/List-of-Testing-Tools-and-Frameworks-for-.</a:t>
            </a:r>
            <a:r>
              <a:rPr lang="en-US" dirty="0" smtClean="0">
                <a:hlinkClick r:id="rId4"/>
              </a:rPr>
              <a:t>NET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 </a:t>
            </a:r>
            <a:r>
              <a:rPr lang="ru-RU" dirty="0" smtClean="0"/>
              <a:t>Репозиторий с кодом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github.com/Markeli/BugsStrikesBack</a:t>
            </a:r>
            <a:endParaRPr lang="en-US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87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963" y="3134398"/>
            <a:ext cx="2405237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www.scout-gps.ru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/>
              <a:t>8 (812) 607 77 41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модуля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48198" y="2034444"/>
            <a:ext cx="10896181" cy="3966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 возвращенное значение из метода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видимое </a:t>
            </a:r>
            <a:r>
              <a:rPr lang="ru-RU" dirty="0"/>
              <a:t>изменение состояния или поведения </a:t>
            </a:r>
            <a:r>
              <a:rPr lang="ru-RU" dirty="0" smtClean="0"/>
              <a:t>системы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обращение </a:t>
            </a:r>
            <a:r>
              <a:rPr lang="ru-RU" dirty="0"/>
              <a:t>к сторонней </a:t>
            </a:r>
            <a:r>
              <a:rPr lang="ru-RU" dirty="0" smtClean="0"/>
              <a:t>системе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r>
              <a:rPr lang="ru-RU" dirty="0" smtClean="0"/>
              <a:t> тест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26613" y="3187323"/>
            <a:ext cx="10117638" cy="1022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Код, который вызывает </a:t>
            </a:r>
            <a:r>
              <a:rPr lang="ru-RU" dirty="0"/>
              <a:t>единицу работы и затем проверяет ее конечный результат. </a:t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хорошего </a:t>
            </a:r>
            <a:r>
              <a:rPr lang="en-US" dirty="0" smtClean="0"/>
              <a:t>unit</a:t>
            </a:r>
            <a:r>
              <a:rPr lang="ru-RU" dirty="0" smtClean="0"/>
              <a:t>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автоматизирован и повторяем</a:t>
            </a:r>
          </a:p>
          <a:p>
            <a:r>
              <a:rPr lang="ru-RU" dirty="0" smtClean="0"/>
              <a:t> стабильный результат</a:t>
            </a:r>
          </a:p>
          <a:p>
            <a:r>
              <a:rPr lang="ru-RU" dirty="0"/>
              <a:t> сохраняет </a:t>
            </a:r>
            <a:r>
              <a:rPr lang="ru-RU" dirty="0" smtClean="0"/>
              <a:t>актуальность</a:t>
            </a:r>
          </a:p>
          <a:p>
            <a:r>
              <a:rPr lang="ru-RU" dirty="0" smtClean="0"/>
              <a:t> прост в реализации</a:t>
            </a:r>
          </a:p>
          <a:p>
            <a:r>
              <a:rPr lang="ru-RU" dirty="0"/>
              <a:t> </a:t>
            </a:r>
            <a:r>
              <a:rPr lang="ru-RU" dirty="0" smtClean="0"/>
              <a:t>быстрый запуск</a:t>
            </a:r>
            <a:endParaRPr lang="ru-RU" dirty="0"/>
          </a:p>
          <a:p>
            <a:r>
              <a:rPr lang="ru-RU" dirty="0" smtClean="0"/>
              <a:t> быстрая работа</a:t>
            </a:r>
            <a:endParaRPr lang="ru-RU" dirty="0"/>
          </a:p>
          <a:p>
            <a:r>
              <a:rPr lang="ru-RU" dirty="0" smtClean="0"/>
              <a:t> полностью контролирует </a:t>
            </a:r>
            <a:r>
              <a:rPr lang="en-US" dirty="0" smtClean="0"/>
              <a:t>unit</a:t>
            </a:r>
            <a:endParaRPr lang="ru-RU" dirty="0"/>
          </a:p>
          <a:p>
            <a:r>
              <a:rPr lang="ru-RU" dirty="0" smtClean="0"/>
              <a:t> полностью изолирован</a:t>
            </a:r>
            <a:endParaRPr lang="ru-RU" dirty="0"/>
          </a:p>
          <a:p>
            <a:r>
              <a:rPr lang="ru-RU" dirty="0" smtClean="0"/>
              <a:t> понятная причина ошибки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Подготовка–действие–утверждение</a:t>
            </a:r>
            <a:r>
              <a:rPr lang="ru-RU" dirty="0"/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5382" y="1756942"/>
            <a:ext cx="10828997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Рекомендуется следующая структура теста</a:t>
            </a:r>
            <a:r>
              <a:rPr lang="en-US" dirty="0" smtClean="0"/>
              <a:t> – AAA: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</a:t>
            </a:r>
            <a:r>
              <a:rPr lang="ru-RU" dirty="0" smtClean="0">
                <a:latin typeface="+mn-lt"/>
              </a:rPr>
              <a:t>подготовка (</a:t>
            </a:r>
            <a:r>
              <a:rPr lang="en-US" dirty="0" smtClean="0">
                <a:latin typeface="+mn-lt"/>
              </a:rPr>
              <a:t>arrange)</a:t>
            </a: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 действие</a:t>
            </a:r>
            <a:r>
              <a:rPr lang="en-US" dirty="0" smtClean="0">
                <a:latin typeface="+mn-lt"/>
              </a:rPr>
              <a:t> (act)</a:t>
            </a: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утверждение</a:t>
            </a:r>
            <a:r>
              <a:rPr lang="en-US" dirty="0" smtClean="0">
                <a:latin typeface="+mn-lt"/>
              </a:rPr>
              <a:t> (assert)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10964</TotalTime>
  <Words>1101</Words>
  <Application>Microsoft Office PowerPoint</Application>
  <PresentationFormat>Широкоэкранный</PresentationFormat>
  <Paragraphs>380</Paragraphs>
  <Slides>54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Tahoma</vt:lpstr>
      <vt:lpstr>Times New Roman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Цель тестирования</vt:lpstr>
      <vt:lpstr>Определение модуля</vt:lpstr>
      <vt:lpstr>Определение модуля</vt:lpstr>
      <vt:lpstr>Unit тест</vt:lpstr>
      <vt:lpstr>Свойства хорошего unit теста</vt:lpstr>
      <vt:lpstr>Подготовка–действие–утверждение </vt:lpstr>
      <vt:lpstr>Простой unit test</vt:lpstr>
      <vt:lpstr>Предметная область</vt:lpstr>
      <vt:lpstr>ДЕМО</vt:lpstr>
      <vt:lpstr>Резюме</vt:lpstr>
      <vt:lpstr>Testing frameworks</vt:lpstr>
      <vt:lpstr>Польза testing frameworks</vt:lpstr>
      <vt:lpstr>ДЕМО</vt:lpstr>
      <vt:lpstr>Резюме</vt:lpstr>
      <vt:lpstr>Изоляция</vt:lpstr>
      <vt:lpstr>Зависимости</vt:lpstr>
      <vt:lpstr>Разрыв зависимости</vt:lpstr>
      <vt:lpstr>Шов (seam)</vt:lpstr>
      <vt:lpstr>ДЕМО</vt:lpstr>
      <vt:lpstr>Поддельные объекты</vt:lpstr>
      <vt:lpstr>ДЕМО</vt:lpstr>
      <vt:lpstr>Проблемы рукописных подделок</vt:lpstr>
      <vt:lpstr>Изолирующие фреймворки</vt:lpstr>
      <vt:lpstr>ДЕМО</vt:lpstr>
      <vt:lpstr>Классификация изолирующих фреймворков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Резюме</vt:lpstr>
      <vt:lpstr>Тестопригодный код</vt:lpstr>
      <vt:lpstr>Рекомендации проектирования с учетом тестопригодности </vt:lpstr>
      <vt:lpstr>Рекомендации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Интеграционные тесты</vt:lpstr>
      <vt:lpstr>Интеграционный тест</vt:lpstr>
      <vt:lpstr>Интеграционный тест</vt:lpstr>
      <vt:lpstr>Примеры из жизни</vt:lpstr>
      <vt:lpstr>Безопасность vs тестопригодность</vt:lpstr>
      <vt:lpstr>Важные моменты</vt:lpstr>
      <vt:lpstr>Название теста</vt:lpstr>
      <vt:lpstr>F.A.Q</vt:lpstr>
      <vt:lpstr>FAQ</vt:lpstr>
      <vt:lpstr>FAQ</vt:lpstr>
      <vt:lpstr>Ссылки и литература</vt:lpstr>
      <vt:lpstr>Ссылки и литература</vt:lpstr>
      <vt:lpstr>Ссылки и литература</vt:lpstr>
      <vt:lpstr>Вопросы</vt:lpstr>
      <vt:lpstr>Презентация PowerPoint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Maxim Markelow</cp:lastModifiedBy>
  <cp:revision>171</cp:revision>
  <dcterms:created xsi:type="dcterms:W3CDTF">2016-09-15T11:21:35Z</dcterms:created>
  <dcterms:modified xsi:type="dcterms:W3CDTF">2019-01-23T23:54:42Z</dcterms:modified>
</cp:coreProperties>
</file>