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0" r:id="rId2"/>
  </p:sldMasterIdLst>
  <p:notesMasterIdLst>
    <p:notesMasterId r:id="rId51"/>
  </p:notesMasterIdLst>
  <p:sldIdLst>
    <p:sldId id="257" r:id="rId3"/>
    <p:sldId id="268" r:id="rId4"/>
    <p:sldId id="394" r:id="rId5"/>
    <p:sldId id="404" r:id="rId6"/>
    <p:sldId id="406" r:id="rId7"/>
    <p:sldId id="407" r:id="rId8"/>
    <p:sldId id="409" r:id="rId9"/>
    <p:sldId id="410" r:id="rId10"/>
    <p:sldId id="411" r:id="rId11"/>
    <p:sldId id="395" r:id="rId12"/>
    <p:sldId id="439" r:id="rId13"/>
    <p:sldId id="396" r:id="rId14"/>
    <p:sldId id="414" r:id="rId15"/>
    <p:sldId id="415" r:id="rId16"/>
    <p:sldId id="416" r:id="rId17"/>
    <p:sldId id="417" r:id="rId18"/>
    <p:sldId id="397" r:id="rId19"/>
    <p:sldId id="418" r:id="rId20"/>
    <p:sldId id="419" r:id="rId21"/>
    <p:sldId id="421" r:id="rId22"/>
    <p:sldId id="422" r:id="rId23"/>
    <p:sldId id="423" r:id="rId24"/>
    <p:sldId id="424" r:id="rId25"/>
    <p:sldId id="427" r:id="rId26"/>
    <p:sldId id="425" r:id="rId27"/>
    <p:sldId id="428" r:id="rId28"/>
    <p:sldId id="426" r:id="rId29"/>
    <p:sldId id="434" r:id="rId30"/>
    <p:sldId id="429" r:id="rId31"/>
    <p:sldId id="430" r:id="rId32"/>
    <p:sldId id="438" r:id="rId33"/>
    <p:sldId id="431" r:id="rId34"/>
    <p:sldId id="398" r:id="rId35"/>
    <p:sldId id="432" r:id="rId36"/>
    <p:sldId id="433" r:id="rId37"/>
    <p:sldId id="399" r:id="rId38"/>
    <p:sldId id="435" r:id="rId39"/>
    <p:sldId id="436" r:id="rId40"/>
    <p:sldId id="437" r:id="rId41"/>
    <p:sldId id="401" r:id="rId42"/>
    <p:sldId id="413" r:id="rId43"/>
    <p:sldId id="400" r:id="rId44"/>
    <p:sldId id="402" r:id="rId45"/>
    <p:sldId id="442" r:id="rId46"/>
    <p:sldId id="443" r:id="rId47"/>
    <p:sldId id="405" r:id="rId48"/>
    <p:sldId id="403" r:id="rId49"/>
    <p:sldId id="265" r:id="rId5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нина Анастасия Владимировна" initials="САВ" lastIdx="1" clrIdx="0">
    <p:extLst>
      <p:ext uri="{19B8F6BF-5375-455C-9EA6-DF929625EA0E}">
        <p15:presenceInfo xmlns:p15="http://schemas.microsoft.com/office/powerpoint/2012/main" userId="S-1-5-21-2258551050-4041498419-978347890-32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287B"/>
    <a:srgbClr val="FF0066"/>
    <a:srgbClr val="FFFCB7"/>
    <a:srgbClr val="FFFBA7"/>
    <a:srgbClr val="CC0000"/>
    <a:srgbClr val="FF0000"/>
    <a:srgbClr val="990000"/>
    <a:srgbClr val="F46538"/>
    <a:srgbClr val="84CD5F"/>
    <a:srgbClr val="72C9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73636" autoAdjust="0"/>
  </p:normalViewPr>
  <p:slideViewPr>
    <p:cSldViewPr snapToGrid="0">
      <p:cViewPr varScale="1">
        <p:scale>
          <a:sx n="54" d="100"/>
          <a:sy n="54" d="100"/>
        </p:scale>
        <p:origin x="13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49D6A-FD07-4C95-82AD-C104CE84721C}" type="datetimeFigureOut">
              <a:rPr lang="ru-RU" smtClean="0"/>
              <a:t>19.07.2017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F9C85-0776-451D-BE9D-6AE720D20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010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97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Ссылку добавить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385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098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879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Используем</a:t>
            </a:r>
            <a:r>
              <a:rPr lang="ru-RU" baseline="0" dirty="0" smtClean="0"/>
              <a:t> зазоры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192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278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Подделки не являются причиной падения теста (не должны)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449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Разница между подставкой и заглушкой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5162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022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400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786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1926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2427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Мокаем</a:t>
            </a:r>
            <a:r>
              <a:rPr lang="ru-RU" baseline="0" dirty="0" smtClean="0"/>
              <a:t> тут, </a:t>
            </a:r>
            <a:r>
              <a:rPr lang="en-US" baseline="0" dirty="0" err="1" smtClean="0"/>
              <a:t>It.Any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7500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0821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2804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Демо</a:t>
            </a:r>
            <a:r>
              <a:rPr lang="ru-RU" dirty="0" smtClean="0"/>
              <a:t> с </a:t>
            </a:r>
            <a:r>
              <a:rPr lang="en-US" dirty="0" smtClean="0"/>
              <a:t>fakes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8998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6172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7269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8636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4527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446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Ссылку добавить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96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Еще</a:t>
            </a:r>
            <a:r>
              <a:rPr lang="ru-RU" baseline="0" dirty="0" smtClean="0"/>
              <a:t> один слайд о том, что все долго, надо настраивать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0735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Ссылку добавить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1481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База,</a:t>
            </a:r>
            <a:r>
              <a:rPr lang="ru-RU" baseline="0" dirty="0" smtClean="0"/>
              <a:t> </a:t>
            </a:r>
            <a:r>
              <a:rPr lang="en-US" baseline="0" dirty="0" smtClean="0"/>
              <a:t>web </a:t>
            </a:r>
            <a:r>
              <a:rPr lang="en-US" baseline="0" dirty="0" err="1" smtClean="0"/>
              <a:t>api</a:t>
            </a:r>
            <a:r>
              <a:rPr lang="ru-RU" baseline="0" dirty="0" smtClean="0"/>
              <a:t>,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1451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Наиболее распространенные вопросы:</a:t>
            </a:r>
          </a:p>
          <a:p>
            <a:r>
              <a:rPr lang="ru-RU" dirty="0" smtClean="0"/>
              <a:t>Кто должен делать? Почему</a:t>
            </a:r>
            <a:r>
              <a:rPr lang="ru-RU" baseline="0" dirty="0" smtClean="0"/>
              <a:t> их нужно делать? В чем польза? Каков объем тестов?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1525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Ссылку добавить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8815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Ссылку добавить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828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Ссылку добавить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919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Ссылку добавить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761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Ссылку добавить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102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Тут добавить обзор предметной области, самый простой тест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350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018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667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jpeg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98" b="738"/>
          <a:stretch/>
        </p:blipFill>
        <p:spPr>
          <a:xfrm>
            <a:off x="0" y="1892415"/>
            <a:ext cx="12192000" cy="496558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36120" y="2555371"/>
            <a:ext cx="10817679" cy="2065638"/>
          </a:xfrm>
          <a:solidFill>
            <a:srgbClr val="FFC000"/>
          </a:solidFill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6120" y="4742513"/>
            <a:ext cx="9144000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42156"/>
            <a:ext cx="6672064" cy="125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1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2171700"/>
            <a:ext cx="5669280" cy="3794760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9" hasCustomPrompt="1"/>
          </p:nvPr>
        </p:nvSpPr>
        <p:spPr>
          <a:xfrm>
            <a:off x="6225540" y="2171700"/>
            <a:ext cx="5669280" cy="3794760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6" name="Текст 6"/>
          <p:cNvSpPr>
            <a:spLocks noGrp="1"/>
          </p:cNvSpPr>
          <p:nvPr>
            <p:ph type="body" sz="quarter" idx="20" hasCustomPrompt="1"/>
          </p:nvPr>
        </p:nvSpPr>
        <p:spPr>
          <a:xfrm>
            <a:off x="335280" y="1303020"/>
            <a:ext cx="5669280" cy="61722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6225540" y="1315720"/>
            <a:ext cx="5669280" cy="61722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4027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3760470"/>
            <a:ext cx="5669280" cy="2205990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Bildplatzhalter 9"/>
          <p:cNvSpPr>
            <a:spLocks noGrp="1"/>
          </p:cNvSpPr>
          <p:nvPr>
            <p:ph type="pic" sz="quarter" idx="17"/>
          </p:nvPr>
        </p:nvSpPr>
        <p:spPr>
          <a:xfrm>
            <a:off x="335280" y="1359535"/>
            <a:ext cx="5669280" cy="220599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3" name="Bildplatzhalter 9"/>
          <p:cNvSpPr>
            <a:spLocks noGrp="1"/>
          </p:cNvSpPr>
          <p:nvPr>
            <p:ph type="pic" sz="quarter" idx="18"/>
          </p:nvPr>
        </p:nvSpPr>
        <p:spPr>
          <a:xfrm>
            <a:off x="6225540" y="1359535"/>
            <a:ext cx="5669280" cy="220599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9" hasCustomPrompt="1"/>
          </p:nvPr>
        </p:nvSpPr>
        <p:spPr>
          <a:xfrm>
            <a:off x="6225540" y="3760470"/>
            <a:ext cx="5669280" cy="2205990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723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434841" y="1188720"/>
            <a:ext cx="6347460" cy="2675774"/>
          </a:xfrm>
          <a:solidFill>
            <a:srgbClr val="FFC000"/>
          </a:solidFill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34839" y="4206760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765809" y="1183742"/>
            <a:ext cx="3441065" cy="2680752"/>
          </a:xfrm>
        </p:spPr>
        <p:txBody>
          <a:bodyPr>
            <a:noAutofit/>
          </a:bodyPr>
          <a:lstStyle>
            <a:lvl1pPr marL="0" indent="0" algn="r">
              <a:buNone/>
              <a:defRPr sz="19900" b="1"/>
            </a:lvl1pPr>
          </a:lstStyle>
          <a:p>
            <a:pPr lvl="0"/>
            <a:r>
              <a:rPr lang="en-US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417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188720"/>
            <a:ext cx="6347459" cy="2675774"/>
          </a:xfrm>
          <a:solidFill>
            <a:srgbClr val="FFC000"/>
          </a:solidFill>
        </p:spPr>
        <p:txBody>
          <a:bodyPr anchor="ctr"/>
          <a:lstStyle>
            <a:lvl1pPr algn="l">
              <a:defRPr sz="6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206760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6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4983480"/>
            <a:ext cx="12192000" cy="18745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206760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151166"/>
            <a:ext cx="6347459" cy="2675774"/>
          </a:xfrm>
          <a:noFill/>
        </p:spPr>
        <p:txBody>
          <a:bodyPr anchor="ctr"/>
          <a:lstStyle>
            <a:lvl1pPr algn="l">
              <a:defRPr sz="6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9870708" y="2333585"/>
            <a:ext cx="781705" cy="237257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8780046" y="692306"/>
            <a:ext cx="781705" cy="4650164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85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708660" y="5083579"/>
            <a:ext cx="6343650" cy="616266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206760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708660" y="238980"/>
            <a:ext cx="3601445" cy="15011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12" name="Прямоугольник 11"/>
          <p:cNvSpPr/>
          <p:nvPr userDrawn="1"/>
        </p:nvSpPr>
        <p:spPr>
          <a:xfrm rot="2700000">
            <a:off x="8615406" y="1021682"/>
            <a:ext cx="687133" cy="3595723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530986"/>
            <a:ext cx="6347459" cy="2675774"/>
          </a:xfrm>
          <a:noFill/>
        </p:spPr>
        <p:txBody>
          <a:bodyPr anchor="ctr"/>
          <a:lstStyle>
            <a:lvl1pPr algn="l">
              <a:defRPr sz="6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074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0" y="1143000"/>
            <a:ext cx="8001000" cy="5715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206760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530986"/>
            <a:ext cx="6347459" cy="2675774"/>
          </a:xfrm>
          <a:noFill/>
        </p:spPr>
        <p:txBody>
          <a:bodyPr anchor="ctr"/>
          <a:lstStyle>
            <a:lvl1pPr algn="l">
              <a:defRPr sz="6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grpSp>
        <p:nvGrpSpPr>
          <p:cNvPr id="5" name="Группа 4"/>
          <p:cNvGrpSpPr/>
          <p:nvPr userDrawn="1"/>
        </p:nvGrpSpPr>
        <p:grpSpPr>
          <a:xfrm>
            <a:off x="7291251" y="2183129"/>
            <a:ext cx="3232211" cy="3013912"/>
            <a:chOff x="7291251" y="2183129"/>
            <a:chExt cx="3232211" cy="3013912"/>
          </a:xfrm>
        </p:grpSpPr>
        <p:sp>
          <p:nvSpPr>
            <p:cNvPr id="4" name="Прямоугольник 3"/>
            <p:cNvSpPr/>
            <p:nvPr userDrawn="1"/>
          </p:nvSpPr>
          <p:spPr>
            <a:xfrm>
              <a:off x="7291251" y="2183129"/>
              <a:ext cx="423576" cy="393736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2" name="Прямоугольник 11"/>
            <p:cNvSpPr/>
            <p:nvPr userDrawn="1"/>
          </p:nvSpPr>
          <p:spPr>
            <a:xfrm>
              <a:off x="8469542" y="2596028"/>
              <a:ext cx="333424" cy="295711"/>
            </a:xfrm>
            <a:prstGeom prst="rect">
              <a:avLst/>
            </a:prstGeom>
            <a:solidFill>
              <a:srgbClr val="5628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0" name="Прямоугольник 9"/>
            <p:cNvSpPr/>
            <p:nvPr userDrawn="1"/>
          </p:nvSpPr>
          <p:spPr>
            <a:xfrm>
              <a:off x="10172457" y="3530326"/>
              <a:ext cx="351005" cy="304746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3" name="Прямоугольник 12"/>
            <p:cNvSpPr/>
            <p:nvPr userDrawn="1"/>
          </p:nvSpPr>
          <p:spPr>
            <a:xfrm>
              <a:off x="7601409" y="4963298"/>
              <a:ext cx="1273680" cy="233743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4" name="Прямоугольник 13"/>
            <p:cNvSpPr/>
            <p:nvPr userDrawn="1"/>
          </p:nvSpPr>
          <p:spPr>
            <a:xfrm>
              <a:off x="7809834" y="2891739"/>
              <a:ext cx="534733" cy="411005"/>
            </a:xfrm>
            <a:prstGeom prst="rect">
              <a:avLst/>
            </a:prstGeom>
            <a:solidFill>
              <a:srgbClr val="5628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6" name="Прямоугольник 15"/>
            <p:cNvSpPr/>
            <p:nvPr userDrawn="1"/>
          </p:nvSpPr>
          <p:spPr>
            <a:xfrm rot="16200000">
              <a:off x="9437135" y="2707133"/>
              <a:ext cx="556246" cy="29571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7" name="Прямоугольник 16"/>
            <p:cNvSpPr/>
            <p:nvPr userDrawn="1"/>
          </p:nvSpPr>
          <p:spPr>
            <a:xfrm rot="16200000">
              <a:off x="8404375" y="4014600"/>
              <a:ext cx="654767" cy="295711"/>
            </a:xfrm>
            <a:prstGeom prst="rect">
              <a:avLst/>
            </a:prstGeom>
            <a:solidFill>
              <a:srgbClr val="5628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8" name="Прямоугольник 17"/>
            <p:cNvSpPr/>
            <p:nvPr userDrawn="1"/>
          </p:nvSpPr>
          <p:spPr>
            <a:xfrm>
              <a:off x="9033928" y="3866744"/>
              <a:ext cx="556246" cy="29571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986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188720"/>
            <a:ext cx="6347459" cy="2675774"/>
          </a:xfrm>
          <a:solidFill>
            <a:srgbClr val="56287B"/>
          </a:solidFill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026517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324849" y="1334926"/>
            <a:ext cx="781705" cy="4188147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3283"/>
            <a:ext cx="2997200" cy="6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8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2017486"/>
            <a:ext cx="10618469" cy="1205756"/>
          </a:xfrm>
          <a:noFill/>
        </p:spPr>
        <p:txBody>
          <a:bodyPr anchor="ctr"/>
          <a:lstStyle>
            <a:lvl1pPr algn="l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3385266"/>
            <a:ext cx="1061847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485573" y="4501182"/>
            <a:ext cx="8335188" cy="1624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895880" y="4805026"/>
            <a:ext cx="4893015" cy="219176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3342484" y="4185115"/>
            <a:ext cx="4029542" cy="185911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14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188720"/>
            <a:ext cx="6347459" cy="2675774"/>
          </a:xfrm>
          <a:solidFill>
            <a:srgbClr val="FF0066"/>
          </a:solidFill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026517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324849" y="1334926"/>
            <a:ext cx="781705" cy="4188147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82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1885950"/>
            <a:ext cx="12192000" cy="49720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36120" y="2555371"/>
            <a:ext cx="10817679" cy="2065638"/>
          </a:xfrm>
          <a:solidFill>
            <a:srgbClr val="FFC000"/>
          </a:solidFill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6120" y="4742513"/>
            <a:ext cx="9144000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156"/>
            <a:ext cx="6672064" cy="1258624"/>
          </a:xfrm>
          <a:prstGeom prst="rect">
            <a:avLst/>
          </a:prstGeom>
        </p:spPr>
      </p:pic>
      <p:sp>
        <p:nvSpPr>
          <p:cNvPr id="11" name="Прямоугольник 10"/>
          <p:cNvSpPr/>
          <p:nvPr userDrawn="1"/>
        </p:nvSpPr>
        <p:spPr>
          <a:xfrm>
            <a:off x="0" y="1885950"/>
            <a:ext cx="285750" cy="4972050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70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8915400" y="0"/>
            <a:ext cx="32766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041130" y="31492"/>
            <a:ext cx="3150870" cy="2065638"/>
          </a:xfrm>
          <a:solidFill>
            <a:srgbClr val="FFC000"/>
          </a:solidFill>
        </p:spPr>
        <p:txBody>
          <a:bodyPr anchor="ctr">
            <a:noAutofit/>
          </a:bodyPr>
          <a:lstStyle>
            <a:lvl1pPr algn="l">
              <a:defRPr sz="4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41128" y="2218634"/>
            <a:ext cx="3150871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8915401" cy="6857999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3704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12192001" cy="685800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8000">
                <a:solidFill>
                  <a:srgbClr val="7030A0"/>
                </a:solidFill>
              </a:defRPr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8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2"/>
          </p:nvPr>
        </p:nvSpPr>
        <p:spPr>
          <a:xfrm>
            <a:off x="320040" y="457200"/>
            <a:ext cx="11521440" cy="553212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8000">
                <a:solidFill>
                  <a:srgbClr val="7030A0"/>
                </a:solidFill>
              </a:defRPr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2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3" name="Диаграмма 2"/>
          <p:cNvSpPr>
            <a:spLocks noGrp="1"/>
          </p:cNvSpPr>
          <p:nvPr>
            <p:ph type="chart" sz="quarter" idx="13"/>
          </p:nvPr>
        </p:nvSpPr>
        <p:spPr>
          <a:xfrm>
            <a:off x="252095" y="365971"/>
            <a:ext cx="11520488" cy="5532438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8000">
                <a:solidFill>
                  <a:srgbClr val="7030A0"/>
                </a:solidFill>
              </a:defRPr>
            </a:lvl1pPr>
          </a:lstStyle>
          <a:p>
            <a:r>
              <a:rPr lang="ru-RU" smtClean="0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637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4" name="Таблица 3"/>
          <p:cNvSpPr>
            <a:spLocks noGrp="1"/>
          </p:cNvSpPr>
          <p:nvPr>
            <p:ph type="tbl" sz="quarter" idx="14"/>
          </p:nvPr>
        </p:nvSpPr>
        <p:spPr>
          <a:xfrm>
            <a:off x="252095" y="468313"/>
            <a:ext cx="11520488" cy="5430096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8000" b="0">
                <a:solidFill>
                  <a:srgbClr val="7030A0"/>
                </a:solidFill>
              </a:defRPr>
            </a:lvl1pPr>
          </a:lstStyle>
          <a:p>
            <a:r>
              <a:rPr lang="ru-RU" smtClean="0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452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10" name="Medienplatzhalter 32"/>
          <p:cNvSpPr>
            <a:spLocks noGrp="1"/>
          </p:cNvSpPr>
          <p:nvPr>
            <p:ph type="media" sz="quarter" idx="12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Вставка клипа мультимедиа</a:t>
            </a:r>
            <a:endParaRPr lang="en-US" dirty="0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26263"/>
            <a:ext cx="1725000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2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 sz="3600"/>
            </a:lvl1pPr>
          </a:lstStyle>
          <a:p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КОМАНДА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16" hasCustomPrompt="1"/>
          </p:nvPr>
        </p:nvSpPr>
        <p:spPr>
          <a:xfrm>
            <a:off x="33528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16" name="Bildplatzhalter 9"/>
          <p:cNvSpPr>
            <a:spLocks noGrp="1"/>
          </p:cNvSpPr>
          <p:nvPr>
            <p:ph type="pic" sz="quarter" idx="12"/>
          </p:nvPr>
        </p:nvSpPr>
        <p:spPr>
          <a:xfrm>
            <a:off x="33528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26" name="Текст 6"/>
          <p:cNvSpPr>
            <a:spLocks noGrp="1"/>
          </p:cNvSpPr>
          <p:nvPr>
            <p:ph type="body" sz="quarter" idx="17" hasCustomPrompt="1"/>
          </p:nvPr>
        </p:nvSpPr>
        <p:spPr>
          <a:xfrm>
            <a:off x="219075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27" name="Текст 6"/>
          <p:cNvSpPr>
            <a:spLocks noGrp="1"/>
          </p:cNvSpPr>
          <p:nvPr>
            <p:ph type="body" sz="quarter" idx="18" hasCustomPrompt="1"/>
          </p:nvPr>
        </p:nvSpPr>
        <p:spPr>
          <a:xfrm>
            <a:off x="219075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28" name="Bildplatzhalter 9"/>
          <p:cNvSpPr>
            <a:spLocks noGrp="1"/>
          </p:cNvSpPr>
          <p:nvPr>
            <p:ph type="pic" sz="quarter" idx="19"/>
          </p:nvPr>
        </p:nvSpPr>
        <p:spPr>
          <a:xfrm>
            <a:off x="219075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29" name="Текст 6"/>
          <p:cNvSpPr>
            <a:spLocks noGrp="1"/>
          </p:cNvSpPr>
          <p:nvPr>
            <p:ph type="body" sz="quarter" idx="20" hasCustomPrompt="1"/>
          </p:nvPr>
        </p:nvSpPr>
        <p:spPr>
          <a:xfrm>
            <a:off x="404622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30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404622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smtClean="0"/>
              <a:t>должность</a:t>
            </a:r>
            <a:endParaRPr lang="ru-RU" dirty="0" smtClean="0"/>
          </a:p>
        </p:txBody>
      </p:sp>
      <p:sp>
        <p:nvSpPr>
          <p:cNvPr id="31" name="Bildplatzhalter 9"/>
          <p:cNvSpPr>
            <a:spLocks noGrp="1"/>
          </p:cNvSpPr>
          <p:nvPr>
            <p:ph type="pic" sz="quarter" idx="22"/>
          </p:nvPr>
        </p:nvSpPr>
        <p:spPr>
          <a:xfrm>
            <a:off x="404622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32" name="Текст 6"/>
          <p:cNvSpPr>
            <a:spLocks noGrp="1"/>
          </p:cNvSpPr>
          <p:nvPr>
            <p:ph type="body" sz="quarter" idx="23" hasCustomPrompt="1"/>
          </p:nvPr>
        </p:nvSpPr>
        <p:spPr>
          <a:xfrm>
            <a:off x="590169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33" name="Текст 6"/>
          <p:cNvSpPr>
            <a:spLocks noGrp="1"/>
          </p:cNvSpPr>
          <p:nvPr>
            <p:ph type="body" sz="quarter" idx="24" hasCustomPrompt="1"/>
          </p:nvPr>
        </p:nvSpPr>
        <p:spPr>
          <a:xfrm>
            <a:off x="590169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34" name="Bildplatzhalter 9"/>
          <p:cNvSpPr>
            <a:spLocks noGrp="1"/>
          </p:cNvSpPr>
          <p:nvPr>
            <p:ph type="pic" sz="quarter" idx="25"/>
          </p:nvPr>
        </p:nvSpPr>
        <p:spPr>
          <a:xfrm>
            <a:off x="590169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35" name="Текст 6"/>
          <p:cNvSpPr>
            <a:spLocks noGrp="1"/>
          </p:cNvSpPr>
          <p:nvPr>
            <p:ph type="body" sz="quarter" idx="26" hasCustomPrompt="1"/>
          </p:nvPr>
        </p:nvSpPr>
        <p:spPr>
          <a:xfrm>
            <a:off x="775716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36" name="Текст 6"/>
          <p:cNvSpPr>
            <a:spLocks noGrp="1"/>
          </p:cNvSpPr>
          <p:nvPr>
            <p:ph type="body" sz="quarter" idx="27" hasCustomPrompt="1"/>
          </p:nvPr>
        </p:nvSpPr>
        <p:spPr>
          <a:xfrm>
            <a:off x="775716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37" name="Bildplatzhalter 9"/>
          <p:cNvSpPr>
            <a:spLocks noGrp="1"/>
          </p:cNvSpPr>
          <p:nvPr>
            <p:ph type="pic" sz="quarter" idx="28"/>
          </p:nvPr>
        </p:nvSpPr>
        <p:spPr>
          <a:xfrm>
            <a:off x="775716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38" name="Текст 6"/>
          <p:cNvSpPr>
            <a:spLocks noGrp="1"/>
          </p:cNvSpPr>
          <p:nvPr>
            <p:ph type="body" sz="quarter" idx="29" hasCustomPrompt="1"/>
          </p:nvPr>
        </p:nvSpPr>
        <p:spPr>
          <a:xfrm>
            <a:off x="961263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39" name="Текст 6"/>
          <p:cNvSpPr>
            <a:spLocks noGrp="1"/>
          </p:cNvSpPr>
          <p:nvPr>
            <p:ph type="body" sz="quarter" idx="30" hasCustomPrompt="1"/>
          </p:nvPr>
        </p:nvSpPr>
        <p:spPr>
          <a:xfrm>
            <a:off x="961263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40" name="Bildplatzhalter 9"/>
          <p:cNvSpPr>
            <a:spLocks noGrp="1"/>
          </p:cNvSpPr>
          <p:nvPr>
            <p:ph type="pic" sz="quarter" idx="31"/>
          </p:nvPr>
        </p:nvSpPr>
        <p:spPr>
          <a:xfrm>
            <a:off x="961263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7294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18"/>
          <a:stretch/>
        </p:blipFill>
        <p:spPr>
          <a:xfrm>
            <a:off x="8492490" y="2637"/>
            <a:ext cx="3699510" cy="685536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96"/>
          <a:stretch/>
        </p:blipFill>
        <p:spPr>
          <a:xfrm>
            <a:off x="5667916" y="0"/>
            <a:ext cx="5769079" cy="6185886"/>
          </a:xfrm>
          <a:prstGeom prst="rect">
            <a:avLst/>
          </a:prstGeom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262680" y="2057371"/>
            <a:ext cx="621886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Предоставлять нашим клиентам</a:t>
            </a:r>
            <a:endParaRPr lang="en-US" sz="24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инновационные</a:t>
            </a:r>
            <a:r>
              <a:rPr lang="en-US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инструменты</a:t>
            </a:r>
            <a:endParaRPr lang="en-US" sz="2400" b="1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повышая их </a:t>
            </a:r>
            <a:r>
              <a:rPr lang="ru-RU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, тем самым</a:t>
            </a:r>
          </a:p>
          <a:p>
            <a:r>
              <a:rPr lang="ru-RU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помогать повысить </a:t>
            </a:r>
            <a:r>
              <a:rPr lang="ru-RU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качество</a:t>
            </a:r>
            <a:endParaRPr lang="en-US" sz="2400" b="1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российского бизнеса</a:t>
            </a:r>
            <a:r>
              <a:rPr lang="ru-RU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0" y="873837"/>
            <a:ext cx="3995936" cy="1052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262680" y="334993"/>
            <a:ext cx="37108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МИССИЯ ГК «СКАУТ»</a:t>
            </a:r>
          </a:p>
        </p:txBody>
      </p:sp>
    </p:spTree>
    <p:extLst>
      <p:ext uri="{BB962C8B-B14F-4D97-AF65-F5344CB8AC3E}">
        <p14:creationId xmlns:p14="http://schemas.microsoft.com/office/powerpoint/2010/main" val="224013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5" r="11125" b="24710"/>
          <a:stretch/>
        </p:blipFill>
        <p:spPr>
          <a:xfrm>
            <a:off x="0" y="1142777"/>
            <a:ext cx="12192000" cy="3383280"/>
          </a:xfrm>
          <a:prstGeom prst="rect">
            <a:avLst/>
          </a:prstGeom>
        </p:spPr>
      </p:pic>
      <p:pic>
        <p:nvPicPr>
          <p:cNvPr id="16" name="Picture 2" descr="http://toplogos.ru/images/logo-hh-ru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78" y="5188916"/>
            <a:ext cx="1263679" cy="70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 userDrawn="1"/>
        </p:nvSpPr>
        <p:spPr>
          <a:xfrm>
            <a:off x="2043483" y="5171291"/>
            <a:ext cx="3063034" cy="73866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Три года подряд в первой десятке</a:t>
            </a:r>
          </a:p>
          <a:p>
            <a:r>
              <a:rPr lang="ru-RU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IT-компаний  «Рейтинга лучших</a:t>
            </a:r>
          </a:p>
          <a:p>
            <a:r>
              <a:rPr lang="ru-RU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работодателей России»</a:t>
            </a:r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7756367" y="5171291"/>
            <a:ext cx="39022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ГК «СКАУТ» входит в ТОП-30 рейтинга</a:t>
            </a:r>
          </a:p>
          <a:p>
            <a:r>
              <a:rPr lang="ru-RU" sz="1400" dirty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Крупнейших ИТ-поставщиков транспортных</a:t>
            </a:r>
          </a:p>
          <a:p>
            <a:r>
              <a:rPr lang="ru-RU" sz="1400" dirty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компаний по версии </a:t>
            </a:r>
            <a:r>
              <a:rPr lang="en-US" sz="1400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CNews</a:t>
            </a:r>
            <a:r>
              <a:rPr lang="en-US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1400" dirty="0">
              <a:solidFill>
                <a:srgbClr val="000000"/>
              </a:solidFill>
              <a:ea typeface="Tahoma" pitchFamily="34" charset="0"/>
              <a:cs typeface="Tahoma" pitchFamily="34" charset="0"/>
            </a:endParaRPr>
          </a:p>
        </p:txBody>
      </p:sp>
      <p:pic>
        <p:nvPicPr>
          <p:cNvPr id="19" name="Picture 22" descr="Картинки по запросу cnews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288472"/>
            <a:ext cx="1482108" cy="50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Прямоугольник 19"/>
          <p:cNvSpPr/>
          <p:nvPr userDrawn="1"/>
        </p:nvSpPr>
        <p:spPr>
          <a:xfrm>
            <a:off x="0" y="286666"/>
            <a:ext cx="5364088" cy="6940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285128" y="372087"/>
            <a:ext cx="50789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О группе компаний «СКАУТ»</a:t>
            </a:r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374979" y="4398820"/>
            <a:ext cx="2930915" cy="5146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3866939" y="4398820"/>
            <a:ext cx="2448272" cy="5146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34278" y="4447171"/>
            <a:ext cx="6441979" cy="40011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2000" b="1" dirty="0">
                <a:solidFill>
                  <a:srgbClr val="000000"/>
                </a:solidFill>
              </a:rPr>
              <a:t>11</a:t>
            </a:r>
            <a:r>
              <a:rPr lang="ru-RU" sz="2000" dirty="0">
                <a:solidFill>
                  <a:srgbClr val="000000"/>
                </a:solidFill>
              </a:rPr>
              <a:t> лет на рынке СМТ</a:t>
            </a:r>
            <a:r>
              <a:rPr lang="en-US" sz="2000" dirty="0">
                <a:solidFill>
                  <a:srgbClr val="000000"/>
                </a:solidFill>
              </a:rPr>
              <a:t>           </a:t>
            </a:r>
            <a:r>
              <a:rPr lang="ru-RU" sz="2000" dirty="0" smtClean="0">
                <a:solidFill>
                  <a:srgbClr val="000000"/>
                </a:solidFill>
              </a:rPr>
              <a:t>  </a:t>
            </a:r>
            <a:r>
              <a:rPr lang="ru-RU" sz="2000" b="1" dirty="0" smtClean="0">
                <a:solidFill>
                  <a:srgbClr val="000000"/>
                </a:solidFill>
              </a:rPr>
              <a:t>170</a:t>
            </a:r>
            <a:r>
              <a:rPr lang="ru-RU" sz="2000" dirty="0" smtClean="0">
                <a:solidFill>
                  <a:srgbClr val="000000"/>
                </a:solidFill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>сотрудников</a:t>
            </a:r>
          </a:p>
        </p:txBody>
      </p:sp>
    </p:spTree>
    <p:extLst>
      <p:ext uri="{BB962C8B-B14F-4D97-AF65-F5344CB8AC3E}">
        <p14:creationId xmlns:p14="http://schemas.microsoft.com/office/powerpoint/2010/main" val="248101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-1" y="1772816"/>
            <a:ext cx="7932421" cy="1164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85127" y="1951988"/>
            <a:ext cx="75215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4800" spc="50" dirty="0">
                <a:ln w="13500">
                  <a:solidFill>
                    <a:srgbClr val="542378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50516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0" y="4792362"/>
            <a:ext cx="12192000" cy="2065638"/>
          </a:xfrm>
          <a:solidFill>
            <a:srgbClr val="FFC000"/>
          </a:solidFill>
        </p:spPr>
        <p:txBody>
          <a:bodyPr lIns="360000" tIns="324000" anchor="t" anchorCtr="0"/>
          <a:lstStyle>
            <a:lvl1pPr algn="l">
              <a:defRPr sz="6000"/>
            </a:lvl1pPr>
          </a:lstStyle>
          <a:p>
            <a:r>
              <a:rPr lang="ru-RU" dirty="0" smtClean="0"/>
              <a:t> 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322977" y="6085624"/>
            <a:ext cx="10305690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 smtClean="0"/>
              <a:t> Образец подзаголовка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156"/>
            <a:ext cx="6672064" cy="1258624"/>
          </a:xfrm>
          <a:prstGeom prst="rect">
            <a:avLst/>
          </a:prstGeom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3"/>
          </p:nvPr>
        </p:nvSpPr>
        <p:spPr>
          <a:xfrm>
            <a:off x="0" y="1760219"/>
            <a:ext cx="7943850" cy="2937743"/>
          </a:xfr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4"/>
          </p:nvPr>
        </p:nvSpPr>
        <p:spPr>
          <a:xfrm>
            <a:off x="8153400" y="1749105"/>
            <a:ext cx="4038600" cy="2937743"/>
          </a:xfr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4803476"/>
            <a:ext cx="285750" cy="2054524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17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98" b="738"/>
          <a:stretch/>
        </p:blipFill>
        <p:spPr>
          <a:xfrm>
            <a:off x="0" y="1892415"/>
            <a:ext cx="12192000" cy="496558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36120" y="2555371"/>
            <a:ext cx="10817679" cy="2065638"/>
          </a:xfrm>
          <a:solidFill>
            <a:srgbClr val="FFC000"/>
          </a:solidFill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6120" y="4742513"/>
            <a:ext cx="9144000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42156"/>
            <a:ext cx="6672064" cy="125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8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1885950"/>
            <a:ext cx="12192000" cy="49720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36120" y="2555371"/>
            <a:ext cx="10817679" cy="2065638"/>
          </a:xfrm>
          <a:solidFill>
            <a:srgbClr val="FFC000"/>
          </a:solidFill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6120" y="4742513"/>
            <a:ext cx="9144000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156"/>
            <a:ext cx="6672064" cy="1258624"/>
          </a:xfrm>
          <a:prstGeom prst="rect">
            <a:avLst/>
          </a:prstGeom>
        </p:spPr>
      </p:pic>
      <p:sp>
        <p:nvSpPr>
          <p:cNvPr id="11" name="Прямоугольник 10"/>
          <p:cNvSpPr/>
          <p:nvPr userDrawn="1"/>
        </p:nvSpPr>
        <p:spPr>
          <a:xfrm>
            <a:off x="0" y="1885950"/>
            <a:ext cx="285750" cy="4972050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64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0" y="4792362"/>
            <a:ext cx="12192000" cy="2065638"/>
          </a:xfrm>
          <a:solidFill>
            <a:srgbClr val="FFC000"/>
          </a:solidFill>
        </p:spPr>
        <p:txBody>
          <a:bodyPr lIns="360000" tIns="324000" anchor="t" anchorCtr="0"/>
          <a:lstStyle>
            <a:lvl1pPr algn="l">
              <a:defRPr sz="6000"/>
            </a:lvl1pPr>
          </a:lstStyle>
          <a:p>
            <a:r>
              <a:rPr lang="ru-RU" dirty="0" smtClean="0"/>
              <a:t> 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322977" y="6085624"/>
            <a:ext cx="10305690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 smtClean="0"/>
              <a:t> Образец подзаголовка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156"/>
            <a:ext cx="6672064" cy="1258624"/>
          </a:xfrm>
          <a:prstGeom prst="rect">
            <a:avLst/>
          </a:prstGeom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3"/>
          </p:nvPr>
        </p:nvSpPr>
        <p:spPr>
          <a:xfrm>
            <a:off x="0" y="1760219"/>
            <a:ext cx="7943850" cy="2937743"/>
          </a:xfr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4"/>
          </p:nvPr>
        </p:nvSpPr>
        <p:spPr>
          <a:xfrm>
            <a:off x="8153400" y="1749105"/>
            <a:ext cx="4038600" cy="2937743"/>
          </a:xfr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4803476"/>
            <a:ext cx="285750" cy="2054524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47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1885950"/>
            <a:ext cx="6412230" cy="49720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36121" y="2555371"/>
            <a:ext cx="5750379" cy="2065638"/>
          </a:xfrm>
          <a:solidFill>
            <a:srgbClr val="FFC000"/>
          </a:solidFill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6120" y="4742513"/>
            <a:ext cx="5750380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156"/>
            <a:ext cx="6672064" cy="1258624"/>
          </a:xfrm>
          <a:prstGeom prst="rect">
            <a:avLst/>
          </a:prstGeom>
        </p:spPr>
      </p:pic>
      <p:sp>
        <p:nvSpPr>
          <p:cNvPr id="11" name="Bildplatzhalter 9"/>
          <p:cNvSpPr>
            <a:spLocks noGrp="1"/>
          </p:cNvSpPr>
          <p:nvPr>
            <p:ph type="pic" sz="quarter" idx="12"/>
          </p:nvPr>
        </p:nvSpPr>
        <p:spPr>
          <a:xfrm>
            <a:off x="6412230" y="1892416"/>
            <a:ext cx="5779770" cy="4965585"/>
          </a:xfr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0" y="1885950"/>
            <a:ext cx="285750" cy="4972050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78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1885950"/>
            <a:ext cx="6412230" cy="49720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36121" y="2555371"/>
            <a:ext cx="5876109" cy="2065638"/>
          </a:xfrm>
          <a:solidFill>
            <a:srgbClr val="FFC000"/>
          </a:solidFill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6120" y="4742513"/>
            <a:ext cx="5876110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156"/>
            <a:ext cx="6672064" cy="1258624"/>
          </a:xfrm>
          <a:prstGeom prst="rect">
            <a:avLst/>
          </a:prstGeom>
        </p:spPr>
      </p:pic>
      <p:sp>
        <p:nvSpPr>
          <p:cNvPr id="11" name="Bildplatzhalter 9"/>
          <p:cNvSpPr>
            <a:spLocks noGrp="1"/>
          </p:cNvSpPr>
          <p:nvPr>
            <p:ph type="pic" sz="quarter" idx="12"/>
          </p:nvPr>
        </p:nvSpPr>
        <p:spPr>
          <a:xfrm>
            <a:off x="6572250" y="1897439"/>
            <a:ext cx="5619750" cy="2592067"/>
          </a:xfr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3"/>
          </p:nvPr>
        </p:nvSpPr>
        <p:spPr>
          <a:xfrm>
            <a:off x="6572250" y="4626032"/>
            <a:ext cx="5619750" cy="2231968"/>
          </a:xfr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1885950"/>
            <a:ext cx="285750" cy="4972050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06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1387928"/>
            <a:ext cx="11018520" cy="4578532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09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1387928"/>
            <a:ext cx="5238296" cy="4578532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Текст 6"/>
          <p:cNvSpPr>
            <a:spLocks noGrp="1"/>
          </p:cNvSpPr>
          <p:nvPr>
            <p:ph type="body" sz="quarter" idx="16" hasCustomPrompt="1"/>
          </p:nvPr>
        </p:nvSpPr>
        <p:spPr>
          <a:xfrm>
            <a:off x="5991452" y="1387928"/>
            <a:ext cx="5238296" cy="4578532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1" t="46491" r="320" b="48103"/>
          <a:stretch/>
        </p:blipFill>
        <p:spPr>
          <a:xfrm rot="10800000" flipH="1">
            <a:off x="0" y="6743699"/>
            <a:ext cx="12172950" cy="11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6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1387928"/>
            <a:ext cx="5238296" cy="4578532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5806440" y="1387929"/>
            <a:ext cx="6000750" cy="4578532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3370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1387928"/>
            <a:ext cx="5238296" cy="4578532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5806440" y="1359535"/>
            <a:ext cx="5966460" cy="220599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6"/>
          </p:nvPr>
        </p:nvSpPr>
        <p:spPr>
          <a:xfrm>
            <a:off x="5806440" y="3760470"/>
            <a:ext cx="5966460" cy="220599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5822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2171700"/>
            <a:ext cx="5669280" cy="3794760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9" hasCustomPrompt="1"/>
          </p:nvPr>
        </p:nvSpPr>
        <p:spPr>
          <a:xfrm>
            <a:off x="6225540" y="2171700"/>
            <a:ext cx="5669280" cy="3794760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6" name="Текст 6"/>
          <p:cNvSpPr>
            <a:spLocks noGrp="1"/>
          </p:cNvSpPr>
          <p:nvPr>
            <p:ph type="body" sz="quarter" idx="20" hasCustomPrompt="1"/>
          </p:nvPr>
        </p:nvSpPr>
        <p:spPr>
          <a:xfrm>
            <a:off x="335280" y="1303020"/>
            <a:ext cx="5669280" cy="61722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6225540" y="1315720"/>
            <a:ext cx="5669280" cy="61722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54228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1885950"/>
            <a:ext cx="6412230" cy="49720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36121" y="2555371"/>
            <a:ext cx="5750379" cy="2065638"/>
          </a:xfrm>
          <a:solidFill>
            <a:srgbClr val="FFC000"/>
          </a:solidFill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6120" y="4742513"/>
            <a:ext cx="5750380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156"/>
            <a:ext cx="6672064" cy="1258624"/>
          </a:xfrm>
          <a:prstGeom prst="rect">
            <a:avLst/>
          </a:prstGeom>
        </p:spPr>
      </p:pic>
      <p:sp>
        <p:nvSpPr>
          <p:cNvPr id="11" name="Bildplatzhalter 9"/>
          <p:cNvSpPr>
            <a:spLocks noGrp="1"/>
          </p:cNvSpPr>
          <p:nvPr>
            <p:ph type="pic" sz="quarter" idx="12"/>
          </p:nvPr>
        </p:nvSpPr>
        <p:spPr>
          <a:xfrm>
            <a:off x="6412230" y="1892416"/>
            <a:ext cx="5779770" cy="4965585"/>
          </a:xfr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0" y="1885950"/>
            <a:ext cx="285750" cy="4972050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2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3760470"/>
            <a:ext cx="5669280" cy="2205990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Bildplatzhalter 9"/>
          <p:cNvSpPr>
            <a:spLocks noGrp="1"/>
          </p:cNvSpPr>
          <p:nvPr>
            <p:ph type="pic" sz="quarter" idx="17"/>
          </p:nvPr>
        </p:nvSpPr>
        <p:spPr>
          <a:xfrm>
            <a:off x="335280" y="1359535"/>
            <a:ext cx="5669280" cy="220599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3" name="Bildplatzhalter 9"/>
          <p:cNvSpPr>
            <a:spLocks noGrp="1"/>
          </p:cNvSpPr>
          <p:nvPr>
            <p:ph type="pic" sz="quarter" idx="18"/>
          </p:nvPr>
        </p:nvSpPr>
        <p:spPr>
          <a:xfrm>
            <a:off x="6225540" y="1359535"/>
            <a:ext cx="5669280" cy="220599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9" hasCustomPrompt="1"/>
          </p:nvPr>
        </p:nvSpPr>
        <p:spPr>
          <a:xfrm>
            <a:off x="6225540" y="3760470"/>
            <a:ext cx="5669280" cy="2205990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566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434841" y="1188720"/>
            <a:ext cx="6347460" cy="2675774"/>
          </a:xfrm>
          <a:solidFill>
            <a:srgbClr val="FFC000"/>
          </a:solidFill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34839" y="4206760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765809" y="1183742"/>
            <a:ext cx="3441065" cy="2680752"/>
          </a:xfrm>
        </p:spPr>
        <p:txBody>
          <a:bodyPr>
            <a:noAutofit/>
          </a:bodyPr>
          <a:lstStyle>
            <a:lvl1pPr marL="0" indent="0" algn="r">
              <a:buNone/>
              <a:defRPr sz="19900" b="1"/>
            </a:lvl1pPr>
          </a:lstStyle>
          <a:p>
            <a:pPr lvl="0"/>
            <a:r>
              <a:rPr lang="en-US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928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188720"/>
            <a:ext cx="6347459" cy="2675774"/>
          </a:xfrm>
          <a:solidFill>
            <a:srgbClr val="FFC000"/>
          </a:solidFill>
        </p:spPr>
        <p:txBody>
          <a:bodyPr anchor="ctr"/>
          <a:lstStyle>
            <a:lvl1pPr algn="l">
              <a:defRPr sz="6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206760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4983480"/>
            <a:ext cx="12192000" cy="18745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206760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151166"/>
            <a:ext cx="6347459" cy="2675774"/>
          </a:xfrm>
          <a:noFill/>
        </p:spPr>
        <p:txBody>
          <a:bodyPr anchor="ctr"/>
          <a:lstStyle>
            <a:lvl1pPr algn="l">
              <a:defRPr sz="6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9870708" y="2333585"/>
            <a:ext cx="781705" cy="237257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8780046" y="692306"/>
            <a:ext cx="781705" cy="4650164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6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708660" y="5083579"/>
            <a:ext cx="6343650" cy="616266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206760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708660" y="238980"/>
            <a:ext cx="3601445" cy="15011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12" name="Прямоугольник 11"/>
          <p:cNvSpPr/>
          <p:nvPr userDrawn="1"/>
        </p:nvSpPr>
        <p:spPr>
          <a:xfrm rot="2700000">
            <a:off x="8615406" y="1021682"/>
            <a:ext cx="687133" cy="3595723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530986"/>
            <a:ext cx="6347459" cy="2675774"/>
          </a:xfrm>
          <a:noFill/>
        </p:spPr>
        <p:txBody>
          <a:bodyPr anchor="ctr"/>
          <a:lstStyle>
            <a:lvl1pPr algn="l">
              <a:defRPr sz="6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676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0" y="1143000"/>
            <a:ext cx="8001000" cy="5715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206760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530986"/>
            <a:ext cx="6347459" cy="2675774"/>
          </a:xfrm>
          <a:noFill/>
        </p:spPr>
        <p:txBody>
          <a:bodyPr anchor="ctr"/>
          <a:lstStyle>
            <a:lvl1pPr algn="l">
              <a:defRPr sz="6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grpSp>
        <p:nvGrpSpPr>
          <p:cNvPr id="5" name="Группа 4"/>
          <p:cNvGrpSpPr/>
          <p:nvPr userDrawn="1"/>
        </p:nvGrpSpPr>
        <p:grpSpPr>
          <a:xfrm>
            <a:off x="7291251" y="2183129"/>
            <a:ext cx="3232211" cy="3013912"/>
            <a:chOff x="7291251" y="2183129"/>
            <a:chExt cx="3232211" cy="3013912"/>
          </a:xfrm>
        </p:grpSpPr>
        <p:sp>
          <p:nvSpPr>
            <p:cNvPr id="4" name="Прямоугольник 3"/>
            <p:cNvSpPr/>
            <p:nvPr userDrawn="1"/>
          </p:nvSpPr>
          <p:spPr>
            <a:xfrm>
              <a:off x="7291251" y="2183129"/>
              <a:ext cx="423576" cy="393736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2" name="Прямоугольник 11"/>
            <p:cNvSpPr/>
            <p:nvPr userDrawn="1"/>
          </p:nvSpPr>
          <p:spPr>
            <a:xfrm>
              <a:off x="8469542" y="2596028"/>
              <a:ext cx="333424" cy="295711"/>
            </a:xfrm>
            <a:prstGeom prst="rect">
              <a:avLst/>
            </a:prstGeom>
            <a:solidFill>
              <a:srgbClr val="5628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0" name="Прямоугольник 9"/>
            <p:cNvSpPr/>
            <p:nvPr userDrawn="1"/>
          </p:nvSpPr>
          <p:spPr>
            <a:xfrm>
              <a:off x="10172457" y="3530326"/>
              <a:ext cx="351005" cy="304746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3" name="Прямоугольник 12"/>
            <p:cNvSpPr/>
            <p:nvPr userDrawn="1"/>
          </p:nvSpPr>
          <p:spPr>
            <a:xfrm>
              <a:off x="7601409" y="4963298"/>
              <a:ext cx="1273680" cy="233743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4" name="Прямоугольник 13"/>
            <p:cNvSpPr/>
            <p:nvPr userDrawn="1"/>
          </p:nvSpPr>
          <p:spPr>
            <a:xfrm>
              <a:off x="7809834" y="2891739"/>
              <a:ext cx="534733" cy="411005"/>
            </a:xfrm>
            <a:prstGeom prst="rect">
              <a:avLst/>
            </a:prstGeom>
            <a:solidFill>
              <a:srgbClr val="5628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6" name="Прямоугольник 15"/>
            <p:cNvSpPr/>
            <p:nvPr userDrawn="1"/>
          </p:nvSpPr>
          <p:spPr>
            <a:xfrm rot="16200000">
              <a:off x="9437135" y="2707133"/>
              <a:ext cx="556246" cy="29571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7" name="Прямоугольник 16"/>
            <p:cNvSpPr/>
            <p:nvPr userDrawn="1"/>
          </p:nvSpPr>
          <p:spPr>
            <a:xfrm rot="16200000">
              <a:off x="8404375" y="4014600"/>
              <a:ext cx="654767" cy="295711"/>
            </a:xfrm>
            <a:prstGeom prst="rect">
              <a:avLst/>
            </a:prstGeom>
            <a:solidFill>
              <a:srgbClr val="5628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8" name="Прямоугольник 17"/>
            <p:cNvSpPr/>
            <p:nvPr userDrawn="1"/>
          </p:nvSpPr>
          <p:spPr>
            <a:xfrm>
              <a:off x="9033928" y="3866744"/>
              <a:ext cx="556246" cy="29571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108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188720"/>
            <a:ext cx="6347459" cy="2675774"/>
          </a:xfrm>
          <a:solidFill>
            <a:srgbClr val="56287B"/>
          </a:solidFill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026517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324849" y="1334926"/>
            <a:ext cx="781705" cy="4188147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26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2017486"/>
            <a:ext cx="10618469" cy="1205756"/>
          </a:xfrm>
          <a:noFill/>
        </p:spPr>
        <p:txBody>
          <a:bodyPr anchor="ctr"/>
          <a:lstStyle>
            <a:lvl1pPr algn="l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3385266"/>
            <a:ext cx="1061847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14" name="Прямоугольник 13"/>
          <p:cNvSpPr/>
          <p:nvPr userDrawn="1"/>
        </p:nvSpPr>
        <p:spPr>
          <a:xfrm>
            <a:off x="485573" y="4501182"/>
            <a:ext cx="8335188" cy="1624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895880" y="4805026"/>
            <a:ext cx="4893015" cy="219176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3342484" y="4185115"/>
            <a:ext cx="4029542" cy="185911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74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188720"/>
            <a:ext cx="6347459" cy="2675774"/>
          </a:xfrm>
          <a:solidFill>
            <a:srgbClr val="FF0066"/>
          </a:solidFill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026517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324849" y="1334926"/>
            <a:ext cx="781705" cy="4188147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9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8915400" y="0"/>
            <a:ext cx="32766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041130" y="31492"/>
            <a:ext cx="3150870" cy="2065638"/>
          </a:xfrm>
          <a:solidFill>
            <a:srgbClr val="FFC000"/>
          </a:solidFill>
        </p:spPr>
        <p:txBody>
          <a:bodyPr anchor="ctr">
            <a:noAutofit/>
          </a:bodyPr>
          <a:lstStyle>
            <a:lvl1pPr algn="l">
              <a:defRPr sz="4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41128" y="2218634"/>
            <a:ext cx="3150871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8915401" cy="6857999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1885950"/>
            <a:ext cx="6412230" cy="49720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36121" y="2555371"/>
            <a:ext cx="5876109" cy="2065638"/>
          </a:xfrm>
          <a:solidFill>
            <a:srgbClr val="FFC000"/>
          </a:solidFill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6120" y="4742513"/>
            <a:ext cx="5876110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156"/>
            <a:ext cx="6672064" cy="1258624"/>
          </a:xfrm>
          <a:prstGeom prst="rect">
            <a:avLst/>
          </a:prstGeom>
        </p:spPr>
      </p:pic>
      <p:sp>
        <p:nvSpPr>
          <p:cNvPr id="11" name="Bildplatzhalter 9"/>
          <p:cNvSpPr>
            <a:spLocks noGrp="1"/>
          </p:cNvSpPr>
          <p:nvPr>
            <p:ph type="pic" sz="quarter" idx="12"/>
          </p:nvPr>
        </p:nvSpPr>
        <p:spPr>
          <a:xfrm>
            <a:off x="6572250" y="1897439"/>
            <a:ext cx="5619750" cy="2592067"/>
          </a:xfr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3"/>
          </p:nvPr>
        </p:nvSpPr>
        <p:spPr>
          <a:xfrm>
            <a:off x="6572250" y="4626032"/>
            <a:ext cx="5619750" cy="2231968"/>
          </a:xfr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1885950"/>
            <a:ext cx="285750" cy="4972050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8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12192001" cy="685800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8000">
                <a:solidFill>
                  <a:srgbClr val="7030A0"/>
                </a:solidFill>
              </a:defRPr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8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2"/>
          </p:nvPr>
        </p:nvSpPr>
        <p:spPr>
          <a:xfrm>
            <a:off x="320040" y="457200"/>
            <a:ext cx="11521440" cy="553212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8000">
                <a:solidFill>
                  <a:srgbClr val="7030A0"/>
                </a:solidFill>
              </a:defRPr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6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3" name="Диаграмма 2"/>
          <p:cNvSpPr>
            <a:spLocks noGrp="1"/>
          </p:cNvSpPr>
          <p:nvPr>
            <p:ph type="chart" sz="quarter" idx="13"/>
          </p:nvPr>
        </p:nvSpPr>
        <p:spPr>
          <a:xfrm>
            <a:off x="252095" y="365971"/>
            <a:ext cx="11520488" cy="5532438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8000">
                <a:solidFill>
                  <a:srgbClr val="7030A0"/>
                </a:solidFill>
              </a:defRPr>
            </a:lvl1pPr>
          </a:lstStyle>
          <a:p>
            <a:r>
              <a:rPr lang="ru-RU" smtClean="0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431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4" name="Таблица 3"/>
          <p:cNvSpPr>
            <a:spLocks noGrp="1"/>
          </p:cNvSpPr>
          <p:nvPr>
            <p:ph type="tbl" sz="quarter" idx="14"/>
          </p:nvPr>
        </p:nvSpPr>
        <p:spPr>
          <a:xfrm>
            <a:off x="252095" y="468313"/>
            <a:ext cx="11520488" cy="5430096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8000" b="0">
                <a:solidFill>
                  <a:srgbClr val="7030A0"/>
                </a:solidFill>
              </a:defRPr>
            </a:lvl1pPr>
          </a:lstStyle>
          <a:p>
            <a:r>
              <a:rPr lang="ru-RU" smtClean="0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40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10" name="Medienplatzhalter 32"/>
          <p:cNvSpPr>
            <a:spLocks noGrp="1"/>
          </p:cNvSpPr>
          <p:nvPr>
            <p:ph type="media" sz="quarter" idx="12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Вставка клипа мультимедиа</a:t>
            </a:r>
            <a:endParaRPr lang="en-US" dirty="0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26263"/>
            <a:ext cx="1725000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95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 sz="3600"/>
            </a:lvl1pPr>
          </a:lstStyle>
          <a:p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КОМАНДА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16" hasCustomPrompt="1"/>
          </p:nvPr>
        </p:nvSpPr>
        <p:spPr>
          <a:xfrm>
            <a:off x="33528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16" name="Bildplatzhalter 9"/>
          <p:cNvSpPr>
            <a:spLocks noGrp="1"/>
          </p:cNvSpPr>
          <p:nvPr>
            <p:ph type="pic" sz="quarter" idx="12"/>
          </p:nvPr>
        </p:nvSpPr>
        <p:spPr>
          <a:xfrm>
            <a:off x="33528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26" name="Текст 6"/>
          <p:cNvSpPr>
            <a:spLocks noGrp="1"/>
          </p:cNvSpPr>
          <p:nvPr>
            <p:ph type="body" sz="quarter" idx="17" hasCustomPrompt="1"/>
          </p:nvPr>
        </p:nvSpPr>
        <p:spPr>
          <a:xfrm>
            <a:off x="219075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27" name="Текст 6"/>
          <p:cNvSpPr>
            <a:spLocks noGrp="1"/>
          </p:cNvSpPr>
          <p:nvPr>
            <p:ph type="body" sz="quarter" idx="18" hasCustomPrompt="1"/>
          </p:nvPr>
        </p:nvSpPr>
        <p:spPr>
          <a:xfrm>
            <a:off x="219075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28" name="Bildplatzhalter 9"/>
          <p:cNvSpPr>
            <a:spLocks noGrp="1"/>
          </p:cNvSpPr>
          <p:nvPr>
            <p:ph type="pic" sz="quarter" idx="19"/>
          </p:nvPr>
        </p:nvSpPr>
        <p:spPr>
          <a:xfrm>
            <a:off x="219075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29" name="Текст 6"/>
          <p:cNvSpPr>
            <a:spLocks noGrp="1"/>
          </p:cNvSpPr>
          <p:nvPr>
            <p:ph type="body" sz="quarter" idx="20" hasCustomPrompt="1"/>
          </p:nvPr>
        </p:nvSpPr>
        <p:spPr>
          <a:xfrm>
            <a:off x="404622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30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404622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smtClean="0"/>
              <a:t>должность</a:t>
            </a:r>
            <a:endParaRPr lang="ru-RU" dirty="0" smtClean="0"/>
          </a:p>
        </p:txBody>
      </p:sp>
      <p:sp>
        <p:nvSpPr>
          <p:cNvPr id="31" name="Bildplatzhalter 9"/>
          <p:cNvSpPr>
            <a:spLocks noGrp="1"/>
          </p:cNvSpPr>
          <p:nvPr>
            <p:ph type="pic" sz="quarter" idx="22"/>
          </p:nvPr>
        </p:nvSpPr>
        <p:spPr>
          <a:xfrm>
            <a:off x="404622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32" name="Текст 6"/>
          <p:cNvSpPr>
            <a:spLocks noGrp="1"/>
          </p:cNvSpPr>
          <p:nvPr>
            <p:ph type="body" sz="quarter" idx="23" hasCustomPrompt="1"/>
          </p:nvPr>
        </p:nvSpPr>
        <p:spPr>
          <a:xfrm>
            <a:off x="590169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33" name="Текст 6"/>
          <p:cNvSpPr>
            <a:spLocks noGrp="1"/>
          </p:cNvSpPr>
          <p:nvPr>
            <p:ph type="body" sz="quarter" idx="24" hasCustomPrompt="1"/>
          </p:nvPr>
        </p:nvSpPr>
        <p:spPr>
          <a:xfrm>
            <a:off x="590169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34" name="Bildplatzhalter 9"/>
          <p:cNvSpPr>
            <a:spLocks noGrp="1"/>
          </p:cNvSpPr>
          <p:nvPr>
            <p:ph type="pic" sz="quarter" idx="25"/>
          </p:nvPr>
        </p:nvSpPr>
        <p:spPr>
          <a:xfrm>
            <a:off x="590169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35" name="Текст 6"/>
          <p:cNvSpPr>
            <a:spLocks noGrp="1"/>
          </p:cNvSpPr>
          <p:nvPr>
            <p:ph type="body" sz="quarter" idx="26" hasCustomPrompt="1"/>
          </p:nvPr>
        </p:nvSpPr>
        <p:spPr>
          <a:xfrm>
            <a:off x="775716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36" name="Текст 6"/>
          <p:cNvSpPr>
            <a:spLocks noGrp="1"/>
          </p:cNvSpPr>
          <p:nvPr>
            <p:ph type="body" sz="quarter" idx="27" hasCustomPrompt="1"/>
          </p:nvPr>
        </p:nvSpPr>
        <p:spPr>
          <a:xfrm>
            <a:off x="775716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37" name="Bildplatzhalter 9"/>
          <p:cNvSpPr>
            <a:spLocks noGrp="1"/>
          </p:cNvSpPr>
          <p:nvPr>
            <p:ph type="pic" sz="quarter" idx="28"/>
          </p:nvPr>
        </p:nvSpPr>
        <p:spPr>
          <a:xfrm>
            <a:off x="775716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38" name="Текст 6"/>
          <p:cNvSpPr>
            <a:spLocks noGrp="1"/>
          </p:cNvSpPr>
          <p:nvPr>
            <p:ph type="body" sz="quarter" idx="29" hasCustomPrompt="1"/>
          </p:nvPr>
        </p:nvSpPr>
        <p:spPr>
          <a:xfrm>
            <a:off x="961263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39" name="Текст 6"/>
          <p:cNvSpPr>
            <a:spLocks noGrp="1"/>
          </p:cNvSpPr>
          <p:nvPr>
            <p:ph type="body" sz="quarter" idx="30" hasCustomPrompt="1"/>
          </p:nvPr>
        </p:nvSpPr>
        <p:spPr>
          <a:xfrm>
            <a:off x="961263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40" name="Bildplatzhalter 9"/>
          <p:cNvSpPr>
            <a:spLocks noGrp="1"/>
          </p:cNvSpPr>
          <p:nvPr>
            <p:ph type="pic" sz="quarter" idx="31"/>
          </p:nvPr>
        </p:nvSpPr>
        <p:spPr>
          <a:xfrm>
            <a:off x="961263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5358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18"/>
          <a:stretch/>
        </p:blipFill>
        <p:spPr>
          <a:xfrm>
            <a:off x="8492490" y="2637"/>
            <a:ext cx="3699510" cy="685536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96"/>
          <a:stretch/>
        </p:blipFill>
        <p:spPr>
          <a:xfrm>
            <a:off x="5667916" y="0"/>
            <a:ext cx="5769079" cy="6185886"/>
          </a:xfrm>
          <a:prstGeom prst="rect">
            <a:avLst/>
          </a:prstGeom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262680" y="2057371"/>
            <a:ext cx="621886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Предоставлять нашим клиентам</a:t>
            </a:r>
            <a:endParaRPr lang="en-US" sz="24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инновационные</a:t>
            </a:r>
            <a:r>
              <a:rPr lang="en-US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инструменты</a:t>
            </a:r>
            <a:endParaRPr lang="en-US" sz="2400" b="1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повышая их </a:t>
            </a:r>
            <a:r>
              <a:rPr lang="ru-RU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, тем самым</a:t>
            </a:r>
          </a:p>
          <a:p>
            <a:r>
              <a:rPr lang="ru-RU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помогать повысить </a:t>
            </a:r>
            <a:r>
              <a:rPr lang="ru-RU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качество</a:t>
            </a:r>
            <a:endParaRPr lang="en-US" sz="2400" b="1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российского бизнеса</a:t>
            </a:r>
            <a:r>
              <a:rPr lang="ru-RU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0" y="873837"/>
            <a:ext cx="3995936" cy="1052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262680" y="334993"/>
            <a:ext cx="37108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МИССИЯ ГК «СКАУТ»</a:t>
            </a:r>
          </a:p>
        </p:txBody>
      </p:sp>
    </p:spTree>
    <p:extLst>
      <p:ext uri="{BB962C8B-B14F-4D97-AF65-F5344CB8AC3E}">
        <p14:creationId xmlns:p14="http://schemas.microsoft.com/office/powerpoint/2010/main" val="47439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5" r="11125" b="24710"/>
          <a:stretch/>
        </p:blipFill>
        <p:spPr>
          <a:xfrm>
            <a:off x="0" y="1142777"/>
            <a:ext cx="12192000" cy="3383280"/>
          </a:xfrm>
          <a:prstGeom prst="rect">
            <a:avLst/>
          </a:prstGeom>
        </p:spPr>
      </p:pic>
      <p:pic>
        <p:nvPicPr>
          <p:cNvPr id="16" name="Picture 2" descr="http://toplogos.ru/images/logo-hh-ru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78" y="5188916"/>
            <a:ext cx="1263679" cy="70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 userDrawn="1"/>
        </p:nvSpPr>
        <p:spPr>
          <a:xfrm>
            <a:off x="2043483" y="5171291"/>
            <a:ext cx="3063034" cy="73866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Три года подряд в первой десятке</a:t>
            </a:r>
          </a:p>
          <a:p>
            <a:r>
              <a:rPr lang="ru-RU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IT-компаний  «Рейтинга лучших</a:t>
            </a:r>
          </a:p>
          <a:p>
            <a:r>
              <a:rPr lang="ru-RU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работодателей России»</a:t>
            </a:r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7756367" y="5171291"/>
            <a:ext cx="39022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ГК «СКАУТ» входит в ТОП-30 рейтинга</a:t>
            </a:r>
          </a:p>
          <a:p>
            <a:r>
              <a:rPr lang="ru-RU" sz="1400" dirty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Крупнейших ИТ-поставщиков транспортных</a:t>
            </a:r>
          </a:p>
          <a:p>
            <a:r>
              <a:rPr lang="ru-RU" sz="1400" dirty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компаний по версии </a:t>
            </a:r>
            <a:r>
              <a:rPr lang="en-US" sz="1400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CNews</a:t>
            </a:r>
            <a:r>
              <a:rPr lang="en-US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1400" dirty="0">
              <a:solidFill>
                <a:srgbClr val="000000"/>
              </a:solidFill>
              <a:ea typeface="Tahoma" pitchFamily="34" charset="0"/>
              <a:cs typeface="Tahoma" pitchFamily="34" charset="0"/>
            </a:endParaRPr>
          </a:p>
        </p:txBody>
      </p:sp>
      <p:pic>
        <p:nvPicPr>
          <p:cNvPr id="19" name="Picture 22" descr="Картинки по запросу cnews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288472"/>
            <a:ext cx="1482108" cy="50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Прямоугольник 19"/>
          <p:cNvSpPr/>
          <p:nvPr userDrawn="1"/>
        </p:nvSpPr>
        <p:spPr>
          <a:xfrm>
            <a:off x="0" y="286666"/>
            <a:ext cx="5364088" cy="6940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285128" y="372087"/>
            <a:ext cx="50789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О группе компаний «СКАУТ»</a:t>
            </a:r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374979" y="4398820"/>
            <a:ext cx="2930915" cy="5146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4427985" y="4398820"/>
            <a:ext cx="2448272" cy="5146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34278" y="4447171"/>
            <a:ext cx="6441979" cy="40011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2000" b="1" dirty="0">
                <a:solidFill>
                  <a:srgbClr val="000000"/>
                </a:solidFill>
              </a:rPr>
              <a:t>11</a:t>
            </a:r>
            <a:r>
              <a:rPr lang="ru-RU" sz="2000" dirty="0">
                <a:solidFill>
                  <a:srgbClr val="000000"/>
                </a:solidFill>
              </a:rPr>
              <a:t> лет на рынке СМТ</a:t>
            </a:r>
            <a:r>
              <a:rPr lang="en-US" sz="2000" dirty="0">
                <a:solidFill>
                  <a:srgbClr val="000000"/>
                </a:solidFill>
              </a:rPr>
              <a:t>                    </a:t>
            </a:r>
            <a:r>
              <a:rPr lang="ru-RU" sz="2000" b="1" dirty="0">
                <a:solidFill>
                  <a:srgbClr val="000000"/>
                </a:solidFill>
              </a:rPr>
              <a:t>170</a:t>
            </a:r>
            <a:r>
              <a:rPr lang="ru-RU" sz="2000" dirty="0">
                <a:solidFill>
                  <a:srgbClr val="000000"/>
                </a:solidFill>
              </a:rPr>
              <a:t> сотрудников</a:t>
            </a:r>
          </a:p>
        </p:txBody>
      </p:sp>
    </p:spTree>
    <p:extLst>
      <p:ext uri="{BB962C8B-B14F-4D97-AF65-F5344CB8AC3E}">
        <p14:creationId xmlns:p14="http://schemas.microsoft.com/office/powerpoint/2010/main" val="255816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-1" y="1772816"/>
            <a:ext cx="7932421" cy="1164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85127" y="1951988"/>
            <a:ext cx="75215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4800" spc="50" dirty="0">
                <a:ln w="13500">
                  <a:solidFill>
                    <a:srgbClr val="542378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2155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Финальны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/>
              <a:t>‹#›</a:t>
            </a:fld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-1" y="1772816"/>
            <a:ext cx="7932421" cy="1164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85127" y="1951988"/>
            <a:ext cx="75215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4800" b="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СПАСИБО ЗА ВНИМАНИЕ</a:t>
            </a:r>
            <a:endParaRPr lang="ru-RU" sz="4800" b="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93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1387928"/>
            <a:ext cx="11018520" cy="4578532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6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1387928"/>
            <a:ext cx="5238296" cy="4578532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Текст 6"/>
          <p:cNvSpPr>
            <a:spLocks noGrp="1"/>
          </p:cNvSpPr>
          <p:nvPr>
            <p:ph type="body" sz="quarter" idx="16" hasCustomPrompt="1"/>
          </p:nvPr>
        </p:nvSpPr>
        <p:spPr>
          <a:xfrm>
            <a:off x="5991452" y="1387928"/>
            <a:ext cx="5238296" cy="4578532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1" t="46491" r="320" b="48103"/>
          <a:stretch/>
        </p:blipFill>
        <p:spPr>
          <a:xfrm rot="10800000" flipH="1">
            <a:off x="0" y="6743699"/>
            <a:ext cx="12172950" cy="11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1387928"/>
            <a:ext cx="5238296" cy="4578532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5806440" y="1387929"/>
            <a:ext cx="6000750" cy="4578532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2855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1387928"/>
            <a:ext cx="5238296" cy="4578532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5806440" y="1359535"/>
            <a:ext cx="5966460" cy="220599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6"/>
          </p:nvPr>
        </p:nvSpPr>
        <p:spPr>
          <a:xfrm>
            <a:off x="5806440" y="3760470"/>
            <a:ext cx="5966460" cy="220599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0395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34" Type="http://schemas.openxmlformats.org/officeDocument/2006/relationships/image" Target="../media/image3.jpg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33" Type="http://schemas.openxmlformats.org/officeDocument/2006/relationships/image" Target="../media/image2.jpg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815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>
          <a:xfrm>
            <a:off x="0" y="6003285"/>
            <a:ext cx="2986826" cy="61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32"/>
        </a:buBlip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33"/>
        </a:buBlip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Tahoma" panose="020B0604030504040204" pitchFamily="34" charset="0"/>
        <a:buChar char="-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Tahoma" panose="020B0604030504040204" pitchFamily="34" charset="0"/>
        <a:buChar char="-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Tahoma" panose="020B0604030504040204" pitchFamily="34" charset="0"/>
        <a:buChar char="-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815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2"/>
          <a:stretch>
            <a:fillRect/>
          </a:stretch>
        </p:blipFill>
        <p:spPr>
          <a:xfrm>
            <a:off x="0" y="6003285"/>
            <a:ext cx="2986826" cy="61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5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  <p:sldLayoutId id="2147483739" r:id="rId19"/>
    <p:sldLayoutId id="2147483740" r:id="rId20"/>
    <p:sldLayoutId id="2147483741" r:id="rId21"/>
    <p:sldLayoutId id="2147483742" r:id="rId22"/>
    <p:sldLayoutId id="2147483743" r:id="rId23"/>
    <p:sldLayoutId id="2147483744" r:id="rId24"/>
    <p:sldLayoutId id="2147483745" r:id="rId25"/>
    <p:sldLayoutId id="2147483746" r:id="rId26"/>
    <p:sldLayoutId id="2147483747" r:id="rId27"/>
    <p:sldLayoutId id="2147483748" r:id="rId28"/>
    <p:sldLayoutId id="2147483749" r:id="rId29"/>
    <p:sldLayoutId id="2147483750" r:id="rId3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33"/>
        </a:buBlip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34"/>
        </a:buBlip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Tahoma" panose="020B0604030504040204" pitchFamily="34" charset="0"/>
        <a:buChar char="-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Tahoma" panose="020B0604030504040204" pitchFamily="34" charset="0"/>
        <a:buChar char="-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Tahoma" panose="020B0604030504040204" pitchFamily="34" charset="0"/>
        <a:buChar char="-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out-gps.ru/" TargetMode="External"/><Relationship Id="rId1" Type="http://schemas.openxmlformats.org/officeDocument/2006/relationships/slideLayout" Target="../slideLayouts/slideLayout5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6120" y="2555371"/>
            <a:ext cx="11364935" cy="2065638"/>
          </a:xfrm>
        </p:spPr>
        <p:txBody>
          <a:bodyPr>
            <a:normAutofit/>
          </a:bodyPr>
          <a:lstStyle/>
          <a:p>
            <a:pPr algn="ctr"/>
            <a:r>
              <a:rPr lang="en-US" sz="5300" dirty="0"/>
              <a:t>Unit testing: bugs strikes back</a:t>
            </a:r>
            <a:endParaRPr lang="ru-RU" sz="5300" dirty="0"/>
          </a:p>
        </p:txBody>
      </p:sp>
    </p:spTree>
    <p:extLst>
      <p:ext uri="{BB962C8B-B14F-4D97-AF65-F5344CB8AC3E}">
        <p14:creationId xmlns:p14="http://schemas.microsoft.com/office/powerpoint/2010/main" val="46354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Простой </a:t>
            </a:r>
            <a:r>
              <a:rPr lang="en-US" dirty="0"/>
              <a:t>unit test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087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ДЕМО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378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Testing</a:t>
            </a:r>
            <a:r>
              <a:rPr lang="ru-RU" dirty="0"/>
              <a:t> </a:t>
            </a:r>
            <a:r>
              <a:rPr lang="en-US" dirty="0"/>
              <a:t>frameworks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16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Польза </a:t>
            </a:r>
            <a:r>
              <a:rPr lang="en-US" dirty="0" smtClean="0"/>
              <a:t>testing frameworks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85398"/>
              </p:ext>
            </p:extLst>
          </p:nvPr>
        </p:nvGraphicFramePr>
        <p:xfrm>
          <a:off x="175065" y="1240953"/>
          <a:ext cx="11700846" cy="5315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402">
                  <a:extLst>
                    <a:ext uri="{9D8B030D-6E8A-4147-A177-3AD203B41FA5}">
                      <a16:colId xmlns:a16="http://schemas.microsoft.com/office/drawing/2014/main" val="805513393"/>
                    </a:ext>
                  </a:extLst>
                </a:gridCol>
                <a:gridCol w="8692444">
                  <a:extLst>
                    <a:ext uri="{9D8B030D-6E8A-4147-A177-3AD203B41FA5}">
                      <a16:colId xmlns:a16="http://schemas.microsoft.com/office/drawing/2014/main" val="3875013516"/>
                    </a:ext>
                  </a:extLst>
                </a:gridCol>
              </a:tblGrid>
              <a:tr h="520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17295" algn="ctr"/>
                        </a:tabLst>
                      </a:pPr>
                      <a:r>
                        <a:rPr lang="ru-RU" sz="28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Аспект тестирования</a:t>
                      </a:r>
                      <a:endParaRPr lang="ru-RU" sz="3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Чем помогает каркас</a:t>
                      </a:r>
                      <a:endParaRPr lang="ru-RU" sz="3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7727806"/>
                  </a:ext>
                </a:extLst>
              </a:tr>
              <a:tr h="3631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3425" algn="l"/>
                        </a:tabLst>
                      </a:pPr>
                      <a:r>
                        <a:rPr lang="ru-RU" sz="1800" b="1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Простота и упорядоченность написания тестов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Каркас предоставляет разработчику библиотеку классов, которая содержит: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• базовые классы и интерфейсы, которым можно унаследовать;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• атрибуты, помечающие, какие методы являются тестовыми;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• классы утверждений, в которых имеются специальные методы для</a:t>
                      </a:r>
                      <a:r>
                        <a:rPr lang="ru-RU" sz="1800" b="0" baseline="0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0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верификации кода</a:t>
                      </a:r>
                      <a:endParaRPr lang="ru-RU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9743049"/>
                  </a:ext>
                </a:extLst>
              </a:tr>
              <a:tr h="356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Выполнение одного или всех тестов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Каркас включает в себя исполнитель тестов (консольный или графический инструмент), который: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• находит в коде тесты;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• автоматически выполняет их;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• отображает состояние во время выполнения;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• допускает автоматизацию путем запуска из командной строки.</a:t>
                      </a:r>
                      <a:endParaRPr lang="ru-RU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3565502"/>
                  </a:ext>
                </a:extLst>
              </a:tr>
              <a:tr h="356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Анализ результатов прогона</a:t>
                      </a:r>
                      <a:r>
                        <a:rPr lang="ru-RU" sz="1800" b="1" baseline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1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Исполнитель тестов обычно предоставляет следующую информацию: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• результаты прогона тестов (сколько</a:t>
                      </a:r>
                      <a:r>
                        <a:rPr lang="ru-RU" sz="1800" b="0" baseline="0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всего, сколько прошло, какие не прошли)</a:t>
                      </a:r>
                      <a:endParaRPr lang="ru-RU" sz="1800" b="0" dirty="0" smtClean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• сообщение, указанное вами при вызове метода ASSERT;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• место в коде,</a:t>
                      </a:r>
                      <a:r>
                        <a:rPr lang="ru-RU" sz="1800" b="0" baseline="0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где была ошибка и трассировку</a:t>
                      </a:r>
                      <a:endParaRPr lang="ru-RU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4353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22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Атрибуты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Asser</a:t>
            </a:r>
            <a:r>
              <a:rPr lang="ru-RU" dirty="0" smtClean="0"/>
              <a:t> </a:t>
            </a:r>
            <a:r>
              <a:rPr lang="en-US" dirty="0" smtClean="0"/>
              <a:t>MS Test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318626"/>
              </p:ext>
            </p:extLst>
          </p:nvPr>
        </p:nvGraphicFramePr>
        <p:xfrm>
          <a:off x="175065" y="1240953"/>
          <a:ext cx="11700846" cy="5165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402">
                  <a:extLst>
                    <a:ext uri="{9D8B030D-6E8A-4147-A177-3AD203B41FA5}">
                      <a16:colId xmlns:a16="http://schemas.microsoft.com/office/drawing/2014/main" val="805513393"/>
                    </a:ext>
                  </a:extLst>
                </a:gridCol>
                <a:gridCol w="8692444">
                  <a:extLst>
                    <a:ext uri="{9D8B030D-6E8A-4147-A177-3AD203B41FA5}">
                      <a16:colId xmlns:a16="http://schemas.microsoft.com/office/drawing/2014/main" val="3875013516"/>
                    </a:ext>
                  </a:extLst>
                </a:gridCol>
              </a:tblGrid>
              <a:tr h="520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17295" algn="ctr"/>
                        </a:tabLst>
                      </a:pPr>
                      <a:r>
                        <a:rPr lang="ru-RU" sz="28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Атрибут</a:t>
                      </a:r>
                      <a:endParaRPr lang="ru-RU" sz="3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Назначение</a:t>
                      </a:r>
                      <a:endParaRPr lang="ru-RU" sz="3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7727806"/>
                  </a:ext>
                </a:extLst>
              </a:tr>
              <a:tr h="3631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3425" algn="l"/>
                        </a:tabLst>
                      </a:pPr>
                      <a:r>
                        <a:rPr lang="en-US" sz="1800" b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Assert</a:t>
                      </a:r>
                      <a:endParaRPr lang="ru-RU" sz="1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Проверка предположения</a:t>
                      </a:r>
                      <a:endParaRPr lang="ru-RU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1023186"/>
                  </a:ext>
                </a:extLst>
              </a:tr>
              <a:tr h="3631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3425" algn="l"/>
                        </a:tabLst>
                      </a:pPr>
                      <a:r>
                        <a:rPr lang="en-US" sz="1800" b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TestClass</a:t>
                      </a:r>
                      <a:endParaRPr lang="ru-RU" sz="1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Класс</a:t>
                      </a:r>
                      <a:r>
                        <a:rPr lang="ru-RU" baseline="0" dirty="0" smtClean="0"/>
                        <a:t> является тестовым</a:t>
                      </a:r>
                      <a:endParaRPr lang="ru-RU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9743049"/>
                  </a:ext>
                </a:extLst>
              </a:tr>
              <a:tr h="356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TestMethod</a:t>
                      </a:r>
                      <a:endParaRPr lang="ru-RU" sz="1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 является тестовым</a:t>
                      </a:r>
                      <a:endParaRPr lang="ru-RU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3565502"/>
                  </a:ext>
                </a:extLst>
              </a:tr>
              <a:tr h="356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AssemblyInitialize</a:t>
                      </a:r>
                      <a:endParaRPr lang="ru-RU" sz="1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 будет</a:t>
                      </a:r>
                      <a:r>
                        <a:rPr lang="ru-RU" baseline="0" dirty="0" smtClean="0"/>
                        <a:t> вызываться перед загрузкой сборки</a:t>
                      </a:r>
                      <a:endParaRPr lang="ru-RU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4353708"/>
                  </a:ext>
                </a:extLst>
              </a:tr>
              <a:tr h="356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ClassInitialize</a:t>
                      </a:r>
                      <a:endParaRPr lang="ru-RU" sz="1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 будет вызываться перед созданием экземпляра класса</a:t>
                      </a:r>
                      <a:endParaRPr lang="ru-RU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8948588"/>
                  </a:ext>
                </a:extLst>
              </a:tr>
              <a:tr h="356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TestInitialize</a:t>
                      </a:r>
                      <a:endParaRPr lang="ru-RU" sz="1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</a:t>
                      </a:r>
                      <a:r>
                        <a:rPr lang="ru-RU" baseline="0" dirty="0" smtClean="0"/>
                        <a:t> будет вызываться перед вызовом теста</a:t>
                      </a:r>
                      <a:endParaRPr lang="ru-RU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8924858"/>
                  </a:ext>
                </a:extLst>
              </a:tr>
              <a:tr h="356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TestCleanup</a:t>
                      </a:r>
                      <a:endParaRPr lang="ru-RU" sz="1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Метод</a:t>
                      </a:r>
                      <a:r>
                        <a:rPr lang="ru-RU" baseline="0" dirty="0" smtClean="0"/>
                        <a:t> будет вызываться после вызова теста</a:t>
                      </a:r>
                      <a:endParaRPr lang="ru-RU" dirty="0" smtClean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9610876"/>
                  </a:ext>
                </a:extLst>
              </a:tr>
              <a:tr h="356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ClassCleanup</a:t>
                      </a:r>
                      <a:endParaRPr lang="ru-RU" sz="1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Метод</a:t>
                      </a:r>
                      <a:r>
                        <a:rPr lang="ru-RU" baseline="0" dirty="0" smtClean="0"/>
                        <a:t> будет вызываться после вызова всех тестов класса</a:t>
                      </a:r>
                      <a:endParaRPr lang="ru-RU" dirty="0" smtClean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1125797"/>
                  </a:ext>
                </a:extLst>
              </a:tr>
              <a:tr h="356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AssemblyCleanup</a:t>
                      </a:r>
                      <a:endParaRPr lang="ru-RU" sz="1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</a:t>
                      </a:r>
                      <a:r>
                        <a:rPr lang="ru-RU" baseline="0" dirty="0" smtClean="0"/>
                        <a:t> будет вызываться после вызова всех тестовых классов в сборке</a:t>
                      </a:r>
                      <a:endParaRPr lang="ru-RU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6937751"/>
                  </a:ext>
                </a:extLst>
              </a:tr>
              <a:tr h="356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ExpectedException</a:t>
                      </a:r>
                      <a:endParaRPr lang="ru-RU" sz="1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Ожидается</a:t>
                      </a:r>
                      <a:r>
                        <a:rPr lang="ru-RU" baseline="0" dirty="0" smtClean="0"/>
                        <a:t> исключение определенного типа</a:t>
                      </a:r>
                      <a:endParaRPr lang="ru-RU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3478386"/>
                  </a:ext>
                </a:extLst>
              </a:tr>
              <a:tr h="356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DataTestMethod</a:t>
                      </a:r>
                      <a:endParaRPr lang="ru-RU" sz="1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Позволяет делать параметризированные тесты</a:t>
                      </a:r>
                      <a:endParaRPr lang="ru-RU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1134910"/>
                  </a:ext>
                </a:extLst>
              </a:tr>
              <a:tr h="356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Ignore</a:t>
                      </a:r>
                      <a:endParaRPr lang="ru-RU" sz="1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Тест будет проигнорирован</a:t>
                      </a:r>
                      <a:endParaRPr lang="ru-RU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6417058"/>
                  </a:ext>
                </a:extLst>
              </a:tr>
              <a:tr h="356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TestCategory</a:t>
                      </a:r>
                      <a:endParaRPr lang="ru-RU" sz="1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Объединяет тест</a:t>
                      </a:r>
                      <a:r>
                        <a:rPr lang="ru-RU" baseline="0" dirty="0" smtClean="0"/>
                        <a:t> в категории</a:t>
                      </a:r>
                      <a:endParaRPr lang="ru-RU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5130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36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ДЕМО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433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Важные моменты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331329" y="1626869"/>
            <a:ext cx="11529342" cy="5451263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 Общепринято создавать по одному тестовому классу на каждый тестируемый, по одному проекту автономных тестов на каждый тестируемый проект (для интеграционных тестов создается отдельный проект) и по крайней мере по одному тестовому методу на каждую единицу работы (которая может состоять как из одного-единственного метода, так и из нескольких классов</a:t>
            </a:r>
            <a:r>
              <a:rPr lang="ru-RU" dirty="0" smtClean="0"/>
              <a:t>).</a:t>
            </a:r>
            <a:endParaRPr lang="en-US" dirty="0" smtClean="0"/>
          </a:p>
          <a:p>
            <a:r>
              <a:rPr lang="ru-RU" dirty="0" smtClean="0"/>
              <a:t> Давайте </a:t>
            </a:r>
            <a:r>
              <a:rPr lang="ru-RU" dirty="0"/>
              <a:t>тестам понятные имена, устроенные по образцу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smtClean="0">
                <a:latin typeface="Consolas" panose="020B0609020204030204" pitchFamily="49" charset="0"/>
              </a:rPr>
              <a:t>[единица работы]_[сценарий]_[ожидаемое поведение]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 Применяйте </a:t>
            </a:r>
            <a:r>
              <a:rPr lang="ru-RU" dirty="0"/>
              <a:t>фабричные методы для повторного использования кода в тестах, например, для создания и инициализации объектов, необходимых всем тестам. </a:t>
            </a:r>
            <a:endParaRPr lang="en-US" dirty="0"/>
          </a:p>
          <a:p>
            <a:r>
              <a:rPr lang="ru-RU" dirty="0" smtClean="0"/>
              <a:t> Не </a:t>
            </a:r>
            <a:r>
              <a:rPr lang="ru-RU" dirty="0"/>
              <a:t>используйте атрибуты </a:t>
            </a:r>
            <a:r>
              <a:rPr lang="ru-RU" dirty="0" smtClean="0"/>
              <a:t>[</a:t>
            </a:r>
            <a:r>
              <a:rPr lang="en-US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TestInitialize</a:t>
            </a:r>
            <a:r>
              <a:rPr lang="ru-RU" dirty="0" smtClean="0"/>
              <a:t>] </a:t>
            </a:r>
            <a:r>
              <a:rPr lang="ru-RU" dirty="0"/>
              <a:t>и </a:t>
            </a:r>
            <a:r>
              <a:rPr lang="ru-RU" dirty="0" smtClean="0"/>
              <a:t>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TestCleanup</a:t>
            </a:r>
            <a:r>
              <a:rPr lang="ru-RU" dirty="0" smtClean="0"/>
              <a:t>], </a:t>
            </a:r>
            <a:r>
              <a:rPr lang="ru-RU" dirty="0"/>
              <a:t>если можете без них обойтись. Из-за них тесты становятся менее понятными.  </a:t>
            </a:r>
            <a:br>
              <a:rPr lang="ru-RU" dirty="0"/>
            </a:br>
            <a:r>
              <a:rPr lang="ru-RU" dirty="0"/>
              <a:t> </a:t>
            </a:r>
            <a:br>
              <a:rPr lang="ru-RU" dirty="0"/>
            </a:br>
            <a:endParaRPr lang="ru-RU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114800" y="2462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24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Изоляция: </a:t>
            </a:r>
            <a:r>
              <a:rPr lang="en-US" dirty="0"/>
              <a:t>fakes</a:t>
            </a:r>
            <a:r>
              <a:rPr lang="ru-RU" dirty="0"/>
              <a:t>, заглушки, подставки</a:t>
            </a:r>
          </a:p>
        </p:txBody>
      </p:sp>
    </p:spTree>
    <p:extLst>
      <p:ext uri="{BB962C8B-B14F-4D97-AF65-F5344CB8AC3E}">
        <p14:creationId xmlns:p14="http://schemas.microsoft.com/office/powerpoint/2010/main" val="36580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Зависимости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266895" y="2378049"/>
            <a:ext cx="11658210" cy="213750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 Внутренние 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 Внешние (ФС, потоки, память, время, сеть, БД)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000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Разрыв </a:t>
            </a:r>
            <a:r>
              <a:rPr lang="ru-RU" dirty="0"/>
              <a:t>з</a:t>
            </a:r>
            <a:r>
              <a:rPr lang="ru-RU" dirty="0" smtClean="0"/>
              <a:t>ависимости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266895" y="1960360"/>
            <a:ext cx="11658210" cy="3751818"/>
          </a:xfrm>
        </p:spPr>
        <p:txBody>
          <a:bodyPr>
            <a:noAutofit/>
          </a:bodyPr>
          <a:lstStyle/>
          <a:p>
            <a:r>
              <a:rPr lang="ru-RU" dirty="0" smtClean="0"/>
              <a:t> </a:t>
            </a:r>
            <a:r>
              <a:rPr lang="ru-RU" dirty="0"/>
              <a:t>Найти </a:t>
            </a:r>
            <a:r>
              <a:rPr lang="ru-RU" i="1" dirty="0"/>
              <a:t>интерфейс</a:t>
            </a:r>
            <a:r>
              <a:rPr lang="ru-RU" dirty="0"/>
              <a:t>, через который работает начало тестируемой единицы </a:t>
            </a:r>
            <a:r>
              <a:rPr lang="ru-RU" dirty="0" smtClean="0"/>
              <a:t>работы</a:t>
            </a:r>
            <a:endParaRPr lang="en-US" dirty="0"/>
          </a:p>
          <a:p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/>
              <a:t>С</a:t>
            </a:r>
            <a:r>
              <a:rPr lang="ru-RU" dirty="0" smtClean="0"/>
              <a:t>делать </a:t>
            </a:r>
            <a:r>
              <a:rPr lang="ru-RU" dirty="0"/>
              <a:t>код </a:t>
            </a:r>
            <a:r>
              <a:rPr lang="ru-RU" dirty="0" err="1"/>
              <a:t>тестопригодным</a:t>
            </a:r>
            <a:r>
              <a:rPr lang="ru-RU" dirty="0" smtClean="0"/>
              <a:t>, добавив </a:t>
            </a:r>
            <a:r>
              <a:rPr lang="ru-RU" dirty="0"/>
              <a:t>уровень косвенности, скрывающий </a:t>
            </a:r>
            <a:r>
              <a:rPr lang="ru-RU" dirty="0" smtClean="0"/>
              <a:t>интерфейс</a:t>
            </a:r>
            <a:endParaRPr lang="en-US" dirty="0"/>
          </a:p>
          <a:p>
            <a:endParaRPr lang="ru-RU" dirty="0" smtClean="0"/>
          </a:p>
          <a:p>
            <a:r>
              <a:rPr lang="ru-RU" dirty="0" smtClean="0"/>
              <a:t> Заменить </a:t>
            </a:r>
            <a:r>
              <a:rPr lang="ru-RU" i="1" dirty="0"/>
              <a:t>истинную реализацию </a:t>
            </a:r>
            <a:r>
              <a:rPr lang="ru-RU" dirty="0"/>
              <a:t>интерфейса чем-то, что мы</a:t>
            </a:r>
            <a:br>
              <a:rPr lang="ru-RU" dirty="0"/>
            </a:br>
            <a:r>
              <a:rPr lang="ru-RU" dirty="0"/>
              <a:t>можем контролировать. 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624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План семинара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130517" y="1610203"/>
            <a:ext cx="11658210" cy="5015680"/>
          </a:xfrm>
        </p:spPr>
        <p:txBody>
          <a:bodyPr>
            <a:noAutofit/>
          </a:bodyPr>
          <a:lstStyle/>
          <a:p>
            <a:r>
              <a:rPr lang="ru-RU" dirty="0" smtClean="0"/>
              <a:t> </a:t>
            </a:r>
            <a:r>
              <a:rPr lang="en-US" dirty="0" smtClean="0"/>
              <a:t>Unit testing:</a:t>
            </a:r>
            <a:r>
              <a:rPr lang="ru-RU" dirty="0" smtClean="0"/>
              <a:t> определение, назначение, принципы</a:t>
            </a:r>
            <a:endParaRPr lang="ru-RU" dirty="0"/>
          </a:p>
          <a:p>
            <a:r>
              <a:rPr lang="ru-RU" dirty="0" smtClean="0"/>
              <a:t> Простой </a:t>
            </a:r>
            <a:r>
              <a:rPr lang="en-US" dirty="0" smtClean="0"/>
              <a:t>unit test</a:t>
            </a:r>
            <a:endParaRPr lang="ru-RU" dirty="0"/>
          </a:p>
          <a:p>
            <a:r>
              <a:rPr lang="ru-RU" dirty="0" smtClean="0"/>
              <a:t> </a:t>
            </a:r>
            <a:r>
              <a:rPr lang="en-US" dirty="0" smtClean="0"/>
              <a:t>Testing</a:t>
            </a:r>
            <a:r>
              <a:rPr lang="ru-RU" dirty="0" smtClean="0"/>
              <a:t> </a:t>
            </a:r>
            <a:r>
              <a:rPr lang="en-US" dirty="0"/>
              <a:t>frameworks</a:t>
            </a:r>
            <a:endParaRPr lang="ru-RU" dirty="0"/>
          </a:p>
          <a:p>
            <a:r>
              <a:rPr lang="ru-RU" dirty="0" smtClean="0"/>
              <a:t> Изоляция: </a:t>
            </a:r>
            <a:r>
              <a:rPr lang="en-US" dirty="0" smtClean="0"/>
              <a:t>fakes</a:t>
            </a:r>
            <a:r>
              <a:rPr lang="ru-RU" dirty="0" smtClean="0"/>
              <a:t>, заглушки, подставки</a:t>
            </a:r>
          </a:p>
          <a:p>
            <a:r>
              <a:rPr lang="ru-RU" dirty="0"/>
              <a:t> </a:t>
            </a:r>
            <a:r>
              <a:rPr lang="ru-RU" dirty="0" smtClean="0"/>
              <a:t>Обзор </a:t>
            </a:r>
            <a:r>
              <a:rPr lang="en-US" dirty="0" smtClean="0"/>
              <a:t>testing </a:t>
            </a:r>
            <a:r>
              <a:rPr lang="ru-RU" dirty="0" smtClean="0"/>
              <a:t>и </a:t>
            </a:r>
            <a:r>
              <a:rPr lang="en-US" dirty="0" smtClean="0"/>
              <a:t>mocking frameworks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err="1" smtClean="0"/>
              <a:t>Тестопригодный</a:t>
            </a:r>
            <a:r>
              <a:rPr lang="ru-RU" dirty="0" smtClean="0"/>
              <a:t> </a:t>
            </a:r>
            <a:r>
              <a:rPr lang="ru-RU" dirty="0" smtClean="0"/>
              <a:t>код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Интеграционные </a:t>
            </a:r>
            <a:r>
              <a:rPr lang="ru-RU" dirty="0" smtClean="0"/>
              <a:t>тесты</a:t>
            </a:r>
            <a:endParaRPr lang="en-US" dirty="0" smtClean="0"/>
          </a:p>
          <a:p>
            <a:r>
              <a:rPr lang="ru-RU" dirty="0" smtClean="0"/>
              <a:t> </a:t>
            </a:r>
            <a:r>
              <a:rPr lang="ru-RU" dirty="0" smtClean="0"/>
              <a:t>Вопросы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323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Зазоры </a:t>
            </a:r>
            <a:r>
              <a:rPr lang="en-US" dirty="0" smtClean="0"/>
              <a:t>(seam)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266895" y="1486226"/>
            <a:ext cx="11658210" cy="37518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i="1" dirty="0" smtClean="0"/>
              <a:t>Зазорами </a:t>
            </a:r>
            <a:r>
              <a:rPr lang="ru-RU" dirty="0"/>
              <a:t>(</a:t>
            </a:r>
            <a:r>
              <a:rPr lang="ru-RU" dirty="0" err="1"/>
              <a:t>seam</a:t>
            </a:r>
            <a:r>
              <a:rPr lang="ru-RU" dirty="0"/>
              <a:t>) называются места программы, куда можно подключить иную функциональность взамен существующей </a:t>
            </a:r>
            <a:br>
              <a:rPr lang="ru-RU" dirty="0"/>
            </a:br>
            <a:endParaRPr lang="ru-RU" dirty="0"/>
          </a:p>
          <a:p>
            <a:r>
              <a:rPr lang="ru-RU" dirty="0" smtClean="0"/>
              <a:t> через конструктор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установить через свойство или метод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получить непосредственного перед вызовом:</a:t>
            </a:r>
          </a:p>
          <a:p>
            <a:pPr lvl="1"/>
            <a:r>
              <a:rPr lang="ru-RU" dirty="0"/>
              <a:t> </a:t>
            </a:r>
            <a:r>
              <a:rPr lang="ru-RU" dirty="0" smtClean="0"/>
              <a:t>внедрение через параметр</a:t>
            </a:r>
          </a:p>
          <a:p>
            <a:pPr lvl="1"/>
            <a:r>
              <a:rPr lang="ru-RU" dirty="0"/>
              <a:t> </a:t>
            </a:r>
            <a:r>
              <a:rPr lang="ru-RU" dirty="0" smtClean="0"/>
              <a:t>с помощью фабрики</a:t>
            </a:r>
          </a:p>
          <a:p>
            <a:pPr lvl="1"/>
            <a:r>
              <a:rPr lang="ru-RU" dirty="0"/>
              <a:t> </a:t>
            </a:r>
            <a:r>
              <a:rPr lang="ru-RU" dirty="0" smtClean="0"/>
              <a:t>с помощью локального фабричного метода</a:t>
            </a:r>
          </a:p>
        </p:txBody>
      </p:sp>
    </p:spTree>
    <p:extLst>
      <p:ext uri="{BB962C8B-B14F-4D97-AF65-F5344CB8AC3E}">
        <p14:creationId xmlns:p14="http://schemas.microsoft.com/office/powerpoint/2010/main" val="353791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ДЕМО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014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Безопасность </a:t>
            </a:r>
            <a:r>
              <a:rPr lang="en-US" dirty="0" smtClean="0"/>
              <a:t>vs </a:t>
            </a:r>
            <a:r>
              <a:rPr lang="ru-RU" dirty="0" err="1" smtClean="0"/>
              <a:t>тестопригодность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266895" y="1215293"/>
            <a:ext cx="11658210" cy="375181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 </a:t>
            </a:r>
            <a:r>
              <a:rPr lang="en-US" dirty="0"/>
              <a:t>internal </a:t>
            </a:r>
            <a:r>
              <a:rPr lang="ru-RU" dirty="0"/>
              <a:t>и </a:t>
            </a:r>
            <a:r>
              <a:rPr lang="ru-RU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InternalsVisibleTo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</a:p>
          <a:p>
            <a:endParaRPr lang="ru-RU" dirty="0" smtClean="0">
              <a:latin typeface="Consolas" panose="020B0609020204030204" pitchFamily="49" charset="0"/>
            </a:endParaRPr>
          </a:p>
          <a:p>
            <a:r>
              <a:rPr lang="ru-RU" dirty="0"/>
              <a:t> </a:t>
            </a:r>
            <a:r>
              <a:rPr lang="ru-RU" dirty="0" smtClean="0"/>
              <a:t>Атрибут </a:t>
            </a:r>
            <a:r>
              <a:rPr lang="ru-RU" dirty="0">
                <a:latin typeface="Consolas" panose="020B0609020204030204" pitchFamily="49" charset="0"/>
              </a:rPr>
              <a:t>[</a:t>
            </a:r>
            <a:r>
              <a:rPr lang="en-US" dirty="0">
                <a:latin typeface="Consolas" panose="020B0609020204030204" pitchFamily="49" charset="0"/>
              </a:rPr>
              <a:t>Conditional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</a:p>
          <a:p>
            <a:endParaRPr lang="ru-RU" dirty="0" smtClean="0">
              <a:latin typeface="Consolas" panose="020B0609020204030204" pitchFamily="49" charset="0"/>
            </a:endParaRPr>
          </a:p>
          <a:p>
            <a:r>
              <a:rPr lang="ru-RU" dirty="0"/>
              <a:t> Использование </a:t>
            </a:r>
            <a:r>
              <a:rPr lang="ru-RU" dirty="0" smtClean="0"/>
              <a:t>директив </a:t>
            </a:r>
            <a:r>
              <a:rPr lang="ru-RU" dirty="0" smtClean="0">
                <a:latin typeface="Consolas" panose="020B0609020204030204" pitchFamily="49" charset="0"/>
              </a:rPr>
              <a:t>#</a:t>
            </a:r>
            <a:r>
              <a:rPr lang="ru-RU" dirty="0" err="1">
                <a:latin typeface="Consolas" panose="020B0609020204030204" pitchFamily="49" charset="0"/>
              </a:rPr>
              <a:t>if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/>
              <a:t>и </a:t>
            </a:r>
            <a:r>
              <a:rPr lang="ru-RU" dirty="0">
                <a:latin typeface="Consolas" panose="020B0609020204030204" pitchFamily="49" charset="0"/>
              </a:rPr>
              <a:t>#</a:t>
            </a:r>
            <a:r>
              <a:rPr lang="ru-RU" dirty="0" err="1">
                <a:latin typeface="Consolas" panose="020B0609020204030204" pitchFamily="49" charset="0"/>
              </a:rPr>
              <a:t>endif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/>
              <a:t>для условной компиляции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6472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Поддельные объекты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266895" y="1458004"/>
            <a:ext cx="11658210" cy="53999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Поддельный объект, подделка, </a:t>
            </a:r>
            <a:r>
              <a:rPr lang="en-US" dirty="0" smtClean="0"/>
              <a:t>fake</a:t>
            </a:r>
            <a:r>
              <a:rPr lang="ru-RU" dirty="0" smtClean="0"/>
              <a:t> – общий термин для заглушек и подставок, т.е. объектов, которые имитируют настоящий объект. 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 </a:t>
            </a:r>
            <a:r>
              <a:rPr lang="ru-RU" dirty="0" smtClean="0"/>
              <a:t>Подставки – объект применяется для проверка взаимодействия (и относительно </a:t>
            </a:r>
            <a:r>
              <a:rPr lang="ru-RU" dirty="0"/>
              <a:t>н</a:t>
            </a:r>
            <a:r>
              <a:rPr lang="ru-RU" dirty="0" smtClean="0"/>
              <a:t>его высказывается утверждение)</a:t>
            </a:r>
            <a:endParaRPr lang="en-US" dirty="0" smtClean="0">
              <a:latin typeface="Consolas" panose="020B0609020204030204" pitchFamily="49" charset="0"/>
            </a:endParaRPr>
          </a:p>
          <a:p>
            <a:endParaRPr lang="ru-RU" dirty="0" smtClean="0">
              <a:latin typeface="Consolas" panose="020B0609020204030204" pitchFamily="49" charset="0"/>
            </a:endParaRPr>
          </a:p>
          <a:p>
            <a:r>
              <a:rPr lang="ru-RU" dirty="0"/>
              <a:t> </a:t>
            </a:r>
            <a:r>
              <a:rPr lang="ru-RU" dirty="0" smtClean="0"/>
              <a:t>Заглушки – все остальные случае, обычно возвращает значение или ничего не делает</a:t>
            </a:r>
            <a:endParaRPr lang="en-US" dirty="0" smtClean="0">
              <a:latin typeface="Consolas" panose="020B0609020204030204" pitchFamily="49" charset="0"/>
            </a:endParaRPr>
          </a:p>
          <a:p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2872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ДЕМО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315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Проблемы рукописных подделок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266895" y="1458004"/>
            <a:ext cx="11658210" cy="53999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Поддельный объект, подделка, </a:t>
            </a:r>
            <a:r>
              <a:rPr lang="en-US" dirty="0" smtClean="0"/>
              <a:t>fake</a:t>
            </a:r>
            <a:r>
              <a:rPr lang="ru-RU" dirty="0" smtClean="0"/>
              <a:t> – общий термин для заглушек и подставок, т.е. объектов, которые имитируют настоящий объект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их написание требует времени</a:t>
            </a:r>
          </a:p>
          <a:p>
            <a:r>
              <a:rPr lang="ru-RU" dirty="0" smtClean="0">
                <a:latin typeface="+mj-lt"/>
              </a:rPr>
              <a:t> трудно писать подделки для интерфейсов и классов с большим число методов, свойств, событий</a:t>
            </a:r>
          </a:p>
          <a:p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для сохранения состояния подставки требуется писать много стереотипного кода</a:t>
            </a:r>
          </a:p>
          <a:p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сложно повторно использовать</a:t>
            </a:r>
            <a:endParaRPr lang="en-US" dirty="0" smtClean="0">
              <a:latin typeface="+mj-lt"/>
            </a:endParaRPr>
          </a:p>
          <a:p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5369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Изолирующие каркасы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266895" y="1458004"/>
            <a:ext cx="11658210" cy="53999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i="1" dirty="0"/>
              <a:t>Изолирующий каркас </a:t>
            </a:r>
            <a:r>
              <a:rPr lang="ru-RU" dirty="0"/>
              <a:t>– это набор программируемых API,</a:t>
            </a:r>
            <a:br>
              <a:rPr lang="ru-RU" dirty="0"/>
            </a:br>
            <a:r>
              <a:rPr lang="ru-RU" dirty="0"/>
              <a:t>благодаря которым создавать поддельные объекты становится гораздо проще, быстрее и лаконичнее, чем вручную </a:t>
            </a:r>
            <a:br>
              <a:rPr lang="ru-RU" dirty="0"/>
            </a:b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r>
              <a:rPr lang="ru-RU" dirty="0">
                <a:latin typeface="+mj-lt"/>
              </a:rPr>
              <a:t> Упрощается проверка </a:t>
            </a:r>
            <a:r>
              <a:rPr lang="ru-RU" dirty="0" smtClean="0">
                <a:latin typeface="+mj-lt"/>
              </a:rPr>
              <a:t>параметров</a:t>
            </a:r>
          </a:p>
          <a:p>
            <a:pPr marL="0" indent="0">
              <a:buNone/>
            </a:pPr>
            <a:endParaRPr lang="ru-RU" dirty="0" smtClean="0">
              <a:latin typeface="+mj-lt"/>
            </a:endParaRPr>
          </a:p>
          <a:p>
            <a:r>
              <a:rPr lang="ru-RU" dirty="0">
                <a:latin typeface="+mj-lt"/>
              </a:rPr>
              <a:t> Упрощается создание поддельных </a:t>
            </a:r>
            <a:r>
              <a:rPr lang="ru-RU" dirty="0" smtClean="0">
                <a:latin typeface="+mj-lt"/>
              </a:rPr>
              <a:t>объектов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5093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Подготовка–действие–утверждение</a:t>
            </a:r>
            <a:r>
              <a:rPr lang="ru-RU" dirty="0"/>
              <a:t> 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266895" y="1458004"/>
            <a:ext cx="11658210" cy="53999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Рекомендуется следующая структура теста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r>
              <a:rPr lang="ru-RU" dirty="0"/>
              <a:t> </a:t>
            </a:r>
            <a:r>
              <a:rPr lang="ru-RU" dirty="0" smtClean="0">
                <a:latin typeface="+mn-lt"/>
              </a:rPr>
              <a:t>подготовка – готовим поддельные объекты</a:t>
            </a:r>
            <a:endParaRPr lang="en-US" dirty="0" smtClean="0">
              <a:latin typeface="+mn-lt"/>
            </a:endParaRPr>
          </a:p>
          <a:p>
            <a:endParaRPr lang="ru-RU" dirty="0" smtClean="0">
              <a:latin typeface="+mn-lt"/>
            </a:endParaRPr>
          </a:p>
          <a:p>
            <a:r>
              <a:rPr lang="ru-RU" dirty="0" smtClean="0">
                <a:latin typeface="+mn-lt"/>
              </a:rPr>
              <a:t> действие – выполняем единицу работы</a:t>
            </a:r>
            <a:endParaRPr lang="en-US" dirty="0" smtClean="0">
              <a:latin typeface="+mn-lt"/>
            </a:endParaRPr>
          </a:p>
          <a:p>
            <a:endParaRPr lang="ru-RU" dirty="0" smtClean="0">
              <a:latin typeface="+mn-lt"/>
            </a:endParaRPr>
          </a:p>
          <a:p>
            <a:r>
              <a:rPr lang="ru-RU" dirty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утверждение – проверяем выполнение</a:t>
            </a:r>
            <a:endParaRPr lang="en-US" dirty="0" smtClean="0">
              <a:latin typeface="+mn-lt"/>
            </a:endParaRPr>
          </a:p>
          <a:p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6565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Изоляция с помощью </a:t>
            </a:r>
            <a:r>
              <a:rPr lang="en-US" b="1" dirty="0" err="1" smtClean="0"/>
              <a:t>Moq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266895" y="1458004"/>
            <a:ext cx="11658210" cy="5399996"/>
          </a:xfrm>
        </p:spPr>
        <p:txBody>
          <a:bodyPr>
            <a:noAutofit/>
          </a:bodyPr>
          <a:lstStyle/>
          <a:p>
            <a:r>
              <a:rPr lang="ru-RU" sz="1800" dirty="0" smtClean="0">
                <a:latin typeface="+mn-lt"/>
              </a:rPr>
              <a:t> </a:t>
            </a:r>
            <a:r>
              <a:rPr lang="ru-RU" altLang="ru-RU" sz="1800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ru-RU" altLang="ru-RU" sz="1800" dirty="0" err="1">
                <a:solidFill>
                  <a:srgbClr val="6F42C1"/>
                </a:solidFill>
                <a:latin typeface="SFMono-Regular"/>
              </a:rPr>
              <a:t>mock</a:t>
            </a:r>
            <a:r>
              <a:rPr lang="ru-RU" altLang="ru-RU" sz="1800" dirty="0">
                <a:solidFill>
                  <a:srgbClr val="6F42C1"/>
                </a:solidFill>
                <a:latin typeface="SFMono-Regular"/>
              </a:rPr>
              <a:t> 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= </a:t>
            </a:r>
            <a:r>
              <a:rPr lang="ru-RU" altLang="ru-RU" sz="1800" dirty="0" err="1">
                <a:solidFill>
                  <a:srgbClr val="D73A49"/>
                </a:solidFill>
                <a:latin typeface="SFMono-Regular"/>
              </a:rPr>
              <a:t>new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ru-RU" altLang="ru-RU" sz="1800" dirty="0" err="1">
                <a:solidFill>
                  <a:srgbClr val="6F42C1"/>
                </a:solidFill>
                <a:latin typeface="SFMono-Regular"/>
              </a:rPr>
              <a:t>Mock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&lt;</a:t>
            </a:r>
            <a:r>
              <a:rPr lang="ru-RU" altLang="ru-RU" sz="1800" dirty="0" err="1">
                <a:solidFill>
                  <a:srgbClr val="6F42C1"/>
                </a:solidFill>
                <a:latin typeface="SFMono-Regular"/>
              </a:rPr>
              <a:t>IFoo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&gt;(); </a:t>
            </a:r>
            <a:endParaRPr lang="en-US" altLang="ru-RU" sz="1800" dirty="0">
              <a:solidFill>
                <a:srgbClr val="24292E"/>
              </a:solidFill>
              <a:latin typeface="SFMono-Regular"/>
            </a:endParaRPr>
          </a:p>
          <a:p>
            <a:r>
              <a:rPr lang="en-US" altLang="ru-RU" sz="1800" dirty="0" smtClean="0">
                <a:solidFill>
                  <a:srgbClr val="24292E"/>
                </a:solidFill>
                <a:latin typeface="SFMono-Regular"/>
              </a:rPr>
              <a:t> </a:t>
            </a:r>
            <a:r>
              <a:rPr lang="ru-RU" altLang="ru-RU" sz="1800" dirty="0" err="1" smtClean="0">
                <a:solidFill>
                  <a:srgbClr val="6F42C1"/>
                </a:solidFill>
                <a:latin typeface="SFMono-Regular"/>
              </a:rPr>
              <a:t>mock.Setup</a:t>
            </a:r>
            <a:r>
              <a:rPr lang="ru-RU" altLang="ru-RU" sz="1800" dirty="0" smtClean="0">
                <a:solidFill>
                  <a:srgbClr val="24292E"/>
                </a:solidFill>
                <a:latin typeface="SFMono-Regular"/>
              </a:rPr>
              <a:t>(</a:t>
            </a:r>
            <a:r>
              <a:rPr lang="ru-RU" altLang="ru-RU" sz="1800" dirty="0" err="1" smtClean="0">
                <a:solidFill>
                  <a:srgbClr val="24292E"/>
                </a:solidFill>
                <a:latin typeface="SFMono-Regular"/>
              </a:rPr>
              <a:t>foo</a:t>
            </a:r>
            <a:r>
              <a:rPr lang="ru-RU" altLang="ru-RU" sz="1800" dirty="0" smtClean="0">
                <a:solidFill>
                  <a:srgbClr val="24292E"/>
                </a:solidFill>
                <a:latin typeface="SFMono-Regular"/>
              </a:rPr>
              <a:t> 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=&gt; </a:t>
            </a:r>
            <a:r>
              <a:rPr lang="ru-RU" altLang="ru-RU" sz="1800" dirty="0" err="1">
                <a:solidFill>
                  <a:srgbClr val="24292E"/>
                </a:solidFill>
                <a:latin typeface="SFMono-Regular"/>
              </a:rPr>
              <a:t>foo.DoSomething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ru-RU" altLang="ru-RU" sz="1800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ru-RU" altLang="ru-RU" sz="1800" dirty="0" err="1">
                <a:solidFill>
                  <a:srgbClr val="032F62"/>
                </a:solidFill>
                <a:latin typeface="SFMono-Regular"/>
              </a:rPr>
              <a:t>ping</a:t>
            </a:r>
            <a:r>
              <a:rPr lang="ru-RU" altLang="ru-RU" sz="1800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)).</a:t>
            </a:r>
            <a:r>
              <a:rPr lang="ru-RU" altLang="ru-RU" sz="1800" dirty="0" err="1">
                <a:solidFill>
                  <a:srgbClr val="24292E"/>
                </a:solidFill>
                <a:latin typeface="SFMono-Regular"/>
              </a:rPr>
              <a:t>Returns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ru-RU" altLang="ru-RU" sz="1800" dirty="0" err="1">
                <a:solidFill>
                  <a:srgbClr val="005CC5"/>
                </a:solidFill>
                <a:latin typeface="SFMono-Regular"/>
              </a:rPr>
              <a:t>true</a:t>
            </a:r>
            <a:r>
              <a:rPr lang="ru-RU" altLang="ru-RU" sz="1800" dirty="0" smtClean="0">
                <a:solidFill>
                  <a:srgbClr val="24292E"/>
                </a:solidFill>
                <a:latin typeface="SFMono-Regular"/>
              </a:rPr>
              <a:t>);</a:t>
            </a:r>
            <a:endParaRPr lang="en-US" altLang="ru-RU" sz="1800" dirty="0" smtClean="0">
              <a:solidFill>
                <a:srgbClr val="24292E"/>
              </a:solidFill>
              <a:latin typeface="SFMono-Regular"/>
            </a:endParaRPr>
          </a:p>
          <a:p>
            <a:pPr lvl="0"/>
            <a:r>
              <a:rPr lang="ru-RU" sz="1800" dirty="0" smtClean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 </a:t>
            </a:r>
            <a:r>
              <a:rPr lang="ru-RU" altLang="ru-RU" sz="1800" dirty="0" err="1">
                <a:solidFill>
                  <a:srgbClr val="6F42C1"/>
                </a:solidFill>
                <a:latin typeface="SFMono-Regular"/>
              </a:rPr>
              <a:t>mock.Setup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(x =&gt; </a:t>
            </a:r>
            <a:r>
              <a:rPr lang="ru-RU" altLang="ru-RU" sz="1800" dirty="0" err="1">
                <a:solidFill>
                  <a:srgbClr val="24292E"/>
                </a:solidFill>
                <a:latin typeface="SFMono-Regular"/>
              </a:rPr>
              <a:t>x.DoSomethingStringy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ru-RU" altLang="ru-RU" sz="1800" dirty="0" err="1">
                <a:solidFill>
                  <a:srgbClr val="24292E"/>
                </a:solidFill>
                <a:latin typeface="SFMono-Regular"/>
              </a:rPr>
              <a:t>It.IsAny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&lt;</a:t>
            </a:r>
            <a:r>
              <a:rPr lang="ru-RU" altLang="ru-RU" sz="1800" dirty="0" err="1">
                <a:solidFill>
                  <a:srgbClr val="D73A49"/>
                </a:solidFill>
                <a:latin typeface="SFMono-Regular"/>
              </a:rPr>
              <a:t>string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&gt;())) </a:t>
            </a:r>
            <a:r>
              <a:rPr lang="ru-RU" altLang="ru-RU" sz="1800" dirty="0" smtClean="0">
                <a:solidFill>
                  <a:srgbClr val="24292E"/>
                </a:solidFill>
                <a:latin typeface="SFMono-Regular"/>
              </a:rPr>
              <a:t>.</a:t>
            </a:r>
            <a:r>
              <a:rPr lang="ru-RU" altLang="ru-RU" sz="1800" dirty="0" err="1">
                <a:solidFill>
                  <a:srgbClr val="24292E"/>
                </a:solidFill>
                <a:latin typeface="SFMono-Regular"/>
              </a:rPr>
              <a:t>Returns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((</a:t>
            </a:r>
            <a:r>
              <a:rPr lang="ru-RU" altLang="ru-RU" sz="1800" dirty="0" err="1">
                <a:solidFill>
                  <a:srgbClr val="D73A49"/>
                </a:solidFill>
                <a:latin typeface="SFMono-Regular"/>
              </a:rPr>
              <a:t>string</a:t>
            </a:r>
            <a:r>
              <a:rPr lang="ru-RU" altLang="ru-RU" sz="1800" dirty="0">
                <a:solidFill>
                  <a:srgbClr val="D73A49"/>
                </a:solidFill>
                <a:latin typeface="SFMono-Regular"/>
              </a:rPr>
              <a:t> 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s) =&gt; </a:t>
            </a:r>
            <a:r>
              <a:rPr lang="ru-RU" altLang="ru-RU" sz="1800" dirty="0" err="1">
                <a:solidFill>
                  <a:srgbClr val="24292E"/>
                </a:solidFill>
                <a:latin typeface="SFMono-Regular"/>
              </a:rPr>
              <a:t>s.ToLower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());</a:t>
            </a:r>
            <a:r>
              <a:rPr lang="ru-RU" altLang="ru-RU" sz="1800" dirty="0"/>
              <a:t> </a:t>
            </a:r>
            <a:endParaRPr lang="ru-RU" altLang="ru-RU" sz="1800" dirty="0">
              <a:latin typeface="Arial" panose="020B0604020202020204" pitchFamily="34" charset="0"/>
            </a:endParaRPr>
          </a:p>
          <a:p>
            <a:pPr lvl="0"/>
            <a:r>
              <a:rPr lang="en-US" sz="1800" dirty="0" smtClean="0">
                <a:latin typeface="+mn-lt"/>
              </a:rPr>
              <a:t>  </a:t>
            </a:r>
            <a:r>
              <a:rPr lang="ru-RU" altLang="ru-RU" sz="1800" dirty="0" err="1">
                <a:solidFill>
                  <a:srgbClr val="6F42C1"/>
                </a:solidFill>
                <a:latin typeface="SFMono-Regular"/>
              </a:rPr>
              <a:t>mock.Setup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ru-RU" altLang="ru-RU" sz="1800" dirty="0" err="1">
                <a:solidFill>
                  <a:srgbClr val="24292E"/>
                </a:solidFill>
                <a:latin typeface="SFMono-Regular"/>
              </a:rPr>
              <a:t>foo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 =&gt; </a:t>
            </a:r>
            <a:r>
              <a:rPr lang="ru-RU" altLang="ru-RU" sz="1800" dirty="0" err="1">
                <a:solidFill>
                  <a:srgbClr val="24292E"/>
                </a:solidFill>
                <a:latin typeface="SFMono-Regular"/>
              </a:rPr>
              <a:t>foo.DoSomething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ru-RU" altLang="ru-RU" sz="1800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ru-RU" altLang="ru-RU" sz="1800" dirty="0" err="1">
                <a:solidFill>
                  <a:srgbClr val="032F62"/>
                </a:solidFill>
                <a:latin typeface="SFMono-Regular"/>
              </a:rPr>
              <a:t>reset</a:t>
            </a:r>
            <a:r>
              <a:rPr lang="ru-RU" altLang="ru-RU" sz="1800" dirty="0" smtClean="0">
                <a:solidFill>
                  <a:srgbClr val="032F62"/>
                </a:solidFill>
                <a:latin typeface="SFMono-Regular"/>
              </a:rPr>
              <a:t>"</a:t>
            </a:r>
            <a:r>
              <a:rPr lang="ru-RU" altLang="ru-RU" sz="1800" dirty="0" smtClean="0">
                <a:solidFill>
                  <a:srgbClr val="24292E"/>
                </a:solidFill>
                <a:latin typeface="SFMono-Regular"/>
              </a:rPr>
              <a:t>)).</a:t>
            </a:r>
            <a:r>
              <a:rPr lang="ru-RU" altLang="ru-RU" sz="1800" dirty="0" err="1">
                <a:solidFill>
                  <a:srgbClr val="24292E"/>
                </a:solidFill>
                <a:latin typeface="SFMono-Regular"/>
              </a:rPr>
              <a:t>Throws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&lt;</a:t>
            </a:r>
            <a:r>
              <a:rPr lang="ru-RU" altLang="ru-RU" sz="1800" dirty="0" err="1">
                <a:solidFill>
                  <a:srgbClr val="24292E"/>
                </a:solidFill>
                <a:latin typeface="SFMono-Regular"/>
              </a:rPr>
              <a:t>InvalidOperationException</a:t>
            </a:r>
            <a:r>
              <a:rPr lang="ru-RU" altLang="ru-RU" sz="1800" dirty="0" smtClean="0">
                <a:solidFill>
                  <a:srgbClr val="24292E"/>
                </a:solidFill>
                <a:latin typeface="SFMono-Regular"/>
              </a:rPr>
              <a:t>&gt;();</a:t>
            </a:r>
            <a:endParaRPr lang="en-US" altLang="ru-RU" sz="1800" dirty="0" smtClean="0">
              <a:solidFill>
                <a:srgbClr val="24292E"/>
              </a:solidFill>
              <a:latin typeface="SFMono-Regular"/>
            </a:endParaRPr>
          </a:p>
          <a:p>
            <a:r>
              <a:rPr lang="en-US" altLang="ru-RU" sz="1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ru-RU" sz="1800" dirty="0" smtClean="0">
                <a:solidFill>
                  <a:srgbClr val="24292E"/>
                </a:solidFill>
                <a:latin typeface="SFMono-Regular"/>
              </a:rPr>
              <a:t> </a:t>
            </a:r>
            <a:r>
              <a:rPr lang="ru-RU" altLang="ru-RU" sz="1800" dirty="0" err="1">
                <a:solidFill>
                  <a:srgbClr val="6F42C1"/>
                </a:solidFill>
                <a:latin typeface="SFMono-Regular"/>
              </a:rPr>
              <a:t>mock.SetupSequence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(f =&gt; </a:t>
            </a:r>
            <a:r>
              <a:rPr lang="ru-RU" altLang="ru-RU" sz="1800" dirty="0" err="1">
                <a:solidFill>
                  <a:srgbClr val="24292E"/>
                </a:solidFill>
                <a:latin typeface="SFMono-Regular"/>
              </a:rPr>
              <a:t>f.GetCount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()) </a:t>
            </a:r>
            <a:r>
              <a:rPr lang="en-US" altLang="ru-RU" sz="1800" dirty="0">
                <a:solidFill>
                  <a:srgbClr val="24292E"/>
                </a:solidFill>
                <a:latin typeface="SFMono-Regular"/>
              </a:rPr>
              <a:t/>
            </a:r>
            <a:br>
              <a:rPr lang="en-US" altLang="ru-RU" sz="1800" dirty="0">
                <a:solidFill>
                  <a:srgbClr val="24292E"/>
                </a:solidFill>
                <a:latin typeface="SFMono-Regular"/>
              </a:rPr>
            </a:br>
            <a:r>
              <a:rPr lang="ru-RU" altLang="ru-RU" sz="1800" dirty="0" smtClean="0">
                <a:solidFill>
                  <a:srgbClr val="24292E"/>
                </a:solidFill>
                <a:latin typeface="SFMono-Regular"/>
              </a:rPr>
              <a:t>.</a:t>
            </a:r>
            <a:r>
              <a:rPr lang="ru-RU" altLang="ru-RU" sz="1800" dirty="0" err="1">
                <a:solidFill>
                  <a:srgbClr val="24292E"/>
                </a:solidFill>
                <a:latin typeface="SFMono-Regular"/>
              </a:rPr>
              <a:t>Returns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ru-RU" altLang="ru-RU" sz="1800" dirty="0">
                <a:solidFill>
                  <a:srgbClr val="005CC5"/>
                </a:solidFill>
                <a:latin typeface="SFMono-Regular"/>
              </a:rPr>
              <a:t>3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) </a:t>
            </a:r>
            <a:r>
              <a:rPr lang="ru-RU" altLang="ru-RU" sz="1800" dirty="0">
                <a:solidFill>
                  <a:srgbClr val="6A737D"/>
                </a:solidFill>
                <a:latin typeface="SFMono-Regular"/>
              </a:rPr>
              <a:t>// </a:t>
            </a:r>
            <a:r>
              <a:rPr lang="ru-RU" altLang="ru-RU" sz="1800" dirty="0" err="1">
                <a:solidFill>
                  <a:srgbClr val="6A737D"/>
                </a:solidFill>
                <a:latin typeface="SFMono-Regular"/>
              </a:rPr>
              <a:t>will</a:t>
            </a:r>
            <a:r>
              <a:rPr lang="ru-RU" altLang="ru-RU" sz="1800" dirty="0">
                <a:solidFill>
                  <a:srgbClr val="6A737D"/>
                </a:solidFill>
                <a:latin typeface="SFMono-Regular"/>
              </a:rPr>
              <a:t> </a:t>
            </a:r>
            <a:r>
              <a:rPr lang="ru-RU" altLang="ru-RU" sz="1800" dirty="0" err="1">
                <a:solidFill>
                  <a:srgbClr val="6A737D"/>
                </a:solidFill>
                <a:latin typeface="SFMono-Regular"/>
              </a:rPr>
              <a:t>be</a:t>
            </a:r>
            <a:r>
              <a:rPr lang="ru-RU" altLang="ru-RU" sz="1800" dirty="0">
                <a:solidFill>
                  <a:srgbClr val="6A737D"/>
                </a:solidFill>
                <a:latin typeface="SFMono-Regular"/>
              </a:rPr>
              <a:t> </a:t>
            </a:r>
            <a:r>
              <a:rPr lang="ru-RU" altLang="ru-RU" sz="1800" dirty="0" err="1">
                <a:solidFill>
                  <a:srgbClr val="6A737D"/>
                </a:solidFill>
                <a:latin typeface="SFMono-Regular"/>
              </a:rPr>
              <a:t>returned</a:t>
            </a:r>
            <a:r>
              <a:rPr lang="ru-RU" altLang="ru-RU" sz="1800" dirty="0">
                <a:solidFill>
                  <a:srgbClr val="6A737D"/>
                </a:solidFill>
                <a:latin typeface="SFMono-Regular"/>
              </a:rPr>
              <a:t> </a:t>
            </a:r>
            <a:r>
              <a:rPr lang="ru-RU" altLang="ru-RU" sz="1800" dirty="0" err="1">
                <a:solidFill>
                  <a:srgbClr val="6A737D"/>
                </a:solidFill>
                <a:latin typeface="SFMono-Regular"/>
              </a:rPr>
              <a:t>on</a:t>
            </a:r>
            <a:r>
              <a:rPr lang="ru-RU" altLang="ru-RU" sz="1800" dirty="0">
                <a:solidFill>
                  <a:srgbClr val="6A737D"/>
                </a:solidFill>
                <a:latin typeface="SFMono-Regular"/>
              </a:rPr>
              <a:t> 1st </a:t>
            </a:r>
            <a:r>
              <a:rPr lang="ru-RU" altLang="ru-RU" sz="1800" dirty="0" err="1">
                <a:solidFill>
                  <a:srgbClr val="6A737D"/>
                </a:solidFill>
                <a:latin typeface="SFMono-Regular"/>
              </a:rPr>
              <a:t>invocation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ru-RU" sz="1800" dirty="0" smtClean="0">
                <a:solidFill>
                  <a:srgbClr val="24292E"/>
                </a:solidFill>
                <a:latin typeface="SFMono-Regular"/>
              </a:rPr>
              <a:t/>
            </a:r>
            <a:br>
              <a:rPr lang="en-US" altLang="ru-RU" sz="1800" dirty="0" smtClean="0">
                <a:solidFill>
                  <a:srgbClr val="24292E"/>
                </a:solidFill>
                <a:latin typeface="SFMono-Regular"/>
              </a:rPr>
            </a:br>
            <a:r>
              <a:rPr lang="ru-RU" altLang="ru-RU" sz="1800" dirty="0" smtClean="0">
                <a:solidFill>
                  <a:srgbClr val="24292E"/>
                </a:solidFill>
                <a:latin typeface="SFMono-Regular"/>
              </a:rPr>
              <a:t>.</a:t>
            </a:r>
            <a:r>
              <a:rPr lang="ru-RU" altLang="ru-RU" sz="1800" dirty="0" err="1">
                <a:solidFill>
                  <a:srgbClr val="24292E"/>
                </a:solidFill>
                <a:latin typeface="SFMono-Regular"/>
              </a:rPr>
              <a:t>Returns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ru-RU" altLang="ru-RU" sz="1800" dirty="0">
                <a:solidFill>
                  <a:srgbClr val="005CC5"/>
                </a:solidFill>
                <a:latin typeface="SFMono-Regular"/>
              </a:rPr>
              <a:t>2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) </a:t>
            </a:r>
            <a:r>
              <a:rPr lang="ru-RU" altLang="ru-RU" sz="1800" dirty="0">
                <a:solidFill>
                  <a:srgbClr val="6A737D"/>
                </a:solidFill>
                <a:latin typeface="SFMono-Regular"/>
              </a:rPr>
              <a:t>// </a:t>
            </a:r>
            <a:r>
              <a:rPr lang="ru-RU" altLang="ru-RU" sz="1800" dirty="0" err="1">
                <a:solidFill>
                  <a:srgbClr val="6A737D"/>
                </a:solidFill>
                <a:latin typeface="SFMono-Regular"/>
              </a:rPr>
              <a:t>will</a:t>
            </a:r>
            <a:r>
              <a:rPr lang="ru-RU" altLang="ru-RU" sz="1800" dirty="0">
                <a:solidFill>
                  <a:srgbClr val="6A737D"/>
                </a:solidFill>
                <a:latin typeface="SFMono-Regular"/>
              </a:rPr>
              <a:t> </a:t>
            </a:r>
            <a:r>
              <a:rPr lang="ru-RU" altLang="ru-RU" sz="1800" dirty="0" err="1">
                <a:solidFill>
                  <a:srgbClr val="6A737D"/>
                </a:solidFill>
                <a:latin typeface="SFMono-Regular"/>
              </a:rPr>
              <a:t>be</a:t>
            </a:r>
            <a:r>
              <a:rPr lang="ru-RU" altLang="ru-RU" sz="1800" dirty="0">
                <a:solidFill>
                  <a:srgbClr val="6A737D"/>
                </a:solidFill>
                <a:latin typeface="SFMono-Regular"/>
              </a:rPr>
              <a:t> </a:t>
            </a:r>
            <a:r>
              <a:rPr lang="ru-RU" altLang="ru-RU" sz="1800" dirty="0" err="1">
                <a:solidFill>
                  <a:srgbClr val="6A737D"/>
                </a:solidFill>
                <a:latin typeface="SFMono-Regular"/>
              </a:rPr>
              <a:t>returned</a:t>
            </a:r>
            <a:r>
              <a:rPr lang="ru-RU" altLang="ru-RU" sz="1800" dirty="0">
                <a:solidFill>
                  <a:srgbClr val="6A737D"/>
                </a:solidFill>
                <a:latin typeface="SFMono-Regular"/>
              </a:rPr>
              <a:t> </a:t>
            </a:r>
            <a:r>
              <a:rPr lang="ru-RU" altLang="ru-RU" sz="1800" dirty="0" err="1">
                <a:solidFill>
                  <a:srgbClr val="6A737D"/>
                </a:solidFill>
                <a:latin typeface="SFMono-Regular"/>
              </a:rPr>
              <a:t>on</a:t>
            </a:r>
            <a:r>
              <a:rPr lang="ru-RU" altLang="ru-RU" sz="1800" dirty="0">
                <a:solidFill>
                  <a:srgbClr val="6A737D"/>
                </a:solidFill>
                <a:latin typeface="SFMono-Regular"/>
              </a:rPr>
              <a:t> 2nd </a:t>
            </a:r>
            <a:r>
              <a:rPr lang="ru-RU" altLang="ru-RU" sz="1800" dirty="0" err="1">
                <a:solidFill>
                  <a:srgbClr val="6A737D"/>
                </a:solidFill>
                <a:latin typeface="SFMono-Regular"/>
              </a:rPr>
              <a:t>invocation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ru-RU" sz="1800" dirty="0" smtClean="0">
                <a:solidFill>
                  <a:srgbClr val="24292E"/>
                </a:solidFill>
                <a:latin typeface="SFMono-Regular"/>
              </a:rPr>
              <a:t/>
            </a:r>
            <a:br>
              <a:rPr lang="en-US" altLang="ru-RU" sz="1800" dirty="0" smtClean="0">
                <a:solidFill>
                  <a:srgbClr val="24292E"/>
                </a:solidFill>
                <a:latin typeface="SFMono-Regular"/>
              </a:rPr>
            </a:br>
            <a:r>
              <a:rPr lang="ru-RU" altLang="ru-RU" sz="1800" dirty="0" smtClean="0">
                <a:solidFill>
                  <a:srgbClr val="24292E"/>
                </a:solidFill>
                <a:latin typeface="SFMono-Regular"/>
              </a:rPr>
              <a:t>.</a:t>
            </a:r>
            <a:r>
              <a:rPr lang="ru-RU" altLang="ru-RU" sz="1800" dirty="0" err="1" smtClean="0">
                <a:solidFill>
                  <a:srgbClr val="24292E"/>
                </a:solidFill>
                <a:latin typeface="SFMono-Regular"/>
              </a:rPr>
              <a:t>Returns</a:t>
            </a:r>
            <a:r>
              <a:rPr lang="ru-RU" altLang="ru-RU" sz="1800" dirty="0" smtClean="0">
                <a:solidFill>
                  <a:srgbClr val="24292E"/>
                </a:solidFill>
                <a:latin typeface="SFMono-Regular"/>
              </a:rPr>
              <a:t>(</a:t>
            </a:r>
            <a:r>
              <a:rPr lang="ru-RU" altLang="ru-RU" sz="1800" dirty="0" smtClean="0">
                <a:solidFill>
                  <a:srgbClr val="005CC5"/>
                </a:solidFill>
                <a:latin typeface="SFMono-Regular"/>
              </a:rPr>
              <a:t>1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) </a:t>
            </a:r>
            <a:r>
              <a:rPr lang="ru-RU" altLang="ru-RU" sz="1800" dirty="0">
                <a:solidFill>
                  <a:srgbClr val="6A737D"/>
                </a:solidFill>
                <a:latin typeface="SFMono-Regular"/>
              </a:rPr>
              <a:t>// </a:t>
            </a:r>
            <a:r>
              <a:rPr lang="ru-RU" altLang="ru-RU" sz="1800" dirty="0" err="1">
                <a:solidFill>
                  <a:srgbClr val="6A737D"/>
                </a:solidFill>
                <a:latin typeface="SFMono-Regular"/>
              </a:rPr>
              <a:t>will</a:t>
            </a:r>
            <a:r>
              <a:rPr lang="ru-RU" altLang="ru-RU" sz="1800" dirty="0">
                <a:solidFill>
                  <a:srgbClr val="6A737D"/>
                </a:solidFill>
                <a:latin typeface="SFMono-Regular"/>
              </a:rPr>
              <a:t> </a:t>
            </a:r>
            <a:r>
              <a:rPr lang="ru-RU" altLang="ru-RU" sz="1800" dirty="0" err="1">
                <a:solidFill>
                  <a:srgbClr val="6A737D"/>
                </a:solidFill>
                <a:latin typeface="SFMono-Regular"/>
              </a:rPr>
              <a:t>be</a:t>
            </a:r>
            <a:r>
              <a:rPr lang="ru-RU" altLang="ru-RU" sz="1800" dirty="0">
                <a:solidFill>
                  <a:srgbClr val="6A737D"/>
                </a:solidFill>
                <a:latin typeface="SFMono-Regular"/>
              </a:rPr>
              <a:t> </a:t>
            </a:r>
            <a:r>
              <a:rPr lang="ru-RU" altLang="ru-RU" sz="1800" dirty="0" err="1">
                <a:solidFill>
                  <a:srgbClr val="6A737D"/>
                </a:solidFill>
                <a:latin typeface="SFMono-Regular"/>
              </a:rPr>
              <a:t>returned</a:t>
            </a:r>
            <a:r>
              <a:rPr lang="ru-RU" altLang="ru-RU" sz="1800" dirty="0">
                <a:solidFill>
                  <a:srgbClr val="6A737D"/>
                </a:solidFill>
                <a:latin typeface="SFMono-Regular"/>
              </a:rPr>
              <a:t> </a:t>
            </a:r>
            <a:r>
              <a:rPr lang="ru-RU" altLang="ru-RU" sz="1800" dirty="0" err="1">
                <a:solidFill>
                  <a:srgbClr val="6A737D"/>
                </a:solidFill>
                <a:latin typeface="SFMono-Regular"/>
              </a:rPr>
              <a:t>on</a:t>
            </a:r>
            <a:r>
              <a:rPr lang="ru-RU" altLang="ru-RU" sz="1800" dirty="0">
                <a:solidFill>
                  <a:srgbClr val="6A737D"/>
                </a:solidFill>
                <a:latin typeface="SFMono-Regular"/>
              </a:rPr>
              <a:t> 3rd </a:t>
            </a:r>
            <a:r>
              <a:rPr lang="ru-RU" altLang="ru-RU" sz="1800" dirty="0" err="1">
                <a:solidFill>
                  <a:srgbClr val="6A737D"/>
                </a:solidFill>
                <a:latin typeface="SFMono-Regular"/>
              </a:rPr>
              <a:t>invocation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ru-RU" sz="1800" dirty="0" smtClean="0">
                <a:solidFill>
                  <a:srgbClr val="24292E"/>
                </a:solidFill>
                <a:latin typeface="SFMono-Regular"/>
              </a:rPr>
              <a:t/>
            </a:r>
            <a:br>
              <a:rPr lang="en-US" altLang="ru-RU" sz="1800" dirty="0" smtClean="0">
                <a:solidFill>
                  <a:srgbClr val="24292E"/>
                </a:solidFill>
                <a:latin typeface="SFMono-Regular"/>
              </a:rPr>
            </a:br>
            <a:r>
              <a:rPr lang="ru-RU" altLang="ru-RU" sz="1800" dirty="0" smtClean="0">
                <a:solidFill>
                  <a:srgbClr val="24292E"/>
                </a:solidFill>
                <a:latin typeface="SFMono-Regular"/>
              </a:rPr>
              <a:t>.</a:t>
            </a:r>
            <a:r>
              <a:rPr lang="ru-RU" altLang="ru-RU" sz="1800" dirty="0" err="1" smtClean="0">
                <a:solidFill>
                  <a:srgbClr val="24292E"/>
                </a:solidFill>
                <a:latin typeface="SFMono-Regular"/>
              </a:rPr>
              <a:t>Returns</a:t>
            </a:r>
            <a:r>
              <a:rPr lang="ru-RU" altLang="ru-RU" sz="1800" dirty="0" smtClean="0">
                <a:solidFill>
                  <a:srgbClr val="24292E"/>
                </a:solidFill>
                <a:latin typeface="SFMono-Regular"/>
              </a:rPr>
              <a:t>(</a:t>
            </a:r>
            <a:r>
              <a:rPr lang="ru-RU" altLang="ru-RU" sz="1800" dirty="0" smtClean="0">
                <a:solidFill>
                  <a:srgbClr val="005CC5"/>
                </a:solidFill>
                <a:latin typeface="SFMono-Regular"/>
              </a:rPr>
              <a:t>0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) </a:t>
            </a:r>
            <a:r>
              <a:rPr lang="ru-RU" altLang="ru-RU" sz="1800" dirty="0">
                <a:solidFill>
                  <a:srgbClr val="6A737D"/>
                </a:solidFill>
                <a:latin typeface="SFMono-Regular"/>
              </a:rPr>
              <a:t>// </a:t>
            </a:r>
            <a:r>
              <a:rPr lang="ru-RU" altLang="ru-RU" sz="1800" dirty="0" err="1">
                <a:solidFill>
                  <a:srgbClr val="6A737D"/>
                </a:solidFill>
                <a:latin typeface="SFMono-Regular"/>
              </a:rPr>
              <a:t>will</a:t>
            </a:r>
            <a:r>
              <a:rPr lang="ru-RU" altLang="ru-RU" sz="1800" dirty="0">
                <a:solidFill>
                  <a:srgbClr val="6A737D"/>
                </a:solidFill>
                <a:latin typeface="SFMono-Regular"/>
              </a:rPr>
              <a:t> </a:t>
            </a:r>
            <a:r>
              <a:rPr lang="ru-RU" altLang="ru-RU" sz="1800" dirty="0" err="1">
                <a:solidFill>
                  <a:srgbClr val="6A737D"/>
                </a:solidFill>
                <a:latin typeface="SFMono-Regular"/>
              </a:rPr>
              <a:t>be</a:t>
            </a:r>
            <a:r>
              <a:rPr lang="ru-RU" altLang="ru-RU" sz="1800" dirty="0">
                <a:solidFill>
                  <a:srgbClr val="6A737D"/>
                </a:solidFill>
                <a:latin typeface="SFMono-Regular"/>
              </a:rPr>
              <a:t> </a:t>
            </a:r>
            <a:r>
              <a:rPr lang="ru-RU" altLang="ru-RU" sz="1800" dirty="0" err="1">
                <a:solidFill>
                  <a:srgbClr val="6A737D"/>
                </a:solidFill>
                <a:latin typeface="SFMono-Regular"/>
              </a:rPr>
              <a:t>returned</a:t>
            </a:r>
            <a:r>
              <a:rPr lang="ru-RU" altLang="ru-RU" sz="1800" dirty="0">
                <a:solidFill>
                  <a:srgbClr val="6A737D"/>
                </a:solidFill>
                <a:latin typeface="SFMono-Regular"/>
              </a:rPr>
              <a:t> </a:t>
            </a:r>
            <a:r>
              <a:rPr lang="ru-RU" altLang="ru-RU" sz="1800" dirty="0" err="1">
                <a:solidFill>
                  <a:srgbClr val="6A737D"/>
                </a:solidFill>
                <a:latin typeface="SFMono-Regular"/>
              </a:rPr>
              <a:t>on</a:t>
            </a:r>
            <a:r>
              <a:rPr lang="ru-RU" altLang="ru-RU" sz="1800" dirty="0">
                <a:solidFill>
                  <a:srgbClr val="6A737D"/>
                </a:solidFill>
                <a:latin typeface="SFMono-Regular"/>
              </a:rPr>
              <a:t> 4th </a:t>
            </a:r>
            <a:r>
              <a:rPr lang="ru-RU" altLang="ru-RU" sz="1800" dirty="0" err="1">
                <a:solidFill>
                  <a:srgbClr val="6A737D"/>
                </a:solidFill>
                <a:latin typeface="SFMono-Regular"/>
              </a:rPr>
              <a:t>invocation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ru-RU" sz="1800" dirty="0" smtClean="0">
                <a:solidFill>
                  <a:srgbClr val="24292E"/>
                </a:solidFill>
                <a:latin typeface="SFMono-Regular"/>
              </a:rPr>
              <a:t/>
            </a:r>
            <a:br>
              <a:rPr lang="en-US" altLang="ru-RU" sz="1800" dirty="0" smtClean="0">
                <a:solidFill>
                  <a:srgbClr val="24292E"/>
                </a:solidFill>
                <a:latin typeface="SFMono-Regular"/>
              </a:rPr>
            </a:br>
            <a:r>
              <a:rPr lang="ru-RU" altLang="ru-RU" sz="1800" dirty="0" smtClean="0">
                <a:solidFill>
                  <a:srgbClr val="24292E"/>
                </a:solidFill>
                <a:latin typeface="SFMono-Regular"/>
              </a:rPr>
              <a:t>.</a:t>
            </a:r>
            <a:r>
              <a:rPr lang="ru-RU" altLang="ru-RU" sz="1800" dirty="0" err="1">
                <a:solidFill>
                  <a:srgbClr val="24292E"/>
                </a:solidFill>
                <a:latin typeface="SFMono-Regular"/>
              </a:rPr>
              <a:t>Throws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ru-RU" altLang="ru-RU" sz="1800" dirty="0" err="1">
                <a:solidFill>
                  <a:srgbClr val="D73A49"/>
                </a:solidFill>
                <a:latin typeface="SFMono-Regular"/>
              </a:rPr>
              <a:t>new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ru-RU" altLang="ru-RU" sz="1800" dirty="0" err="1">
                <a:solidFill>
                  <a:srgbClr val="6F42C1"/>
                </a:solidFill>
                <a:latin typeface="SFMono-Regular"/>
              </a:rPr>
              <a:t>InvalidOperationException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()); </a:t>
            </a:r>
            <a:r>
              <a:rPr lang="ru-RU" altLang="ru-RU" sz="1800" dirty="0">
                <a:solidFill>
                  <a:srgbClr val="6A737D"/>
                </a:solidFill>
                <a:latin typeface="SFMono-Regular"/>
              </a:rPr>
              <a:t>// </a:t>
            </a:r>
            <a:r>
              <a:rPr lang="ru-RU" altLang="ru-RU" sz="1800" dirty="0" err="1">
                <a:solidFill>
                  <a:srgbClr val="6A737D"/>
                </a:solidFill>
                <a:latin typeface="SFMono-Regular"/>
              </a:rPr>
              <a:t>will</a:t>
            </a:r>
            <a:r>
              <a:rPr lang="ru-RU" altLang="ru-RU" sz="1800" dirty="0">
                <a:solidFill>
                  <a:srgbClr val="6A737D"/>
                </a:solidFill>
                <a:latin typeface="SFMono-Regular"/>
              </a:rPr>
              <a:t> </a:t>
            </a:r>
            <a:r>
              <a:rPr lang="ru-RU" altLang="ru-RU" sz="1800" dirty="0" err="1">
                <a:solidFill>
                  <a:srgbClr val="6A737D"/>
                </a:solidFill>
                <a:latin typeface="SFMono-Regular"/>
              </a:rPr>
              <a:t>be</a:t>
            </a:r>
            <a:r>
              <a:rPr lang="ru-RU" altLang="ru-RU" sz="1800" dirty="0">
                <a:solidFill>
                  <a:srgbClr val="6A737D"/>
                </a:solidFill>
                <a:latin typeface="SFMono-Regular"/>
              </a:rPr>
              <a:t> </a:t>
            </a:r>
            <a:r>
              <a:rPr lang="ru-RU" altLang="ru-RU" sz="1800" dirty="0" err="1">
                <a:solidFill>
                  <a:srgbClr val="6A737D"/>
                </a:solidFill>
                <a:latin typeface="SFMono-Regular"/>
              </a:rPr>
              <a:t>thrown</a:t>
            </a:r>
            <a:r>
              <a:rPr lang="ru-RU" altLang="ru-RU" sz="1800" dirty="0">
                <a:solidFill>
                  <a:srgbClr val="6A737D"/>
                </a:solidFill>
                <a:latin typeface="SFMono-Regular"/>
              </a:rPr>
              <a:t> </a:t>
            </a:r>
            <a:r>
              <a:rPr lang="ru-RU" altLang="ru-RU" sz="1800" dirty="0" err="1">
                <a:solidFill>
                  <a:srgbClr val="6A737D"/>
                </a:solidFill>
                <a:latin typeface="SFMono-Regular"/>
              </a:rPr>
              <a:t>on</a:t>
            </a:r>
            <a:r>
              <a:rPr lang="ru-RU" altLang="ru-RU" sz="1800" dirty="0">
                <a:solidFill>
                  <a:srgbClr val="6A737D"/>
                </a:solidFill>
                <a:latin typeface="SFMono-Regular"/>
              </a:rPr>
              <a:t> 5th </a:t>
            </a:r>
            <a:r>
              <a:rPr lang="ru-RU" altLang="ru-RU" sz="1800" dirty="0" err="1">
                <a:solidFill>
                  <a:srgbClr val="6A737D"/>
                </a:solidFill>
                <a:latin typeface="SFMono-Regular"/>
              </a:rPr>
              <a:t>invocation</a:t>
            </a:r>
            <a:r>
              <a:rPr lang="ru-RU" altLang="ru-RU" sz="1800" dirty="0"/>
              <a:t> </a:t>
            </a:r>
            <a:endParaRPr lang="ru-RU" altLang="ru-RU" sz="1800" dirty="0">
              <a:latin typeface="Arial" panose="020B0604020202020204" pitchFamily="34" charset="0"/>
            </a:endParaRPr>
          </a:p>
          <a:p>
            <a:r>
              <a:rPr lang="ru-RU" altLang="ru-RU" sz="1800" dirty="0" smtClean="0"/>
              <a:t> </a:t>
            </a:r>
            <a:r>
              <a:rPr lang="ru-RU" altLang="ru-RU" sz="1800" dirty="0" err="1">
                <a:solidFill>
                  <a:srgbClr val="6F42C1"/>
                </a:solidFill>
                <a:latin typeface="SFMono-Regular"/>
              </a:rPr>
              <a:t>mock.Setup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ru-RU" altLang="ru-RU" sz="1800" dirty="0" err="1">
                <a:solidFill>
                  <a:srgbClr val="24292E"/>
                </a:solidFill>
                <a:latin typeface="SFMono-Regular"/>
              </a:rPr>
              <a:t>foo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 =&gt; </a:t>
            </a:r>
            <a:r>
              <a:rPr lang="ru-RU" altLang="ru-RU" sz="1800" dirty="0" err="1">
                <a:solidFill>
                  <a:srgbClr val="24292E"/>
                </a:solidFill>
                <a:latin typeface="SFMono-Regular"/>
              </a:rPr>
              <a:t>foo.Name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).</a:t>
            </a:r>
            <a:r>
              <a:rPr lang="ru-RU" altLang="ru-RU" sz="1800" dirty="0" err="1">
                <a:solidFill>
                  <a:srgbClr val="24292E"/>
                </a:solidFill>
                <a:latin typeface="SFMono-Regular"/>
              </a:rPr>
              <a:t>Returns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ru-RU" altLang="ru-RU" sz="1800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ru-RU" altLang="ru-RU" sz="1800" dirty="0" err="1">
                <a:solidFill>
                  <a:srgbClr val="032F62"/>
                </a:solidFill>
                <a:latin typeface="SFMono-Regular"/>
              </a:rPr>
              <a:t>Fred</a:t>
            </a:r>
            <a:r>
              <a:rPr lang="ru-RU" altLang="ru-RU" sz="1800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); </a:t>
            </a:r>
            <a:r>
              <a:rPr lang="en-US" altLang="ru-RU" sz="1800" dirty="0">
                <a:solidFill>
                  <a:srgbClr val="24292E"/>
                </a:solidFill>
                <a:latin typeface="SFMono-Regular"/>
              </a:rPr>
              <a:t/>
            </a:r>
            <a:br>
              <a:rPr lang="en-US" altLang="ru-RU" sz="1800" dirty="0">
                <a:solidFill>
                  <a:srgbClr val="24292E"/>
                </a:solidFill>
                <a:latin typeface="SFMono-Regular"/>
              </a:rPr>
            </a:br>
            <a:r>
              <a:rPr lang="en-US" altLang="ru-RU" sz="1800" dirty="0" smtClean="0">
                <a:solidFill>
                  <a:srgbClr val="24292E"/>
                </a:solidFill>
                <a:latin typeface="SFMono-Regular"/>
              </a:rPr>
              <a:t> </a:t>
            </a:r>
            <a:r>
              <a:rPr lang="ru-RU" altLang="ru-RU" sz="1800" dirty="0" err="1" smtClean="0">
                <a:solidFill>
                  <a:srgbClr val="6F42C1"/>
                </a:solidFill>
                <a:latin typeface="SFMono-Regular"/>
              </a:rPr>
              <a:t>mock.As</a:t>
            </a:r>
            <a:r>
              <a:rPr lang="ru-RU" altLang="ru-RU" sz="1800" dirty="0" smtClean="0">
                <a:solidFill>
                  <a:srgbClr val="24292E"/>
                </a:solidFill>
                <a:latin typeface="SFMono-Regular"/>
              </a:rPr>
              <a:t>&lt;</a:t>
            </a:r>
            <a:r>
              <a:rPr lang="ru-RU" altLang="ru-RU" sz="1800" dirty="0" err="1" smtClean="0">
                <a:solidFill>
                  <a:srgbClr val="6F42C1"/>
                </a:solidFill>
                <a:latin typeface="SFMono-Regular"/>
              </a:rPr>
              <a:t>IDisposable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&gt;().</a:t>
            </a:r>
            <a:r>
              <a:rPr lang="ru-RU" altLang="ru-RU" sz="1800" dirty="0" err="1">
                <a:solidFill>
                  <a:srgbClr val="6F42C1"/>
                </a:solidFill>
                <a:latin typeface="SFMono-Regular"/>
              </a:rPr>
              <a:t>Setup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ru-RU" altLang="ru-RU" sz="1800" dirty="0" err="1">
                <a:solidFill>
                  <a:srgbClr val="24292E"/>
                </a:solidFill>
                <a:latin typeface="SFMono-Regular"/>
              </a:rPr>
              <a:t>disposable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 =&gt; </a:t>
            </a:r>
            <a:r>
              <a:rPr lang="ru-RU" altLang="ru-RU" sz="1800" dirty="0" err="1">
                <a:solidFill>
                  <a:srgbClr val="24292E"/>
                </a:solidFill>
                <a:latin typeface="SFMono-Regular"/>
              </a:rPr>
              <a:t>disposable.Dispose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());</a:t>
            </a:r>
            <a:r>
              <a:rPr lang="ru-RU" altLang="ru-RU" sz="1800" dirty="0"/>
              <a:t> </a:t>
            </a:r>
            <a:endParaRPr lang="en-US" altLang="ru-RU" sz="1800" dirty="0" smtClean="0"/>
          </a:p>
          <a:p>
            <a:pPr lvl="0"/>
            <a:r>
              <a:rPr lang="en-US" altLang="ru-RU" sz="1800" dirty="0">
                <a:latin typeface="Arial" panose="020B0604020202020204" pitchFamily="34" charset="0"/>
              </a:rPr>
              <a:t> </a:t>
            </a:r>
            <a:r>
              <a:rPr lang="en-US" altLang="ru-RU" sz="1800" dirty="0" smtClean="0">
                <a:latin typeface="Arial" panose="020B0604020202020204" pitchFamily="34" charset="0"/>
              </a:rPr>
              <a:t> </a:t>
            </a:r>
            <a:r>
              <a:rPr lang="ru-RU" altLang="ru-RU" sz="1800" dirty="0" err="1">
                <a:solidFill>
                  <a:srgbClr val="6F42C1"/>
                </a:solidFill>
                <a:latin typeface="SFMono-Regular"/>
              </a:rPr>
              <a:t>mock.Verify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ru-RU" altLang="ru-RU" sz="1800" dirty="0" err="1">
                <a:solidFill>
                  <a:srgbClr val="24292E"/>
                </a:solidFill>
                <a:latin typeface="SFMono-Regular"/>
              </a:rPr>
              <a:t>foo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 =&gt; </a:t>
            </a:r>
            <a:r>
              <a:rPr lang="ru-RU" altLang="ru-RU" sz="1800" dirty="0" err="1">
                <a:solidFill>
                  <a:srgbClr val="24292E"/>
                </a:solidFill>
                <a:latin typeface="SFMono-Regular"/>
              </a:rPr>
              <a:t>foo.DoSomething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ru-RU" altLang="ru-RU" sz="1800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ru-RU" altLang="ru-RU" sz="1800" dirty="0" err="1">
                <a:solidFill>
                  <a:srgbClr val="032F62"/>
                </a:solidFill>
                <a:latin typeface="SFMono-Regular"/>
              </a:rPr>
              <a:t>ping</a:t>
            </a:r>
            <a:r>
              <a:rPr lang="ru-RU" altLang="ru-RU" sz="1800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), </a:t>
            </a:r>
            <a:r>
              <a:rPr lang="ru-RU" altLang="ru-RU" sz="1800" dirty="0" err="1">
                <a:solidFill>
                  <a:srgbClr val="24292E"/>
                </a:solidFill>
                <a:latin typeface="SFMono-Regular"/>
              </a:rPr>
              <a:t>Times.Never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());</a:t>
            </a:r>
            <a:r>
              <a:rPr lang="ru-RU" altLang="ru-RU" sz="1800" dirty="0"/>
              <a:t> </a:t>
            </a:r>
            <a:endParaRPr lang="ru-RU" altLang="ru-RU" sz="1800" dirty="0">
              <a:latin typeface="Arial" panose="020B0604020202020204" pitchFamily="34" charset="0"/>
            </a:endParaRPr>
          </a:p>
          <a:p>
            <a:pPr lvl="0"/>
            <a:r>
              <a:rPr lang="en-US" altLang="ru-RU" sz="1800" dirty="0" smtClean="0">
                <a:latin typeface="Arial" panose="020B0604020202020204" pitchFamily="34" charset="0"/>
              </a:rPr>
              <a:t>  </a:t>
            </a:r>
            <a:r>
              <a:rPr lang="ru-RU" altLang="ru-RU" sz="1800" dirty="0" err="1">
                <a:solidFill>
                  <a:srgbClr val="6F42C1"/>
                </a:solidFill>
                <a:latin typeface="SFMono-Regular"/>
              </a:rPr>
              <a:t>mock.Setup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ru-RU" altLang="ru-RU" sz="1800" dirty="0" err="1">
                <a:solidFill>
                  <a:srgbClr val="24292E"/>
                </a:solidFill>
                <a:latin typeface="SFMono-Regular"/>
              </a:rPr>
              <a:t>foo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 =&gt; </a:t>
            </a:r>
            <a:r>
              <a:rPr lang="ru-RU" altLang="ru-RU" sz="1800" dirty="0" err="1">
                <a:solidFill>
                  <a:srgbClr val="24292E"/>
                </a:solidFill>
                <a:latin typeface="SFMono-Regular"/>
              </a:rPr>
              <a:t>foo.DoSomething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ru-RU" altLang="ru-RU" sz="1800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ru-RU" altLang="ru-RU" sz="1800" dirty="0" err="1">
                <a:solidFill>
                  <a:srgbClr val="032F62"/>
                </a:solidFill>
                <a:latin typeface="SFMono-Regular"/>
              </a:rPr>
              <a:t>ping</a:t>
            </a:r>
            <a:r>
              <a:rPr lang="ru-RU" altLang="ru-RU" sz="1800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)) </a:t>
            </a:r>
            <a:r>
              <a:rPr lang="en-US" altLang="ru-RU" sz="1800" dirty="0" smtClean="0">
                <a:solidFill>
                  <a:srgbClr val="24292E"/>
                </a:solidFill>
                <a:latin typeface="SFMono-Regular"/>
              </a:rPr>
              <a:t/>
            </a:r>
            <a:br>
              <a:rPr lang="en-US" altLang="ru-RU" sz="1800" dirty="0" smtClean="0">
                <a:solidFill>
                  <a:srgbClr val="24292E"/>
                </a:solidFill>
                <a:latin typeface="SFMono-Regular"/>
              </a:rPr>
            </a:br>
            <a:r>
              <a:rPr lang="ru-RU" altLang="ru-RU" sz="1800" dirty="0" smtClean="0">
                <a:solidFill>
                  <a:srgbClr val="24292E"/>
                </a:solidFill>
                <a:latin typeface="SFMono-Regular"/>
              </a:rPr>
              <a:t>.</a:t>
            </a:r>
            <a:r>
              <a:rPr lang="ru-RU" altLang="ru-RU" sz="1800" dirty="0" err="1">
                <a:solidFill>
                  <a:srgbClr val="24292E"/>
                </a:solidFill>
                <a:latin typeface="SFMono-Regular"/>
              </a:rPr>
              <a:t>Callback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(() =&gt; </a:t>
            </a:r>
            <a:r>
              <a:rPr lang="ru-RU" altLang="ru-RU" sz="1800" dirty="0" err="1">
                <a:solidFill>
                  <a:srgbClr val="24292E"/>
                </a:solidFill>
                <a:latin typeface="SFMono-Regular"/>
              </a:rPr>
              <a:t>Console.WriteLine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ru-RU" altLang="ru-RU" sz="1800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ru-RU" altLang="ru-RU" sz="1800" dirty="0" err="1">
                <a:solidFill>
                  <a:srgbClr val="032F62"/>
                </a:solidFill>
                <a:latin typeface="SFMono-Regular"/>
              </a:rPr>
              <a:t>Before</a:t>
            </a:r>
            <a:r>
              <a:rPr lang="ru-RU" altLang="ru-RU" sz="1800" dirty="0">
                <a:solidFill>
                  <a:srgbClr val="032F62"/>
                </a:solidFill>
                <a:latin typeface="SFMono-Regular"/>
              </a:rPr>
              <a:t> </a:t>
            </a:r>
            <a:r>
              <a:rPr lang="ru-RU" altLang="ru-RU" sz="1800" dirty="0" err="1">
                <a:solidFill>
                  <a:srgbClr val="032F62"/>
                </a:solidFill>
                <a:latin typeface="SFMono-Regular"/>
              </a:rPr>
              <a:t>returns</a:t>
            </a:r>
            <a:r>
              <a:rPr lang="ru-RU" altLang="ru-RU" sz="1800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)) </a:t>
            </a:r>
            <a:r>
              <a:rPr lang="en-US" altLang="ru-RU" sz="1800" dirty="0" smtClean="0">
                <a:solidFill>
                  <a:srgbClr val="24292E"/>
                </a:solidFill>
                <a:latin typeface="SFMono-Regular"/>
              </a:rPr>
              <a:t/>
            </a:r>
            <a:br>
              <a:rPr lang="en-US" altLang="ru-RU" sz="1800" dirty="0" smtClean="0">
                <a:solidFill>
                  <a:srgbClr val="24292E"/>
                </a:solidFill>
                <a:latin typeface="SFMono-Regular"/>
              </a:rPr>
            </a:br>
            <a:r>
              <a:rPr lang="ru-RU" altLang="ru-RU" sz="1800" dirty="0" smtClean="0">
                <a:solidFill>
                  <a:srgbClr val="24292E"/>
                </a:solidFill>
                <a:latin typeface="SFMono-Regular"/>
              </a:rPr>
              <a:t>.</a:t>
            </a:r>
            <a:r>
              <a:rPr lang="ru-RU" altLang="ru-RU" sz="1800" dirty="0" err="1">
                <a:solidFill>
                  <a:srgbClr val="24292E"/>
                </a:solidFill>
                <a:latin typeface="SFMono-Regular"/>
              </a:rPr>
              <a:t>Returns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ru-RU" altLang="ru-RU" sz="1800" dirty="0" err="1">
                <a:solidFill>
                  <a:srgbClr val="005CC5"/>
                </a:solidFill>
                <a:latin typeface="SFMono-Regular"/>
              </a:rPr>
              <a:t>true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) </a:t>
            </a:r>
            <a:r>
              <a:rPr lang="en-US" altLang="ru-RU" sz="1800" dirty="0" smtClean="0">
                <a:solidFill>
                  <a:srgbClr val="24292E"/>
                </a:solidFill>
                <a:latin typeface="SFMono-Regular"/>
              </a:rPr>
              <a:t/>
            </a:r>
            <a:br>
              <a:rPr lang="en-US" altLang="ru-RU" sz="1800" dirty="0" smtClean="0">
                <a:solidFill>
                  <a:srgbClr val="24292E"/>
                </a:solidFill>
                <a:latin typeface="SFMono-Regular"/>
              </a:rPr>
            </a:br>
            <a:r>
              <a:rPr lang="ru-RU" altLang="ru-RU" sz="1800" dirty="0" smtClean="0">
                <a:solidFill>
                  <a:srgbClr val="24292E"/>
                </a:solidFill>
                <a:latin typeface="SFMono-Regular"/>
              </a:rPr>
              <a:t>.</a:t>
            </a:r>
            <a:r>
              <a:rPr lang="ru-RU" altLang="ru-RU" sz="1800" dirty="0" err="1">
                <a:solidFill>
                  <a:srgbClr val="24292E"/>
                </a:solidFill>
                <a:latin typeface="SFMono-Regular"/>
              </a:rPr>
              <a:t>Callback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(() =&gt; </a:t>
            </a:r>
            <a:r>
              <a:rPr lang="ru-RU" altLang="ru-RU" sz="1800" dirty="0" err="1">
                <a:solidFill>
                  <a:srgbClr val="24292E"/>
                </a:solidFill>
                <a:latin typeface="SFMono-Regular"/>
              </a:rPr>
              <a:t>Console.WriteLine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ru-RU" altLang="ru-RU" sz="1800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ru-RU" altLang="ru-RU" sz="1800" dirty="0" err="1">
                <a:solidFill>
                  <a:srgbClr val="032F62"/>
                </a:solidFill>
                <a:latin typeface="SFMono-Regular"/>
              </a:rPr>
              <a:t>After</a:t>
            </a:r>
            <a:r>
              <a:rPr lang="ru-RU" altLang="ru-RU" sz="1800" dirty="0">
                <a:solidFill>
                  <a:srgbClr val="032F62"/>
                </a:solidFill>
                <a:latin typeface="SFMono-Regular"/>
              </a:rPr>
              <a:t> </a:t>
            </a:r>
            <a:r>
              <a:rPr lang="ru-RU" altLang="ru-RU" sz="1800" dirty="0" err="1">
                <a:solidFill>
                  <a:srgbClr val="032F62"/>
                </a:solidFill>
                <a:latin typeface="SFMono-Regular"/>
              </a:rPr>
              <a:t>returns</a:t>
            </a:r>
            <a:r>
              <a:rPr lang="ru-RU" altLang="ru-RU" sz="1800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));</a:t>
            </a:r>
            <a:r>
              <a:rPr lang="ru-RU" altLang="ru-RU" sz="1800" dirty="0"/>
              <a:t> </a:t>
            </a:r>
            <a:endParaRPr lang="ru-RU" altLang="ru-RU" sz="1800" dirty="0">
              <a:latin typeface="Arial" panose="020B0604020202020204" pitchFamily="34" charset="0"/>
            </a:endParaRPr>
          </a:p>
          <a:p>
            <a:endParaRPr lang="ru-RU" altLang="ru-RU" sz="3600" dirty="0">
              <a:latin typeface="Arial" panose="020B0604020202020204" pitchFamily="34" charset="0"/>
            </a:endParaRPr>
          </a:p>
          <a:p>
            <a:pPr lvl="0"/>
            <a:endParaRPr lang="ru-RU" altLang="ru-RU" sz="1400" dirty="0">
              <a:latin typeface="Arial" panose="020B0604020202020204" pitchFamily="34" charset="0"/>
            </a:endParaRPr>
          </a:p>
          <a:p>
            <a:endParaRPr lang="en-US" sz="1400" dirty="0" smtClean="0">
              <a:latin typeface="+mn-lt"/>
            </a:endParaRPr>
          </a:p>
          <a:p>
            <a:endParaRPr lang="ru-RU" sz="1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400" dirty="0" smtClean="0"/>
          </a:p>
        </p:txBody>
      </p:sp>
    </p:spTree>
    <p:extLst>
      <p:ext uri="{BB962C8B-B14F-4D97-AF65-F5344CB8AC3E}">
        <p14:creationId xmlns:p14="http://schemas.microsoft.com/office/powerpoint/2010/main" val="414965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ДЕМО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34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Unit testing:</a:t>
            </a:r>
            <a:r>
              <a:rPr lang="ru-RU" dirty="0"/>
              <a:t> определение, назначение, принципы</a:t>
            </a:r>
          </a:p>
        </p:txBody>
      </p:sp>
    </p:spTree>
    <p:extLst>
      <p:ext uri="{BB962C8B-B14F-4D97-AF65-F5344CB8AC3E}">
        <p14:creationId xmlns:p14="http://schemas.microsoft.com/office/powerpoint/2010/main" val="279567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Классификация изолирующих каркасов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266895" y="1458004"/>
            <a:ext cx="11658210" cy="53999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Ограниченные (не умеют подделывать статические методы, </a:t>
            </a:r>
            <a:r>
              <a:rPr lang="ru-RU" dirty="0" err="1" smtClean="0">
                <a:latin typeface="+mj-lt"/>
              </a:rPr>
              <a:t>невиртуальные</a:t>
            </a:r>
            <a:r>
              <a:rPr lang="ru-RU" dirty="0" smtClean="0">
                <a:latin typeface="+mj-lt"/>
              </a:rPr>
              <a:t> методы, неоткрытые классы и т.д.)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ru-RU" dirty="0" smtClean="0">
              <a:latin typeface="+mj-lt"/>
            </a:endParaRPr>
          </a:p>
          <a:p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Неограниченные (можно подделать все, что угодно)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082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Изоляция с помощью </a:t>
            </a:r>
            <a:r>
              <a:rPr lang="en-US" b="1" dirty="0" smtClean="0"/>
              <a:t>Fakes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266895" y="2383693"/>
            <a:ext cx="11658210" cy="2651152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Добавить проект к тестовому проекту</a:t>
            </a:r>
            <a:endParaRPr lang="en-US" dirty="0" smtClean="0">
              <a:latin typeface="+mn-lt"/>
            </a:endParaRPr>
          </a:p>
          <a:p>
            <a:endParaRPr lang="ru-RU" dirty="0" smtClean="0">
              <a:latin typeface="+mn-lt"/>
            </a:endParaRPr>
          </a:p>
          <a:p>
            <a:r>
              <a:rPr lang="en-US" altLang="ru-RU" dirty="0" smtClean="0">
                <a:latin typeface="+mn-lt"/>
              </a:rPr>
              <a:t> </a:t>
            </a:r>
            <a:r>
              <a:rPr lang="ru-RU" altLang="ru-RU" dirty="0" smtClean="0">
                <a:latin typeface="+mn-lt"/>
              </a:rPr>
              <a:t>Создать </a:t>
            </a:r>
            <a:r>
              <a:rPr lang="en-US" altLang="ru-RU" dirty="0" smtClean="0">
                <a:latin typeface="+mn-lt"/>
              </a:rPr>
              <a:t>fakes</a:t>
            </a:r>
          </a:p>
          <a:p>
            <a:endParaRPr lang="ru-RU" altLang="ru-RU" dirty="0" smtClean="0">
              <a:latin typeface="+mn-lt"/>
            </a:endParaRPr>
          </a:p>
          <a:p>
            <a:r>
              <a:rPr lang="en-US" altLang="ru-RU" dirty="0" smtClean="0">
                <a:latin typeface="+mn-lt"/>
              </a:rPr>
              <a:t> </a:t>
            </a:r>
            <a:r>
              <a:rPr lang="ru-RU" altLang="ru-RU" dirty="0" smtClean="0">
                <a:latin typeface="+mn-lt"/>
              </a:rPr>
              <a:t>Использовать </a:t>
            </a:r>
            <a:r>
              <a:rPr lang="en-US" altLang="ru-RU" dirty="0" err="1" smtClean="0">
                <a:latin typeface="Consolas" panose="020B0609020204030204" pitchFamily="49" charset="0"/>
              </a:rPr>
              <a:t>ShimContext</a:t>
            </a:r>
            <a:endParaRPr lang="ru-RU" altLang="ru-RU" dirty="0">
              <a:latin typeface="Consolas" panose="020B0609020204030204" pitchFamily="49" charset="0"/>
            </a:endParaRPr>
          </a:p>
          <a:p>
            <a:endParaRPr lang="ru-RU" altLang="ru-RU" sz="4800" dirty="0">
              <a:latin typeface="Arial" panose="020B0604020202020204" pitchFamily="34" charset="0"/>
            </a:endParaRPr>
          </a:p>
          <a:p>
            <a:pPr lvl="0"/>
            <a:endParaRPr lang="ru-RU" altLang="ru-RU" sz="2000" dirty="0">
              <a:latin typeface="Arial" panose="020B0604020202020204" pitchFamily="34" charset="0"/>
            </a:endParaRPr>
          </a:p>
          <a:p>
            <a:endParaRPr lang="en-US" sz="2000" dirty="0" smtClean="0">
              <a:latin typeface="+mn-lt"/>
            </a:endParaRPr>
          </a:p>
          <a:p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11378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ДЕМО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769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Обзор </a:t>
            </a:r>
            <a:r>
              <a:rPr lang="en-US" dirty="0"/>
              <a:t>testing </a:t>
            </a:r>
            <a:r>
              <a:rPr lang="ru-RU" dirty="0"/>
              <a:t>и </a:t>
            </a:r>
            <a:r>
              <a:rPr lang="en-US" dirty="0"/>
              <a:t>mocking frameworks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023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Обзор </a:t>
            </a:r>
            <a:r>
              <a:rPr lang="en-US" dirty="0" smtClean="0"/>
              <a:t>testing frameworks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026948"/>
              </p:ext>
            </p:extLst>
          </p:nvPr>
        </p:nvGraphicFramePr>
        <p:xfrm>
          <a:off x="245577" y="1760907"/>
          <a:ext cx="11700846" cy="4109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7482">
                  <a:extLst>
                    <a:ext uri="{9D8B030D-6E8A-4147-A177-3AD203B41FA5}">
                      <a16:colId xmlns:a16="http://schemas.microsoft.com/office/drawing/2014/main" val="805513393"/>
                    </a:ext>
                  </a:extLst>
                </a:gridCol>
                <a:gridCol w="3567953">
                  <a:extLst>
                    <a:ext uri="{9D8B030D-6E8A-4147-A177-3AD203B41FA5}">
                      <a16:colId xmlns:a16="http://schemas.microsoft.com/office/drawing/2014/main" val="3875013516"/>
                    </a:ext>
                  </a:extLst>
                </a:gridCol>
                <a:gridCol w="4075411">
                  <a:extLst>
                    <a:ext uri="{9D8B030D-6E8A-4147-A177-3AD203B41FA5}">
                      <a16:colId xmlns:a16="http://schemas.microsoft.com/office/drawing/2014/main" val="891476078"/>
                    </a:ext>
                  </a:extLst>
                </a:gridCol>
              </a:tblGrid>
              <a:tr h="520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17295" algn="ctr"/>
                        </a:tabLst>
                      </a:pPr>
                      <a:r>
                        <a:rPr lang="ru-RU" sz="28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Критерий</a:t>
                      </a:r>
                      <a:endParaRPr lang="ru-RU" sz="3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 Test</a:t>
                      </a:r>
                      <a:endParaRPr lang="ru-RU" sz="3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NUnit</a:t>
                      </a:r>
                      <a:endParaRPr lang="ru-RU" sz="3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7727806"/>
                  </a:ext>
                </a:extLst>
              </a:tr>
              <a:tr h="3631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3425" algn="l"/>
                        </a:tabLst>
                      </a:pPr>
                      <a:r>
                        <a:rPr lang="ru-RU" sz="2400" b="1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Распространение</a:t>
                      </a:r>
                      <a:endParaRPr lang="ru-RU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Интегрирован</a:t>
                      </a:r>
                      <a:r>
                        <a:rPr lang="ru-RU" sz="2400" b="0" baseline="0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в </a:t>
                      </a:r>
                      <a:r>
                        <a:rPr lang="en-US" sz="2400" b="0" baseline="0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VS Enterprise</a:t>
                      </a:r>
                      <a:endParaRPr lang="ru-RU" sz="2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Nuget</a:t>
                      </a:r>
                      <a:r>
                        <a:rPr lang="en-US" sz="24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24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пакет</a:t>
                      </a:r>
                      <a:endParaRPr lang="ru-RU" sz="2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9743049"/>
                  </a:ext>
                </a:extLst>
              </a:tr>
              <a:tr h="356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Параметризированные тест</a:t>
                      </a:r>
                      <a:endParaRPr lang="ru-RU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DataSourceAttribute</a:t>
                      </a:r>
                      <a:r>
                        <a:rPr lang="en-US" sz="24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:</a:t>
                      </a:r>
                      <a:r>
                        <a:rPr lang="ru-RU" sz="24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простой перебор вариантов</a:t>
                      </a:r>
                      <a:endParaRPr lang="ru-RU" sz="2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TestCaseSourceAttribute</a:t>
                      </a:r>
                      <a:r>
                        <a:rPr lang="en-US" sz="24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:</a:t>
                      </a:r>
                      <a:r>
                        <a:rPr lang="ru-RU" sz="24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возможна нетривиальная</a:t>
                      </a:r>
                      <a:r>
                        <a:rPr lang="ru-RU" sz="2400" b="0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2400" b="0" baseline="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логка</a:t>
                      </a:r>
                      <a:endParaRPr lang="ru-RU" sz="2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3565502"/>
                  </a:ext>
                </a:extLst>
              </a:tr>
              <a:tr h="356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Группировка</a:t>
                      </a:r>
                      <a:endParaRPr lang="ru-RU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err="1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TestCategory</a:t>
                      </a:r>
                      <a:r>
                        <a:rPr lang="en-US" sz="2400" b="0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, Playlist</a:t>
                      </a:r>
                      <a:endParaRPr lang="ru-RU" sz="2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err="1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TestCategory</a:t>
                      </a:r>
                      <a:endParaRPr lang="ru-RU" sz="2400" b="0" dirty="0" smtClean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2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4353708"/>
                  </a:ext>
                </a:extLst>
              </a:tr>
              <a:tr h="356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Запуск</a:t>
                      </a:r>
                      <a:endParaRPr lang="ru-RU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Требует наличия </a:t>
                      </a:r>
                      <a:r>
                        <a:rPr lang="en-US" sz="24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VS</a:t>
                      </a:r>
                      <a:r>
                        <a:rPr lang="ru-RU" sz="24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на тестовой машине</a:t>
                      </a:r>
                      <a:endParaRPr lang="ru-RU" sz="2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Runner </a:t>
                      </a:r>
                      <a:r>
                        <a:rPr lang="ru-RU" sz="24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загружается вместе с пакетов</a:t>
                      </a:r>
                      <a:endParaRPr lang="ru-RU" sz="2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022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45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Обзор </a:t>
            </a:r>
            <a:r>
              <a:rPr lang="en-US" dirty="0" smtClean="0"/>
              <a:t>mocking frameworks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390057"/>
              </p:ext>
            </p:extLst>
          </p:nvPr>
        </p:nvGraphicFramePr>
        <p:xfrm>
          <a:off x="245577" y="1760906"/>
          <a:ext cx="11700846" cy="4001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2841">
                  <a:extLst>
                    <a:ext uri="{9D8B030D-6E8A-4147-A177-3AD203B41FA5}">
                      <a16:colId xmlns:a16="http://schemas.microsoft.com/office/drawing/2014/main" val="805513393"/>
                    </a:ext>
                  </a:extLst>
                </a:gridCol>
                <a:gridCol w="3478306">
                  <a:extLst>
                    <a:ext uri="{9D8B030D-6E8A-4147-A177-3AD203B41FA5}">
                      <a16:colId xmlns:a16="http://schemas.microsoft.com/office/drawing/2014/main" val="3875013516"/>
                    </a:ext>
                  </a:extLst>
                </a:gridCol>
                <a:gridCol w="4309699">
                  <a:extLst>
                    <a:ext uri="{9D8B030D-6E8A-4147-A177-3AD203B41FA5}">
                      <a16:colId xmlns:a16="http://schemas.microsoft.com/office/drawing/2014/main" val="2229365654"/>
                    </a:ext>
                  </a:extLst>
                </a:gridCol>
              </a:tblGrid>
              <a:tr h="520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17295" algn="ctr"/>
                        </a:tabLst>
                      </a:pPr>
                      <a:r>
                        <a:rPr lang="ru-RU" sz="28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Критерий</a:t>
                      </a:r>
                      <a:endParaRPr lang="ru-RU" sz="3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Moq</a:t>
                      </a:r>
                      <a:endParaRPr lang="ru-RU" sz="3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Fakes (Moles)</a:t>
                      </a:r>
                      <a:endParaRPr lang="ru-RU" sz="3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7727806"/>
                  </a:ext>
                </a:extLst>
              </a:tr>
              <a:tr h="3631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3425" algn="l"/>
                        </a:tabLst>
                      </a:pPr>
                      <a:r>
                        <a:rPr lang="ru-RU" sz="2400" b="1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Ограниченность</a:t>
                      </a:r>
                      <a:endParaRPr lang="ru-RU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Ограниченный</a:t>
                      </a:r>
                      <a:endParaRPr lang="ru-RU" sz="2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Неограниченный</a:t>
                      </a:r>
                      <a:endParaRPr lang="ru-RU" sz="2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9743049"/>
                  </a:ext>
                </a:extLst>
              </a:tr>
              <a:tr h="356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Создание</a:t>
                      </a:r>
                      <a:r>
                        <a:rPr lang="ru-RU" sz="2400" b="1" baseline="0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заглушек и подставок</a:t>
                      </a:r>
                      <a:endParaRPr lang="ru-RU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+</a:t>
                      </a:r>
                      <a:endParaRPr lang="ru-RU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3565502"/>
                  </a:ext>
                </a:extLst>
              </a:tr>
              <a:tr h="356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Распространение</a:t>
                      </a:r>
                      <a:endParaRPr lang="ru-RU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err="1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Nuget</a:t>
                      </a:r>
                      <a:r>
                        <a:rPr lang="en-US" sz="2400" b="0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2400" b="0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пакет</a:t>
                      </a:r>
                      <a:endParaRPr lang="ru-RU" sz="2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Интегрирована</a:t>
                      </a:r>
                      <a:r>
                        <a:rPr lang="ru-RU" sz="2400" b="0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в </a:t>
                      </a:r>
                      <a:r>
                        <a:rPr lang="en-US" sz="2400" b="0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VS Enterprise</a:t>
                      </a:r>
                      <a:endParaRPr lang="ru-RU" sz="2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4353708"/>
                  </a:ext>
                </a:extLst>
              </a:tr>
              <a:tr h="6750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Рекурсивные подделки</a:t>
                      </a:r>
                      <a:endParaRPr lang="ru-RU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904530"/>
                  </a:ext>
                </a:extLst>
              </a:tr>
              <a:tr h="356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Массовое подделывание</a:t>
                      </a:r>
                      <a:endParaRPr lang="ru-RU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9227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71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 err="1"/>
              <a:t>Тестопригодный</a:t>
            </a:r>
            <a:r>
              <a:rPr lang="ru-RU" dirty="0"/>
              <a:t> код</a:t>
            </a:r>
          </a:p>
        </p:txBody>
      </p:sp>
    </p:spTree>
    <p:extLst>
      <p:ext uri="{BB962C8B-B14F-4D97-AF65-F5344CB8AC3E}">
        <p14:creationId xmlns:p14="http://schemas.microsoft.com/office/powerpoint/2010/main" val="46661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Цели </a:t>
            </a:r>
            <a:r>
              <a:rPr lang="ru-RU" b="1" dirty="0" smtClean="0"/>
              <a:t>проектирования</a:t>
            </a:r>
            <a:r>
              <a:rPr lang="en-US" b="1" dirty="0" smtClean="0"/>
              <a:t> </a:t>
            </a:r>
            <a:r>
              <a:rPr lang="ru-RU" b="1" dirty="0" smtClean="0"/>
              <a:t>с </a:t>
            </a:r>
            <a:r>
              <a:rPr lang="ru-RU" b="1" dirty="0"/>
              <a:t>учетом </a:t>
            </a:r>
            <a:r>
              <a:rPr lang="ru-RU" b="1" dirty="0" err="1"/>
              <a:t>тестопригодности</a:t>
            </a:r>
            <a:r>
              <a:rPr lang="ru-RU" dirty="0"/>
              <a:t> 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486568"/>
              </p:ext>
            </p:extLst>
          </p:nvPr>
        </p:nvGraphicFramePr>
        <p:xfrm>
          <a:off x="175065" y="1240953"/>
          <a:ext cx="11700846" cy="5445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8091">
                  <a:extLst>
                    <a:ext uri="{9D8B030D-6E8A-4147-A177-3AD203B41FA5}">
                      <a16:colId xmlns:a16="http://schemas.microsoft.com/office/drawing/2014/main" val="805513393"/>
                    </a:ext>
                  </a:extLst>
                </a:gridCol>
                <a:gridCol w="6242755">
                  <a:extLst>
                    <a:ext uri="{9D8B030D-6E8A-4147-A177-3AD203B41FA5}">
                      <a16:colId xmlns:a16="http://schemas.microsoft.com/office/drawing/2014/main" val="3875013516"/>
                    </a:ext>
                  </a:extLst>
                </a:gridCol>
              </a:tblGrid>
              <a:tr h="3959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17295" algn="ctr"/>
                        </a:tabLst>
                      </a:pPr>
                      <a:r>
                        <a:rPr lang="ru-RU" sz="2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Рекомендация</a:t>
                      </a:r>
                      <a:endParaRPr lang="ru-RU" sz="3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Преимущество</a:t>
                      </a:r>
                      <a:endParaRPr lang="ru-RU" sz="3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7727806"/>
                  </a:ext>
                </a:extLst>
              </a:tr>
              <a:tr h="363125">
                <a:tc>
                  <a:txBody>
                    <a:bodyPr/>
                    <a:lstStyle/>
                    <a:p>
                      <a:r>
                        <a:rPr lang="ru-RU" sz="1500" b="0" i="0" dirty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 умолчанию делайте методы </a:t>
                      </a:r>
                      <a:r>
                        <a:rPr lang="ru-RU" sz="1500" b="0" i="0" dirty="0" smtClean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виртуальными</a:t>
                      </a:r>
                      <a:endParaRPr lang="ru-RU" sz="15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b="0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Это позволит переопределить методы в производном классе для целей тестирования. Переопределение дает возможность изменить поведение или разорвать внешнюю зависимость.</a:t>
                      </a:r>
                      <a:endParaRPr lang="ru-RU" sz="15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9743049"/>
                  </a:ext>
                </a:extLst>
              </a:tr>
              <a:tr h="356323">
                <a:tc>
                  <a:txBody>
                    <a:bodyPr/>
                    <a:lstStyle/>
                    <a:p>
                      <a:r>
                        <a:rPr lang="ru-RU" sz="1500" b="0" i="0" dirty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Проектируйте на основе интерфейсов.</a:t>
                      </a:r>
                      <a:endParaRPr lang="ru-RU" sz="15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b="0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Это позволит использовать полиморфизм для подмены зависимостей заглушками и подставками.</a:t>
                      </a:r>
                      <a:endParaRPr lang="ru-RU" sz="15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3565502"/>
                  </a:ext>
                </a:extLst>
              </a:tr>
              <a:tr h="356323">
                <a:tc>
                  <a:txBody>
                    <a:bodyPr/>
                    <a:lstStyle/>
                    <a:p>
                      <a:r>
                        <a:rPr lang="ru-RU" sz="1500" b="0" i="0" dirty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 умолчанию делайте классы </a:t>
                      </a:r>
                      <a:r>
                        <a:rPr lang="ru-RU" sz="1500" b="0" i="0" dirty="0" smtClean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незапечатанными</a:t>
                      </a:r>
                      <a:endParaRPr lang="ru-RU" sz="15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b="0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Если класс запечатан, то переопределить его виртуальные методы невозможно.</a:t>
                      </a:r>
                      <a:endParaRPr lang="ru-RU" sz="15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4353708"/>
                  </a:ext>
                </a:extLst>
              </a:tr>
              <a:tr h="356323">
                <a:tc>
                  <a:txBody>
                    <a:bodyPr/>
                    <a:lstStyle/>
                    <a:p>
                      <a:r>
                        <a:rPr lang="ru-RU" sz="1500" b="0" i="0" dirty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Избегайте создания </a:t>
                      </a:r>
                      <a:r>
                        <a:rPr lang="ru-RU" sz="1500" b="0" i="0" dirty="0" smtClean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экземпляров конкретных </a:t>
                      </a:r>
                      <a:r>
                        <a:rPr lang="ru-RU" sz="1500" b="0" i="0" dirty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классов внутри методов</a:t>
                      </a:r>
                      <a:r>
                        <a:rPr lang="ru-RU" sz="1500" b="0" i="0" dirty="0" smtClean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содержащих </a:t>
                      </a:r>
                      <a:r>
                        <a:rPr lang="ru-RU" sz="1500" b="0" i="0" dirty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логику. Получайте </a:t>
                      </a:r>
                      <a:r>
                        <a:rPr lang="ru-RU" sz="1500" b="0" i="0" dirty="0" smtClean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экземпляры </a:t>
                      </a:r>
                      <a:r>
                        <a:rPr lang="ru-RU" sz="1500" b="0" i="0" dirty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классов от вспомогательных </a:t>
                      </a:r>
                      <a:r>
                        <a:rPr lang="ru-RU" sz="1500" b="0" i="0" dirty="0" smtClean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методов</a:t>
                      </a:r>
                      <a:r>
                        <a:rPr lang="ru-RU" sz="1500" b="0" i="0" dirty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фабрик, DI-контейнеров </a:t>
                      </a:r>
                      <a:r>
                        <a:rPr lang="ru-RU" sz="1500" b="0" i="0" dirty="0" smtClean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типа </a:t>
                      </a:r>
                      <a:r>
                        <a:rPr lang="ru-RU" sz="1500" b="0" i="0" dirty="0" err="1" smtClean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Unity</a:t>
                      </a:r>
                      <a:r>
                        <a:rPr lang="ru-RU" sz="1500" b="0" i="0" dirty="0" smtClean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500" b="0" i="0" dirty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или иных мест, но не </a:t>
                      </a:r>
                      <a:r>
                        <a:rPr lang="ru-RU" sz="1500" b="0" i="0" dirty="0" smtClean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создавайте их </a:t>
                      </a:r>
                      <a:r>
                        <a:rPr lang="ru-RU" sz="1500" b="0" i="0" dirty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напрямую</a:t>
                      </a:r>
                      <a:endParaRPr lang="ru-RU" sz="15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Это позволит подсовывать поддельные экземпляры классов методам, которые в них нуждаются, не связывая себя внутренней реализацией порождения экземпляра.</a:t>
                      </a:r>
                      <a:endParaRPr lang="ru-RU" sz="15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8130315"/>
                  </a:ext>
                </a:extLst>
              </a:tr>
              <a:tr h="356323">
                <a:tc>
                  <a:txBody>
                    <a:bodyPr/>
                    <a:lstStyle/>
                    <a:p>
                      <a:r>
                        <a:rPr lang="ru-RU" sz="1500" b="0" i="0" dirty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Избегайте прямых обращений к </a:t>
                      </a:r>
                      <a:r>
                        <a:rPr lang="ru-RU" sz="1500" b="0" i="0" dirty="0" smtClean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статическим </a:t>
                      </a:r>
                      <a:r>
                        <a:rPr lang="ru-RU" sz="1500" b="0" i="0" dirty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методам. Предпочитайте </a:t>
                      </a:r>
                      <a:r>
                        <a:rPr lang="ru-RU" sz="1500" b="0" i="0" dirty="0" smtClean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вызовы </a:t>
                      </a:r>
                      <a:r>
                        <a:rPr lang="ru-RU" sz="1500" b="0" i="0" dirty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методов экземпляра, из которых</a:t>
                      </a:r>
                      <a:br>
                        <a:rPr lang="ru-RU" sz="1500" b="0" i="0" dirty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ru-RU" sz="1500" b="0" i="0" dirty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уже вызываются статические методы.</a:t>
                      </a:r>
                      <a:endParaRPr lang="ru-RU" sz="15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Это позволит разорвать зависимость от статических методов путем переопределения методов экземпляра (переопределить статический метод невозможно (почти))</a:t>
                      </a:r>
                      <a:endParaRPr lang="ru-RU" sz="15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9223925"/>
                  </a:ext>
                </a:extLst>
              </a:tr>
              <a:tr h="356323">
                <a:tc>
                  <a:txBody>
                    <a:bodyPr/>
                    <a:lstStyle/>
                    <a:p>
                      <a:r>
                        <a:rPr lang="ru-RU" sz="1500" b="0" i="0" dirty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Избегайте конструкторов и </a:t>
                      </a:r>
                      <a:r>
                        <a:rPr lang="ru-RU" sz="1500" b="0" i="0" dirty="0" smtClean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статических </a:t>
                      </a:r>
                      <a:r>
                        <a:rPr lang="ru-RU" sz="1500" b="0" i="0" dirty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конструкторов, содержащих </a:t>
                      </a:r>
                      <a:r>
                        <a:rPr lang="ru-RU" sz="1500" b="0" i="0" dirty="0" smtClean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логику</a:t>
                      </a:r>
                      <a:r>
                        <a:rPr lang="ru-RU" sz="1500" b="0" i="0" dirty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ru-RU" sz="15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500" b="0" i="0" dirty="0" smtClean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Реализовать переопределение конструкторов трудно. Чем проще конструктор, тем легче унаследовать классу в тестах.</a:t>
                      </a:r>
                      <a:endParaRPr lang="ru-RU" sz="15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7716006"/>
                  </a:ext>
                </a:extLst>
              </a:tr>
              <a:tr h="356323">
                <a:tc>
                  <a:txBody>
                    <a:bodyPr/>
                    <a:lstStyle/>
                    <a:p>
                      <a:r>
                        <a:rPr lang="ru-RU" sz="1500" b="0" i="0" dirty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Отделяйте логику </a:t>
                      </a:r>
                      <a:r>
                        <a:rPr lang="ru-RU" sz="1500" b="0" i="0" dirty="0" smtClean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объектов-одиночек</a:t>
                      </a:r>
                      <a:r>
                        <a:rPr lang="ru-RU" sz="1500" b="0" i="0" baseline="0" dirty="0" smtClean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500" b="0" i="0" dirty="0" smtClean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ru-RU" sz="1500" b="0" i="0" dirty="0" err="1" smtClean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синглтонов</a:t>
                      </a:r>
                      <a:r>
                        <a:rPr lang="ru-RU" sz="1500" b="0" i="0" dirty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от логики их создания</a:t>
                      </a:r>
                      <a:endParaRPr lang="ru-RU" sz="15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5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Если имеется одиночка, то должен быть способ подменить его экземпляр, чтобы можно было внедрить заглушку или вернуть объект в исходное состояние.</a:t>
                      </a:r>
                      <a:endParaRPr lang="ru-RU" sz="15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885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79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Минусы проектирования с учетом </a:t>
            </a:r>
            <a:r>
              <a:rPr lang="ru-RU" dirty="0" err="1" smtClean="0"/>
              <a:t>тестопригодности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266895" y="1458004"/>
            <a:ext cx="11658210" cy="53999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dirty="0"/>
          </a:p>
          <a:p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Увеличивается объем работы </a:t>
            </a:r>
          </a:p>
          <a:p>
            <a:pPr marL="0" indent="0">
              <a:buNone/>
            </a:pPr>
            <a:endParaRPr lang="ru-RU" dirty="0" smtClean="0">
              <a:latin typeface="+mj-lt"/>
            </a:endParaRPr>
          </a:p>
          <a:p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Потенциальное усложнение кода</a:t>
            </a:r>
          </a:p>
          <a:p>
            <a:endParaRPr lang="ru-RU" dirty="0" smtClean="0">
              <a:latin typeface="+mj-lt"/>
            </a:endParaRPr>
          </a:p>
          <a:p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Раскрытие внутренней реализации</a:t>
            </a:r>
          </a:p>
          <a:p>
            <a:endParaRPr lang="ru-RU" dirty="0" smtClean="0">
              <a:latin typeface="+mj-lt"/>
            </a:endParaRPr>
          </a:p>
          <a:p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Иногда нет возможности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49515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Плюсы проектирования с учетом </a:t>
            </a:r>
            <a:r>
              <a:rPr lang="ru-RU" dirty="0" err="1" smtClean="0"/>
              <a:t>тестопригодности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266895" y="1209649"/>
            <a:ext cx="11658210" cy="53999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dirty="0"/>
          </a:p>
          <a:p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Более простая проверка работоспособности кода</a:t>
            </a:r>
          </a:p>
          <a:p>
            <a:pPr marL="0" indent="0">
              <a:buNone/>
            </a:pPr>
            <a:endParaRPr lang="ru-RU" dirty="0" smtClean="0">
              <a:latin typeface="+mj-lt"/>
            </a:endParaRPr>
          </a:p>
          <a:p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Надежное исправления дефектов</a:t>
            </a:r>
          </a:p>
          <a:p>
            <a:endParaRPr lang="ru-RU" dirty="0" smtClean="0">
              <a:latin typeface="+mj-lt"/>
            </a:endParaRPr>
          </a:p>
          <a:p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Следование принципам </a:t>
            </a:r>
            <a:r>
              <a:rPr lang="en-US" dirty="0" smtClean="0">
                <a:latin typeface="+mj-lt"/>
              </a:rPr>
              <a:t>SOLID</a:t>
            </a:r>
            <a:r>
              <a:rPr lang="ru-RU" dirty="0" smtClean="0">
                <a:latin typeface="+mj-lt"/>
              </a:rPr>
              <a:t>: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четкое разделение обязанностей</a:t>
            </a:r>
          </a:p>
          <a:p>
            <a:pPr lvl="1"/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классы открыты для расширения, закрыты для изменения 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зависимость от абстракции и внедрение зависимостей</a:t>
            </a:r>
          </a:p>
          <a:p>
            <a:endParaRPr lang="ru-RU" dirty="0" smtClean="0">
              <a:latin typeface="+mj-lt"/>
            </a:endParaRPr>
          </a:p>
          <a:p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Тест – дополнительный пользователь </a:t>
            </a:r>
            <a:r>
              <a:rPr lang="en-US" dirty="0" smtClean="0">
                <a:latin typeface="+mj-lt"/>
              </a:rPr>
              <a:t>API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69803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Цели тестирования</a:t>
            </a:r>
            <a:endParaRPr lang="ru-RU" dirty="0"/>
          </a:p>
        </p:txBody>
      </p:sp>
      <p:sp>
        <p:nvSpPr>
          <p:cNvPr id="4" name="Текст 2"/>
          <p:cNvSpPr>
            <a:spLocks noGrp="1"/>
          </p:cNvSpPr>
          <p:nvPr>
            <p:ph type="body" sz="quarter" idx="13"/>
          </p:nvPr>
        </p:nvSpPr>
        <p:spPr>
          <a:xfrm>
            <a:off x="282917" y="1762603"/>
            <a:ext cx="11658210" cy="6137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200" b="1" dirty="0" smtClean="0"/>
              <a:t>Зачем тестируем?</a:t>
            </a:r>
            <a:endParaRPr lang="ru-RU" sz="3200" b="1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282917" y="2536094"/>
            <a:ext cx="11658210" cy="36389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Цель - увеличение приемлемого уровня пользовательского доверия в том, что программа функционирует корректно во всех необходимых </a:t>
            </a:r>
            <a:r>
              <a:rPr lang="ru-RU" dirty="0" smtClean="0"/>
              <a:t>обстоятельствах. </a:t>
            </a:r>
          </a:p>
          <a:p>
            <a:r>
              <a:rPr lang="ru-RU" dirty="0" smtClean="0"/>
              <a:t> Корректное поведение</a:t>
            </a:r>
          </a:p>
          <a:p>
            <a:r>
              <a:rPr lang="ru-RU" dirty="0" smtClean="0"/>
              <a:t> Уровень доверия</a:t>
            </a:r>
          </a:p>
          <a:p>
            <a:r>
              <a:rPr lang="ru-RU" dirty="0"/>
              <a:t> </a:t>
            </a:r>
            <a:r>
              <a:rPr lang="ru-RU" dirty="0" smtClean="0"/>
              <a:t>Необходимые </a:t>
            </a:r>
            <a:r>
              <a:rPr lang="ru-RU" dirty="0"/>
              <a:t>обстоятельства - требование</a:t>
            </a:r>
          </a:p>
          <a:p>
            <a:pPr marL="0" indent="0">
              <a:buNone/>
            </a:pPr>
            <a:r>
              <a:rPr lang="ru-RU" dirty="0"/>
              <a:t>реального окружения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448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Интеграционные тесты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622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Интеграционный тест</a:t>
            </a:r>
            <a:endParaRPr lang="ru-RU" dirty="0"/>
          </a:p>
        </p:txBody>
      </p:sp>
      <p:sp>
        <p:nvSpPr>
          <p:cNvPr id="4" name="Текст 2"/>
          <p:cNvSpPr>
            <a:spLocks noGrp="1"/>
          </p:cNvSpPr>
          <p:nvPr>
            <p:ph type="body" sz="quarter" idx="13"/>
          </p:nvPr>
        </p:nvSpPr>
        <p:spPr>
          <a:xfrm>
            <a:off x="266895" y="1164493"/>
            <a:ext cx="11658210" cy="53999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/>
              <a:t>Интеграционное </a:t>
            </a:r>
            <a:r>
              <a:rPr lang="ru-RU" dirty="0"/>
              <a:t>тестирование – это тестирование единицы</a:t>
            </a:r>
            <a:br>
              <a:rPr lang="ru-RU" dirty="0"/>
            </a:br>
            <a:r>
              <a:rPr lang="ru-RU" dirty="0"/>
              <a:t>работы при отсутствии полного контроля над ней и с использованием одной или нескольких реальных зависимостей, например, от времени, от сети, от базы данных, от потоков, от генераторов случайных чисел и т. д. </a:t>
            </a:r>
          </a:p>
          <a:p>
            <a:pPr marL="0" indent="0">
              <a:buNone/>
            </a:pPr>
            <a:r>
              <a:rPr lang="ru-RU" dirty="0" smtClean="0">
                <a:latin typeface="+mj-lt"/>
              </a:rPr>
              <a:t> </a:t>
            </a:r>
          </a:p>
          <a:p>
            <a:r>
              <a:rPr lang="ru-RU" dirty="0" smtClean="0">
                <a:latin typeface="+mj-lt"/>
              </a:rPr>
              <a:t> Медленнее модульных тестов</a:t>
            </a:r>
          </a:p>
          <a:p>
            <a:pPr marL="0" indent="0">
              <a:buNone/>
            </a:pPr>
            <a:endParaRPr lang="ru-RU" dirty="0" smtClean="0">
              <a:latin typeface="+mj-lt"/>
            </a:endParaRPr>
          </a:p>
          <a:p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Требуют конкретного окружения (БД и т.д.)</a:t>
            </a:r>
          </a:p>
          <a:p>
            <a:endParaRPr lang="ru-RU" dirty="0" smtClean="0">
              <a:latin typeface="+mj-lt"/>
            </a:endParaRPr>
          </a:p>
          <a:p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Нужно подготовка (используются </a:t>
            </a:r>
            <a:r>
              <a:rPr lang="en-US" dirty="0" err="1" smtClean="0">
                <a:latin typeface="+mj-lt"/>
              </a:rPr>
              <a:t>TestInitialize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ClassInitialize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3945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Примеры из жизни</a:t>
            </a:r>
          </a:p>
        </p:txBody>
      </p:sp>
    </p:spTree>
    <p:extLst>
      <p:ext uri="{BB962C8B-B14F-4D97-AF65-F5344CB8AC3E}">
        <p14:creationId xmlns:p14="http://schemas.microsoft.com/office/powerpoint/2010/main" val="9846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F.A.Q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303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Тестировани</a:t>
            </a:r>
            <a:r>
              <a:rPr lang="ru-RU" dirty="0"/>
              <a:t>е</a:t>
            </a:r>
            <a:r>
              <a:rPr lang="ru-RU" dirty="0" smtClean="0"/>
              <a:t> взаимодействия с БД</a:t>
            </a:r>
            <a:endParaRPr lang="ru-RU" dirty="0"/>
          </a:p>
        </p:txBody>
      </p:sp>
      <p:sp>
        <p:nvSpPr>
          <p:cNvPr id="4" name="Текст 2"/>
          <p:cNvSpPr>
            <a:spLocks noGrp="1"/>
          </p:cNvSpPr>
          <p:nvPr>
            <p:ph type="body" sz="quarter" idx="13"/>
          </p:nvPr>
        </p:nvSpPr>
        <p:spPr>
          <a:xfrm>
            <a:off x="266895" y="1164493"/>
            <a:ext cx="11658210" cy="53999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dirty="0" smtClean="0">
              <a:latin typeface="+mj-lt"/>
            </a:endParaRPr>
          </a:p>
          <a:p>
            <a:r>
              <a:rPr lang="ru-RU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Q: </a:t>
            </a:r>
            <a:r>
              <a:rPr lang="ru-RU" dirty="0" smtClean="0">
                <a:latin typeface="+mj-lt"/>
              </a:rPr>
              <a:t>Кто должен делать?</a:t>
            </a:r>
          </a:p>
          <a:p>
            <a:r>
              <a:rPr lang="ru-RU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A:</a:t>
            </a:r>
            <a:r>
              <a:rPr lang="ru-RU" dirty="0" smtClean="0">
                <a:latin typeface="+mj-lt"/>
              </a:rPr>
              <a:t> Разработчик (в основном, расширенная отладка)</a:t>
            </a:r>
          </a:p>
          <a:p>
            <a:endParaRPr lang="ru-RU" dirty="0" smtClean="0">
              <a:latin typeface="+mj-lt"/>
            </a:endParaRPr>
          </a:p>
          <a:p>
            <a:r>
              <a:rPr lang="ru-RU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Q:</a:t>
            </a:r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Какое должно быть покрытие</a:t>
            </a:r>
            <a:r>
              <a:rPr lang="ru-RU" dirty="0">
                <a:latin typeface="+mj-lt"/>
              </a:rPr>
              <a:t>?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 A:</a:t>
            </a:r>
            <a:r>
              <a:rPr lang="ru-RU" dirty="0" smtClean="0">
                <a:latin typeface="+mj-lt"/>
              </a:rPr>
              <a:t> Чем больше, тем лучше (+ принцип Парето)</a:t>
            </a:r>
          </a:p>
          <a:p>
            <a:endParaRPr lang="ru-RU" dirty="0">
              <a:latin typeface="+mj-lt"/>
            </a:endParaRPr>
          </a:p>
          <a:p>
            <a:r>
              <a:rPr lang="ru-RU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Q: </a:t>
            </a:r>
            <a:r>
              <a:rPr lang="ru-RU" dirty="0" smtClean="0">
                <a:latin typeface="+mj-lt"/>
              </a:rPr>
              <a:t>Как структурно организовать тесты?</a:t>
            </a:r>
            <a:endParaRPr lang="en-US" dirty="0" smtClean="0">
              <a:latin typeface="+mj-lt"/>
            </a:endParaRPr>
          </a:p>
          <a:p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A: </a:t>
            </a:r>
            <a:r>
              <a:rPr lang="ru-RU" dirty="0" smtClean="0">
                <a:latin typeface="+mj-lt"/>
              </a:rPr>
              <a:t>Модульные и интеграционные в отдельных проектах (или каталогах), следовать структуре тестируемого проекта?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42948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Тестировани</a:t>
            </a:r>
            <a:r>
              <a:rPr lang="ru-RU" dirty="0"/>
              <a:t>е</a:t>
            </a:r>
            <a:r>
              <a:rPr lang="ru-RU" dirty="0" smtClean="0"/>
              <a:t> </a:t>
            </a:r>
            <a:r>
              <a:rPr lang="en-US" dirty="0" err="1" smtClean="0"/>
              <a:t>WebApi</a:t>
            </a:r>
            <a:endParaRPr lang="ru-RU" dirty="0"/>
          </a:p>
        </p:txBody>
      </p:sp>
      <p:sp>
        <p:nvSpPr>
          <p:cNvPr id="4" name="Текст 2"/>
          <p:cNvSpPr>
            <a:spLocks noGrp="1"/>
          </p:cNvSpPr>
          <p:nvPr>
            <p:ph type="body" sz="quarter" idx="13"/>
          </p:nvPr>
        </p:nvSpPr>
        <p:spPr>
          <a:xfrm>
            <a:off x="266895" y="1164493"/>
            <a:ext cx="11658210" cy="53999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dirty="0" smtClean="0">
              <a:latin typeface="+mj-lt"/>
            </a:endParaRPr>
          </a:p>
          <a:p>
            <a:endParaRPr lang="ru-RU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Q: </a:t>
            </a:r>
            <a:r>
              <a:rPr lang="ru-RU" dirty="0" smtClean="0">
                <a:latin typeface="+mj-lt"/>
              </a:rPr>
              <a:t>Что такое </a:t>
            </a:r>
            <a:r>
              <a:rPr lang="en-US" dirty="0" smtClean="0">
                <a:latin typeface="+mj-lt"/>
              </a:rPr>
              <a:t>TDD (Test Driven Development)</a:t>
            </a:r>
            <a:r>
              <a:rPr lang="ru-RU" dirty="0" smtClean="0">
                <a:latin typeface="+mj-lt"/>
              </a:rPr>
              <a:t>?</a:t>
            </a:r>
            <a:endParaRPr lang="en-US" dirty="0" smtClean="0">
              <a:latin typeface="+mj-lt"/>
            </a:endParaRPr>
          </a:p>
          <a:p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A: </a:t>
            </a:r>
            <a:r>
              <a:rPr lang="ru-RU" dirty="0" smtClean="0">
                <a:latin typeface="+mj-lt"/>
              </a:rPr>
              <a:t>Сначала пишется тест (он падает), затем код, в конце запускаем тест и убеждаемся, что он проходит</a:t>
            </a:r>
            <a:br>
              <a:rPr lang="ru-RU" dirty="0" smtClean="0">
                <a:latin typeface="+mj-lt"/>
              </a:rPr>
            </a:br>
            <a:endParaRPr lang="ru-RU" dirty="0" smtClean="0">
              <a:latin typeface="+mj-lt"/>
            </a:endParaRPr>
          </a:p>
          <a:p>
            <a:r>
              <a:rPr lang="ru-RU" dirty="0"/>
              <a:t> </a:t>
            </a:r>
            <a:r>
              <a:rPr lang="en-US" dirty="0"/>
              <a:t>Q: </a:t>
            </a:r>
            <a:r>
              <a:rPr lang="ru-RU" dirty="0" smtClean="0"/>
              <a:t>Зачем писать тесты?</a:t>
            </a:r>
            <a:endParaRPr lang="en-US" dirty="0"/>
          </a:p>
          <a:p>
            <a:r>
              <a:rPr lang="en-US" dirty="0"/>
              <a:t> A: </a:t>
            </a:r>
            <a:r>
              <a:rPr lang="ru-RU" dirty="0" smtClean="0"/>
              <a:t>Дополнительный уровень контроля. Выявление дефектов на этапе разработки. Проверка удобства использования </a:t>
            </a:r>
            <a:r>
              <a:rPr lang="en-US" dirty="0" smtClean="0"/>
              <a:t>API</a:t>
            </a:r>
            <a:r>
              <a:rPr lang="ru-RU" dirty="0" smtClean="0"/>
              <a:t>. Скорость разработки снижается, скорость внедрения повышается. Повышается качество и устойчивость к изменениям.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1462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Вопросы</a:t>
            </a:r>
          </a:p>
        </p:txBody>
      </p:sp>
    </p:spTree>
    <p:extLst>
      <p:ext uri="{BB962C8B-B14F-4D97-AF65-F5344CB8AC3E}">
        <p14:creationId xmlns:p14="http://schemas.microsoft.com/office/powerpoint/2010/main" val="239606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Ссылки и литература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778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963" y="3134398"/>
            <a:ext cx="2405237" cy="101566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www.scout-gps.ru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sz="2000" dirty="0"/>
              <a:t>8 (812) 607 77 41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83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Определение модуля</a:t>
            </a:r>
            <a:endParaRPr lang="ru-RU" dirty="0"/>
          </a:p>
        </p:txBody>
      </p:sp>
      <p:sp>
        <p:nvSpPr>
          <p:cNvPr id="4" name="Текст 2"/>
          <p:cNvSpPr>
            <a:spLocks noGrp="1"/>
          </p:cNvSpPr>
          <p:nvPr>
            <p:ph type="body" sz="quarter" idx="13"/>
          </p:nvPr>
        </p:nvSpPr>
        <p:spPr>
          <a:xfrm>
            <a:off x="282917" y="1762603"/>
            <a:ext cx="11658210" cy="6137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200" b="1" dirty="0" smtClean="0"/>
              <a:t>Что такое модуль?</a:t>
            </a:r>
            <a:endParaRPr lang="ru-RU" sz="3200" b="1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70028" y="3281160"/>
            <a:ext cx="11658210" cy="21375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/>
              <a:t>Модуль – часть кода, работоспособность которого нужно проверить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 Класс</a:t>
            </a:r>
          </a:p>
          <a:p>
            <a:r>
              <a:rPr lang="ru-RU" dirty="0" smtClean="0"/>
              <a:t> Метод 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655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Альтернативное определение модуля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58739" y="2016804"/>
            <a:ext cx="11658210" cy="22842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i="1" dirty="0"/>
              <a:t>Единица работы </a:t>
            </a:r>
            <a:r>
              <a:rPr lang="ru-RU" dirty="0"/>
              <a:t>— это совокупность действий от момента вызова </a:t>
            </a:r>
            <a:r>
              <a:rPr lang="ru-RU" dirty="0" smtClean="0"/>
              <a:t>какого-то открытого </a:t>
            </a:r>
            <a:r>
              <a:rPr lang="ru-RU" dirty="0"/>
              <a:t>метода в системе до единственного конечного результата, заметного тесту системы. Этот конечный </a:t>
            </a:r>
            <a:r>
              <a:rPr lang="ru-RU" dirty="0" smtClean="0"/>
              <a:t>результат можно </a:t>
            </a:r>
            <a:r>
              <a:rPr lang="ru-RU" dirty="0"/>
              <a:t>наблюдать, не </a:t>
            </a:r>
            <a:r>
              <a:rPr lang="ru-RU" dirty="0" smtClean="0"/>
              <a:t>исследуя внутреннее </a:t>
            </a:r>
            <a:r>
              <a:rPr lang="ru-RU" dirty="0"/>
              <a:t>состояние системы, а только с помощью открытых API и поведения </a:t>
            </a:r>
            <a:br>
              <a:rPr lang="ru-RU" dirty="0"/>
            </a:b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600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Альтернативное определение модуля</a:t>
            </a:r>
            <a:endParaRPr lang="ru-RU" dirty="0"/>
          </a:p>
        </p:txBody>
      </p:sp>
      <p:sp>
        <p:nvSpPr>
          <p:cNvPr id="6" name="Текст 2"/>
          <p:cNvSpPr>
            <a:spLocks noGrp="1"/>
          </p:cNvSpPr>
          <p:nvPr>
            <p:ph type="body" sz="quarter" idx="13"/>
          </p:nvPr>
        </p:nvSpPr>
        <p:spPr>
          <a:xfrm>
            <a:off x="0" y="1215295"/>
            <a:ext cx="11658210" cy="21375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Конечный результат может принимать следующие формы </a:t>
            </a:r>
            <a:br>
              <a:rPr lang="ru-RU" dirty="0"/>
            </a:br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/>
              <a:t>вызванный открытый метод возвращает значение (т. е. является функцией, возвращающей не </a:t>
            </a:r>
            <a:r>
              <a:rPr lang="ru-RU" dirty="0" err="1"/>
              <a:t>void</a:t>
            </a:r>
            <a:r>
              <a:rPr lang="ru-RU" dirty="0"/>
              <a:t>); 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/>
              <a:t>существует видимое изменение состояния или поведения системы </a:t>
            </a:r>
            <a:r>
              <a:rPr lang="ru-RU" dirty="0" smtClean="0"/>
              <a:t>до и </a:t>
            </a:r>
            <a:r>
              <a:rPr lang="ru-RU" dirty="0"/>
              <a:t>после вызова, которое можно обнаружить, не опрашивая </a:t>
            </a:r>
            <a:r>
              <a:rPr lang="ru-RU" dirty="0" smtClean="0"/>
              <a:t>внутреннее состояние </a:t>
            </a:r>
            <a:r>
              <a:rPr lang="ru-RU" dirty="0"/>
              <a:t>(примеры: в систему может войти ранее не </a:t>
            </a:r>
            <a:r>
              <a:rPr lang="ru-RU" dirty="0" smtClean="0"/>
              <a:t>существовавший пользователь </a:t>
            </a:r>
            <a:r>
              <a:rPr lang="ru-RU" dirty="0"/>
              <a:t>или, если система представляет собой конечный автомат</a:t>
            </a:r>
            <a:r>
              <a:rPr lang="ru-RU" dirty="0" smtClean="0"/>
              <a:t>, то </a:t>
            </a:r>
            <a:r>
              <a:rPr lang="ru-RU" dirty="0"/>
              <a:t>изменились ее свойства); </a:t>
            </a:r>
            <a:endParaRPr lang="ru-RU" dirty="0" smtClean="0"/>
          </a:p>
          <a:p>
            <a:r>
              <a:rPr lang="ru-RU" dirty="0" smtClean="0"/>
              <a:t> имеет </a:t>
            </a:r>
            <a:r>
              <a:rPr lang="ru-RU" dirty="0"/>
              <a:t>место обращение к сторонней системе, над которой у теста </a:t>
            </a:r>
            <a:r>
              <a:rPr lang="ru-RU" dirty="0" smtClean="0"/>
              <a:t>нет контроля</a:t>
            </a:r>
            <a:r>
              <a:rPr lang="ru-RU" dirty="0"/>
              <a:t>, и эта сторонняя система не возвращает никакого </a:t>
            </a:r>
            <a:r>
              <a:rPr lang="ru-RU" dirty="0" smtClean="0"/>
              <a:t>значения либо </a:t>
            </a:r>
            <a:r>
              <a:rPr lang="ru-RU" dirty="0"/>
              <a:t>возвращенное значение системой игнорируется (пример: обращение к сторонней системе </a:t>
            </a:r>
            <a:r>
              <a:rPr lang="ru-RU" dirty="0" smtClean="0"/>
              <a:t>протоколирования). 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 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101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</a:t>
            </a:r>
            <a:r>
              <a:rPr lang="ru-RU" dirty="0" smtClean="0"/>
              <a:t> тест</a:t>
            </a:r>
            <a:endParaRPr lang="ru-RU" dirty="0"/>
          </a:p>
        </p:txBody>
      </p:sp>
      <p:sp>
        <p:nvSpPr>
          <p:cNvPr id="6" name="Текст 2"/>
          <p:cNvSpPr>
            <a:spLocks noGrp="1"/>
          </p:cNvSpPr>
          <p:nvPr>
            <p:ph type="body" sz="quarter" idx="13"/>
          </p:nvPr>
        </p:nvSpPr>
        <p:spPr>
          <a:xfrm>
            <a:off x="169333" y="2558673"/>
            <a:ext cx="11658210" cy="27245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Unit</a:t>
            </a:r>
            <a:r>
              <a:rPr lang="ru-RU" dirty="0" smtClean="0"/>
              <a:t> </a:t>
            </a:r>
            <a:r>
              <a:rPr lang="ru-RU" dirty="0"/>
              <a:t>тест – это часть кода, </a:t>
            </a:r>
            <a:r>
              <a:rPr lang="ru-RU" dirty="0" smtClean="0"/>
              <a:t>которая вызывает </a:t>
            </a:r>
            <a:r>
              <a:rPr lang="ru-RU" dirty="0"/>
              <a:t>единицу работы и затем проверяет ее конечный результат. </a:t>
            </a:r>
            <a:r>
              <a:rPr lang="ru-RU" dirty="0" smtClean="0"/>
              <a:t>Если предположения </a:t>
            </a:r>
            <a:r>
              <a:rPr lang="ru-RU" dirty="0"/>
              <a:t>о конечном результате не подтверждаются, считается, </a:t>
            </a:r>
            <a:r>
              <a:rPr lang="ru-RU" dirty="0" smtClean="0"/>
              <a:t>что автономный </a:t>
            </a:r>
            <a:r>
              <a:rPr lang="ru-RU" dirty="0"/>
              <a:t>тест завершился неудачно. Объектом </a:t>
            </a:r>
            <a:r>
              <a:rPr lang="ru-RU" dirty="0" smtClean="0"/>
              <a:t>тестирования </a:t>
            </a:r>
            <a:r>
              <a:rPr lang="ru-RU" dirty="0"/>
              <a:t>может быть как единственный метод, так и совокупность </a:t>
            </a:r>
            <a:r>
              <a:rPr lang="ru-RU" dirty="0" smtClean="0"/>
              <a:t>нескольких классов</a:t>
            </a:r>
            <a:r>
              <a:rPr lang="ru-RU" dirty="0"/>
              <a:t>. 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 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173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Свойства хорошего </a:t>
            </a:r>
            <a:r>
              <a:rPr lang="en-US" dirty="0" smtClean="0"/>
              <a:t>unit</a:t>
            </a:r>
            <a:r>
              <a:rPr lang="ru-RU" dirty="0" smtClean="0"/>
              <a:t> теста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331329" y="1626869"/>
            <a:ext cx="11529342" cy="5451263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 </a:t>
            </a:r>
            <a:r>
              <a:rPr lang="ru-RU" dirty="0"/>
              <a:t>должен </a:t>
            </a:r>
            <a:r>
              <a:rPr lang="ru-RU" dirty="0" smtClean="0"/>
              <a:t>быть автоматизированным </a:t>
            </a:r>
            <a:r>
              <a:rPr lang="ru-RU" dirty="0"/>
              <a:t>и </a:t>
            </a:r>
            <a:r>
              <a:rPr lang="ru-RU" dirty="0" smtClean="0"/>
              <a:t>повторяемым</a:t>
            </a:r>
          </a:p>
          <a:p>
            <a:r>
              <a:rPr lang="ru-RU" dirty="0" smtClean="0"/>
              <a:t> должно </a:t>
            </a:r>
            <a:r>
              <a:rPr lang="ru-RU" dirty="0"/>
              <a:t>быть просто </a:t>
            </a:r>
            <a:r>
              <a:rPr lang="ru-RU" dirty="0" smtClean="0"/>
              <a:t>реализовать</a:t>
            </a:r>
            <a:endParaRPr lang="ru-RU" dirty="0"/>
          </a:p>
          <a:p>
            <a:r>
              <a:rPr lang="ru-RU" dirty="0" smtClean="0"/>
              <a:t> должен </a:t>
            </a:r>
            <a:r>
              <a:rPr lang="ru-RU" dirty="0"/>
              <a:t>сохранять актуальность и завтра </a:t>
            </a:r>
            <a:endParaRPr lang="ru-RU" dirty="0" smtClean="0"/>
          </a:p>
          <a:p>
            <a:r>
              <a:rPr lang="ru-RU" dirty="0"/>
              <a:t> любой должен иметь возможность выполнить его одним нажатием кнопки;</a:t>
            </a:r>
          </a:p>
          <a:p>
            <a:r>
              <a:rPr lang="ru-RU" dirty="0" smtClean="0"/>
              <a:t> он </a:t>
            </a:r>
            <a:r>
              <a:rPr lang="ru-RU" dirty="0"/>
              <a:t>должен работать быстро;</a:t>
            </a:r>
          </a:p>
          <a:p>
            <a:r>
              <a:rPr lang="ru-RU" dirty="0" smtClean="0"/>
              <a:t> его </a:t>
            </a:r>
            <a:r>
              <a:rPr lang="ru-RU" dirty="0"/>
              <a:t>результаты должны быть стабильны (тест всегда </a:t>
            </a:r>
            <a:r>
              <a:rPr lang="ru-RU" dirty="0" smtClean="0"/>
              <a:t>должен возвращать </a:t>
            </a:r>
            <a:r>
              <a:rPr lang="ru-RU" dirty="0"/>
              <a:t>один и тот же результат, если между двумя последовательными запусками ничего </a:t>
            </a:r>
            <a:r>
              <a:rPr lang="ru-RU" dirty="0" smtClean="0"/>
              <a:t>не менялось</a:t>
            </a:r>
            <a:r>
              <a:rPr lang="ru-RU" dirty="0"/>
              <a:t>);</a:t>
            </a:r>
          </a:p>
          <a:p>
            <a:r>
              <a:rPr lang="ru-RU" dirty="0" smtClean="0"/>
              <a:t> он </a:t>
            </a:r>
            <a:r>
              <a:rPr lang="ru-RU" dirty="0"/>
              <a:t>должен полностью контролировать </a:t>
            </a:r>
            <a:r>
              <a:rPr lang="en-US" dirty="0" smtClean="0"/>
              <a:t>unit</a:t>
            </a:r>
            <a:r>
              <a:rPr lang="ru-RU" dirty="0" smtClean="0"/>
              <a:t>;</a:t>
            </a:r>
            <a:endParaRPr lang="ru-RU" dirty="0"/>
          </a:p>
          <a:p>
            <a:r>
              <a:rPr lang="ru-RU" dirty="0" smtClean="0"/>
              <a:t> он </a:t>
            </a:r>
            <a:r>
              <a:rPr lang="ru-RU" dirty="0"/>
              <a:t>должен быть полностью изолирован (работать </a:t>
            </a:r>
            <a:r>
              <a:rPr lang="ru-RU" dirty="0" smtClean="0"/>
              <a:t>независимо от </a:t>
            </a:r>
            <a:r>
              <a:rPr lang="ru-RU" dirty="0"/>
              <a:t>других тестов);</a:t>
            </a:r>
          </a:p>
          <a:p>
            <a:r>
              <a:rPr lang="ru-RU" dirty="0" smtClean="0"/>
              <a:t> если </a:t>
            </a:r>
            <a:r>
              <a:rPr lang="ru-RU" dirty="0"/>
              <a:t>тест завершается неудачно, то должно быть легко </a:t>
            </a:r>
            <a:r>
              <a:rPr lang="ru-RU" dirty="0" smtClean="0"/>
              <a:t>понять, каков </a:t>
            </a:r>
            <a:r>
              <a:rPr lang="ru-RU" dirty="0"/>
              <a:t>ожидаемый результат и в каком месте искать ошибку.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 </a:t>
            </a:r>
            <a:br>
              <a:rPr lang="ru-RU" dirty="0"/>
            </a:br>
            <a:endParaRPr lang="ru-RU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114800" y="2462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99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Тема Office">
  <a:themeElements>
    <a:clrScheme name="СКАУТ4">
      <a:dk1>
        <a:srgbClr val="000000"/>
      </a:dk1>
      <a:lt1>
        <a:srgbClr val="FFFFFF"/>
      </a:lt1>
      <a:dk2>
        <a:srgbClr val="595959"/>
      </a:dk2>
      <a:lt2>
        <a:srgbClr val="FFFFFF"/>
      </a:lt2>
      <a:accent1>
        <a:srgbClr val="542378"/>
      </a:accent1>
      <a:accent2>
        <a:srgbClr val="FFC000"/>
      </a:accent2>
      <a:accent3>
        <a:srgbClr val="FF0066"/>
      </a:accent3>
      <a:accent4>
        <a:srgbClr val="A8A8A9"/>
      </a:accent4>
      <a:accent5>
        <a:srgbClr val="C5C5C6"/>
      </a:accent5>
      <a:accent6>
        <a:srgbClr val="E2E2E2"/>
      </a:accent6>
      <a:hlink>
        <a:srgbClr val="3366FF"/>
      </a:hlink>
      <a:folHlink>
        <a:srgbClr val="7D7D7F"/>
      </a:folHlink>
    </a:clrScheme>
    <a:fontScheme name="СКАУТ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53" id="{50BAE9EA-FA5D-4CC5-8D0F-63DC275E2932}" vid="{A52D44C9-7997-4EDE-8493-D54CD55B0E26}"/>
    </a:ext>
  </a:extLst>
</a:theme>
</file>

<file path=ppt/theme/theme2.xml><?xml version="1.0" encoding="utf-8"?>
<a:theme xmlns:a="http://schemas.openxmlformats.org/drawingml/2006/main" name="2_Тема Office">
  <a:themeElements>
    <a:clrScheme name="СКАУТ4">
      <a:dk1>
        <a:srgbClr val="000000"/>
      </a:dk1>
      <a:lt1>
        <a:srgbClr val="FFFFFF"/>
      </a:lt1>
      <a:dk2>
        <a:srgbClr val="595959"/>
      </a:dk2>
      <a:lt2>
        <a:srgbClr val="FFFFFF"/>
      </a:lt2>
      <a:accent1>
        <a:srgbClr val="542378"/>
      </a:accent1>
      <a:accent2>
        <a:srgbClr val="FFC000"/>
      </a:accent2>
      <a:accent3>
        <a:srgbClr val="FF0066"/>
      </a:accent3>
      <a:accent4>
        <a:srgbClr val="A8A8A9"/>
      </a:accent4>
      <a:accent5>
        <a:srgbClr val="C5C5C6"/>
      </a:accent5>
      <a:accent6>
        <a:srgbClr val="E2E2E2"/>
      </a:accent6>
      <a:hlink>
        <a:srgbClr val="3366FF"/>
      </a:hlink>
      <a:folHlink>
        <a:srgbClr val="7D7D7F"/>
      </a:folHlink>
    </a:clrScheme>
    <a:fontScheme name="СКАУТ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53" id="{50BAE9EA-FA5D-4CC5-8D0F-63DC275E2932}" vid="{A52D44C9-7997-4EDE-8493-D54CD55B0E26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1992</TotalTime>
  <Words>1567</Words>
  <Application>Microsoft Office PowerPoint</Application>
  <PresentationFormat>Широкоэкранный</PresentationFormat>
  <Paragraphs>357</Paragraphs>
  <Slides>48</Slides>
  <Notes>35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48</vt:i4>
      </vt:variant>
    </vt:vector>
  </HeadingPairs>
  <TitlesOfParts>
    <vt:vector size="56" baseType="lpstr">
      <vt:lpstr>Arial</vt:lpstr>
      <vt:lpstr>Calibri</vt:lpstr>
      <vt:lpstr>Consolas</vt:lpstr>
      <vt:lpstr>SFMono-Regular</vt:lpstr>
      <vt:lpstr>Tahoma</vt:lpstr>
      <vt:lpstr>Times New Roman</vt:lpstr>
      <vt:lpstr>1_Тема Office</vt:lpstr>
      <vt:lpstr>2_Тема Office</vt:lpstr>
      <vt:lpstr>Unit testing: bugs strikes back</vt:lpstr>
      <vt:lpstr>План семинара</vt:lpstr>
      <vt:lpstr>Unit testing: определение, назначение, принципы</vt:lpstr>
      <vt:lpstr>Цели тестирования</vt:lpstr>
      <vt:lpstr>Определение модуля</vt:lpstr>
      <vt:lpstr>Альтернативное определение модуля</vt:lpstr>
      <vt:lpstr>Альтернативное определение модуля</vt:lpstr>
      <vt:lpstr>Unit тест</vt:lpstr>
      <vt:lpstr>Свойства хорошего unit теста</vt:lpstr>
      <vt:lpstr>Простой unit test</vt:lpstr>
      <vt:lpstr>ДЕМО</vt:lpstr>
      <vt:lpstr>Testing frameworks</vt:lpstr>
      <vt:lpstr>Польза testing frameworks</vt:lpstr>
      <vt:lpstr>Атрибуты и Asser MS Test</vt:lpstr>
      <vt:lpstr>ДЕМО</vt:lpstr>
      <vt:lpstr>Важные моменты</vt:lpstr>
      <vt:lpstr>Изоляция: fakes, заглушки, подставки</vt:lpstr>
      <vt:lpstr>Зависимости</vt:lpstr>
      <vt:lpstr>Разрыв зависимости</vt:lpstr>
      <vt:lpstr>Зазоры (seam)</vt:lpstr>
      <vt:lpstr>ДЕМО</vt:lpstr>
      <vt:lpstr>Безопасность vs тестопригодность</vt:lpstr>
      <vt:lpstr>Поддельные объекты</vt:lpstr>
      <vt:lpstr>ДЕМО</vt:lpstr>
      <vt:lpstr>Проблемы рукописных подделок</vt:lpstr>
      <vt:lpstr>Изолирующие каркасы</vt:lpstr>
      <vt:lpstr>Подготовка–действие–утверждение </vt:lpstr>
      <vt:lpstr>Изоляция с помощью Moq</vt:lpstr>
      <vt:lpstr>ДЕМО</vt:lpstr>
      <vt:lpstr>Классификация изолирующих каркасов</vt:lpstr>
      <vt:lpstr>Изоляция с помощью Fakes</vt:lpstr>
      <vt:lpstr>ДЕМО</vt:lpstr>
      <vt:lpstr>Обзор testing и mocking frameworks</vt:lpstr>
      <vt:lpstr>Обзор testing frameworks</vt:lpstr>
      <vt:lpstr>Обзор mocking frameworks</vt:lpstr>
      <vt:lpstr>Тестопригодный код</vt:lpstr>
      <vt:lpstr>Цели проектирования с учетом тестопригодности </vt:lpstr>
      <vt:lpstr>Минусы проектирования с учетом тестопригодности</vt:lpstr>
      <vt:lpstr>Плюсы проектирования с учетом тестопригодности</vt:lpstr>
      <vt:lpstr>Интеграционные тесты</vt:lpstr>
      <vt:lpstr>Интеграционный тест</vt:lpstr>
      <vt:lpstr>Примеры из жизни</vt:lpstr>
      <vt:lpstr>F.A.Q</vt:lpstr>
      <vt:lpstr>Тестирование взаимодействия с БД</vt:lpstr>
      <vt:lpstr>Тестирование WebApi</vt:lpstr>
      <vt:lpstr>Вопросы</vt:lpstr>
      <vt:lpstr>Ссылки и литература</vt:lpstr>
      <vt:lpstr>Презентация PowerPoint</vt:lpstr>
    </vt:vector>
  </TitlesOfParts>
  <Company>ГК "СКАУТ"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ЭКОНОМИЧНОЕ ВОЖДЕНИЕ</dc:title>
  <dc:creator>Сенина Анастасия Владимировна</dc:creator>
  <cp:lastModifiedBy>Максим Маркелов</cp:lastModifiedBy>
  <cp:revision>136</cp:revision>
  <dcterms:created xsi:type="dcterms:W3CDTF">2016-09-15T11:21:35Z</dcterms:created>
  <dcterms:modified xsi:type="dcterms:W3CDTF">2017-07-19T09:47:30Z</dcterms:modified>
</cp:coreProperties>
</file>