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</p:sldMasterIdLst>
  <p:notesMasterIdLst>
    <p:notesMasterId r:id="rId52"/>
  </p:notesMasterIdLst>
  <p:sldIdLst>
    <p:sldId id="257" r:id="rId3"/>
    <p:sldId id="268" r:id="rId4"/>
    <p:sldId id="394" r:id="rId5"/>
    <p:sldId id="404" r:id="rId6"/>
    <p:sldId id="406" r:id="rId7"/>
    <p:sldId id="409" r:id="rId8"/>
    <p:sldId id="410" r:id="rId9"/>
    <p:sldId id="411" r:id="rId10"/>
    <p:sldId id="395" r:id="rId11"/>
    <p:sldId id="444" r:id="rId12"/>
    <p:sldId id="439" r:id="rId13"/>
    <p:sldId id="445" r:id="rId14"/>
    <p:sldId id="396" r:id="rId15"/>
    <p:sldId id="414" r:id="rId16"/>
    <p:sldId id="415" r:id="rId17"/>
    <p:sldId id="416" r:id="rId18"/>
    <p:sldId id="417" r:id="rId19"/>
    <p:sldId id="397" r:id="rId20"/>
    <p:sldId id="418" r:id="rId21"/>
    <p:sldId id="419" r:id="rId22"/>
    <p:sldId id="421" r:id="rId23"/>
    <p:sldId id="422" r:id="rId24"/>
    <p:sldId id="423" r:id="rId25"/>
    <p:sldId id="424" r:id="rId26"/>
    <p:sldId id="427" r:id="rId27"/>
    <p:sldId id="425" r:id="rId28"/>
    <p:sldId id="428" r:id="rId29"/>
    <p:sldId id="426" r:id="rId30"/>
    <p:sldId id="434" r:id="rId31"/>
    <p:sldId id="429" r:id="rId32"/>
    <p:sldId id="430" r:id="rId33"/>
    <p:sldId id="438" r:id="rId34"/>
    <p:sldId id="431" r:id="rId35"/>
    <p:sldId id="398" r:id="rId36"/>
    <p:sldId id="432" r:id="rId37"/>
    <p:sldId id="433" r:id="rId38"/>
    <p:sldId id="399" r:id="rId39"/>
    <p:sldId id="435" r:id="rId40"/>
    <p:sldId id="436" r:id="rId41"/>
    <p:sldId id="437" r:id="rId42"/>
    <p:sldId id="401" r:id="rId43"/>
    <p:sldId id="413" r:id="rId44"/>
    <p:sldId id="400" r:id="rId45"/>
    <p:sldId id="402" r:id="rId46"/>
    <p:sldId id="442" r:id="rId47"/>
    <p:sldId id="443" r:id="rId48"/>
    <p:sldId id="405" r:id="rId49"/>
    <p:sldId id="403" r:id="rId50"/>
    <p:sldId id="265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нина Анастасия Владимировна" initials="САВ" lastIdx="1" clrIdx="0">
    <p:extLst>
      <p:ext uri="{19B8F6BF-5375-455C-9EA6-DF929625EA0E}">
        <p15:presenceInfo xmlns:p15="http://schemas.microsoft.com/office/powerpoint/2012/main" userId="S-1-5-21-2258551050-4041498419-978347890-32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87B"/>
    <a:srgbClr val="FF0066"/>
    <a:srgbClr val="FFFCB7"/>
    <a:srgbClr val="FFFBA7"/>
    <a:srgbClr val="CC0000"/>
    <a:srgbClr val="FF0000"/>
    <a:srgbClr val="990000"/>
    <a:srgbClr val="F46538"/>
    <a:srgbClr val="84CD5F"/>
    <a:srgbClr val="72C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292" autoAdjust="0"/>
  </p:normalViewPr>
  <p:slideViewPr>
    <p:cSldViewPr snapToGrid="0">
      <p:cViewPr varScale="1">
        <p:scale>
          <a:sx n="55" d="100"/>
          <a:sy n="55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D6A-FD07-4C95-82AD-C104CE84721C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F9C85-0776-451D-BE9D-6AE720D2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 анимацию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97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 </a:t>
            </a:r>
            <a:r>
              <a:rPr lang="en-US" dirty="0" smtClean="0"/>
              <a:t>UML</a:t>
            </a:r>
            <a:r>
              <a:rPr lang="ru-RU" baseline="0" dirty="0" smtClean="0"/>
              <a:t> диаграмму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54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Простота и упорядоченность написания тестов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Каркас предоставляет разработчику библиотеку классов, которая содержит: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базовые классы и интерфейсы, которым можно унаследовать;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атрибуты, помечающие, какие методы являются тестовыми;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классы утверждений, в которых имеются специальные методы для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верификации кода</a:t>
            </a:r>
          </a:p>
          <a:p>
            <a:pPr rtl="0" eaLnBrk="1" fontAlgn="t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Выполнение одного или всех тестов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Каркас включает в себя исполнитель тестов (консольный или графический инструмент), который: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находит в коде тесты;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автоматически выполняет их;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отображает состояние во время выполнения;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допускает автоматизацию путем запуска из командной строки.</a:t>
            </a:r>
          </a:p>
          <a:p>
            <a:pPr rtl="0" eaLnBrk="1" fontAlgn="t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результатов прогона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тестов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Исполнитель тестов обычно предоставляет следующую информацию: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результаты прогона тестов (сколько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всего, сколько прошло, какие не прошли)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сообщение, указанное вами при вызове метода ASSERT;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место в коде,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была ошибка и трассировку</a:t>
            </a:r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01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67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Образец выделить, сменить формат подачи</a:t>
            </a:r>
          </a:p>
          <a:p>
            <a:endParaRPr lang="ru-RU" dirty="0" smtClean="0"/>
          </a:p>
          <a:p>
            <a:r>
              <a:rPr lang="ru-RU" dirty="0" smtClean="0"/>
              <a:t>Общепринято </a:t>
            </a:r>
            <a:r>
              <a:rPr lang="ru-RU" dirty="0" smtClean="0"/>
              <a:t>создавать по одному тестовому классу на каждый тестируемый, по одному проекту автономных тестов на каждый тестируемый проект (для интеграционных тестов создается отдельный проект) и по крайней мере по одному тестовому методу на каждую единицу работы (которая может состоять как из одного-единственного метода, так и из нескольких классов).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385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098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79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Используем</a:t>
            </a:r>
            <a:r>
              <a:rPr lang="ru-RU" baseline="0" dirty="0" smtClean="0"/>
              <a:t> зазоры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192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7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Подделки не являются причиной падения теста (не должны)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4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Разница между подставкой и заглушкой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51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192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22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00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786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 номера, разбить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242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Мокаем</a:t>
            </a:r>
            <a:r>
              <a:rPr lang="ru-RU" baseline="0" dirty="0" smtClean="0"/>
              <a:t> тут, </a:t>
            </a:r>
            <a:r>
              <a:rPr lang="en-US" baseline="0" dirty="0" err="1" smtClean="0"/>
              <a:t>It.Any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50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объяснить про неограниченный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82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280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 smtClean="0"/>
              <a:t> с </a:t>
            </a:r>
            <a:r>
              <a:rPr lang="en-US" dirty="0" smtClean="0"/>
              <a:t>fakes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99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617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72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475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умолчанию делайте методы виртуальными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позволит переопределить методы в производном классе для целей тестирования. Переопределение дает возможность изменить поведение или разорвать внешнюю зависимость.</a:t>
            </a:r>
          </a:p>
          <a:p>
            <a:pPr rtl="0" eaLnBrk="1" fontAlgn="ctr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Проектируйте на основе интерфейсов.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позволит использовать полиморфизм для подмены зависимостей заглушками и подставками.</a:t>
            </a:r>
          </a:p>
          <a:p>
            <a:pPr rtl="0" eaLnBrk="1" fontAlgn="ctr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умолчанию делайте классы незапечатанными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класс запечатан, то переопределить его виртуальные методы невозможно.</a:t>
            </a:r>
          </a:p>
          <a:p>
            <a:pPr rtl="0" eaLnBrk="1" fontAlgn="ctr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Избегайте создания экземпляров конкретных классов внутри методов, содержащих логику. Получайте экземпляры классов от вспомогательных методов, фабрик, DI-контейнеров типа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иных мест, но не создавайте их напрямую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позволит подсовывать поддельные экземпляры классов методам, которые в них нуждаются, не связывая себя внутренней реализацией порождения экземпляра.</a:t>
            </a:r>
          </a:p>
          <a:p>
            <a:pPr rtl="0" eaLnBrk="1" fontAlgn="ctr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Избегайте прямых обращений к статическим методам. Предпочитайте вызовы методов экземпляра, из которых</a:t>
            </a:r>
            <a:b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уже вызываются статические методы.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позволит разорвать зависимость от статических методов путем переопределения методов экземпляра (переопределить статический метод невозможно (почти))</a:t>
            </a:r>
          </a:p>
          <a:p>
            <a:pPr rtl="0" eaLnBrk="1" fontAlgn="ctr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Избегайте конструкторов и статических конструкторов, содержащих логику.</a:t>
            </a:r>
          </a:p>
          <a:p>
            <a:pPr rtl="0" eaLnBrk="1" fontAlgn="ctr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переопределение конструкторов трудно. Чем проще конструктор, тем легче унаследовать классу в тестах.</a:t>
            </a:r>
          </a:p>
          <a:p>
            <a:pPr rtl="0" eaLnBrk="1" fontAlgn="ctr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Отделяйте логику объектов-одиночек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синглтонов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от логики их создания</a:t>
            </a:r>
          </a:p>
          <a:p>
            <a:pPr rtl="0" eaLnBrk="1" fontAlgn="ctr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имеется одиночка, то должен быть способ подменить его экземпляр, чтобы можно было внедрить заглушку или вернуть объект в исходное состояние.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636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52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446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</a:t>
            </a:r>
            <a:r>
              <a:rPr lang="ru-RU" baseline="0" dirty="0" smtClean="0"/>
              <a:t> один слайд о том, что все долго, надо настраивать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73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ru-RU" dirty="0" smtClean="0"/>
              <a:t>сначала</a:t>
            </a:r>
            <a:r>
              <a:rPr lang="ru-RU" baseline="0" dirty="0" smtClean="0"/>
              <a:t> дать определение (реальные зависимости вместо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Интеграционное </a:t>
            </a:r>
            <a:r>
              <a:rPr lang="ru-RU" dirty="0" smtClean="0"/>
              <a:t>тестирование – это тестирование единицы</a:t>
            </a:r>
            <a:br>
              <a:rPr lang="ru-RU" dirty="0" smtClean="0"/>
            </a:br>
            <a:r>
              <a:rPr lang="ru-RU" dirty="0" smtClean="0"/>
              <a:t>работы при отсутствии полного контроля над ней и с использованием одной или нескольких реальных зависимостей, например, от времени, от сети, от базы данных, от потоков, от генераторов случайных чисел и т. д.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481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База,</a:t>
            </a:r>
            <a:r>
              <a:rPr lang="ru-RU" baseline="0" dirty="0" smtClean="0"/>
              <a:t> </a:t>
            </a:r>
            <a:r>
              <a:rPr lang="en-US" baseline="0" dirty="0" smtClean="0"/>
              <a:t>web </a:t>
            </a:r>
            <a:r>
              <a:rPr lang="en-US" baseline="0" dirty="0" err="1" smtClean="0"/>
              <a:t>api</a:t>
            </a:r>
            <a:r>
              <a:rPr lang="ru-RU" baseline="0" dirty="0" smtClean="0"/>
              <a:t>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451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распространенные вопросы:</a:t>
            </a:r>
          </a:p>
          <a:p>
            <a:r>
              <a:rPr lang="ru-RU" dirty="0" smtClean="0"/>
              <a:t>Кто должен делать? Почему</a:t>
            </a:r>
            <a:r>
              <a:rPr lang="ru-RU" baseline="0" dirty="0" smtClean="0"/>
              <a:t> их нужно делать? В чем польза? Каков объем тестов?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525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815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82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997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91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76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0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 добавить обзор предметной области, самый простой тест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35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 </a:t>
            </a:r>
            <a:r>
              <a:rPr lang="en-US" dirty="0" smtClean="0"/>
              <a:t>UML</a:t>
            </a:r>
            <a:r>
              <a:rPr lang="ru-RU" baseline="0" dirty="0" smtClean="0"/>
              <a:t> диаграмму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21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jpeg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8" b="738"/>
          <a:stretch/>
        </p:blipFill>
        <p:spPr>
          <a:xfrm>
            <a:off x="0" y="1892415"/>
            <a:ext cx="12192000" cy="49655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335280" y="13030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6225540" y="13157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4027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7"/>
          </p:nvPr>
        </p:nvSpPr>
        <p:spPr>
          <a:xfrm>
            <a:off x="33528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8"/>
          </p:nvPr>
        </p:nvSpPr>
        <p:spPr>
          <a:xfrm>
            <a:off x="622554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2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34841" y="1188720"/>
            <a:ext cx="6347460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483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809" y="1183742"/>
            <a:ext cx="3441065" cy="2680752"/>
          </a:xfrm>
        </p:spPr>
        <p:txBody>
          <a:bodyPr>
            <a:noAutofit/>
          </a:bodyPr>
          <a:lstStyle>
            <a:lvl1pPr marL="0" indent="0" algn="r">
              <a:buNone/>
              <a:defRPr sz="19900" b="1"/>
            </a:lvl1pPr>
          </a:lstStyle>
          <a:p>
            <a:pPr lvl="0"/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1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4983480"/>
            <a:ext cx="12192000" cy="18745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5116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9870708" y="2333585"/>
            <a:ext cx="781705" cy="23725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780046" y="692306"/>
            <a:ext cx="781705" cy="465016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708660" y="5083579"/>
            <a:ext cx="6343650" cy="61626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08660" y="238980"/>
            <a:ext cx="3601445" cy="15011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 rot="2700000">
            <a:off x="8615406" y="1021682"/>
            <a:ext cx="687133" cy="3595723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7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1143000"/>
            <a:ext cx="8001000" cy="571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291251" y="2183129"/>
            <a:ext cx="3232211" cy="3013912"/>
            <a:chOff x="7291251" y="2183129"/>
            <a:chExt cx="3232211" cy="3013912"/>
          </a:xfrm>
        </p:grpSpPr>
        <p:sp>
          <p:nvSpPr>
            <p:cNvPr id="4" name="Прямоугольник 3"/>
            <p:cNvSpPr/>
            <p:nvPr userDrawn="1"/>
          </p:nvSpPr>
          <p:spPr>
            <a:xfrm>
              <a:off x="7291251" y="2183129"/>
              <a:ext cx="423576" cy="39373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" name="Прямоугольник 11"/>
            <p:cNvSpPr/>
            <p:nvPr userDrawn="1"/>
          </p:nvSpPr>
          <p:spPr>
            <a:xfrm>
              <a:off x="8469542" y="2596028"/>
              <a:ext cx="333424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" name="Прямоугольник 9"/>
            <p:cNvSpPr/>
            <p:nvPr userDrawn="1"/>
          </p:nvSpPr>
          <p:spPr>
            <a:xfrm>
              <a:off x="10172457" y="3530326"/>
              <a:ext cx="351005" cy="30474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3" name="Прямоугольник 12"/>
            <p:cNvSpPr/>
            <p:nvPr userDrawn="1"/>
          </p:nvSpPr>
          <p:spPr>
            <a:xfrm>
              <a:off x="7601409" y="4963298"/>
              <a:ext cx="1273680" cy="233743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4" name="Прямоугольник 13"/>
            <p:cNvSpPr/>
            <p:nvPr userDrawn="1"/>
          </p:nvSpPr>
          <p:spPr>
            <a:xfrm>
              <a:off x="7809834" y="2891739"/>
              <a:ext cx="534733" cy="411005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 userDrawn="1"/>
          </p:nvSpPr>
          <p:spPr>
            <a:xfrm rot="16200000">
              <a:off x="9437135" y="2707133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" name="Прямоугольник 16"/>
            <p:cNvSpPr/>
            <p:nvPr userDrawn="1"/>
          </p:nvSpPr>
          <p:spPr>
            <a:xfrm rot="16200000">
              <a:off x="8404375" y="4014600"/>
              <a:ext cx="654767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8" name="Прямоугольник 17"/>
            <p:cNvSpPr/>
            <p:nvPr userDrawn="1"/>
          </p:nvSpPr>
          <p:spPr>
            <a:xfrm>
              <a:off x="9033928" y="3866744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8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56287B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3283"/>
            <a:ext cx="2997200" cy="6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8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2017486"/>
            <a:ext cx="10618469" cy="1205756"/>
          </a:xfrm>
          <a:noFill/>
        </p:spPr>
        <p:txBody>
          <a:bodyPr anchor="ctr"/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3385266"/>
            <a:ext cx="1061847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85573" y="4501182"/>
            <a:ext cx="8335188" cy="1624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895880" y="4805026"/>
            <a:ext cx="4893015" cy="21917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3342484" y="4185115"/>
            <a:ext cx="4029542" cy="185911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4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0066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2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1219200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041130" y="31492"/>
            <a:ext cx="3150870" cy="2065638"/>
          </a:xfrm>
          <a:solidFill>
            <a:srgbClr val="FFC000"/>
          </a:solidFill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1128" y="2218634"/>
            <a:ext cx="3150871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8915401" cy="6857999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70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1" cy="685800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20040" y="457200"/>
            <a:ext cx="11521440" cy="553212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Диаграмма 2"/>
          <p:cNvSpPr>
            <a:spLocks noGrp="1"/>
          </p:cNvSpPr>
          <p:nvPr>
            <p:ph type="chart" sz="quarter" idx="13"/>
          </p:nvPr>
        </p:nvSpPr>
        <p:spPr>
          <a:xfrm>
            <a:off x="252095" y="365971"/>
            <a:ext cx="11520488" cy="5532438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3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4" name="Таблица 3"/>
          <p:cNvSpPr>
            <a:spLocks noGrp="1"/>
          </p:cNvSpPr>
          <p:nvPr>
            <p:ph type="tbl" sz="quarter" idx="14"/>
          </p:nvPr>
        </p:nvSpPr>
        <p:spPr>
          <a:xfrm>
            <a:off x="252095" y="468313"/>
            <a:ext cx="11520488" cy="5430096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 b="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5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0" name="Medienplatzhalter 32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клипа мультимедиа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26263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 sz="3600"/>
            </a:lvl1pPr>
          </a:lstStyle>
          <a:p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33528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16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3528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6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219075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27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219075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28" name="Bildplatzhalter 9"/>
          <p:cNvSpPr>
            <a:spLocks noGrp="1"/>
          </p:cNvSpPr>
          <p:nvPr>
            <p:ph type="pic" sz="quarter" idx="19"/>
          </p:nvPr>
        </p:nvSpPr>
        <p:spPr>
          <a:xfrm>
            <a:off x="219075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404622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0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404622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smtClean="0"/>
              <a:t>должность</a:t>
            </a:r>
            <a:endParaRPr lang="ru-RU" dirty="0" smtClean="0"/>
          </a:p>
        </p:txBody>
      </p:sp>
      <p:sp>
        <p:nvSpPr>
          <p:cNvPr id="31" name="Bildplatzhalter 9"/>
          <p:cNvSpPr>
            <a:spLocks noGrp="1"/>
          </p:cNvSpPr>
          <p:nvPr>
            <p:ph type="pic" sz="quarter" idx="22"/>
          </p:nvPr>
        </p:nvSpPr>
        <p:spPr>
          <a:xfrm>
            <a:off x="404622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590169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3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590169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4" name="Bildplatzhalter 9"/>
          <p:cNvSpPr>
            <a:spLocks noGrp="1"/>
          </p:cNvSpPr>
          <p:nvPr>
            <p:ph type="pic" sz="quarter" idx="25"/>
          </p:nvPr>
        </p:nvSpPr>
        <p:spPr>
          <a:xfrm>
            <a:off x="590169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5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775716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775716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7" name="Bildplatzhalter 9"/>
          <p:cNvSpPr>
            <a:spLocks noGrp="1"/>
          </p:cNvSpPr>
          <p:nvPr>
            <p:ph type="pic" sz="quarter" idx="28"/>
          </p:nvPr>
        </p:nvSpPr>
        <p:spPr>
          <a:xfrm>
            <a:off x="775716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8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961263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9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961263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40" name="Bildplatzhalter 9"/>
          <p:cNvSpPr>
            <a:spLocks noGrp="1"/>
          </p:cNvSpPr>
          <p:nvPr>
            <p:ph type="pic" sz="quarter" idx="31"/>
          </p:nvPr>
        </p:nvSpPr>
        <p:spPr>
          <a:xfrm>
            <a:off x="961263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294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8"/>
          <a:stretch/>
        </p:blipFill>
        <p:spPr>
          <a:xfrm>
            <a:off x="8492490" y="2637"/>
            <a:ext cx="3699510" cy="68553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/>
          <a:stretch/>
        </p:blipFill>
        <p:spPr>
          <a:xfrm>
            <a:off x="5667916" y="0"/>
            <a:ext cx="5769079" cy="6185886"/>
          </a:xfrm>
          <a:prstGeom prst="rect">
            <a:avLst/>
          </a:prstGeom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62680" y="2057371"/>
            <a:ext cx="62188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Предоставлять нашим клиентам</a:t>
            </a:r>
            <a:endParaRPr lang="en-US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инновационные</a:t>
            </a:r>
            <a:r>
              <a:rPr lang="en-US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инструменты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повышая их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тем самым</a:t>
            </a: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помогать повысить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качество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российского бизнеса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873837"/>
            <a:ext cx="3995936" cy="1052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262680" y="334993"/>
            <a:ext cx="3710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МИССИЯ ГК «СКАУТ»</a:t>
            </a:r>
          </a:p>
        </p:txBody>
      </p:sp>
    </p:spTree>
    <p:extLst>
      <p:ext uri="{BB962C8B-B14F-4D97-AF65-F5344CB8AC3E}">
        <p14:creationId xmlns:p14="http://schemas.microsoft.com/office/powerpoint/2010/main" val="22401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" r="11125" b="24710"/>
          <a:stretch/>
        </p:blipFill>
        <p:spPr>
          <a:xfrm>
            <a:off x="0" y="1142777"/>
            <a:ext cx="12192000" cy="3383280"/>
          </a:xfrm>
          <a:prstGeom prst="rect">
            <a:avLst/>
          </a:prstGeom>
        </p:spPr>
      </p:pic>
      <p:pic>
        <p:nvPicPr>
          <p:cNvPr id="16" name="Picture 2" descr="http://toplogos.ru/images/logo-hh-r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8" y="5188916"/>
            <a:ext cx="1263679" cy="7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043483" y="5171291"/>
            <a:ext cx="3063034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Три года подряд в первой десятке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IT-компаний  «Рейтинга лучших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работодателей России»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7756367" y="5171291"/>
            <a:ext cx="39022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ГК «СКАУТ» входит в ТОП-30 рейтинга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Крупнейших ИТ-поставщиков транспортных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компаний по версии </a:t>
            </a:r>
            <a:r>
              <a:rPr lang="en-US" sz="14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CNews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19" name="Picture 22" descr="Картинки по запросу c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88472"/>
            <a:ext cx="1482108" cy="5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 userDrawn="1"/>
        </p:nvSpPr>
        <p:spPr>
          <a:xfrm>
            <a:off x="0" y="286666"/>
            <a:ext cx="5364088" cy="694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285128" y="372087"/>
            <a:ext cx="5078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О группе компаний «СКАУТ»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374979" y="4398820"/>
            <a:ext cx="2930915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3866939" y="4398820"/>
            <a:ext cx="2448272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34278" y="4447171"/>
            <a:ext cx="644197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</a:rPr>
              <a:t>11</a:t>
            </a:r>
            <a:r>
              <a:rPr lang="ru-RU" sz="2000" dirty="0">
                <a:solidFill>
                  <a:srgbClr val="000000"/>
                </a:solidFill>
              </a:rPr>
              <a:t> лет на рынке СМТ</a:t>
            </a:r>
            <a:r>
              <a:rPr lang="en-US" sz="2000" dirty="0">
                <a:solidFill>
                  <a:srgbClr val="000000"/>
                </a:solidFill>
              </a:rPr>
              <a:t>           </a:t>
            </a:r>
            <a:r>
              <a:rPr lang="ru-RU" sz="2000" dirty="0" smtClean="0">
                <a:solidFill>
                  <a:srgbClr val="000000"/>
                </a:solidFill>
              </a:rPr>
              <a:t>  </a:t>
            </a:r>
            <a:r>
              <a:rPr lang="ru-RU" sz="2000" b="1" dirty="0" smtClean="0">
                <a:solidFill>
                  <a:srgbClr val="000000"/>
                </a:solidFill>
              </a:rPr>
              <a:t>170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24810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-1" y="1772816"/>
            <a:ext cx="7932421" cy="11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5127" y="1951988"/>
            <a:ext cx="7521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800" spc="50" dirty="0">
                <a:ln w="13500">
                  <a:solidFill>
                    <a:srgbClr val="542378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5051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0" y="4792362"/>
            <a:ext cx="12192000" cy="2065638"/>
          </a:xfrm>
          <a:solidFill>
            <a:srgbClr val="FFC000"/>
          </a:solidFill>
        </p:spPr>
        <p:txBody>
          <a:bodyPr lIns="360000" tIns="324000" anchor="t" anchorCtr="0"/>
          <a:lstStyle>
            <a:lvl1pPr algn="l">
              <a:defRPr sz="6000"/>
            </a:lvl1pPr>
          </a:lstStyle>
          <a:p>
            <a:r>
              <a:rPr lang="ru-RU" dirty="0" smtClean="0"/>
              <a:t> 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22977" y="6085624"/>
            <a:ext cx="1030569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 Образец подзаголовка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0" y="1760219"/>
            <a:ext cx="794385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153400" y="1749105"/>
            <a:ext cx="403860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4803476"/>
            <a:ext cx="285750" cy="205452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7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8" b="738"/>
          <a:stretch/>
        </p:blipFill>
        <p:spPr>
          <a:xfrm>
            <a:off x="0" y="1892415"/>
            <a:ext cx="12192000" cy="49655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8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1219200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0" y="4792362"/>
            <a:ext cx="12192000" cy="2065638"/>
          </a:xfrm>
          <a:solidFill>
            <a:srgbClr val="FFC000"/>
          </a:solidFill>
        </p:spPr>
        <p:txBody>
          <a:bodyPr lIns="360000" tIns="324000" anchor="t" anchorCtr="0"/>
          <a:lstStyle>
            <a:lvl1pPr algn="l">
              <a:defRPr sz="6000"/>
            </a:lvl1pPr>
          </a:lstStyle>
          <a:p>
            <a:r>
              <a:rPr lang="ru-RU" dirty="0" smtClean="0"/>
              <a:t> 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22977" y="6085624"/>
            <a:ext cx="1030569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 Образец подзаголовка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0" y="1760219"/>
            <a:ext cx="794385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153400" y="1749105"/>
            <a:ext cx="403860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4803476"/>
            <a:ext cx="285750" cy="205452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7503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75038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412230" y="1892416"/>
            <a:ext cx="5779770" cy="4965585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87610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87611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572250" y="1897439"/>
            <a:ext cx="5619750" cy="2592067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572250" y="4626032"/>
            <a:ext cx="5619750" cy="2231968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11018520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9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5991452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46491" r="320" b="48103"/>
          <a:stretch/>
        </p:blipFill>
        <p:spPr>
          <a:xfrm rot="10800000" flipH="1">
            <a:off x="0" y="6743699"/>
            <a:ext cx="12172950" cy="1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87929"/>
            <a:ext cx="6000750" cy="4578532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37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59535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6"/>
          </p:nvPr>
        </p:nvSpPr>
        <p:spPr>
          <a:xfrm>
            <a:off x="5806440" y="3760470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582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335280" y="13030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6225540" y="13157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422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7503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75038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412230" y="1892416"/>
            <a:ext cx="5779770" cy="4965585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7"/>
          </p:nvPr>
        </p:nvSpPr>
        <p:spPr>
          <a:xfrm>
            <a:off x="33528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8"/>
          </p:nvPr>
        </p:nvSpPr>
        <p:spPr>
          <a:xfrm>
            <a:off x="622554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66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34841" y="1188720"/>
            <a:ext cx="6347460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483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809" y="1183742"/>
            <a:ext cx="3441065" cy="2680752"/>
          </a:xfrm>
        </p:spPr>
        <p:txBody>
          <a:bodyPr>
            <a:noAutofit/>
          </a:bodyPr>
          <a:lstStyle>
            <a:lvl1pPr marL="0" indent="0" algn="r">
              <a:buNone/>
              <a:defRPr sz="19900" b="1"/>
            </a:lvl1pPr>
          </a:lstStyle>
          <a:p>
            <a:pPr lvl="0"/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28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4983480"/>
            <a:ext cx="12192000" cy="18745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5116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9870708" y="2333585"/>
            <a:ext cx="781705" cy="23725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780046" y="692306"/>
            <a:ext cx="781705" cy="465016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708660" y="5083579"/>
            <a:ext cx="6343650" cy="61626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08660" y="238980"/>
            <a:ext cx="3601445" cy="15011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 rot="2700000">
            <a:off x="8615406" y="1021682"/>
            <a:ext cx="687133" cy="3595723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7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1143000"/>
            <a:ext cx="8001000" cy="571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291251" y="2183129"/>
            <a:ext cx="3232211" cy="3013912"/>
            <a:chOff x="7291251" y="2183129"/>
            <a:chExt cx="3232211" cy="3013912"/>
          </a:xfrm>
        </p:grpSpPr>
        <p:sp>
          <p:nvSpPr>
            <p:cNvPr id="4" name="Прямоугольник 3"/>
            <p:cNvSpPr/>
            <p:nvPr userDrawn="1"/>
          </p:nvSpPr>
          <p:spPr>
            <a:xfrm>
              <a:off x="7291251" y="2183129"/>
              <a:ext cx="423576" cy="39373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" name="Прямоугольник 11"/>
            <p:cNvSpPr/>
            <p:nvPr userDrawn="1"/>
          </p:nvSpPr>
          <p:spPr>
            <a:xfrm>
              <a:off x="8469542" y="2596028"/>
              <a:ext cx="333424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" name="Прямоугольник 9"/>
            <p:cNvSpPr/>
            <p:nvPr userDrawn="1"/>
          </p:nvSpPr>
          <p:spPr>
            <a:xfrm>
              <a:off x="10172457" y="3530326"/>
              <a:ext cx="351005" cy="30474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3" name="Прямоугольник 12"/>
            <p:cNvSpPr/>
            <p:nvPr userDrawn="1"/>
          </p:nvSpPr>
          <p:spPr>
            <a:xfrm>
              <a:off x="7601409" y="4963298"/>
              <a:ext cx="1273680" cy="233743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4" name="Прямоугольник 13"/>
            <p:cNvSpPr/>
            <p:nvPr userDrawn="1"/>
          </p:nvSpPr>
          <p:spPr>
            <a:xfrm>
              <a:off x="7809834" y="2891739"/>
              <a:ext cx="534733" cy="411005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 userDrawn="1"/>
          </p:nvSpPr>
          <p:spPr>
            <a:xfrm rot="16200000">
              <a:off x="9437135" y="2707133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" name="Прямоугольник 16"/>
            <p:cNvSpPr/>
            <p:nvPr userDrawn="1"/>
          </p:nvSpPr>
          <p:spPr>
            <a:xfrm rot="16200000">
              <a:off x="8404375" y="4014600"/>
              <a:ext cx="654767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8" name="Прямоугольник 17"/>
            <p:cNvSpPr/>
            <p:nvPr userDrawn="1"/>
          </p:nvSpPr>
          <p:spPr>
            <a:xfrm>
              <a:off x="9033928" y="3866744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0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56287B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6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2017486"/>
            <a:ext cx="10618469" cy="1205756"/>
          </a:xfrm>
          <a:noFill/>
        </p:spPr>
        <p:txBody>
          <a:bodyPr anchor="ctr"/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3385266"/>
            <a:ext cx="1061847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485573" y="4501182"/>
            <a:ext cx="8335188" cy="1624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895880" y="4805026"/>
            <a:ext cx="4893015" cy="21917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3342484" y="4185115"/>
            <a:ext cx="4029542" cy="185911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7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0066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9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041130" y="31492"/>
            <a:ext cx="3150870" cy="2065638"/>
          </a:xfrm>
          <a:solidFill>
            <a:srgbClr val="FFC000"/>
          </a:solidFill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1128" y="2218634"/>
            <a:ext cx="3150871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8915401" cy="6857999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87610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87611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572250" y="1897439"/>
            <a:ext cx="5619750" cy="2592067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572250" y="4626032"/>
            <a:ext cx="5619750" cy="2231968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1" cy="685800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20040" y="457200"/>
            <a:ext cx="11521440" cy="553212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Диаграмма 2"/>
          <p:cNvSpPr>
            <a:spLocks noGrp="1"/>
          </p:cNvSpPr>
          <p:nvPr>
            <p:ph type="chart" sz="quarter" idx="13"/>
          </p:nvPr>
        </p:nvSpPr>
        <p:spPr>
          <a:xfrm>
            <a:off x="252095" y="365971"/>
            <a:ext cx="11520488" cy="5532438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31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4" name="Таблица 3"/>
          <p:cNvSpPr>
            <a:spLocks noGrp="1"/>
          </p:cNvSpPr>
          <p:nvPr>
            <p:ph type="tbl" sz="quarter" idx="14"/>
          </p:nvPr>
        </p:nvSpPr>
        <p:spPr>
          <a:xfrm>
            <a:off x="252095" y="468313"/>
            <a:ext cx="11520488" cy="5430096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 b="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0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0" name="Medienplatzhalter 32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клипа мультимедиа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26263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 sz="3600"/>
            </a:lvl1pPr>
          </a:lstStyle>
          <a:p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33528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16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3528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6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219075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27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219075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28" name="Bildplatzhalter 9"/>
          <p:cNvSpPr>
            <a:spLocks noGrp="1"/>
          </p:cNvSpPr>
          <p:nvPr>
            <p:ph type="pic" sz="quarter" idx="19"/>
          </p:nvPr>
        </p:nvSpPr>
        <p:spPr>
          <a:xfrm>
            <a:off x="219075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404622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0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404622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smtClean="0"/>
              <a:t>должность</a:t>
            </a:r>
            <a:endParaRPr lang="ru-RU" dirty="0" smtClean="0"/>
          </a:p>
        </p:txBody>
      </p:sp>
      <p:sp>
        <p:nvSpPr>
          <p:cNvPr id="31" name="Bildplatzhalter 9"/>
          <p:cNvSpPr>
            <a:spLocks noGrp="1"/>
          </p:cNvSpPr>
          <p:nvPr>
            <p:ph type="pic" sz="quarter" idx="22"/>
          </p:nvPr>
        </p:nvSpPr>
        <p:spPr>
          <a:xfrm>
            <a:off x="404622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590169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3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590169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4" name="Bildplatzhalter 9"/>
          <p:cNvSpPr>
            <a:spLocks noGrp="1"/>
          </p:cNvSpPr>
          <p:nvPr>
            <p:ph type="pic" sz="quarter" idx="25"/>
          </p:nvPr>
        </p:nvSpPr>
        <p:spPr>
          <a:xfrm>
            <a:off x="590169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5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775716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775716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7" name="Bildplatzhalter 9"/>
          <p:cNvSpPr>
            <a:spLocks noGrp="1"/>
          </p:cNvSpPr>
          <p:nvPr>
            <p:ph type="pic" sz="quarter" idx="28"/>
          </p:nvPr>
        </p:nvSpPr>
        <p:spPr>
          <a:xfrm>
            <a:off x="775716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8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961263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9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961263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40" name="Bildplatzhalter 9"/>
          <p:cNvSpPr>
            <a:spLocks noGrp="1"/>
          </p:cNvSpPr>
          <p:nvPr>
            <p:ph type="pic" sz="quarter" idx="31"/>
          </p:nvPr>
        </p:nvSpPr>
        <p:spPr>
          <a:xfrm>
            <a:off x="961263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358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8"/>
          <a:stretch/>
        </p:blipFill>
        <p:spPr>
          <a:xfrm>
            <a:off x="8492490" y="2637"/>
            <a:ext cx="3699510" cy="68553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/>
          <a:stretch/>
        </p:blipFill>
        <p:spPr>
          <a:xfrm>
            <a:off x="5667916" y="0"/>
            <a:ext cx="5769079" cy="6185886"/>
          </a:xfrm>
          <a:prstGeom prst="rect">
            <a:avLst/>
          </a:prstGeom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62680" y="2057371"/>
            <a:ext cx="62188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Предоставлять нашим клиентам</a:t>
            </a:r>
            <a:endParaRPr lang="en-US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инновационные</a:t>
            </a:r>
            <a:r>
              <a:rPr lang="en-US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инструменты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повышая их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тем самым</a:t>
            </a: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помогать повысить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качество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российского бизнеса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873837"/>
            <a:ext cx="3995936" cy="1052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262680" y="334993"/>
            <a:ext cx="3710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МИССИЯ ГК «СКАУТ»</a:t>
            </a:r>
          </a:p>
        </p:txBody>
      </p:sp>
    </p:spTree>
    <p:extLst>
      <p:ext uri="{BB962C8B-B14F-4D97-AF65-F5344CB8AC3E}">
        <p14:creationId xmlns:p14="http://schemas.microsoft.com/office/powerpoint/2010/main" val="47439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" r="11125" b="24710"/>
          <a:stretch/>
        </p:blipFill>
        <p:spPr>
          <a:xfrm>
            <a:off x="0" y="1142777"/>
            <a:ext cx="12192000" cy="3383280"/>
          </a:xfrm>
          <a:prstGeom prst="rect">
            <a:avLst/>
          </a:prstGeom>
        </p:spPr>
      </p:pic>
      <p:pic>
        <p:nvPicPr>
          <p:cNvPr id="16" name="Picture 2" descr="http://toplogos.ru/images/logo-hh-r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8" y="5188916"/>
            <a:ext cx="1263679" cy="7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043483" y="5171291"/>
            <a:ext cx="3063034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Три года подряд в первой десятке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IT-компаний  «Рейтинга лучших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работодателей России»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7756367" y="5171291"/>
            <a:ext cx="39022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ГК «СКАУТ» входит в ТОП-30 рейтинга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Крупнейших ИТ-поставщиков транспортных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компаний по версии </a:t>
            </a:r>
            <a:r>
              <a:rPr lang="en-US" sz="14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CNews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19" name="Picture 22" descr="Картинки по запросу c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88472"/>
            <a:ext cx="1482108" cy="5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 userDrawn="1"/>
        </p:nvSpPr>
        <p:spPr>
          <a:xfrm>
            <a:off x="0" y="286666"/>
            <a:ext cx="5364088" cy="694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285128" y="372087"/>
            <a:ext cx="5078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О группе компаний «СКАУТ»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374979" y="4398820"/>
            <a:ext cx="2930915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4427985" y="4398820"/>
            <a:ext cx="2448272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34278" y="4447171"/>
            <a:ext cx="644197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</a:rPr>
              <a:t>11</a:t>
            </a:r>
            <a:r>
              <a:rPr lang="ru-RU" sz="2000" dirty="0">
                <a:solidFill>
                  <a:srgbClr val="000000"/>
                </a:solidFill>
              </a:rPr>
              <a:t> лет на рынке СМТ</a:t>
            </a:r>
            <a:r>
              <a:rPr lang="en-US" sz="2000" dirty="0">
                <a:solidFill>
                  <a:srgbClr val="000000"/>
                </a:solidFill>
              </a:rPr>
              <a:t>                    </a:t>
            </a:r>
            <a:r>
              <a:rPr lang="ru-RU" sz="2000" b="1" dirty="0">
                <a:solidFill>
                  <a:srgbClr val="000000"/>
                </a:solidFill>
              </a:rPr>
              <a:t>170</a:t>
            </a:r>
            <a:r>
              <a:rPr lang="ru-RU" sz="2000" dirty="0">
                <a:solidFill>
                  <a:srgbClr val="000000"/>
                </a:solidFill>
              </a:rPr>
              <a:t> 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255816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-1" y="1772816"/>
            <a:ext cx="7932421" cy="11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5127" y="1951988"/>
            <a:ext cx="7521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800" spc="50" dirty="0">
                <a:ln w="13500">
                  <a:solidFill>
                    <a:srgbClr val="542378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15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Финаль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-1" y="1772816"/>
            <a:ext cx="7932421" cy="11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5127" y="1951988"/>
            <a:ext cx="7521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800" b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СПАСИБО ЗА ВНИМАНИЕ</a:t>
            </a:r>
            <a:endParaRPr lang="ru-RU" sz="4800" b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3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11018520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5991452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46491" r="320" b="48103"/>
          <a:stretch/>
        </p:blipFill>
        <p:spPr>
          <a:xfrm rot="10800000" flipH="1">
            <a:off x="0" y="6743699"/>
            <a:ext cx="12172950" cy="1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87929"/>
            <a:ext cx="6000750" cy="4578532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855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59535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6"/>
          </p:nvPr>
        </p:nvSpPr>
        <p:spPr>
          <a:xfrm>
            <a:off x="5806440" y="3760470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039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34" Type="http://schemas.openxmlformats.org/officeDocument/2006/relationships/image" Target="../media/image3.jpg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33" Type="http://schemas.openxmlformats.org/officeDocument/2006/relationships/image" Target="../media/image2.jpg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815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0" y="6003285"/>
            <a:ext cx="2986826" cy="6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2"/>
        </a:buBlip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3"/>
        </a:buBlip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815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0" y="6003285"/>
            <a:ext cx="2986826" cy="6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3"/>
        </a:buBlip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4"/>
        </a:buBlip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out-gps.ru/" TargetMode="External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6120" y="2555371"/>
            <a:ext cx="11364935" cy="2065638"/>
          </a:xfrm>
        </p:spPr>
        <p:txBody>
          <a:bodyPr>
            <a:normAutofit/>
          </a:bodyPr>
          <a:lstStyle/>
          <a:p>
            <a:pPr algn="ctr"/>
            <a:r>
              <a:rPr lang="en-US" sz="5300" dirty="0"/>
              <a:t>Unit testing: bugs strikes back</a:t>
            </a:r>
            <a:endParaRPr lang="ru-RU" sz="5300" dirty="0"/>
          </a:p>
        </p:txBody>
      </p:sp>
    </p:spTree>
    <p:extLst>
      <p:ext uri="{BB962C8B-B14F-4D97-AF65-F5344CB8AC3E}">
        <p14:creationId xmlns:p14="http://schemas.microsoft.com/office/powerpoint/2010/main" val="4635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30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7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48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Testing</a:t>
            </a:r>
            <a:r>
              <a:rPr lang="ru-RU" dirty="0"/>
              <a:t> </a:t>
            </a:r>
            <a:r>
              <a:rPr lang="en-US" dirty="0"/>
              <a:t>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Польза </a:t>
            </a:r>
            <a:r>
              <a:rPr lang="en-US" dirty="0" smtClean="0"/>
              <a:t>testing frameworks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331329" y="1626869"/>
            <a:ext cx="11529342" cy="5451263"/>
          </a:xfrm>
        </p:spPr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b="1" dirty="0"/>
              <a:t>Простота и упорядоченность написания тестов</a:t>
            </a:r>
            <a:endParaRPr lang="ru-RU" dirty="0"/>
          </a:p>
          <a:p>
            <a:endParaRPr lang="en-US" dirty="0" smtClean="0"/>
          </a:p>
          <a:p>
            <a:pPr fontAlgn="t"/>
            <a:r>
              <a:rPr lang="ru-RU" dirty="0" smtClean="0"/>
              <a:t> </a:t>
            </a:r>
            <a:r>
              <a:rPr lang="ru-RU" b="1" dirty="0"/>
              <a:t>Выполнение одного или всех тестов</a:t>
            </a:r>
            <a:endParaRPr lang="ru-RU" dirty="0"/>
          </a:p>
          <a:p>
            <a:pPr fontAlgn="t"/>
            <a:r>
              <a:rPr lang="ru-RU" dirty="0" smtClean="0"/>
              <a:t> </a:t>
            </a:r>
            <a:r>
              <a:rPr lang="ru-RU" b="1" dirty="0"/>
              <a:t>Анализ результатов прогона </a:t>
            </a:r>
            <a:r>
              <a:rPr lang="ru-RU" b="1" dirty="0" smtClean="0"/>
              <a:t>тестов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2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Атрибуты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Asser</a:t>
            </a:r>
            <a:r>
              <a:rPr lang="ru-RU" dirty="0" smtClean="0"/>
              <a:t> </a:t>
            </a:r>
            <a:r>
              <a:rPr lang="en-US" dirty="0" smtClean="0"/>
              <a:t>MS Test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18626"/>
              </p:ext>
            </p:extLst>
          </p:nvPr>
        </p:nvGraphicFramePr>
        <p:xfrm>
          <a:off x="175065" y="1240953"/>
          <a:ext cx="11700846" cy="5165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402">
                  <a:extLst>
                    <a:ext uri="{9D8B030D-6E8A-4147-A177-3AD203B41FA5}">
                      <a16:colId xmlns:a16="http://schemas.microsoft.com/office/drawing/2014/main" val="805513393"/>
                    </a:ext>
                  </a:extLst>
                </a:gridCol>
                <a:gridCol w="8692444">
                  <a:extLst>
                    <a:ext uri="{9D8B030D-6E8A-4147-A177-3AD203B41FA5}">
                      <a16:colId xmlns:a16="http://schemas.microsoft.com/office/drawing/2014/main" val="3875013516"/>
                    </a:ext>
                  </a:extLst>
                </a:gridCol>
              </a:tblGrid>
              <a:tr h="520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17295" algn="ctr"/>
                        </a:tabLst>
                      </a:pPr>
                      <a:r>
                        <a:rPr lang="ru-RU" sz="2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Атрибут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727806"/>
                  </a:ext>
                </a:extLst>
              </a:tr>
              <a:tr h="363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3425" algn="l"/>
                        </a:tabLst>
                      </a:pPr>
                      <a:r>
                        <a:rPr lang="en-US" sz="1800" b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Assert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Проверка предположения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023186"/>
                  </a:ext>
                </a:extLst>
              </a:tr>
              <a:tr h="363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3425" algn="l"/>
                        </a:tabLst>
                      </a:pPr>
                      <a:r>
                        <a:rPr lang="en-US" sz="1800" b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TestClass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</a:t>
                      </a:r>
                      <a:r>
                        <a:rPr lang="ru-RU" baseline="0" dirty="0" smtClean="0"/>
                        <a:t> является тестовым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743049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TestMethod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является тестовым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565502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AssemblyInitialize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будет</a:t>
                      </a:r>
                      <a:r>
                        <a:rPr lang="ru-RU" baseline="0" dirty="0" smtClean="0"/>
                        <a:t> вызываться перед загрузкой сборки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353708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ClassInitialize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будет вызываться перед созданием экземпляра класса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8948588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TestInitialize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 будет вызываться перед вызовом теста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8924858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TestCleanup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 будет вызываться после вызова теста</a:t>
                      </a:r>
                      <a:endParaRPr lang="ru-RU" dirty="0" smtClean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9610876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ClassCleanup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 будет вызываться после вызова всех тестов класса</a:t>
                      </a:r>
                      <a:endParaRPr lang="ru-RU" dirty="0" smtClean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1125797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AssemblyCleanup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 будет вызываться после вызова всех тестовых классов в сборке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6937751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ExpectedException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Ожидается</a:t>
                      </a:r>
                      <a:r>
                        <a:rPr lang="ru-RU" baseline="0" dirty="0" smtClean="0"/>
                        <a:t> исключение определенного типа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478386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DataTestMethod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Позволяет делать параметризированные тесты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1134910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Ignore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 будет проигнорирован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417058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TestCategory</a:t>
                      </a:r>
                      <a:endParaRPr lang="ru-RU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Объединяет тест</a:t>
                      </a:r>
                      <a:r>
                        <a:rPr lang="ru-RU" baseline="0" dirty="0" smtClean="0"/>
                        <a:t> в категории</a:t>
                      </a:r>
                      <a:endParaRPr lang="ru-R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513043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36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3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Важные моменты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331329" y="1626869"/>
            <a:ext cx="11529342" cy="5451263"/>
          </a:xfrm>
        </p:spPr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dirty="0" smtClean="0"/>
              <a:t>Придерживаться понятной иерархии</a:t>
            </a:r>
            <a:endParaRPr lang="en-US" dirty="0" smtClean="0"/>
          </a:p>
          <a:p>
            <a:r>
              <a:rPr lang="ru-RU" dirty="0" smtClean="0"/>
              <a:t> Давайте </a:t>
            </a:r>
            <a:r>
              <a:rPr lang="ru-RU" dirty="0"/>
              <a:t>тестам понятные имена, устроенные по образцу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>
                <a:latin typeface="Consolas" panose="020B0609020204030204" pitchFamily="49" charset="0"/>
              </a:rPr>
              <a:t>[единица работы]_[сценарий]_[ожидаемое поведение]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Применяйте </a:t>
            </a:r>
            <a:r>
              <a:rPr lang="ru-RU" dirty="0"/>
              <a:t>фабричные методы для повторного использования кода в тестах, например, для создания и инициализации объектов, необходимых всем тестам. </a:t>
            </a:r>
            <a:endParaRPr lang="en-US" dirty="0"/>
          </a:p>
          <a:p>
            <a:r>
              <a:rPr lang="ru-RU" dirty="0" smtClean="0"/>
              <a:t> Не </a:t>
            </a:r>
            <a:r>
              <a:rPr lang="ru-RU" dirty="0"/>
              <a:t>используйте атрибуты </a:t>
            </a:r>
            <a:r>
              <a:rPr lang="ru-RU" dirty="0" smtClean="0"/>
              <a:t>[</a:t>
            </a:r>
            <a:r>
              <a:rPr lang="en-US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TestInitialize</a:t>
            </a:r>
            <a:r>
              <a:rPr lang="ru-RU" dirty="0" smtClean="0"/>
              <a:t>] </a:t>
            </a:r>
            <a:r>
              <a:rPr lang="ru-RU" dirty="0"/>
              <a:t>и </a:t>
            </a:r>
            <a:r>
              <a:rPr lang="ru-RU" dirty="0" smtClean="0"/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TestCleanup</a:t>
            </a:r>
            <a:r>
              <a:rPr lang="ru-RU" dirty="0" smtClean="0"/>
              <a:t>], </a:t>
            </a:r>
            <a:r>
              <a:rPr lang="ru-RU" dirty="0"/>
              <a:t>если можете без них обойтись. Из-за них тесты становятся менее понятными.  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24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Изоляция: </a:t>
            </a:r>
            <a:r>
              <a:rPr lang="en-US" dirty="0"/>
              <a:t>fakes</a:t>
            </a:r>
            <a:r>
              <a:rPr lang="ru-RU" dirty="0"/>
              <a:t>, заглушки, подставки</a:t>
            </a:r>
          </a:p>
        </p:txBody>
      </p:sp>
    </p:spTree>
    <p:extLst>
      <p:ext uri="{BB962C8B-B14F-4D97-AF65-F5344CB8AC3E}">
        <p14:creationId xmlns:p14="http://schemas.microsoft.com/office/powerpoint/2010/main" val="36580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Зависимости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378049"/>
            <a:ext cx="11658210" cy="21375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Внутренние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Внешние (ФС, потоки, память, время, сеть, БД)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0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 семинара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044917" y="1610203"/>
            <a:ext cx="9203983" cy="4657247"/>
          </a:xfrm>
        </p:spPr>
        <p:txBody>
          <a:bodyPr>
            <a:noAutofit/>
          </a:bodyPr>
          <a:lstStyle/>
          <a:p>
            <a:r>
              <a:rPr lang="ru-RU" dirty="0" smtClean="0"/>
              <a:t> </a:t>
            </a:r>
            <a:r>
              <a:rPr lang="en-US" dirty="0" smtClean="0"/>
              <a:t>Unit testing:</a:t>
            </a:r>
            <a:r>
              <a:rPr lang="ru-RU" dirty="0" smtClean="0"/>
              <a:t> определение, назначение, принципы</a:t>
            </a:r>
            <a:endParaRPr lang="ru-RU" dirty="0"/>
          </a:p>
          <a:p>
            <a:r>
              <a:rPr lang="ru-RU" dirty="0" smtClean="0"/>
              <a:t> Простой </a:t>
            </a:r>
            <a:r>
              <a:rPr lang="en-US" dirty="0" smtClean="0"/>
              <a:t>unit test</a:t>
            </a:r>
            <a:endParaRPr lang="ru-RU" dirty="0"/>
          </a:p>
          <a:p>
            <a:r>
              <a:rPr lang="ru-RU" dirty="0" smtClean="0"/>
              <a:t> </a:t>
            </a:r>
            <a:r>
              <a:rPr lang="en-US" dirty="0" smtClean="0"/>
              <a:t>Testing</a:t>
            </a:r>
            <a:r>
              <a:rPr lang="ru-RU" dirty="0" smtClean="0"/>
              <a:t> </a:t>
            </a:r>
            <a:r>
              <a:rPr lang="en-US" dirty="0"/>
              <a:t>frameworks</a:t>
            </a:r>
            <a:endParaRPr lang="ru-RU" dirty="0"/>
          </a:p>
          <a:p>
            <a:r>
              <a:rPr lang="ru-RU" dirty="0" smtClean="0"/>
              <a:t> </a:t>
            </a:r>
            <a:r>
              <a:rPr lang="ru-RU" dirty="0" smtClean="0"/>
              <a:t>Изоляция</a:t>
            </a:r>
          </a:p>
          <a:p>
            <a:r>
              <a:rPr lang="ru-RU" dirty="0" smtClean="0"/>
              <a:t> </a:t>
            </a:r>
            <a:r>
              <a:rPr lang="ru-RU" dirty="0" smtClean="0"/>
              <a:t>Обзор </a:t>
            </a:r>
            <a:r>
              <a:rPr lang="en-US" dirty="0" smtClean="0"/>
              <a:t>testing </a:t>
            </a:r>
            <a:r>
              <a:rPr lang="ru-RU" dirty="0" smtClean="0"/>
              <a:t>и </a:t>
            </a:r>
            <a:r>
              <a:rPr lang="en-US" dirty="0" smtClean="0"/>
              <a:t>mocking frameworks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err="1" smtClean="0"/>
              <a:t>Тестопригодный</a:t>
            </a:r>
            <a:r>
              <a:rPr lang="ru-RU" dirty="0" smtClean="0"/>
              <a:t> </a:t>
            </a:r>
            <a:r>
              <a:rPr lang="ru-RU" dirty="0" smtClean="0"/>
              <a:t>код</a:t>
            </a:r>
          </a:p>
          <a:p>
            <a:r>
              <a:rPr lang="en-US" dirty="0"/>
              <a:t> </a:t>
            </a:r>
            <a:r>
              <a:rPr lang="en-US" dirty="0" smtClean="0"/>
              <a:t>CI/CD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Интеграционные тесты</a:t>
            </a:r>
            <a:endParaRPr lang="en-US" dirty="0" smtClean="0"/>
          </a:p>
          <a:p>
            <a:r>
              <a:rPr lang="ru-RU" dirty="0" smtClean="0"/>
              <a:t> Вопросы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2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Разрыв </a:t>
            </a:r>
            <a:r>
              <a:rPr lang="ru-RU" dirty="0"/>
              <a:t>з</a:t>
            </a:r>
            <a:r>
              <a:rPr lang="ru-RU" dirty="0" smtClean="0"/>
              <a:t>ависимости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960360"/>
            <a:ext cx="11658210" cy="3751818"/>
          </a:xfrm>
        </p:spPr>
        <p:txBody>
          <a:bodyPr>
            <a:noAutofit/>
          </a:bodyPr>
          <a:lstStyle/>
          <a:p>
            <a:r>
              <a:rPr lang="ru-RU" dirty="0" smtClean="0"/>
              <a:t> </a:t>
            </a:r>
            <a:r>
              <a:rPr lang="ru-RU" dirty="0"/>
              <a:t>Найти </a:t>
            </a:r>
            <a:r>
              <a:rPr lang="ru-RU" i="1" dirty="0"/>
              <a:t>интерфейс</a:t>
            </a:r>
            <a:r>
              <a:rPr lang="ru-RU" dirty="0"/>
              <a:t>, через который работает начало тестируемой единицы </a:t>
            </a:r>
            <a:r>
              <a:rPr lang="ru-RU" dirty="0" smtClean="0"/>
              <a:t>работы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делать </a:t>
            </a:r>
            <a:r>
              <a:rPr lang="ru-RU" dirty="0"/>
              <a:t>код </a:t>
            </a:r>
            <a:r>
              <a:rPr lang="ru-RU" dirty="0" err="1"/>
              <a:t>тестопригодным</a:t>
            </a:r>
            <a:r>
              <a:rPr lang="ru-RU" dirty="0" smtClean="0"/>
              <a:t>, добавив </a:t>
            </a:r>
            <a:r>
              <a:rPr lang="ru-RU" dirty="0"/>
              <a:t>уровень косвенности, скрывающий </a:t>
            </a:r>
            <a:r>
              <a:rPr lang="ru-RU" dirty="0" smtClean="0"/>
              <a:t>интерфейс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 Заменить </a:t>
            </a:r>
            <a:r>
              <a:rPr lang="ru-RU" i="1" dirty="0"/>
              <a:t>истинную реализацию </a:t>
            </a:r>
            <a:r>
              <a:rPr lang="ru-RU" dirty="0"/>
              <a:t>интерфейса чем-то, что мы</a:t>
            </a:r>
            <a:br>
              <a:rPr lang="ru-RU" dirty="0"/>
            </a:br>
            <a:r>
              <a:rPr lang="ru-RU" dirty="0"/>
              <a:t>можем контролировать.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2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Зазоры </a:t>
            </a:r>
            <a:r>
              <a:rPr lang="en-US" dirty="0" smtClean="0"/>
              <a:t>(seam)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486226"/>
            <a:ext cx="11658210" cy="3751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i="1" dirty="0" smtClean="0"/>
              <a:t>Зазорами </a:t>
            </a:r>
            <a:r>
              <a:rPr lang="ru-RU" dirty="0"/>
              <a:t>(</a:t>
            </a:r>
            <a:r>
              <a:rPr lang="ru-RU" dirty="0" err="1"/>
              <a:t>seam</a:t>
            </a:r>
            <a:r>
              <a:rPr lang="ru-RU" dirty="0"/>
              <a:t>) называются места программы, куда можно подключить иную функциональность взамен существующей </a:t>
            </a:r>
            <a:br>
              <a:rPr lang="ru-RU" dirty="0"/>
            </a:br>
            <a:endParaRPr lang="ru-RU" dirty="0"/>
          </a:p>
          <a:p>
            <a:r>
              <a:rPr lang="ru-RU" dirty="0" smtClean="0"/>
              <a:t> через конструктор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установить через свойство или метод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получить непосредственного перед вызовом: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внедрение через параметр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с помощью фабрики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с помощью локального фабричного метода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9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1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vs </a:t>
            </a:r>
            <a:r>
              <a:rPr lang="ru-RU" dirty="0" err="1" smtClean="0"/>
              <a:t>тестопригодность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215293"/>
            <a:ext cx="11658210" cy="37518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 </a:t>
            </a:r>
            <a:r>
              <a:rPr lang="en-US" dirty="0"/>
              <a:t>internal </a:t>
            </a:r>
            <a:r>
              <a:rPr lang="ru-RU" dirty="0"/>
              <a:t>и </a:t>
            </a:r>
            <a:r>
              <a:rPr lang="ru-RU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InternalsVisibleTo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/>
              <a:t> </a:t>
            </a:r>
            <a:r>
              <a:rPr lang="ru-RU" dirty="0" smtClean="0"/>
              <a:t>Атрибут </a:t>
            </a:r>
            <a:r>
              <a:rPr lang="ru-RU" dirty="0"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Conditional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/>
              <a:t> Использование </a:t>
            </a:r>
            <a:r>
              <a:rPr lang="ru-RU" dirty="0" smtClean="0"/>
              <a:t>директив </a:t>
            </a:r>
            <a:r>
              <a:rPr lang="ru-RU" dirty="0" smtClean="0">
                <a:latin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</a:rPr>
              <a:t>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и </a:t>
            </a:r>
            <a:r>
              <a:rPr lang="ru-RU" dirty="0">
                <a:latin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</a:rPr>
              <a:t>endif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для условной компиляции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72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Поддельные объекты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458004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Поддельный объект, подделка, </a:t>
            </a:r>
            <a:r>
              <a:rPr lang="en-US" dirty="0" smtClean="0"/>
              <a:t>fake</a:t>
            </a:r>
            <a:r>
              <a:rPr lang="ru-RU" dirty="0" smtClean="0"/>
              <a:t> – общий термин для заглушек и подставок, т.е. объектов, которые имитируют настоящий объект.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 </a:t>
            </a:r>
            <a:r>
              <a:rPr lang="ru-RU" dirty="0" smtClean="0"/>
              <a:t>Подставки – объект применяется для проверка взаимодействия (и относительно </a:t>
            </a:r>
            <a:r>
              <a:rPr lang="ru-RU" dirty="0"/>
              <a:t>н</a:t>
            </a:r>
            <a:r>
              <a:rPr lang="ru-RU" dirty="0" smtClean="0"/>
              <a:t>его высказывается утверждение)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/>
              <a:t> </a:t>
            </a:r>
            <a:r>
              <a:rPr lang="ru-RU" dirty="0" smtClean="0"/>
              <a:t>Заглушки – все остальные случае, обычно возвращает значение или ничего не делает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7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15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Проблемы рукописных подделок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458004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Поддельный объект, подделка, </a:t>
            </a:r>
            <a:r>
              <a:rPr lang="en-US" dirty="0" smtClean="0"/>
              <a:t>fake</a:t>
            </a:r>
            <a:r>
              <a:rPr lang="ru-RU" dirty="0" smtClean="0"/>
              <a:t> – общий термин для заглушек и подставок, т.е. объектов, которые имитируют настоящий объект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их написание требует времени</a:t>
            </a:r>
          </a:p>
          <a:p>
            <a:r>
              <a:rPr lang="ru-RU" dirty="0" smtClean="0">
                <a:latin typeface="+mj-lt"/>
              </a:rPr>
              <a:t> трудно писать подделки для интерфейсов и классов с большим число методов, свойств, событий</a:t>
            </a: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для сохранения состояния подставки требуется писать много стереотипного кода</a:t>
            </a: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сложно повторно использовать</a:t>
            </a:r>
            <a:endParaRPr lang="en-US" dirty="0" smtClean="0">
              <a:latin typeface="+mj-lt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69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Изолирующие каркасы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458004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i="1" dirty="0"/>
              <a:t>Изолирующий каркас </a:t>
            </a:r>
            <a:r>
              <a:rPr lang="ru-RU" dirty="0"/>
              <a:t>– это набор программируемых API,</a:t>
            </a:r>
            <a:br>
              <a:rPr lang="ru-RU" dirty="0"/>
            </a:br>
            <a:r>
              <a:rPr lang="ru-RU" dirty="0"/>
              <a:t>благодаря которым создавать поддельные объекты становится гораздо проще, быстрее и лаконичнее, чем вручную </a:t>
            </a:r>
            <a:br>
              <a:rPr lang="ru-RU" dirty="0"/>
            </a:b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+mj-lt"/>
              </a:rPr>
              <a:t> Упрощается проверка </a:t>
            </a:r>
            <a:r>
              <a:rPr lang="ru-RU" dirty="0" smtClean="0">
                <a:latin typeface="+mj-lt"/>
              </a:rPr>
              <a:t>параметров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Упрощается создание поддельных </a:t>
            </a:r>
            <a:r>
              <a:rPr lang="ru-RU" dirty="0" smtClean="0">
                <a:latin typeface="+mj-lt"/>
              </a:rPr>
              <a:t>объектов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9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Подготовка–действие–утверждение</a:t>
            </a:r>
            <a:r>
              <a:rPr lang="ru-RU" dirty="0"/>
              <a:t> 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458004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Рекомендуется следующая структура теста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> </a:t>
            </a:r>
            <a:r>
              <a:rPr lang="ru-RU" dirty="0" smtClean="0">
                <a:latin typeface="+mn-lt"/>
              </a:rPr>
              <a:t>подготовка – готовим поддельные объекты</a:t>
            </a:r>
            <a:endParaRPr lang="en-US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 действие – выполняем единицу работы</a:t>
            </a:r>
            <a:endParaRPr lang="en-US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r>
              <a:rPr lang="ru-RU" dirty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утверждение – проверяем выполнение</a:t>
            </a:r>
            <a:endParaRPr lang="en-US" dirty="0" smtClean="0">
              <a:latin typeface="+mn-lt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6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Изоляция с помощью </a:t>
            </a:r>
            <a:r>
              <a:rPr lang="en-US" b="1" dirty="0" err="1" smtClean="0"/>
              <a:t>Moq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458004"/>
            <a:ext cx="11658210" cy="5399996"/>
          </a:xfrm>
        </p:spPr>
        <p:txBody>
          <a:bodyPr>
            <a:noAutofit/>
          </a:bodyPr>
          <a:lstStyle/>
          <a:p>
            <a:r>
              <a:rPr lang="ru-RU" sz="1800" dirty="0" smtClean="0">
                <a:latin typeface="+mn-lt"/>
              </a:rPr>
              <a:t> </a:t>
            </a:r>
            <a:r>
              <a:rPr lang="ru-RU" altLang="ru-RU" sz="18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mock</a:t>
            </a:r>
            <a:r>
              <a:rPr lang="ru-RU" altLang="ru-RU" sz="1800" dirty="0">
                <a:solidFill>
                  <a:srgbClr val="6F42C1"/>
                </a:solidFill>
                <a:latin typeface="SFMono-Regular"/>
              </a:rPr>
              <a:t> 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= </a:t>
            </a:r>
            <a:r>
              <a:rPr lang="ru-RU" altLang="ru-RU" sz="18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Mock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&lt;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IFoo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&gt;(); </a:t>
            </a:r>
            <a:endParaRPr lang="en-US" altLang="ru-RU" sz="1800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ru-RU" altLang="ru-RU" sz="1800" dirty="0" err="1" smtClean="0">
                <a:solidFill>
                  <a:srgbClr val="6F42C1"/>
                </a:solidFill>
                <a:latin typeface="SFMono-Regular"/>
              </a:rPr>
              <a:t>mock.Setup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 smtClean="0">
                <a:solidFill>
                  <a:srgbClr val="24292E"/>
                </a:solidFill>
                <a:latin typeface="SFMono-Regular"/>
              </a:rPr>
              <a:t>foo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foo.DoSomething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ping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)).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Returns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005CC5"/>
                </a:solidFill>
                <a:latin typeface="SFMono-Regular"/>
              </a:rPr>
              <a:t>true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);</a:t>
            </a:r>
            <a:endParaRPr lang="en-US" altLang="ru-RU" sz="1800" dirty="0" smtClean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ru-RU" sz="1800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mock.Setup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(x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x.DoSomethingStringy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It.IsAny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&lt;</a:t>
            </a:r>
            <a:r>
              <a:rPr lang="ru-RU" altLang="ru-RU" sz="1800" dirty="0" err="1">
                <a:solidFill>
                  <a:srgbClr val="D73A49"/>
                </a:solidFill>
                <a:latin typeface="SFMono-Regular"/>
              </a:rPr>
              <a:t>string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&gt;())) 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Returns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((</a:t>
            </a:r>
            <a:r>
              <a:rPr lang="ru-RU" altLang="ru-RU" sz="1800" dirty="0" err="1">
                <a:solidFill>
                  <a:srgbClr val="D73A49"/>
                </a:solidFill>
                <a:latin typeface="SFMono-Regular"/>
              </a:rPr>
              <a:t>string</a:t>
            </a:r>
            <a:r>
              <a:rPr lang="ru-RU" altLang="ru-RU" sz="1800" dirty="0">
                <a:solidFill>
                  <a:srgbClr val="D73A49"/>
                </a:solidFill>
                <a:latin typeface="SFMono-Regular"/>
              </a:rPr>
              <a:t> 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s)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s.ToLower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());</a:t>
            </a:r>
            <a:r>
              <a:rPr lang="ru-RU" altLang="ru-RU" sz="1800" dirty="0"/>
              <a:t> </a:t>
            </a:r>
            <a:endParaRPr lang="ru-RU" altLang="ru-RU" sz="1800" dirty="0">
              <a:latin typeface="Arial" panose="020B0604020202020204" pitchFamily="34" charset="0"/>
            </a:endParaRPr>
          </a:p>
          <a:p>
            <a:pPr lvl="0"/>
            <a:r>
              <a:rPr lang="en-US" sz="1800" dirty="0" smtClean="0">
                <a:latin typeface="+mn-lt"/>
              </a:rPr>
              <a:t> 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mock.Setup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foo.DoSomething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reset</a:t>
            </a:r>
            <a:r>
              <a:rPr lang="ru-RU" altLang="ru-RU" sz="1800" dirty="0" smtClean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)).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Throws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&lt;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InvalidOperationException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&gt;();</a:t>
            </a:r>
            <a:endParaRPr lang="en-US" altLang="ru-RU" sz="1800" dirty="0" smtClean="0">
              <a:solidFill>
                <a:srgbClr val="24292E"/>
              </a:solidFill>
              <a:latin typeface="SFMono-Regular"/>
            </a:endParaRPr>
          </a:p>
          <a:p>
            <a:r>
              <a:rPr lang="en-US" altLang="ru-RU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mock.SetupSequence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(f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f.GetCount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()) </a:t>
            </a:r>
            <a:r>
              <a:rPr lang="en-US" altLang="ru-RU" sz="1800" dirty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>
                <a:solidFill>
                  <a:srgbClr val="24292E"/>
                </a:solidFill>
                <a:latin typeface="SFMono-Regular"/>
              </a:rPr>
            </a:b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Returns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05CC5"/>
                </a:solidFill>
                <a:latin typeface="SFMono-Regular"/>
              </a:rPr>
              <a:t>3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 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will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be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returned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on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1st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invocation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</a:b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Returns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05CC5"/>
                </a:solidFill>
                <a:latin typeface="SFMono-Regular"/>
              </a:rPr>
              <a:t>2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 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will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be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returned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on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2nd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invocation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</a:b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 smtClean="0">
                <a:solidFill>
                  <a:srgbClr val="24292E"/>
                </a:solidFill>
                <a:latin typeface="SFMono-Regular"/>
              </a:rPr>
              <a:t>Returns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smtClean="0">
                <a:solidFill>
                  <a:srgbClr val="005CC5"/>
                </a:solidFill>
                <a:latin typeface="SFMono-Regular"/>
              </a:rPr>
              <a:t>1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 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will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be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returned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on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3rd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invocation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</a:b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 smtClean="0">
                <a:solidFill>
                  <a:srgbClr val="24292E"/>
                </a:solidFill>
                <a:latin typeface="SFMono-Regular"/>
              </a:rPr>
              <a:t>Returns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smtClean="0">
                <a:solidFill>
                  <a:srgbClr val="005CC5"/>
                </a:solidFill>
                <a:latin typeface="SFMono-Regular"/>
              </a:rPr>
              <a:t>0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 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will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be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returned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on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4th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invocation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</a:b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Throws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InvalidOperationException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()); 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will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be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thrown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on</a:t>
            </a:r>
            <a:r>
              <a:rPr lang="ru-RU" altLang="ru-RU" sz="1800" dirty="0">
                <a:solidFill>
                  <a:srgbClr val="6A737D"/>
                </a:solidFill>
                <a:latin typeface="SFMono-Regular"/>
              </a:rPr>
              <a:t> 5th </a:t>
            </a:r>
            <a:r>
              <a:rPr lang="ru-RU" altLang="ru-RU" sz="1800" dirty="0" err="1">
                <a:solidFill>
                  <a:srgbClr val="6A737D"/>
                </a:solidFill>
                <a:latin typeface="SFMono-Regular"/>
              </a:rPr>
              <a:t>invocation</a:t>
            </a:r>
            <a:r>
              <a:rPr lang="ru-RU" altLang="ru-RU" sz="1800" dirty="0"/>
              <a:t> </a:t>
            </a:r>
            <a:endParaRPr lang="ru-RU" altLang="ru-RU" sz="1800" dirty="0">
              <a:latin typeface="Arial" panose="020B0604020202020204" pitchFamily="34" charset="0"/>
            </a:endParaRPr>
          </a:p>
          <a:p>
            <a:r>
              <a:rPr lang="ru-RU" altLang="ru-RU" sz="1800" dirty="0" smtClean="0"/>
              <a:t>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mock.Setup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foo.Name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Returns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Fred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); </a:t>
            </a:r>
            <a:r>
              <a:rPr lang="en-US" altLang="ru-RU" sz="1800" dirty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>
                <a:solidFill>
                  <a:srgbClr val="24292E"/>
                </a:solidFill>
                <a:latin typeface="SFMono-Regular"/>
              </a:rPr>
            </a:b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ru-RU" altLang="ru-RU" sz="1800" dirty="0" err="1" smtClean="0">
                <a:solidFill>
                  <a:srgbClr val="6F42C1"/>
                </a:solidFill>
                <a:latin typeface="SFMono-Regular"/>
              </a:rPr>
              <a:t>mock.As</a:t>
            </a: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&lt;</a:t>
            </a:r>
            <a:r>
              <a:rPr lang="ru-RU" altLang="ru-RU" sz="1800" dirty="0" err="1" smtClean="0">
                <a:solidFill>
                  <a:srgbClr val="6F42C1"/>
                </a:solidFill>
                <a:latin typeface="SFMono-Regular"/>
              </a:rPr>
              <a:t>IDisposable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&gt;().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Setup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disposable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disposable.Dispose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());</a:t>
            </a:r>
            <a:r>
              <a:rPr lang="ru-RU" altLang="ru-RU" sz="1800" dirty="0"/>
              <a:t> </a:t>
            </a:r>
            <a:endParaRPr lang="en-US" altLang="ru-RU" sz="1800" dirty="0" smtClean="0"/>
          </a:p>
          <a:p>
            <a:pPr lvl="0"/>
            <a:r>
              <a:rPr lang="en-US" altLang="ru-RU" sz="1800" dirty="0">
                <a:latin typeface="Arial" panose="020B0604020202020204" pitchFamily="34" charset="0"/>
              </a:rPr>
              <a:t> </a:t>
            </a:r>
            <a:r>
              <a:rPr lang="en-US" altLang="ru-RU" sz="1800" dirty="0" smtClean="0">
                <a:latin typeface="Arial" panose="020B0604020202020204" pitchFamily="34" charset="0"/>
              </a:rPr>
              <a:t>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mock.Verify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foo.DoSomething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ping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),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Times.Never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());</a:t>
            </a:r>
            <a:r>
              <a:rPr lang="ru-RU" altLang="ru-RU" sz="1800" dirty="0"/>
              <a:t> </a:t>
            </a:r>
            <a:endParaRPr lang="ru-RU" altLang="ru-RU" sz="1800" dirty="0">
              <a:latin typeface="Arial" panose="020B0604020202020204" pitchFamily="34" charset="0"/>
            </a:endParaRPr>
          </a:p>
          <a:p>
            <a:pPr lvl="0"/>
            <a:r>
              <a:rPr lang="en-US" altLang="ru-RU" sz="1800" dirty="0" smtClean="0">
                <a:latin typeface="Arial" panose="020B0604020202020204" pitchFamily="34" charset="0"/>
              </a:rPr>
              <a:t>  </a:t>
            </a:r>
            <a:r>
              <a:rPr lang="ru-RU" altLang="ru-RU" sz="1800" dirty="0" err="1">
                <a:solidFill>
                  <a:srgbClr val="6F42C1"/>
                </a:solidFill>
                <a:latin typeface="SFMono-Regular"/>
              </a:rPr>
              <a:t>mock.Setup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foo.DoSomething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ping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)) </a:t>
            </a: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</a:b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Callback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(()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Console.WriteLine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Before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returns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)) </a:t>
            </a: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</a:b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Returns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 err="1">
                <a:solidFill>
                  <a:srgbClr val="005CC5"/>
                </a:solidFill>
                <a:latin typeface="SFMono-Regular"/>
              </a:rPr>
              <a:t>true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 </a:t>
            </a:r>
            <a: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  <a:t/>
            </a:r>
            <a:br>
              <a:rPr lang="en-US" altLang="ru-RU" sz="1800" dirty="0" smtClean="0">
                <a:solidFill>
                  <a:srgbClr val="24292E"/>
                </a:solidFill>
                <a:latin typeface="SFMono-Regular"/>
              </a:rPr>
            </a:br>
            <a:r>
              <a:rPr lang="ru-RU" altLang="ru-RU" sz="1800" dirty="0" smtClean="0">
                <a:solidFill>
                  <a:srgbClr val="24292E"/>
                </a:solidFill>
                <a:latin typeface="SFMono-Regular"/>
              </a:rPr>
              <a:t>.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Callback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(() =&gt; </a:t>
            </a:r>
            <a:r>
              <a:rPr lang="ru-RU" altLang="ru-RU" sz="1800" dirty="0" err="1">
                <a:solidFill>
                  <a:srgbClr val="24292E"/>
                </a:solidFill>
                <a:latin typeface="SFMono-Regular"/>
              </a:rPr>
              <a:t>Console.WriteLine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After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ru-RU" altLang="ru-RU" sz="1800" dirty="0" err="1">
                <a:solidFill>
                  <a:srgbClr val="032F62"/>
                </a:solidFill>
                <a:latin typeface="SFMono-Regular"/>
              </a:rPr>
              <a:t>returns</a:t>
            </a:r>
            <a:r>
              <a:rPr lang="ru-RU" altLang="ru-RU" sz="18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ru-RU" altLang="ru-RU" sz="1800" dirty="0">
                <a:solidFill>
                  <a:srgbClr val="24292E"/>
                </a:solidFill>
                <a:latin typeface="SFMono-Regular"/>
              </a:rPr>
              <a:t>));</a:t>
            </a:r>
            <a:r>
              <a:rPr lang="ru-RU" altLang="ru-RU" sz="1800" dirty="0"/>
              <a:t> </a:t>
            </a:r>
            <a:endParaRPr lang="ru-RU" altLang="ru-RU" sz="1800" dirty="0">
              <a:latin typeface="Arial" panose="020B0604020202020204" pitchFamily="34" charset="0"/>
            </a:endParaRPr>
          </a:p>
          <a:p>
            <a:endParaRPr lang="ru-RU" altLang="ru-RU" sz="3600" dirty="0">
              <a:latin typeface="Arial" panose="020B0604020202020204" pitchFamily="34" charset="0"/>
            </a:endParaRPr>
          </a:p>
          <a:p>
            <a:pPr lvl="0"/>
            <a:endParaRPr lang="ru-RU" altLang="ru-RU" sz="1400" dirty="0">
              <a:latin typeface="Arial" panose="020B0604020202020204" pitchFamily="34" charset="0"/>
            </a:endParaRPr>
          </a:p>
          <a:p>
            <a:endParaRPr lang="en-US" sz="1400" dirty="0" smtClean="0">
              <a:latin typeface="+mn-lt"/>
            </a:endParaRPr>
          </a:p>
          <a:p>
            <a:endParaRPr lang="ru-RU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414965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Unit testing:</a:t>
            </a:r>
            <a:r>
              <a:rPr lang="ru-RU" dirty="0"/>
              <a:t> определение, назначение, принципы</a:t>
            </a:r>
          </a:p>
        </p:txBody>
      </p:sp>
    </p:spTree>
    <p:extLst>
      <p:ext uri="{BB962C8B-B14F-4D97-AF65-F5344CB8AC3E}">
        <p14:creationId xmlns:p14="http://schemas.microsoft.com/office/powerpoint/2010/main" val="27956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3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изолирующих каркасов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458004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Ограниченные (не умеют подделывать статические методы, </a:t>
            </a:r>
            <a:r>
              <a:rPr lang="ru-RU" dirty="0" err="1" smtClean="0">
                <a:latin typeface="+mj-lt"/>
              </a:rPr>
              <a:t>невиртуальные</a:t>
            </a:r>
            <a:r>
              <a:rPr lang="ru-RU" dirty="0" smtClean="0">
                <a:latin typeface="+mj-lt"/>
              </a:rPr>
              <a:t> методы, неоткрытые классы и т.д.)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Неограниченные (можно подделать все, что угодно)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Изоляция с помощью </a:t>
            </a:r>
            <a:r>
              <a:rPr lang="en-US" b="1" dirty="0" smtClean="0"/>
              <a:t>Fakes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383693"/>
            <a:ext cx="11658210" cy="265115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Добавить проект к тестовому проекту</a:t>
            </a:r>
            <a:endParaRPr lang="en-US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Создать </a:t>
            </a:r>
            <a:r>
              <a:rPr lang="en-US" altLang="ru-RU" dirty="0" smtClean="0">
                <a:latin typeface="+mn-lt"/>
              </a:rPr>
              <a:t>fakes</a:t>
            </a:r>
          </a:p>
          <a:p>
            <a:endParaRPr lang="ru-RU" altLang="ru-RU" dirty="0" smtClean="0">
              <a:latin typeface="+mn-lt"/>
            </a:endParaRPr>
          </a:p>
          <a:p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Использовать </a:t>
            </a:r>
            <a:r>
              <a:rPr lang="en-US" altLang="ru-RU" dirty="0" err="1" smtClean="0">
                <a:latin typeface="Consolas" panose="020B0609020204030204" pitchFamily="49" charset="0"/>
              </a:rPr>
              <a:t>ShimContext</a:t>
            </a:r>
            <a:endParaRPr lang="ru-RU" altLang="ru-RU" dirty="0">
              <a:latin typeface="Consolas" panose="020B0609020204030204" pitchFamily="49" charset="0"/>
            </a:endParaRPr>
          </a:p>
          <a:p>
            <a:endParaRPr lang="ru-RU" altLang="ru-RU" sz="4800" dirty="0">
              <a:latin typeface="Arial" panose="020B0604020202020204" pitchFamily="34" charset="0"/>
            </a:endParaRPr>
          </a:p>
          <a:p>
            <a:pPr lvl="0"/>
            <a:endParaRPr lang="ru-RU" altLang="ru-RU" sz="2000" dirty="0">
              <a:latin typeface="Arial" panose="020B0604020202020204" pitchFamily="34" charset="0"/>
            </a:endParaRPr>
          </a:p>
          <a:p>
            <a:endParaRPr lang="en-US" sz="2000" dirty="0" smtClean="0">
              <a:latin typeface="+mn-lt"/>
            </a:endParaRPr>
          </a:p>
          <a:p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78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Обзор </a:t>
            </a:r>
            <a:r>
              <a:rPr lang="en-US" dirty="0"/>
              <a:t>testing </a:t>
            </a:r>
            <a:r>
              <a:rPr lang="ru-RU" dirty="0"/>
              <a:t>и </a:t>
            </a:r>
            <a:r>
              <a:rPr lang="en-US" dirty="0"/>
              <a:t>mocking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2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</a:t>
            </a:r>
            <a:r>
              <a:rPr lang="en-US" dirty="0" smtClean="0"/>
              <a:t>testing frameworks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26948"/>
              </p:ext>
            </p:extLst>
          </p:nvPr>
        </p:nvGraphicFramePr>
        <p:xfrm>
          <a:off x="245577" y="1760907"/>
          <a:ext cx="11700846" cy="410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482">
                  <a:extLst>
                    <a:ext uri="{9D8B030D-6E8A-4147-A177-3AD203B41FA5}">
                      <a16:colId xmlns:a16="http://schemas.microsoft.com/office/drawing/2014/main" val="805513393"/>
                    </a:ext>
                  </a:extLst>
                </a:gridCol>
                <a:gridCol w="3567953">
                  <a:extLst>
                    <a:ext uri="{9D8B030D-6E8A-4147-A177-3AD203B41FA5}">
                      <a16:colId xmlns:a16="http://schemas.microsoft.com/office/drawing/2014/main" val="3875013516"/>
                    </a:ext>
                  </a:extLst>
                </a:gridCol>
                <a:gridCol w="4075411">
                  <a:extLst>
                    <a:ext uri="{9D8B030D-6E8A-4147-A177-3AD203B41FA5}">
                      <a16:colId xmlns:a16="http://schemas.microsoft.com/office/drawing/2014/main" val="891476078"/>
                    </a:ext>
                  </a:extLst>
                </a:gridCol>
              </a:tblGrid>
              <a:tr h="520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17295" algn="ctr"/>
                        </a:tabLst>
                      </a:pPr>
                      <a:r>
                        <a:rPr lang="ru-RU" sz="2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 Test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NUnit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727806"/>
                  </a:ext>
                </a:extLst>
              </a:tr>
              <a:tr h="363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3425" algn="l"/>
                        </a:tabLs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Распространение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Интегрирован</a:t>
                      </a:r>
                      <a:r>
                        <a:rPr lang="ru-RU" sz="2400" b="0" baseline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в </a:t>
                      </a:r>
                      <a:r>
                        <a:rPr lang="en-US" sz="2400" b="0" baseline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VS Enterprise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Nuget</a:t>
                      </a: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пакет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743049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Параметризированные тест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DataSourceAttribute</a:t>
                      </a: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простой перебор вариантов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TestCaseSourceAttribute</a:t>
                      </a: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возможна нетривиальная</a:t>
                      </a:r>
                      <a:r>
                        <a:rPr lang="ru-RU" sz="2400" b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400" b="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логка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565502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Группировка</a:t>
                      </a:r>
                      <a:endParaRPr lang="ru-RU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TestCategory</a:t>
                      </a:r>
                      <a:r>
                        <a:rPr lang="en-US" sz="24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Playlist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TestCategory</a:t>
                      </a:r>
                      <a:endParaRPr lang="ru-RU" sz="2400" b="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353708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Запуск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Требует наличия </a:t>
                      </a: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VS</a:t>
                      </a: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на тестовой машине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Runner </a:t>
                      </a: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загружается вместе с пакетов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02295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4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</a:t>
            </a:r>
            <a:r>
              <a:rPr lang="en-US" dirty="0" smtClean="0"/>
              <a:t>mocking frameworks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90057"/>
              </p:ext>
            </p:extLst>
          </p:nvPr>
        </p:nvGraphicFramePr>
        <p:xfrm>
          <a:off x="245577" y="1760906"/>
          <a:ext cx="11700846" cy="4001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841">
                  <a:extLst>
                    <a:ext uri="{9D8B030D-6E8A-4147-A177-3AD203B41FA5}">
                      <a16:colId xmlns:a16="http://schemas.microsoft.com/office/drawing/2014/main" val="805513393"/>
                    </a:ext>
                  </a:extLst>
                </a:gridCol>
                <a:gridCol w="3478306">
                  <a:extLst>
                    <a:ext uri="{9D8B030D-6E8A-4147-A177-3AD203B41FA5}">
                      <a16:colId xmlns:a16="http://schemas.microsoft.com/office/drawing/2014/main" val="3875013516"/>
                    </a:ext>
                  </a:extLst>
                </a:gridCol>
                <a:gridCol w="4309699">
                  <a:extLst>
                    <a:ext uri="{9D8B030D-6E8A-4147-A177-3AD203B41FA5}">
                      <a16:colId xmlns:a16="http://schemas.microsoft.com/office/drawing/2014/main" val="2229365654"/>
                    </a:ext>
                  </a:extLst>
                </a:gridCol>
              </a:tblGrid>
              <a:tr h="520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17295" algn="ctr"/>
                        </a:tabLst>
                      </a:pPr>
                      <a:r>
                        <a:rPr lang="ru-RU" sz="2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Moq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Fakes (Moles)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727806"/>
                  </a:ext>
                </a:extLst>
              </a:tr>
              <a:tr h="363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3425" algn="l"/>
                        </a:tabLs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Ограниченность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Ограниченный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Неограниченный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743049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Создание</a:t>
                      </a:r>
                      <a:r>
                        <a:rPr lang="ru-RU" sz="2400" b="1" baseline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заглушек и подставок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565502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Распространение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Nuget</a:t>
                      </a:r>
                      <a:r>
                        <a:rPr lang="en-US" sz="24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4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пакет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Интегрирована</a:t>
                      </a:r>
                      <a:r>
                        <a:rPr lang="ru-RU" sz="2400" b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в </a:t>
                      </a:r>
                      <a:r>
                        <a:rPr lang="en-US" sz="2400" b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VS Enterprise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353708"/>
                  </a:ext>
                </a:extLst>
              </a:tr>
              <a:tr h="675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Рекурсивные подделки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904530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Массовое подделывание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2270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7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Тестопригодный</a:t>
            </a:r>
            <a:r>
              <a:rPr lang="ru-RU" dirty="0"/>
              <a:t> код</a:t>
            </a:r>
          </a:p>
        </p:txBody>
      </p:sp>
    </p:spTree>
    <p:extLst>
      <p:ext uri="{BB962C8B-B14F-4D97-AF65-F5344CB8AC3E}">
        <p14:creationId xmlns:p14="http://schemas.microsoft.com/office/powerpoint/2010/main" val="4666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Цели </a:t>
            </a:r>
            <a:r>
              <a:rPr lang="ru-RU" b="1" dirty="0" smtClean="0"/>
              <a:t>проектирования</a:t>
            </a:r>
            <a:r>
              <a:rPr lang="en-US" b="1" dirty="0" smtClean="0"/>
              <a:t> </a:t>
            </a:r>
            <a:r>
              <a:rPr lang="ru-RU" b="1" dirty="0" smtClean="0"/>
              <a:t>с </a:t>
            </a:r>
            <a:r>
              <a:rPr lang="ru-RU" b="1" dirty="0"/>
              <a:t>учетом </a:t>
            </a:r>
            <a:r>
              <a:rPr lang="ru-RU" b="1" dirty="0" err="1"/>
              <a:t>тестопригодности</a:t>
            </a:r>
            <a:r>
              <a:rPr lang="ru-RU" dirty="0"/>
              <a:t>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681315"/>
              </p:ext>
            </p:extLst>
          </p:nvPr>
        </p:nvGraphicFramePr>
        <p:xfrm>
          <a:off x="175065" y="1240953"/>
          <a:ext cx="11613662" cy="529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3662">
                  <a:extLst>
                    <a:ext uri="{9D8B030D-6E8A-4147-A177-3AD203B41FA5}">
                      <a16:colId xmlns:a16="http://schemas.microsoft.com/office/drawing/2014/main" val="805513393"/>
                    </a:ext>
                  </a:extLst>
                </a:gridCol>
              </a:tblGrid>
              <a:tr h="627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17295" algn="ctr"/>
                        </a:tabLst>
                      </a:pPr>
                      <a:r>
                        <a:rPr lang="ru-RU" sz="24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Рекомендация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727806"/>
                  </a:ext>
                </a:extLst>
              </a:tr>
              <a:tr h="575429"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 умолчанию делайте методы </a:t>
                      </a:r>
                      <a:r>
                        <a:rPr lang="ru-RU" sz="18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виртуальными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743049"/>
                  </a:ext>
                </a:extLst>
              </a:tr>
              <a:tr h="564650"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Проектируйте на основе интерфейсов.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565502"/>
                  </a:ext>
                </a:extLst>
              </a:tr>
              <a:tr h="564650"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 умолчанию делайте классы </a:t>
                      </a:r>
                      <a:r>
                        <a:rPr lang="ru-RU" sz="18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незапечатанными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353708"/>
                  </a:ext>
                </a:extLst>
              </a:tr>
              <a:tr h="869406"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Избегайте создания </a:t>
                      </a:r>
                      <a:r>
                        <a:rPr lang="ru-RU" sz="18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экземпляров конкретных </a:t>
                      </a:r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классов внутри методов</a:t>
                      </a:r>
                      <a:r>
                        <a:rPr lang="ru-RU" sz="18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содержащих </a:t>
                      </a:r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логику. Получайте </a:t>
                      </a:r>
                      <a:r>
                        <a:rPr lang="ru-RU" sz="18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экземпляры </a:t>
                      </a:r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классов от вспомогательных </a:t>
                      </a:r>
                      <a:r>
                        <a:rPr lang="ru-RU" sz="18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методов</a:t>
                      </a:r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фабрик, DI-контейнеров </a:t>
                      </a:r>
                      <a:r>
                        <a:rPr lang="ru-RU" sz="18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типа </a:t>
                      </a:r>
                      <a:r>
                        <a:rPr lang="ru-RU" sz="1800" b="0" i="0" dirty="0" err="1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Unity</a:t>
                      </a:r>
                      <a:r>
                        <a:rPr lang="ru-RU" sz="18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или иных мест, но не </a:t>
                      </a:r>
                      <a:r>
                        <a:rPr lang="ru-RU" sz="18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создавайте их </a:t>
                      </a:r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напрямую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130315"/>
                  </a:ext>
                </a:extLst>
              </a:tr>
              <a:tr h="869406"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Избегайте прямых обращений к </a:t>
                      </a:r>
                      <a:r>
                        <a:rPr lang="ru-RU" sz="18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статическим </a:t>
                      </a:r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методам. Предпочитайте </a:t>
                      </a:r>
                      <a:r>
                        <a:rPr lang="ru-RU" sz="18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вызовы </a:t>
                      </a:r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методов экземпляра, из которых</a:t>
                      </a:r>
                      <a:b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уже вызываются статические методы.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223925"/>
                  </a:ext>
                </a:extLst>
              </a:tr>
              <a:tr h="564650"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Избегайте конструкторов и </a:t>
                      </a:r>
                      <a:r>
                        <a:rPr lang="ru-RU" sz="18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статических </a:t>
                      </a:r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конструкторов, содержащих </a:t>
                      </a:r>
                      <a:r>
                        <a:rPr lang="ru-RU" sz="18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логику</a:t>
                      </a:r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716006"/>
                  </a:ext>
                </a:extLst>
              </a:tr>
              <a:tr h="564650"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Отделяйте логику </a:t>
                      </a:r>
                      <a:r>
                        <a:rPr lang="ru-RU" sz="18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объектов-одиночек</a:t>
                      </a:r>
                      <a:r>
                        <a:rPr lang="ru-RU" sz="1800" b="0" i="0" baseline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b="0" i="0" dirty="0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1800" b="0" i="0" dirty="0" err="1" smtClean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синглтонов</a:t>
                      </a:r>
                      <a:r>
                        <a:rPr lang="ru-RU" sz="1800" b="0" i="0" dirty="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от логики их создания</a:t>
                      </a:r>
                      <a:endParaRPr lang="ru-RU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88595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7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Минусы проектирования с учетом </a:t>
            </a:r>
            <a:r>
              <a:rPr lang="ru-RU" dirty="0" err="1" smtClean="0"/>
              <a:t>тестопригодности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458004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Увеличивается объем работы 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Потенциальное усложнение кода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Раскрытие внутренней реализации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Иногда нет возможности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1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 </a:t>
            </a:r>
            <a:r>
              <a:rPr lang="ru-RU" dirty="0" smtClean="0"/>
              <a:t>тестирования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041148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Зачем тестируем?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3431018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Чтобы было качественно</a:t>
            </a:r>
            <a:endParaRPr lang="ru-RU" sz="3200" b="1" dirty="0"/>
          </a:p>
        </p:txBody>
      </p:sp>
      <p:pic>
        <p:nvPicPr>
          <p:cNvPr id="1026" name="Picture 2" descr="ÐÐ°ÑÑÐ¸Ð½ÐºÐ¸ Ð¿Ð¾ Ð·Ð°Ð¿ÑÐ¾ÑÑ lik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4395611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8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Плюсы проектирования с учетом </a:t>
            </a:r>
            <a:r>
              <a:rPr lang="ru-RU" dirty="0" err="1" smtClean="0"/>
              <a:t>тестопригодности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209649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Более простая проверка работоспособности кода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Надежное исправления дефектов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Следование принципам </a:t>
            </a:r>
            <a:r>
              <a:rPr lang="en-US" dirty="0" smtClean="0">
                <a:latin typeface="+mj-lt"/>
              </a:rPr>
              <a:t>SOLID</a:t>
            </a:r>
            <a:r>
              <a:rPr lang="ru-RU" dirty="0" smtClean="0">
                <a:latin typeface="+mj-lt"/>
              </a:rPr>
              <a:t>: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четкое разделение обязанностей</a:t>
            </a:r>
          </a:p>
          <a:p>
            <a:pPr lvl="1"/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классы открыты для расширения, закрыты для изменения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зависимость от абстракции и внедрение зависимостей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Тест – дополнительный пользователь </a:t>
            </a:r>
            <a:r>
              <a:rPr lang="en-US" dirty="0" smtClean="0">
                <a:latin typeface="+mj-lt"/>
              </a:rPr>
              <a:t>API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0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Интеграционные 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2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Интеграционный тест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164493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 </a:t>
            </a:r>
          </a:p>
          <a:p>
            <a:r>
              <a:rPr lang="ru-RU" dirty="0" smtClean="0">
                <a:latin typeface="+mj-lt"/>
              </a:rPr>
              <a:t> Медленнее модульных тестов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Требуют конкретного окружения (БД и т.д.)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Нужно подготовка (используются </a:t>
            </a:r>
            <a:r>
              <a:rPr lang="en-US" dirty="0" err="1" smtClean="0">
                <a:latin typeface="+mj-lt"/>
              </a:rPr>
              <a:t>TestInitialize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ClassInitialize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45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Примеры из жизни</a:t>
            </a:r>
          </a:p>
        </p:txBody>
      </p:sp>
    </p:spTree>
    <p:extLst>
      <p:ext uri="{BB962C8B-B14F-4D97-AF65-F5344CB8AC3E}">
        <p14:creationId xmlns:p14="http://schemas.microsoft.com/office/powerpoint/2010/main" val="9846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F.A.Q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03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FAQ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164493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Q: </a:t>
            </a:r>
            <a:r>
              <a:rPr lang="ru-RU" dirty="0" smtClean="0">
                <a:latin typeface="+mj-lt"/>
              </a:rPr>
              <a:t>Кто должен делать?</a:t>
            </a:r>
          </a:p>
          <a:p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</a:t>
            </a:r>
            <a:r>
              <a:rPr lang="ru-RU" dirty="0" smtClean="0">
                <a:latin typeface="+mj-lt"/>
              </a:rPr>
              <a:t> Разработчик (в основном, расширенная отладка)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Q:</a:t>
            </a: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Какое должно быть покрытие</a:t>
            </a:r>
            <a:r>
              <a:rPr lang="ru-RU" dirty="0">
                <a:latin typeface="+mj-lt"/>
              </a:rPr>
              <a:t>?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A:</a:t>
            </a:r>
            <a:r>
              <a:rPr lang="ru-RU" dirty="0" smtClean="0">
                <a:latin typeface="+mj-lt"/>
              </a:rPr>
              <a:t> Чем больше, тем лучше (+ принцип Парето)</a:t>
            </a:r>
          </a:p>
          <a:p>
            <a:endParaRPr lang="ru-RU" dirty="0">
              <a:latin typeface="+mj-lt"/>
            </a:endParaRPr>
          </a:p>
          <a:p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Q: </a:t>
            </a:r>
            <a:r>
              <a:rPr lang="ru-RU" dirty="0" smtClean="0">
                <a:latin typeface="+mj-lt"/>
              </a:rPr>
              <a:t>Как структурно организовать тесты?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 </a:t>
            </a:r>
            <a:r>
              <a:rPr lang="ru-RU" dirty="0" smtClean="0">
                <a:latin typeface="+mj-lt"/>
              </a:rPr>
              <a:t>Модульные и интеграционные в отдельных проектах (или каталогах), следовать структуре тестируемого проекта?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4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FAQ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1164493"/>
            <a:ext cx="1165821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endParaRPr lang="ru-RU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Q: </a:t>
            </a:r>
            <a:r>
              <a:rPr lang="ru-RU" dirty="0" smtClean="0">
                <a:latin typeface="+mj-lt"/>
              </a:rPr>
              <a:t>Что такое </a:t>
            </a:r>
            <a:r>
              <a:rPr lang="en-US" dirty="0" smtClean="0">
                <a:latin typeface="+mj-lt"/>
              </a:rPr>
              <a:t>TDD (Test Driven Development)</a:t>
            </a:r>
            <a:r>
              <a:rPr lang="ru-RU" dirty="0" smtClean="0">
                <a:latin typeface="+mj-lt"/>
              </a:rPr>
              <a:t>?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 </a:t>
            </a:r>
            <a:r>
              <a:rPr lang="ru-RU" dirty="0" smtClean="0">
                <a:latin typeface="+mj-lt"/>
              </a:rPr>
              <a:t>Сначала пишется тест (он падает), затем код, в конце запускаем тест и убеждаемся, что он проходит</a:t>
            </a:r>
            <a:br>
              <a:rPr lang="ru-RU" dirty="0" smtClean="0">
                <a:latin typeface="+mj-lt"/>
              </a:rPr>
            </a:br>
            <a:endParaRPr lang="ru-RU" dirty="0" smtClean="0">
              <a:latin typeface="+mj-lt"/>
            </a:endParaRPr>
          </a:p>
          <a:p>
            <a:r>
              <a:rPr lang="ru-RU" dirty="0"/>
              <a:t> </a:t>
            </a:r>
            <a:r>
              <a:rPr lang="en-US" dirty="0"/>
              <a:t>Q: </a:t>
            </a:r>
            <a:r>
              <a:rPr lang="ru-RU" dirty="0" smtClean="0"/>
              <a:t>Зачем писать тесты?</a:t>
            </a:r>
            <a:endParaRPr lang="en-US" dirty="0"/>
          </a:p>
          <a:p>
            <a:r>
              <a:rPr lang="en-US" dirty="0"/>
              <a:t> A: </a:t>
            </a:r>
            <a:r>
              <a:rPr lang="ru-RU" dirty="0" smtClean="0"/>
              <a:t>Дополнительный уровень контроля. Выявление дефектов на этапе разработки. Проверка удобства использования </a:t>
            </a:r>
            <a:r>
              <a:rPr lang="en-US" dirty="0" smtClean="0"/>
              <a:t>API</a:t>
            </a:r>
            <a:r>
              <a:rPr lang="ru-RU" dirty="0" smtClean="0"/>
              <a:t>. Скорость разработки снижается, скорость внедрения повышается. Повышается качество и устойчивость к изменениям.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6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39606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Ссылки и литература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7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963" y="3134398"/>
            <a:ext cx="2405237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www.scout-gps.ru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/>
              <a:t>8 (812) 607 77 41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83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модуля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440537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Что такое модуль?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047749" y="4131678"/>
            <a:ext cx="10115551" cy="1126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Изолированная </a:t>
            </a:r>
            <a:r>
              <a:rPr lang="ru-RU" sz="3200" b="1" dirty="0"/>
              <a:t>часть кода, выполняющую </a:t>
            </a:r>
            <a:r>
              <a:rPr lang="ru-RU" sz="3200" b="1" dirty="0" smtClean="0"/>
              <a:t>единицу </a:t>
            </a:r>
            <a:r>
              <a:rPr lang="ru-RU" sz="3200" b="1" dirty="0"/>
              <a:t>работу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00655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</a:t>
            </a:r>
            <a:r>
              <a:rPr lang="ru-RU" dirty="0" smtClean="0"/>
              <a:t>модуля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048198" y="2034444"/>
            <a:ext cx="10896181" cy="39663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Конечный результат может принимать следующие формы </a:t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возвращенное значение из метода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видимое </a:t>
            </a:r>
            <a:r>
              <a:rPr lang="ru-RU" dirty="0"/>
              <a:t>изменение состояния или поведения </a:t>
            </a:r>
            <a:r>
              <a:rPr lang="ru-RU" dirty="0" smtClean="0"/>
              <a:t>системы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обращение </a:t>
            </a:r>
            <a:r>
              <a:rPr lang="ru-RU" dirty="0"/>
              <a:t>к сторонней </a:t>
            </a:r>
            <a:r>
              <a:rPr lang="ru-RU" dirty="0" smtClean="0"/>
              <a:t>системе 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0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</a:t>
            </a:r>
            <a:r>
              <a:rPr lang="ru-RU" dirty="0" smtClean="0"/>
              <a:t> тест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026613" y="3187323"/>
            <a:ext cx="10117638" cy="1022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Код, который </a:t>
            </a:r>
            <a:r>
              <a:rPr lang="ru-RU" dirty="0" smtClean="0"/>
              <a:t>вызывает </a:t>
            </a:r>
            <a:r>
              <a:rPr lang="ru-RU" dirty="0"/>
              <a:t>единицу работы и затем проверяет ее конечный результат. </a:t>
            </a:r>
            <a:br>
              <a:rPr lang="ru-RU" dirty="0"/>
            </a:br>
            <a:r>
              <a:rPr lang="ru-RU" dirty="0"/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7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хорошего </a:t>
            </a:r>
            <a:r>
              <a:rPr lang="en-US" dirty="0" smtClean="0"/>
              <a:t>unit</a:t>
            </a:r>
            <a:r>
              <a:rPr lang="ru-RU" dirty="0" smtClean="0"/>
              <a:t> теста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140220" y="1579363"/>
            <a:ext cx="8742333" cy="4686008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 smtClean="0"/>
              <a:t>автоматизирован </a:t>
            </a:r>
            <a:r>
              <a:rPr lang="ru-RU" dirty="0" smtClean="0"/>
              <a:t>и </a:t>
            </a:r>
            <a:r>
              <a:rPr lang="ru-RU" dirty="0" smtClean="0"/>
              <a:t>повторяем</a:t>
            </a:r>
          </a:p>
          <a:p>
            <a:r>
              <a:rPr lang="ru-RU" dirty="0" smtClean="0"/>
              <a:t> стабильный результат</a:t>
            </a:r>
          </a:p>
          <a:p>
            <a:r>
              <a:rPr lang="ru-RU" dirty="0"/>
              <a:t> </a:t>
            </a:r>
            <a:r>
              <a:rPr lang="ru-RU" dirty="0"/>
              <a:t>сохраняет </a:t>
            </a:r>
            <a:r>
              <a:rPr lang="ru-RU" dirty="0" smtClean="0"/>
              <a:t>актуальность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прост </a:t>
            </a:r>
            <a:r>
              <a:rPr lang="ru-RU" dirty="0" smtClean="0"/>
              <a:t>в </a:t>
            </a:r>
            <a:r>
              <a:rPr lang="ru-RU" dirty="0" smtClean="0"/>
              <a:t>реализации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быстрый </a:t>
            </a:r>
            <a:r>
              <a:rPr lang="ru-RU" dirty="0" smtClean="0"/>
              <a:t>запуск</a:t>
            </a:r>
            <a:endParaRPr lang="ru-RU" dirty="0"/>
          </a:p>
          <a:p>
            <a:r>
              <a:rPr lang="ru-RU" dirty="0" smtClean="0"/>
              <a:t> быстрая работа</a:t>
            </a:r>
            <a:endParaRPr lang="ru-RU" dirty="0"/>
          </a:p>
          <a:p>
            <a:r>
              <a:rPr lang="ru-RU" dirty="0" smtClean="0"/>
              <a:t> полностью </a:t>
            </a:r>
            <a:r>
              <a:rPr lang="ru-RU" dirty="0" smtClean="0"/>
              <a:t>контролирует </a:t>
            </a:r>
            <a:r>
              <a:rPr lang="en-US" dirty="0" smtClean="0"/>
              <a:t>unit</a:t>
            </a:r>
            <a:endParaRPr lang="ru-RU" dirty="0"/>
          </a:p>
          <a:p>
            <a:r>
              <a:rPr lang="ru-RU" dirty="0" smtClean="0"/>
              <a:t> полностью изолирован</a:t>
            </a:r>
            <a:endParaRPr lang="ru-RU" dirty="0"/>
          </a:p>
          <a:p>
            <a:r>
              <a:rPr lang="ru-RU" dirty="0" smtClean="0"/>
              <a:t> понятная причина </a:t>
            </a:r>
            <a:r>
              <a:rPr lang="ru-RU" dirty="0" smtClean="0"/>
              <a:t>ошибки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9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Простой </a:t>
            </a:r>
            <a:r>
              <a:rPr lang="en-US" dirty="0"/>
              <a:t>unit 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8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КАУТ4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542378"/>
      </a:accent1>
      <a:accent2>
        <a:srgbClr val="FFC000"/>
      </a:accent2>
      <a:accent3>
        <a:srgbClr val="FF0066"/>
      </a:accent3>
      <a:accent4>
        <a:srgbClr val="A8A8A9"/>
      </a:accent4>
      <a:accent5>
        <a:srgbClr val="C5C5C6"/>
      </a:accent5>
      <a:accent6>
        <a:srgbClr val="E2E2E2"/>
      </a:accent6>
      <a:hlink>
        <a:srgbClr val="3366FF"/>
      </a:hlink>
      <a:folHlink>
        <a:srgbClr val="7D7D7F"/>
      </a:folHlink>
    </a:clrScheme>
    <a:fontScheme name="СКАУТ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53" id="{50BAE9EA-FA5D-4CC5-8D0F-63DC275E2932}" vid="{A52D44C9-7997-4EDE-8493-D54CD55B0E26}"/>
    </a:ext>
  </a:extLst>
</a:theme>
</file>

<file path=ppt/theme/theme2.xml><?xml version="1.0" encoding="utf-8"?>
<a:theme xmlns:a="http://schemas.openxmlformats.org/drawingml/2006/main" name="2_Тема Office">
  <a:themeElements>
    <a:clrScheme name="СКАУТ4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542378"/>
      </a:accent1>
      <a:accent2>
        <a:srgbClr val="FFC000"/>
      </a:accent2>
      <a:accent3>
        <a:srgbClr val="FF0066"/>
      </a:accent3>
      <a:accent4>
        <a:srgbClr val="A8A8A9"/>
      </a:accent4>
      <a:accent5>
        <a:srgbClr val="C5C5C6"/>
      </a:accent5>
      <a:accent6>
        <a:srgbClr val="E2E2E2"/>
      </a:accent6>
      <a:hlink>
        <a:srgbClr val="3366FF"/>
      </a:hlink>
      <a:folHlink>
        <a:srgbClr val="7D7D7F"/>
      </a:folHlink>
    </a:clrScheme>
    <a:fontScheme name="СКАУТ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53" id="{50BAE9EA-FA5D-4CC5-8D0F-63DC275E2932}" vid="{A52D44C9-7997-4EDE-8493-D54CD55B0E2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10337</TotalTime>
  <Words>1472</Words>
  <Application>Microsoft Office PowerPoint</Application>
  <PresentationFormat>Широкоэкранный</PresentationFormat>
  <Paragraphs>403</Paragraphs>
  <Slides>49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49</vt:i4>
      </vt:variant>
    </vt:vector>
  </HeadingPairs>
  <TitlesOfParts>
    <vt:vector size="57" baseType="lpstr">
      <vt:lpstr>Arial</vt:lpstr>
      <vt:lpstr>Calibri</vt:lpstr>
      <vt:lpstr>Consolas</vt:lpstr>
      <vt:lpstr>SFMono-Regular</vt:lpstr>
      <vt:lpstr>Tahoma</vt:lpstr>
      <vt:lpstr>Times New Roman</vt:lpstr>
      <vt:lpstr>1_Тема Office</vt:lpstr>
      <vt:lpstr>2_Тема Office</vt:lpstr>
      <vt:lpstr>Unit testing: bugs strikes back</vt:lpstr>
      <vt:lpstr>План семинара</vt:lpstr>
      <vt:lpstr>Unit testing: определение, назначение, принципы</vt:lpstr>
      <vt:lpstr>Цель тестирования</vt:lpstr>
      <vt:lpstr>Определение модуля</vt:lpstr>
      <vt:lpstr>Определение модуля</vt:lpstr>
      <vt:lpstr>Unit тест</vt:lpstr>
      <vt:lpstr>Свойства хорошего unit теста</vt:lpstr>
      <vt:lpstr>Простой unit test</vt:lpstr>
      <vt:lpstr>Предметная область</vt:lpstr>
      <vt:lpstr>ДЕМО</vt:lpstr>
      <vt:lpstr>Резюме</vt:lpstr>
      <vt:lpstr>Testing frameworks</vt:lpstr>
      <vt:lpstr>Польза testing frameworks</vt:lpstr>
      <vt:lpstr>Атрибуты и Asser MS Test</vt:lpstr>
      <vt:lpstr>ДЕМО</vt:lpstr>
      <vt:lpstr>Важные моменты</vt:lpstr>
      <vt:lpstr>Изоляция: fakes, заглушки, подставки</vt:lpstr>
      <vt:lpstr>Зависимости</vt:lpstr>
      <vt:lpstr>Разрыв зависимости</vt:lpstr>
      <vt:lpstr>Зазоры (seam)</vt:lpstr>
      <vt:lpstr>ДЕМО</vt:lpstr>
      <vt:lpstr>Безопасность vs тестопригодность</vt:lpstr>
      <vt:lpstr>Поддельные объекты</vt:lpstr>
      <vt:lpstr>ДЕМО</vt:lpstr>
      <vt:lpstr>Проблемы рукописных подделок</vt:lpstr>
      <vt:lpstr>Изолирующие каркасы</vt:lpstr>
      <vt:lpstr>Подготовка–действие–утверждение </vt:lpstr>
      <vt:lpstr>Изоляция с помощью Moq</vt:lpstr>
      <vt:lpstr>ДЕМО</vt:lpstr>
      <vt:lpstr>Классификация изолирующих каркасов</vt:lpstr>
      <vt:lpstr>Изоляция с помощью Fakes</vt:lpstr>
      <vt:lpstr>ДЕМО</vt:lpstr>
      <vt:lpstr>Обзор testing и mocking frameworks</vt:lpstr>
      <vt:lpstr>Обзор testing frameworks</vt:lpstr>
      <vt:lpstr>Обзор mocking frameworks</vt:lpstr>
      <vt:lpstr>Тестопригодный код</vt:lpstr>
      <vt:lpstr>Цели проектирования с учетом тестопригодности </vt:lpstr>
      <vt:lpstr>Минусы проектирования с учетом тестопригодности</vt:lpstr>
      <vt:lpstr>Плюсы проектирования с учетом тестопригодности</vt:lpstr>
      <vt:lpstr>Интеграционные тесты</vt:lpstr>
      <vt:lpstr>Интеграционный тест</vt:lpstr>
      <vt:lpstr>Примеры из жизни</vt:lpstr>
      <vt:lpstr>F.A.Q</vt:lpstr>
      <vt:lpstr>FAQ</vt:lpstr>
      <vt:lpstr>FAQ</vt:lpstr>
      <vt:lpstr>Вопросы</vt:lpstr>
      <vt:lpstr>Ссылки и литература</vt:lpstr>
      <vt:lpstr>Презентация PowerPoint</vt:lpstr>
    </vt:vector>
  </TitlesOfParts>
  <Company>ГК "СКАУТ"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ЭКОНОМИЧНОЕ ВОЖДЕНИЕ</dc:title>
  <dc:creator>Сенина Анастасия Владимировна</dc:creator>
  <cp:lastModifiedBy>Maxim Markelow</cp:lastModifiedBy>
  <cp:revision>152</cp:revision>
  <dcterms:created xsi:type="dcterms:W3CDTF">2016-09-15T11:21:35Z</dcterms:created>
  <dcterms:modified xsi:type="dcterms:W3CDTF">2019-01-23T11:58:41Z</dcterms:modified>
</cp:coreProperties>
</file>