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Sudarshan Sriram</a:t>
            </a:r>
          </a:p>
          <a:p>
            <a:r>
              <a:rPr lang="en-US" sz="2400" dirty="0"/>
              <a:t>REGISTER NO: 312220853	</a:t>
            </a:r>
          </a:p>
          <a:p>
            <a:r>
              <a:rPr lang="en-US" sz="2400" dirty="0"/>
              <a:t>DEPARTMENT: Department of Commerce </a:t>
            </a:r>
          </a:p>
          <a:p>
            <a:r>
              <a:rPr lang="en-US" sz="2400" dirty="0"/>
              <a:t>COLLEGE : </a:t>
            </a:r>
            <a:r>
              <a:rPr lang="en-US" sz="2400" dirty="0" err="1"/>
              <a:t>Kumararani</a:t>
            </a:r>
            <a:r>
              <a:rPr lang="en-US" sz="2400" dirty="0"/>
              <a:t> Meena </a:t>
            </a:r>
            <a:r>
              <a:rPr lang="en-US" sz="2400" dirty="0" err="1"/>
              <a:t>Muthaiah</a:t>
            </a:r>
            <a:r>
              <a:rPr lang="en-US" sz="2400" dirty="0"/>
              <a:t> College of Arts and 	  	      Sciences,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40798-7BD0-B604-3A70-D26C9BF3D2B7}"/>
              </a:ext>
            </a:extLst>
          </p:cNvPr>
          <p:cNvSpPr txBox="1"/>
          <p:nvPr/>
        </p:nvSpPr>
        <p:spPr>
          <a:xfrm>
            <a:off x="2324100" y="2241088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is to convert the </a:t>
            </a:r>
            <a:r>
              <a:rPr lang="en-US" b="1" dirty="0"/>
              <a:t>part-time employees </a:t>
            </a:r>
            <a:r>
              <a:rPr lang="en-US" dirty="0"/>
              <a:t>into </a:t>
            </a:r>
            <a:r>
              <a:rPr lang="en-US" b="1" dirty="0"/>
              <a:t>contract employees</a:t>
            </a:r>
            <a:r>
              <a:rPr lang="en-US" dirty="0"/>
              <a:t> in order to achieve maximum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an large instant conversion will be counter-productive to the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the organization is advised to </a:t>
            </a:r>
            <a:r>
              <a:rPr lang="en-US" b="1" dirty="0"/>
              <a:t>convert</a:t>
            </a:r>
            <a:r>
              <a:rPr lang="en-US" dirty="0"/>
              <a:t> a </a:t>
            </a:r>
            <a:r>
              <a:rPr lang="en-US" b="1" dirty="0"/>
              <a:t>part</a:t>
            </a:r>
            <a:r>
              <a:rPr lang="en-US" dirty="0"/>
              <a:t> of its </a:t>
            </a:r>
            <a:r>
              <a:rPr lang="en-US" b="1" dirty="0"/>
              <a:t>part-time</a:t>
            </a:r>
            <a:r>
              <a:rPr lang="en-US" dirty="0"/>
              <a:t> </a:t>
            </a:r>
            <a:r>
              <a:rPr lang="en-US" b="1" dirty="0"/>
              <a:t>workers</a:t>
            </a:r>
            <a:r>
              <a:rPr lang="en-US" dirty="0"/>
              <a:t> into </a:t>
            </a:r>
            <a:r>
              <a:rPr lang="en-US" b="1" dirty="0"/>
              <a:t>contract</a:t>
            </a:r>
            <a:r>
              <a:rPr lang="en-US" dirty="0"/>
              <a:t> </a:t>
            </a:r>
            <a:r>
              <a:rPr lang="en-US" b="1" dirty="0"/>
              <a:t>employees</a:t>
            </a:r>
            <a:r>
              <a:rPr lang="en-US" dirty="0"/>
              <a:t> who are </a:t>
            </a:r>
            <a:r>
              <a:rPr lang="en-US" b="1" dirty="0"/>
              <a:t>contracted</a:t>
            </a:r>
            <a:r>
              <a:rPr lang="en-US" dirty="0"/>
              <a:t> for a </a:t>
            </a:r>
            <a:r>
              <a:rPr lang="en-US" b="1" dirty="0"/>
              <a:t>period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 </a:t>
            </a:r>
            <a:r>
              <a:rPr lang="en-US" b="1" dirty="0"/>
              <a:t>years</a:t>
            </a:r>
            <a:r>
              <a:rPr lang="en-US" dirty="0"/>
              <a:t> </a:t>
            </a:r>
            <a:r>
              <a:rPr lang="en-US" b="1" dirty="0"/>
              <a:t>immediately</a:t>
            </a:r>
            <a:r>
              <a:rPr lang="en-US" dirty="0"/>
              <a:t>, and the </a:t>
            </a:r>
            <a:r>
              <a:rPr lang="en-US" b="1" dirty="0"/>
              <a:t>remaining</a:t>
            </a:r>
            <a:r>
              <a:rPr lang="en-US" dirty="0"/>
              <a:t> </a:t>
            </a:r>
            <a:r>
              <a:rPr lang="en-US" b="1" dirty="0"/>
              <a:t>part-time</a:t>
            </a:r>
            <a:r>
              <a:rPr lang="en-US" dirty="0"/>
              <a:t> </a:t>
            </a:r>
            <a:r>
              <a:rPr lang="en-US" b="1" dirty="0"/>
              <a:t>employees</a:t>
            </a:r>
            <a:r>
              <a:rPr lang="en-US" dirty="0"/>
              <a:t> are </a:t>
            </a:r>
            <a:r>
              <a:rPr lang="en-US" b="1" dirty="0"/>
              <a:t>transitioned</a:t>
            </a:r>
            <a:r>
              <a:rPr lang="en-US" dirty="0"/>
              <a:t> into </a:t>
            </a:r>
            <a:r>
              <a:rPr lang="en-US" b="1" dirty="0"/>
              <a:t>full-time</a:t>
            </a:r>
            <a:r>
              <a:rPr lang="en-US" dirty="0"/>
              <a:t> </a:t>
            </a:r>
            <a:r>
              <a:rPr lang="en-US" b="1" dirty="0"/>
              <a:t>employees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accommodate such a large conversion, the organization is also advised to </a:t>
            </a:r>
            <a:r>
              <a:rPr lang="en-US" b="1" dirty="0"/>
              <a:t>reduce</a:t>
            </a:r>
            <a:r>
              <a:rPr lang="en-US" dirty="0"/>
              <a:t> the </a:t>
            </a:r>
            <a:r>
              <a:rPr lang="en-US" b="1" dirty="0"/>
              <a:t>remuneration</a:t>
            </a:r>
            <a:r>
              <a:rPr lang="en-US" dirty="0"/>
              <a:t> of </a:t>
            </a:r>
            <a:r>
              <a:rPr lang="en-US" b="1" dirty="0"/>
              <a:t>full-time employees by 10% </a:t>
            </a:r>
            <a:r>
              <a:rPr lang="en-US" dirty="0"/>
              <a:t>and the all </a:t>
            </a:r>
            <a:r>
              <a:rPr lang="en-US" b="1" dirty="0"/>
              <a:t>contracts</a:t>
            </a:r>
            <a:r>
              <a:rPr lang="en-US" dirty="0"/>
              <a:t> for </a:t>
            </a:r>
            <a:r>
              <a:rPr lang="en-US" b="1" dirty="0"/>
              <a:t>contract employees </a:t>
            </a:r>
            <a:r>
              <a:rPr lang="en-US" dirty="0"/>
              <a:t>have to be </a:t>
            </a:r>
            <a:r>
              <a:rPr lang="en-US" b="1" dirty="0"/>
              <a:t>entered into at 12.5% reduction</a:t>
            </a:r>
            <a:r>
              <a:rPr lang="en-US" dirty="0"/>
              <a:t> that </a:t>
            </a:r>
            <a:r>
              <a:rPr lang="en-US" b="1" dirty="0"/>
              <a:t>the existing remuneration</a:t>
            </a:r>
            <a:r>
              <a:rPr lang="en-US" dirty="0"/>
              <a:t>, so as to </a:t>
            </a:r>
            <a:r>
              <a:rPr lang="en-US" b="1" dirty="0"/>
              <a:t>accommodate</a:t>
            </a:r>
            <a:r>
              <a:rPr lang="en-US" dirty="0"/>
              <a:t> the entire </a:t>
            </a:r>
            <a:r>
              <a:rPr lang="en-US" b="1" dirty="0"/>
              <a:t>onboarding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3F942-53F6-D0F6-B540-3C239F8BCD2D}"/>
              </a:ext>
            </a:extLst>
          </p:cNvPr>
          <p:cNvSpPr txBox="1"/>
          <p:nvPr/>
        </p:nvSpPr>
        <p:spPr>
          <a:xfrm>
            <a:off x="739775" y="1447800"/>
            <a:ext cx="9220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Downloading Dataset from </a:t>
            </a:r>
            <a:r>
              <a:rPr lang="en-US" dirty="0" err="1"/>
              <a:t>Edunet</a:t>
            </a:r>
            <a:r>
              <a:rPr lang="en-US" dirty="0"/>
              <a:t> Dashboard.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Filtering the Employee </a:t>
            </a:r>
            <a:r>
              <a:rPr lang="en-US" dirty="0" err="1"/>
              <a:t>DataSet</a:t>
            </a:r>
            <a:r>
              <a:rPr lang="en-US" dirty="0"/>
              <a:t> to identify the factors of analysis.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Selecting entire Table and creating a PivotTable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Placing the Following Filters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Employee Type 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Column – Employee Type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Row – Employee Classification Type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Value – Count of Employee 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Employee Productivity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Column – Departments, Employee Type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Row – Employee Type, Employee Classification Type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Value – Performance Score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Converting the Data Sheets into Charts to understand the productivity movements across employee types.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Onboarding Data onto PowerPoint to conduct productivity analysis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FA7EE-3AEA-930A-D62E-62145A0635B7}"/>
              </a:ext>
            </a:extLst>
          </p:cNvPr>
          <p:cNvSpPr txBox="1"/>
          <p:nvPr/>
        </p:nvSpPr>
        <p:spPr>
          <a:xfrm>
            <a:off x="755333" y="1828800"/>
            <a:ext cx="8769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operation directly results in increased productivity of employees in the </a:t>
            </a:r>
            <a:r>
              <a:rPr lang="en-US" sz="2000" dirty="0" err="1"/>
              <a:t>organistion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 the span of 2 Quarters, the results will be displayed through Increased Revenues, Increased Profitability, Reduced Employee Turnout.</a:t>
            </a:r>
          </a:p>
        </p:txBody>
      </p:sp>
      <p:pic>
        <p:nvPicPr>
          <p:cNvPr id="1026" name="Picture 2" descr="Employee Productivity: 21 Tips To Increase And Measure The Same">
            <a:extLst>
              <a:ext uri="{FF2B5EF4-FFF2-40B4-BE49-F238E27FC236}">
                <a16:creationId xmlns:a16="http://schemas.microsoft.com/office/drawing/2014/main" id="{BB09E91B-AC4B-D4BE-8535-5D475C11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23696"/>
            <a:ext cx="5046299" cy="264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ow Thru: What made it through, from revenues to profit">
            <a:extLst>
              <a:ext uri="{FF2B5EF4-FFF2-40B4-BE49-F238E27FC236}">
                <a16:creationId xmlns:a16="http://schemas.microsoft.com/office/drawing/2014/main" id="{EBCF89D8-62E7-663D-BA49-6729C26E1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60127"/>
            <a:ext cx="4952618" cy="278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719CD-9A7C-CFA0-BA42-77CB8AE60261}"/>
              </a:ext>
            </a:extLst>
          </p:cNvPr>
          <p:cNvSpPr txBox="1"/>
          <p:nvPr/>
        </p:nvSpPr>
        <p:spPr>
          <a:xfrm>
            <a:off x="755332" y="2209800"/>
            <a:ext cx="8305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project and solution will aid the organization in achieving its financial objectives, conquer its market and defeat rivals.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will also improve the organisations stakeholder-management and participation improving the organization's place in the market-place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839039" y="239202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 Productivity Analysis through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8EDF3-A465-BFE7-5BBE-C667608C9B76}"/>
              </a:ext>
            </a:extLst>
          </p:cNvPr>
          <p:cNvSpPr txBox="1"/>
          <p:nvPr/>
        </p:nvSpPr>
        <p:spPr>
          <a:xfrm>
            <a:off x="1066800" y="2562797"/>
            <a:ext cx="8211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Productivity is contingent on Employment Status and Employment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the type of Employees having least productivity.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.Identifying the employees based on productivity and designing solution to transition the organization to the upper-echelons on the productivity scale.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C9C2B-345A-9060-9962-F52A64EABADC}"/>
              </a:ext>
            </a:extLst>
          </p:cNvPr>
          <p:cNvSpPr txBox="1"/>
          <p:nvPr/>
        </p:nvSpPr>
        <p:spPr>
          <a:xfrm>
            <a:off x="990600" y="2514600"/>
            <a:ext cx="3945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Board of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CEO, CFO, CIO and other CXO officers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7794E-F84D-1E45-9B16-70007B09ED79}"/>
              </a:ext>
            </a:extLst>
          </p:cNvPr>
          <p:cNvSpPr txBox="1"/>
          <p:nvPr/>
        </p:nvSpPr>
        <p:spPr>
          <a:xfrm>
            <a:off x="3086099" y="2187257"/>
            <a:ext cx="60198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the Employee Categories have lower levels of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Transitioning the low-productive employees into high productive employees through administrative changes necessary based on type of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leads to employee-retention and higher productive output of transitioned employees.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BBC19F-8ADF-9937-1514-99C8944ED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7562"/>
            <a:ext cx="4798222" cy="3276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BCCAAA-1475-BF0A-1EBD-878187377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142063"/>
            <a:ext cx="5037257" cy="3128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BA2A54-AA67-BD8E-06E6-0BBD3B36ACFB}"/>
              </a:ext>
            </a:extLst>
          </p:cNvPr>
          <p:cNvSpPr txBox="1"/>
          <p:nvPr/>
        </p:nvSpPr>
        <p:spPr>
          <a:xfrm>
            <a:off x="609600" y="4724400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i="1" dirty="0"/>
              <a:t>Employee Count</a:t>
            </a:r>
            <a:r>
              <a:rPr lang="en-US" dirty="0"/>
              <a:t>, the number of employees split across the various departments within the organization have been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split can be further analyzed to determine the </a:t>
            </a:r>
            <a:r>
              <a:rPr lang="en-US" i="1" dirty="0"/>
              <a:t>performance</a:t>
            </a:r>
            <a:r>
              <a:rPr lang="en-US" dirty="0"/>
              <a:t> </a:t>
            </a:r>
            <a:r>
              <a:rPr lang="en-US" i="1" dirty="0"/>
              <a:t>scores</a:t>
            </a:r>
            <a:r>
              <a:rPr lang="en-US" dirty="0"/>
              <a:t> of various Employees who are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Contract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Part-Time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Full</a:t>
            </a:r>
            <a:r>
              <a:rPr lang="en-US" dirty="0"/>
              <a:t> </a:t>
            </a:r>
            <a:r>
              <a:rPr lang="en-US" b="1" dirty="0"/>
              <a:t>Time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7F888-F600-6E36-8DCE-F2F3BE23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73120"/>
            <a:ext cx="4801016" cy="3549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17689-C4A7-4ACA-05F7-76073A5E8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6200"/>
            <a:ext cx="5082602" cy="3746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E26882-435F-1376-2E8C-0756390B3D3B}"/>
              </a:ext>
            </a:extLst>
          </p:cNvPr>
          <p:cNvSpPr txBox="1"/>
          <p:nvPr/>
        </p:nvSpPr>
        <p:spPr>
          <a:xfrm>
            <a:off x="533400" y="4419600"/>
            <a:ext cx="1066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Deep-dive of Employee Type combined with the Employee Classification leads us to believe that the employees who are engaged </a:t>
            </a:r>
            <a:r>
              <a:rPr lang="en-US" b="1" dirty="0"/>
              <a:t>part-time</a:t>
            </a:r>
            <a:r>
              <a:rPr lang="en-US" dirty="0"/>
              <a:t> are the </a:t>
            </a:r>
            <a:r>
              <a:rPr lang="en-US" i="1" dirty="0"/>
              <a:t>least productive</a:t>
            </a:r>
            <a:r>
              <a:rPr lang="en-US" dirty="0"/>
              <a:t> and employees hired on </a:t>
            </a:r>
            <a:r>
              <a:rPr lang="en-US" b="1" dirty="0"/>
              <a:t>contract-basis</a:t>
            </a:r>
            <a:r>
              <a:rPr lang="en-US" dirty="0"/>
              <a:t> are the </a:t>
            </a:r>
            <a:r>
              <a:rPr lang="en-US" i="1" dirty="0"/>
              <a:t>most productive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0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568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Sudarshan Sriram</cp:lastModifiedBy>
  <cp:revision>14</cp:revision>
  <dcterms:created xsi:type="dcterms:W3CDTF">2024-03-29T15:07:22Z</dcterms:created>
  <dcterms:modified xsi:type="dcterms:W3CDTF">2024-08-27T10:28:24Z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