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4" r:id="rId8"/>
    <p:sldId id="268" r:id="rId9"/>
    <p:sldId id="265" r:id="rId10"/>
    <p:sldId id="284" r:id="rId11"/>
    <p:sldId id="286" r:id="rId12"/>
    <p:sldId id="283" r:id="rId13"/>
    <p:sldId id="287" r:id="rId14"/>
    <p:sldId id="288" r:id="rId15"/>
    <p:sldId id="289" r:id="rId16"/>
    <p:sldId id="290" r:id="rId17"/>
    <p:sldId id="271" r:id="rId18"/>
    <p:sldId id="291" r:id="rId19"/>
    <p:sldId id="292" r:id="rId20"/>
    <p:sldId id="274" r:id="rId21"/>
    <p:sldId id="293" r:id="rId22"/>
    <p:sldId id="294" r:id="rId23"/>
    <p:sldId id="295" r:id="rId24"/>
    <p:sldId id="296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9" autoAdjust="0"/>
    <p:restoredTop sz="94660"/>
  </p:normalViewPr>
  <p:slideViewPr>
    <p:cSldViewPr snapToGrid="0">
      <p:cViewPr varScale="1">
        <p:scale>
          <a:sx n="53" d="100"/>
          <a:sy n="53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F493150-86E1-4573-BBDE-E61BC2257BA3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28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9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59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31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64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9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54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5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8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1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5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3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9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3150-86E1-4573-BBDE-E61BC2257BA3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3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93150-86E1-4573-BBDE-E61BC2257BA3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C86CF1-13DE-4C89-A584-063B59109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62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0.png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labrab_2.exe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GNET2.DOC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MAGNET2.wm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6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Измерение удельного заряда электрона методом магнетрона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Мультимедийное руководство к Лабораторной работе № 2 по  курсу физики для студентов дистанционной формы обучения</a:t>
            </a:r>
          </a:p>
          <a:p>
            <a:r>
              <a:rPr lang="ru-RU" dirty="0" smtClean="0"/>
              <a:t>Разработчик: старший преподаватель кафедры физики СибГУТИ </a:t>
            </a:r>
            <a:r>
              <a:rPr lang="ru-RU" i="1" dirty="0"/>
              <a:t>Александр </a:t>
            </a:r>
            <a:r>
              <a:rPr lang="ru-RU" i="1" dirty="0" smtClean="0"/>
              <a:t>Иванович Стрельцов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4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направления вектора силы Лоренца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2514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>
                <a:solidFill>
                  <a:srgbClr val="FFFF00"/>
                </a:solidFill>
              </a:rPr>
              <a:t>Правило левой руки:</a:t>
            </a:r>
            <a:r>
              <a:rPr lang="ru-RU" dirty="0" smtClean="0"/>
              <a:t> если </a:t>
            </a:r>
            <a:r>
              <a:rPr lang="ru-RU" dirty="0"/>
              <a:t>четыре пальца левой руки направить по движению </a:t>
            </a:r>
            <a:r>
              <a:rPr lang="ru-RU" i="1" dirty="0">
                <a:solidFill>
                  <a:srgbClr val="FFFF00"/>
                </a:solidFill>
              </a:rPr>
              <a:t>положительного</a:t>
            </a:r>
            <a:r>
              <a:rPr lang="ru-RU" dirty="0"/>
              <a:t> электрического </a:t>
            </a:r>
            <a:r>
              <a:rPr lang="ru-RU" dirty="0">
                <a:hlinkClick r:id="rId2" action="ppaction://hlinksldjump"/>
              </a:rPr>
              <a:t>заряда</a:t>
            </a:r>
            <a:r>
              <a:rPr lang="ru-RU" dirty="0"/>
              <a:t>, а вектор магнитной </a:t>
            </a:r>
            <a:r>
              <a:rPr lang="ru-RU" dirty="0">
                <a:hlinkClick r:id="rId3" action="ppaction://hlinksldjump"/>
              </a:rPr>
              <a:t>индукции</a:t>
            </a:r>
            <a:r>
              <a:rPr lang="ru-RU" dirty="0"/>
              <a:t> будет входить в ладонь, то отогнутый под прямым углом большой палец покажет направление </a:t>
            </a:r>
            <a:r>
              <a:rPr lang="ru-RU" dirty="0">
                <a:hlinkClick r:id="rId4" action="ppaction://hlinksldjump"/>
              </a:rPr>
              <a:t>силы Лоренца</a:t>
            </a:r>
            <a:endParaRPr lang="en-US" i="1" dirty="0">
              <a:solidFill>
                <a:srgbClr val="FFFF00"/>
              </a:solidFill>
            </a:endParaRPr>
          </a:p>
          <a:p>
            <a:r>
              <a:rPr lang="ru-RU" b="1" dirty="0" smtClean="0">
                <a:solidFill>
                  <a:srgbClr val="FFFF00"/>
                </a:solidFill>
              </a:rPr>
              <a:t>Правило правого винта (буравчика):</a:t>
            </a:r>
            <a:r>
              <a:rPr lang="ru-RU" dirty="0" smtClean="0"/>
              <a:t> если поворачивать</a:t>
            </a:r>
            <a:r>
              <a:rPr lang="en-US" dirty="0" smtClean="0"/>
              <a:t> </a:t>
            </a:r>
            <a:r>
              <a:rPr lang="ru-RU" dirty="0" smtClean="0"/>
              <a:t>вектор скорости движения </a:t>
            </a:r>
            <a:r>
              <a:rPr lang="ru-RU" i="1" dirty="0" smtClean="0">
                <a:solidFill>
                  <a:srgbClr val="FFFF00"/>
                </a:solidFill>
              </a:rPr>
              <a:t>положительного</a:t>
            </a:r>
            <a:r>
              <a:rPr lang="ru-RU" dirty="0" smtClean="0"/>
              <a:t> электрического заряда на </a:t>
            </a:r>
            <a:r>
              <a:rPr lang="ru-RU" i="1" dirty="0" smtClean="0">
                <a:solidFill>
                  <a:srgbClr val="FFFF00"/>
                </a:solidFill>
              </a:rPr>
              <a:t>минимальный</a:t>
            </a:r>
            <a:r>
              <a:rPr lang="ru-RU" dirty="0" smtClean="0"/>
              <a:t> угол, пытаясь совместить его с вектором магнитной индукции, то направление поступательного движения буравчика совпадёт с направлением силы Лоренца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536253" y="1790700"/>
            <a:ext cx="3291968" cy="3695700"/>
            <a:chOff x="7536253" y="914400"/>
            <a:chExt cx="3291968" cy="36957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36253" y="914400"/>
              <a:ext cx="3291968" cy="36957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533678" y="2602468"/>
                  <a:ext cx="200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3678" y="2602468"/>
                  <a:ext cx="20002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23333" r="-393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9371151" y="1600200"/>
                  <a:ext cx="200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1151" y="1600200"/>
                  <a:ext cx="20002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22951" r="-393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0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6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Движение электрического заряда под действием силы Лоренца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 smtClean="0"/>
              <a:t>Перпендикулярно силовым линиям магнитного поля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Траекторией движения является окружность, плоскость которой перпендикулярна </a:t>
            </a:r>
            <a:r>
              <a:rPr lang="ru-RU" dirty="0" smtClean="0">
                <a:hlinkClick r:id="rId2" action="ppaction://hlinksldjump"/>
              </a:rPr>
              <a:t>силовым линиям</a:t>
            </a:r>
            <a:r>
              <a:rPr lang="ru-RU" dirty="0" smtClean="0"/>
              <a:t> магнитного поля</a:t>
            </a:r>
            <a:endParaRPr lang="en-US" i="1" dirty="0" smtClean="0">
              <a:solidFill>
                <a:srgbClr val="FFFF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i="1" dirty="0">
              <a:solidFill>
                <a:srgbClr val="FFFF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1800" dirty="0" smtClean="0"/>
              <a:t>Под углом к силовым линиям магнитного поля</a:t>
            </a: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Траекторией движения является спираль, ось которой совпадает с одной из силовых линий </a:t>
            </a:r>
            <a:r>
              <a:rPr lang="ru-RU" dirty="0" smtClean="0">
                <a:hlinkClick r:id="rId3" action="ppaction://hlinksldjump"/>
              </a:rPr>
              <a:t>магнитного поля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953" y="3736220"/>
            <a:ext cx="2268147" cy="2053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047" y="3736219"/>
            <a:ext cx="3572205" cy="205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9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4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4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Уравнение Движения </a:t>
            </a:r>
            <a:r>
              <a:rPr lang="ru-RU" dirty="0"/>
              <a:t>электрического заряда под действием силы Лоренца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chemeClr val="accent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pPr lvl="0"/>
                <a:r>
                  <a:rPr lang="ru-RU" dirty="0" smtClean="0"/>
                  <a:t>Движение любого тела или частицы всегда подчиняется </a:t>
                </a:r>
                <a:r>
                  <a:rPr lang="ru-RU" b="1" dirty="0" smtClean="0">
                    <a:solidFill>
                      <a:srgbClr val="FFFF00"/>
                    </a:solidFill>
                  </a:rPr>
                  <a:t>второму закону сэра Ньютона:</a:t>
                </a: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num>
                        <m:den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</m:oMath>
                  </m:oMathPara>
                </a14:m>
                <a:endParaRPr lang="en-US" b="1" dirty="0" smtClean="0">
                  <a:solidFill>
                    <a:srgbClr val="FFFF00"/>
                  </a:solidFill>
                </a:endParaRPr>
              </a:p>
              <a:p>
                <a:pPr lvl="0"/>
                <a:r>
                  <a:rPr lang="ru-RU" dirty="0" smtClean="0"/>
                  <a:t>По определению, </a:t>
                </a:r>
                <a:r>
                  <a:rPr lang="ru-RU" b="1" dirty="0" smtClean="0">
                    <a:solidFill>
                      <a:srgbClr val="FFFF00"/>
                    </a:solidFill>
                  </a:rPr>
                  <a:t>линейное ускорение:</a:t>
                </a: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num>
                        <m:den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pPr lvl="0"/>
                <a:r>
                  <a:rPr lang="ru-RU" dirty="0" smtClean="0"/>
                  <a:t>При движении </a:t>
                </a:r>
                <a:r>
                  <a:rPr lang="ru-RU" dirty="0"/>
                  <a:t>заряженной частицы в </a:t>
                </a:r>
                <a:r>
                  <a:rPr lang="ru-RU" dirty="0">
                    <a:hlinkClick r:id="rId2" action="ppaction://hlinksldjump"/>
                  </a:rPr>
                  <a:t>магнитном поле</a:t>
                </a:r>
                <a:r>
                  <a:rPr lang="ru-RU" dirty="0"/>
                  <a:t> </a:t>
                </a:r>
                <a:r>
                  <a:rPr lang="ru-RU" dirty="0" smtClean="0"/>
                  <a:t>на неё действует </a:t>
                </a:r>
                <a:r>
                  <a:rPr lang="ru-RU" b="1" dirty="0" smtClean="0">
                    <a:solidFill>
                      <a:srgbClr val="FFFF00"/>
                    </a:solidFill>
                    <a:hlinkClick r:id="rId3" action="ppaction://hlinksldjump"/>
                  </a:rPr>
                  <a:t>сила Лоренца</a:t>
                </a:r>
                <a:r>
                  <a:rPr lang="ru-RU" b="1" dirty="0" smtClean="0">
                    <a:solidFill>
                      <a:srgbClr val="FFFF00"/>
                    </a:solidFill>
                  </a:rPr>
                  <a:t>:</a:t>
                </a: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l-GR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ru-RU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Л</m:t>
                          </m:r>
                        </m:sub>
                      </m:sSub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  <m:r>
                            <a:rPr lang="el-G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l-GR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lvl="0"/>
                <a:r>
                  <a:rPr lang="ru-RU" b="1" dirty="0">
                    <a:solidFill>
                      <a:srgbClr val="FFFF00"/>
                    </a:solidFill>
                  </a:rPr>
                  <a:t>Уравнение движения заряженной частицы в магнитном поле</a:t>
                </a:r>
                <a:r>
                  <a:rPr lang="ru-RU" dirty="0"/>
                  <a:t> принимает окончательный вид:</a:t>
                </a:r>
                <a:endParaRPr lang="ru-RU" b="1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num>
                        <m:den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  <m:r>
                            <a:rPr lang="el-G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l-GR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20" t="-33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59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0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Циркуляция вектора магнитной индукции по замкнутому контуру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8463" y="609601"/>
            <a:ext cx="4818763" cy="5181600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85800" y="3445933"/>
                <a:ext cx="4142232" cy="2345268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Физическая величина, определяемая выражением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l-GR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  <m:r>
                            <m:rPr>
                              <m:brk/>
                            </m:r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r>
                  <a:rPr lang="ru-RU" dirty="0" smtClean="0"/>
                  <a:t>называется </a:t>
                </a:r>
                <a:r>
                  <a:rPr lang="ru-RU" b="1" dirty="0" smtClean="0">
                    <a:solidFill>
                      <a:srgbClr val="FFFF00"/>
                    </a:solidFill>
                  </a:rPr>
                  <a:t>циркуляцией вектора магнитной </a:t>
                </a:r>
                <a:r>
                  <a:rPr lang="ru-RU" b="1" dirty="0" smtClean="0">
                    <a:solidFill>
                      <a:srgbClr val="FFFF00"/>
                    </a:solidFill>
                    <a:hlinkClick r:id="rId2" action="ppaction://hlinksldjump"/>
                  </a:rPr>
                  <a:t>индукции</a:t>
                </a:r>
                <a:r>
                  <a:rPr lang="ru-RU" b="1" dirty="0" smtClean="0">
                    <a:solidFill>
                      <a:srgbClr val="FFFF00"/>
                    </a:solidFill>
                  </a:rPr>
                  <a:t> по замкнутому контуру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85800" y="3445933"/>
                <a:ext cx="4142232" cy="2345268"/>
              </a:xfrm>
              <a:blipFill rotWithShape="0">
                <a:blip r:embed="rId3"/>
                <a:stretch>
                  <a:fillRect l="-884" t="-779" r="-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09677" y="2684992"/>
            <a:ext cx="4200526" cy="1486958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232522" y="3200401"/>
            <a:ext cx="2063878" cy="872702"/>
          </a:xfrm>
          <a:prstGeom prst="line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32522" y="4073103"/>
            <a:ext cx="803371" cy="159729"/>
          </a:xfrm>
          <a:prstGeom prst="line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>
            <a:off x="7426260" y="3932077"/>
            <a:ext cx="435039" cy="386929"/>
          </a:xfrm>
          <a:prstGeom prst="arc">
            <a:avLst>
              <a:gd name="adj1" fmla="val 15751215"/>
              <a:gd name="adj2" fmla="val 133379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98451" y="2900088"/>
                <a:ext cx="469900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l-G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451" y="2900088"/>
                <a:ext cx="469900" cy="4029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713646" y="4267014"/>
                <a:ext cx="469900" cy="41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/>
                        </m:rP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646" y="4267014"/>
                <a:ext cx="469900" cy="410497"/>
              </a:xfrm>
              <a:prstGeom prst="rect">
                <a:avLst/>
              </a:prstGeom>
              <a:blipFill rotWithShape="0">
                <a:blip r:embed="rId5"/>
                <a:stretch>
                  <a:fillRect t="-22388" r="-46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8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2" presetClass="entr" presetSubtype="1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" grpId="0" animBg="1"/>
      <p:bldP spid="13" grpId="0" animBg="1"/>
      <p:bldP spid="20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1"/>
            <a:ext cx="3680885" cy="1371600"/>
          </a:xfrm>
        </p:spPr>
        <p:txBody>
          <a:bodyPr>
            <a:normAutofit/>
          </a:bodyPr>
          <a:lstStyle/>
          <a:p>
            <a:r>
              <a:rPr lang="ru-RU" dirty="0" smtClean="0"/>
              <a:t>Закон полного тока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8463" y="609601"/>
            <a:ext cx="4818763" cy="5181600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85800" y="2349500"/>
                <a:ext cx="4142232" cy="3441701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i="1" dirty="0" smtClean="0">
                        <a:solidFill>
                          <a:srgbClr val="FFFF00"/>
                        </a:solidFill>
                      </a:rPr>
                      <m:t>Циркуляция вектора магнитной </m:t>
                    </m:r>
                    <m:r>
                      <m:rPr>
                        <m:nor/>
                      </m:rPr>
                      <a:rPr lang="ru-RU" i="1" dirty="0" smtClean="0">
                        <a:solidFill>
                          <a:srgbClr val="FFFF00"/>
                        </a:solidFill>
                        <a:hlinkClick r:id="rId2" action="ppaction://hlinksldjump"/>
                      </a:rPr>
                      <m:t>индукции</m:t>
                    </m:r>
                    <m:r>
                      <m:rPr>
                        <m:nor/>
                      </m:rPr>
                      <a:rPr lang="ru-RU" i="1" dirty="0" smtClean="0">
                        <a:solidFill>
                          <a:srgbClr val="FFFF00"/>
                        </a:solidFill>
                      </a:rPr>
                      <m:t> по замкнутому контуру</m:t>
                    </m:r>
                  </m:oMath>
                </a14:m>
                <a:r>
                  <a:rPr lang="ru-RU" i="1" dirty="0">
                    <a:solidFill>
                      <a:srgbClr val="FFFF00"/>
                    </a:solidFill>
                  </a:rPr>
                  <a:t> пропорциональна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алгебраической сумме токов, охватываемых этим контуром</a:t>
                </a:r>
                <a:endParaRPr lang="en-US" i="1" dirty="0">
                  <a:solidFill>
                    <a:srgbClr val="FFFF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l-GR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  <m:r>
                            <m:rPr>
                              <m:brk/>
                            </m:r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</m:e>
                      </m:nary>
                      <m:r>
                        <a:rPr lang="ru-RU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ru-RU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r>
                  <a:rPr lang="ru-RU" dirty="0" smtClean="0"/>
                  <a:t>Из этого закона следует рабочая формула для расчёта индукции </a:t>
                </a:r>
                <a:r>
                  <a:rPr lang="ru-RU" dirty="0" smtClean="0">
                    <a:hlinkClick r:id="rId3" action="ppaction://hlinksldjump"/>
                  </a:rPr>
                  <a:t>магнитного поля</a:t>
                </a:r>
                <a:r>
                  <a:rPr lang="ru-RU" dirty="0" smtClean="0"/>
                  <a:t> соленоида с длиной намотки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числом витков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 smtClean="0"/>
                  <a:t>, </a:t>
                </a:r>
                <a:r>
                  <a:rPr lang="ru-RU" dirty="0" smtClean="0"/>
                  <a:t>по которому протекает ток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ru-RU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ru-RU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ru-RU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ru-RU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85800" y="2349500"/>
                <a:ext cx="4142232" cy="3441701"/>
              </a:xfrm>
              <a:blipFill rotWithShape="0">
                <a:blip r:embed="rId4"/>
                <a:stretch>
                  <a:fillRect l="-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09677" y="2684992"/>
            <a:ext cx="4200526" cy="1486958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232522" y="3200401"/>
            <a:ext cx="2063878" cy="872702"/>
          </a:xfrm>
          <a:prstGeom prst="line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32522" y="4073103"/>
            <a:ext cx="803371" cy="159729"/>
          </a:xfrm>
          <a:prstGeom prst="line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>
            <a:off x="7426260" y="3932077"/>
            <a:ext cx="435039" cy="386929"/>
          </a:xfrm>
          <a:prstGeom prst="arc">
            <a:avLst>
              <a:gd name="adj1" fmla="val 15751215"/>
              <a:gd name="adj2" fmla="val 133379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98451" y="2900088"/>
                <a:ext cx="469900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l-G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451" y="2900088"/>
                <a:ext cx="469900" cy="4029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713646" y="4267014"/>
                <a:ext cx="469900" cy="41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/>
                        </m:rP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646" y="4267014"/>
                <a:ext cx="469900" cy="410497"/>
              </a:xfrm>
              <a:prstGeom prst="rect">
                <a:avLst/>
              </a:prstGeom>
              <a:blipFill rotWithShape="0">
                <a:blip r:embed="rId6"/>
                <a:stretch>
                  <a:fillRect t="-22388" r="-46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6182677" y="1053055"/>
            <a:ext cx="936560" cy="4566166"/>
            <a:chOff x="6309677" y="1053055"/>
            <a:chExt cx="936560" cy="4566166"/>
          </a:xfrm>
        </p:grpSpPr>
        <p:sp>
          <p:nvSpPr>
            <p:cNvPr id="5" name="Arc 4"/>
            <p:cNvSpPr/>
            <p:nvPr/>
          </p:nvSpPr>
          <p:spPr>
            <a:xfrm>
              <a:off x="6309677" y="1237721"/>
              <a:ext cx="936560" cy="4381500"/>
            </a:xfrm>
            <a:prstGeom prst="arc">
              <a:avLst>
                <a:gd name="adj1" fmla="val 16468600"/>
                <a:gd name="adj2" fmla="val 5190466"/>
              </a:avLst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7285" y="1053055"/>
              <a:ext cx="425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</a:t>
              </a:r>
              <a:r>
                <a:rPr lang="en-US" sz="1200" i="1" dirty="0" smtClean="0"/>
                <a:t>1</a:t>
              </a:r>
              <a:endParaRPr lang="en-US" i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05103" y="878537"/>
            <a:ext cx="425976" cy="4620563"/>
            <a:chOff x="8205103" y="878537"/>
            <a:chExt cx="425976" cy="4620563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8356599" y="1295401"/>
              <a:ext cx="60069" cy="4203699"/>
            </a:xfrm>
            <a:prstGeom prst="line">
              <a:avLst/>
            </a:prstGeom>
            <a:ln w="38100">
              <a:solidFill>
                <a:schemeClr val="bg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205103" y="878537"/>
              <a:ext cx="425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</a:t>
              </a:r>
              <a:r>
                <a:rPr lang="en-US" sz="1200" i="1" dirty="0" smtClean="0"/>
                <a:t>2</a:t>
              </a:r>
              <a:endParaRPr lang="en-US" i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787940" y="1055186"/>
            <a:ext cx="936560" cy="4614835"/>
            <a:chOff x="9660940" y="1055186"/>
            <a:chExt cx="936560" cy="4614835"/>
          </a:xfrm>
        </p:grpSpPr>
        <p:sp>
          <p:nvSpPr>
            <p:cNvPr id="16" name="Arc 15"/>
            <p:cNvSpPr/>
            <p:nvPr/>
          </p:nvSpPr>
          <p:spPr>
            <a:xfrm flipH="1">
              <a:off x="9660940" y="1288521"/>
              <a:ext cx="936560" cy="4381500"/>
            </a:xfrm>
            <a:prstGeom prst="arc">
              <a:avLst>
                <a:gd name="adj1" fmla="val 16468600"/>
                <a:gd name="adj2" fmla="val 5190466"/>
              </a:avLst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71500" y="1055186"/>
              <a:ext cx="425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</a:t>
              </a:r>
              <a:r>
                <a:rPr lang="en-US" sz="1200" i="1" dirty="0" smtClean="0"/>
                <a:t>n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4039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" grpId="0" animBg="1"/>
      <p:bldP spid="13" grpId="0" animBg="1"/>
      <p:bldP spid="20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1"/>
            <a:ext cx="3680885" cy="1371600"/>
          </a:xfrm>
        </p:spPr>
        <p:txBody>
          <a:bodyPr>
            <a:normAutofit/>
          </a:bodyPr>
          <a:lstStyle/>
          <a:p>
            <a:r>
              <a:rPr lang="ru-RU" dirty="0" smtClean="0"/>
              <a:t>Критический ток соленоида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8463" y="609601"/>
            <a:ext cx="4818763" cy="5181600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85800" y="2349500"/>
                <a:ext cx="4142232" cy="3441701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С увеличением тока соленоида магнитная </a:t>
                </a:r>
                <a:r>
                  <a:rPr lang="ru-RU" dirty="0" smtClean="0">
                    <a:hlinkClick r:id="rId2" action="ppaction://hlinksldjump"/>
                  </a:rPr>
                  <a:t>индукция</a:t>
                </a:r>
                <a:r>
                  <a:rPr lang="ru-RU" dirty="0" smtClean="0"/>
                  <a:t> внутри него возрастает, что приводит к увеличению </a:t>
                </a:r>
                <a:r>
                  <a:rPr lang="ru-RU" dirty="0" smtClean="0">
                    <a:hlinkClick r:id="rId3" action="ppaction://hlinksldjump"/>
                  </a:rPr>
                  <a:t>силы Лоренца</a:t>
                </a:r>
                <a:r>
                  <a:rPr lang="ru-RU" dirty="0" smtClean="0"/>
                  <a:t>, действующей на движущийся внутри него электрон: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  <a:p>
                <a:r>
                  <a:rPr lang="ru-RU" dirty="0" smtClean="0"/>
                  <a:t>В результате этого траектория движения электронов искривляется</a:t>
                </a:r>
                <a:r>
                  <a:rPr lang="ru-RU" dirty="0"/>
                  <a:t> </a:t>
                </a:r>
                <a:r>
                  <a:rPr lang="ru-RU" dirty="0" smtClean="0"/>
                  <a:t>и может наступить момент, когда они станут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возвращаться на катод, не коснувшись анода</a:t>
                </a:r>
                <a:r>
                  <a:rPr lang="ru-RU" dirty="0" smtClean="0"/>
                  <a:t> – это и есть </a:t>
                </a:r>
                <a:r>
                  <a:rPr lang="ru-RU" b="1" dirty="0" smtClean="0">
                    <a:solidFill>
                      <a:srgbClr val="FFFF00"/>
                    </a:solidFill>
                  </a:rPr>
                  <a:t>критический ток соленоида</a:t>
                </a:r>
                <a:endParaRPr lang="ru-RU" b="1" i="1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85800" y="2349500"/>
                <a:ext cx="4142232" cy="3441701"/>
              </a:xfrm>
              <a:blipFill rotWithShape="0">
                <a:blip r:embed="rId4"/>
                <a:stretch>
                  <a:fillRect l="-884" t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 flipV="1">
            <a:off x="9918700" y="2349501"/>
            <a:ext cx="0" cy="1371600"/>
          </a:xfrm>
          <a:prstGeom prst="straightConnector1">
            <a:avLst/>
          </a:prstGeom>
          <a:ln w="28575">
            <a:solidFill>
              <a:srgbClr val="FFFF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>
            <a:off x="7670800" y="3035301"/>
            <a:ext cx="3200400" cy="2990850"/>
          </a:xfrm>
          <a:prstGeom prst="arc">
            <a:avLst>
              <a:gd name="adj1" fmla="val 16200000"/>
              <a:gd name="adj2" fmla="val 19404881"/>
            </a:avLst>
          </a:prstGeom>
          <a:ln w="285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8013700" y="3048001"/>
            <a:ext cx="2413000" cy="2209799"/>
          </a:xfrm>
          <a:prstGeom prst="arc">
            <a:avLst>
              <a:gd name="adj1" fmla="val 16200000"/>
              <a:gd name="adj2" fmla="val 21039254"/>
            </a:avLst>
          </a:prstGeom>
          <a:ln w="285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>
            <a:off x="8502650" y="3048000"/>
            <a:ext cx="1706574" cy="1739900"/>
          </a:xfrm>
          <a:prstGeom prst="arc">
            <a:avLst>
              <a:gd name="adj1" fmla="val 16200000"/>
              <a:gd name="adj2" fmla="val 2931042"/>
            </a:avLst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/>
          <p:cNvSpPr/>
          <p:nvPr/>
        </p:nvSpPr>
        <p:spPr>
          <a:xfrm>
            <a:off x="8413750" y="3035300"/>
            <a:ext cx="1706574" cy="1739900"/>
          </a:xfrm>
          <a:prstGeom prst="arc">
            <a:avLst>
              <a:gd name="adj1" fmla="val 16200000"/>
              <a:gd name="adj2" fmla="val 11048150"/>
            </a:avLst>
          </a:prstGeom>
          <a:ln w="285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7861300" y="2425700"/>
            <a:ext cx="1371600" cy="1371600"/>
            <a:chOff x="7861300" y="2425700"/>
            <a:chExt cx="1371600" cy="1371600"/>
          </a:xfrm>
        </p:grpSpPr>
        <p:sp>
          <p:nvSpPr>
            <p:cNvPr id="15" name="Oval 14"/>
            <p:cNvSpPr/>
            <p:nvPr/>
          </p:nvSpPr>
          <p:spPr>
            <a:xfrm>
              <a:off x="7861300" y="2425700"/>
              <a:ext cx="1371600" cy="1371600"/>
            </a:xfrm>
            <a:prstGeom prst="ellipse">
              <a:avLst/>
            </a:prstGeom>
            <a:solidFill>
              <a:srgbClr val="C0000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37525" y="2906752"/>
              <a:ext cx="819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катод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489700" y="1054100"/>
            <a:ext cx="4114800" cy="4114800"/>
            <a:chOff x="6489700" y="1054100"/>
            <a:chExt cx="4114800" cy="4114800"/>
          </a:xfrm>
        </p:grpSpPr>
        <p:sp>
          <p:nvSpPr>
            <p:cNvPr id="8" name="Oval 7"/>
            <p:cNvSpPr/>
            <p:nvPr/>
          </p:nvSpPr>
          <p:spPr>
            <a:xfrm>
              <a:off x="6489700" y="1054100"/>
              <a:ext cx="4114800" cy="4114800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137525" y="1159986"/>
              <a:ext cx="819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анод</a:t>
              </a:r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090794" y="5354678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 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824219" y="5354678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 &lt; </a:t>
            </a:r>
            <a:r>
              <a:rPr lang="en-US" dirty="0" err="1" smtClean="0"/>
              <a:t>I</a:t>
            </a:r>
            <a:r>
              <a:rPr lang="en-US" sz="1200" dirty="0" err="1" smtClean="0"/>
              <a:t>c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585075" y="5354678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&lt; </a:t>
            </a:r>
            <a:r>
              <a:rPr lang="en-US" dirty="0" err="1"/>
              <a:t>I</a:t>
            </a:r>
            <a:r>
              <a:rPr lang="en-US" sz="1200" dirty="0" err="1"/>
              <a:t>c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323706" y="5360512"/>
            <a:ext cx="819150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I </a:t>
            </a:r>
            <a:r>
              <a:rPr lang="en-US" b="1" dirty="0" smtClean="0">
                <a:solidFill>
                  <a:srgbClr val="FFFF00"/>
                </a:solidFill>
              </a:rPr>
              <a:t>= 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sz="1200" b="1" dirty="0" err="1" smtClean="0">
                <a:solidFill>
                  <a:srgbClr val="FFFF00"/>
                </a:solidFill>
              </a:rPr>
              <a:t>c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90481" y="5355789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</a:t>
            </a:r>
            <a:r>
              <a:rPr lang="en-US" dirty="0" smtClean="0"/>
              <a:t>&gt; </a:t>
            </a:r>
            <a:r>
              <a:rPr lang="en-US" dirty="0" err="1"/>
              <a:t>I</a:t>
            </a:r>
            <a:r>
              <a:rPr lang="en-US" sz="1200" dirty="0" err="1"/>
              <a:t>c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939524" y="5355492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</a:t>
            </a:r>
            <a:r>
              <a:rPr lang="en-US" dirty="0" smtClean="0"/>
              <a:t>&gt; </a:t>
            </a:r>
            <a:r>
              <a:rPr lang="en-US" dirty="0" err="1"/>
              <a:t>I</a:t>
            </a:r>
            <a:r>
              <a:rPr lang="en-US" sz="1200" dirty="0" err="1"/>
              <a:t>c</a:t>
            </a:r>
            <a:endParaRPr lang="en-US" dirty="0"/>
          </a:p>
        </p:txBody>
      </p:sp>
      <p:sp>
        <p:nvSpPr>
          <p:cNvPr id="47" name="Arc 46"/>
          <p:cNvSpPr/>
          <p:nvPr/>
        </p:nvSpPr>
        <p:spPr>
          <a:xfrm>
            <a:off x="8540750" y="3035300"/>
            <a:ext cx="1310387" cy="1243052"/>
          </a:xfrm>
          <a:prstGeom prst="arc">
            <a:avLst>
              <a:gd name="adj1" fmla="val 16200000"/>
              <a:gd name="adj2" fmla="val 9963516"/>
            </a:avLst>
          </a:prstGeom>
          <a:ln w="285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95976" y="5950958"/>
            <a:ext cx="6094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solidFill>
                  <a:srgbClr val="FF0000"/>
                </a:solidFill>
              </a:rPr>
              <a:t>Пожалуйста, дождитесь завершения построения рисунка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18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" presetID="6" presetClass="entr" presetSubtype="3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3" presetID="6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000"/>
                            </p:stCondLst>
                            <p:childTnLst>
                              <p:par>
                                <p:cTn id="34" presetID="22" presetClass="exit" presetSubtype="8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0"/>
                            </p:stCondLst>
                            <p:childTnLst>
                              <p:par>
                                <p:cTn id="48" presetID="22" presetClass="exit" presetSubtype="8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8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8000"/>
                            </p:stCondLst>
                            <p:childTnLst>
                              <p:par>
                                <p:cTn id="62" presetID="22" presetClass="exit" presetSubtype="1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8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3000"/>
                            </p:stCondLst>
                            <p:childTnLst>
                              <p:par>
                                <p:cTn id="69" presetID="2" presetClass="entr" presetSubtype="1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7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000"/>
                            </p:stCondLst>
                            <p:childTnLst>
                              <p:par>
                                <p:cTn id="81" presetID="22" presetClass="exit" presetSubtype="1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8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000"/>
                            </p:stCondLst>
                            <p:childTnLst>
                              <p:par>
                                <p:cTn id="88" presetID="21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2000"/>
                            </p:stCondLst>
                            <p:childTnLst>
                              <p:par>
                                <p:cTn id="95" presetID="21" presetClass="exit" presetSubtype="1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8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000"/>
                            </p:stCondLst>
                            <p:childTnLst>
                              <p:par>
                                <p:cTn id="102" presetID="21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2000"/>
                            </p:stCondLst>
                            <p:childTnLst>
                              <p:par>
                                <p:cTn id="109" presetID="21" presetClass="exit" presetSubtype="1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8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7000"/>
                            </p:stCondLst>
                            <p:childTnLst>
                              <p:par>
                                <p:cTn id="116" presetID="2" presetClass="exit" presetSubtype="4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0000"/>
                            </p:stCondLst>
                            <p:childTnLst>
                              <p:par>
                                <p:cTn id="121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1" grpId="0"/>
      <p:bldP spid="41" grpId="1"/>
      <p:bldP spid="42" grpId="0"/>
      <p:bldP spid="42" grpId="1"/>
      <p:bldP spid="43" grpId="0"/>
      <p:bldP spid="43" grpId="1"/>
      <p:bldP spid="44" grpId="0" animBg="1"/>
      <p:bldP spid="44" grpId="1" animBg="1"/>
      <p:bldP spid="45" grpId="0"/>
      <p:bldP spid="45" grpId="1"/>
      <p:bldP spid="46" grpId="0"/>
      <p:bldP spid="46" grpId="1"/>
      <p:bldP spid="47" grpId="0" animBg="1"/>
      <p:bldP spid="47" grpId="1" animBg="1"/>
      <p:bldP spid="26" grpId="0"/>
      <p:bldP spid="2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Удельный заряд электрона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Отношение </a:t>
            </a:r>
            <a:r>
              <a:rPr lang="ru-RU" dirty="0" smtClean="0">
                <a:hlinkClick r:id="rId2" action="ppaction://hlinksldjump"/>
              </a:rPr>
              <a:t>электрического заряда</a:t>
            </a:r>
            <a:r>
              <a:rPr lang="ru-RU" dirty="0" smtClean="0"/>
              <a:t> частицы к её массе называется </a:t>
            </a:r>
            <a:r>
              <a:rPr lang="ru-RU" b="1" dirty="0" smtClean="0">
                <a:solidFill>
                  <a:srgbClr val="FFFF00"/>
                </a:solidFill>
              </a:rPr>
              <a:t>удельным зарядом</a:t>
            </a:r>
          </a:p>
          <a:p>
            <a:r>
              <a:rPr lang="ru-RU" dirty="0" smtClean="0"/>
              <a:t>Удельный заряд частицы обозначается как отношение </a:t>
            </a:r>
            <a:r>
              <a:rPr lang="en-US" i="1" dirty="0" smtClean="0">
                <a:solidFill>
                  <a:srgbClr val="FFFF00"/>
                </a:solidFill>
              </a:rPr>
              <a:t>q/m</a:t>
            </a:r>
            <a:r>
              <a:rPr lang="en-US" dirty="0" smtClean="0"/>
              <a:t> </a:t>
            </a:r>
            <a:r>
              <a:rPr lang="ru-RU" dirty="0" smtClean="0"/>
              <a:t>и в системе единиц СИ измеряется в кулонах, делённых на килограмм (</a:t>
            </a:r>
            <a:r>
              <a:rPr lang="ru-RU" i="1" dirty="0" smtClean="0">
                <a:solidFill>
                  <a:srgbClr val="FFFF00"/>
                </a:solidFill>
              </a:rPr>
              <a:t>Кл/кг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Поскольку электрон несёт на себе </a:t>
            </a:r>
            <a:r>
              <a:rPr lang="ru-RU" i="1" dirty="0" smtClean="0">
                <a:solidFill>
                  <a:srgbClr val="FFFF00"/>
                </a:solidFill>
              </a:rPr>
              <a:t>отрицательный</a:t>
            </a:r>
            <a:r>
              <a:rPr lang="ru-RU" dirty="0" smtClean="0"/>
              <a:t> электрический заряд, то и удельный заряд электрона тоже будет отрицательной величиной</a:t>
            </a:r>
          </a:p>
          <a:p>
            <a:r>
              <a:rPr lang="ru-RU" dirty="0" smtClean="0"/>
              <a:t>Удельные заряды элементарных частиц, в том числе – электрона, легко вычисляются через </a:t>
            </a:r>
            <a:r>
              <a:rPr lang="ru-RU" i="1" dirty="0" smtClean="0">
                <a:solidFill>
                  <a:srgbClr val="FFFF00"/>
                </a:solidFill>
              </a:rPr>
              <a:t>элементарный заряд</a:t>
            </a:r>
            <a:r>
              <a:rPr lang="ru-RU" dirty="0" smtClean="0"/>
              <a:t> и </a:t>
            </a:r>
            <a:r>
              <a:rPr lang="ru-RU" i="1" dirty="0" smtClean="0">
                <a:solidFill>
                  <a:srgbClr val="FFFF00"/>
                </a:solidFill>
              </a:rPr>
              <a:t>массу покоя</a:t>
            </a:r>
            <a:r>
              <a:rPr lang="ru-RU" dirty="0" smtClean="0"/>
              <a:t> частиц, которые являются мировыми </a:t>
            </a:r>
            <a:r>
              <a:rPr lang="ru-RU" dirty="0" smtClean="0">
                <a:hlinkClick r:id="rId3" action="ppaction://hlinksldjump"/>
              </a:rPr>
              <a:t>константами</a:t>
            </a:r>
            <a:endParaRPr lang="ru-RU" dirty="0" smtClean="0"/>
          </a:p>
          <a:p>
            <a:r>
              <a:rPr lang="ru-RU" dirty="0" smtClean="0"/>
              <a:t>Вычисление удельного заряда электрона по результатам </a:t>
            </a:r>
            <a:r>
              <a:rPr lang="ru-RU" dirty="0" smtClean="0">
                <a:hlinkClick r:id="rId4" action="ppaction://hlinksldjump"/>
              </a:rPr>
              <a:t>измерений</a:t>
            </a:r>
            <a:r>
              <a:rPr lang="ru-RU" dirty="0" smtClean="0"/>
              <a:t> параметров магнетрона составляет основную </a:t>
            </a:r>
            <a:r>
              <a:rPr lang="ru-RU" dirty="0" smtClean="0">
                <a:hlinkClick r:id="rId5" action="ppaction://hlinksldjump"/>
              </a:rPr>
              <a:t>цель</a:t>
            </a:r>
            <a:r>
              <a:rPr lang="ru-RU" dirty="0" smtClean="0"/>
              <a:t> нашей лабораторной работы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02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2" presetClass="entr" presetSubtype="1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9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Экспериментальная часть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Описание лабораторной установки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7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600200"/>
            <a:ext cx="4416552" cy="1371600"/>
          </a:xfrm>
        </p:spPr>
        <p:txBody>
          <a:bodyPr/>
          <a:lstStyle/>
          <a:p>
            <a:r>
              <a:rPr lang="ru-RU" dirty="0" smtClean="0"/>
              <a:t>Реальная лабораторная установка. Внешний вид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85232" y="914400"/>
            <a:ext cx="5531995" cy="4572000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4416553" cy="2450842"/>
          </a:xfrm>
        </p:spPr>
        <p:txBody>
          <a:bodyPr/>
          <a:lstStyle/>
          <a:p>
            <a:r>
              <a:rPr lang="ru-RU" dirty="0" smtClean="0"/>
              <a:t>Лабораторная установка состоит из вакуумного диода и соленоида, образующих магнетрон, измерительного блока с цифровыми приборами для измерения токов магнетрона, а также источника питания с измерительными приборами и возможностью регулирования подаваемых в схему токов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232" y="981075"/>
            <a:ext cx="5547193" cy="444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73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4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Реальная лабораторная установка</a:t>
            </a:r>
            <a:r>
              <a:rPr lang="ru-RU" dirty="0" smtClean="0"/>
              <a:t>. Принципиальная схема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17880" t="33848" r="14156" b="24114"/>
          <a:stretch/>
        </p:blipFill>
        <p:spPr>
          <a:xfrm>
            <a:off x="685800" y="581553"/>
            <a:ext cx="10214498" cy="356616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82296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Схема содержит три цепи: цепь питания соленоида (слева вверху), цепь накала катода вакуумного диода (слева внизу) и анодную цепь вакуумного диода (справа).</a:t>
            </a:r>
          </a:p>
          <a:p>
            <a:r>
              <a:rPr lang="ru-RU" dirty="0" smtClean="0"/>
              <a:t>Схема позволяет регулировать и измерять ток в цепи соленоида и анодное напряжение диода, а также измерять его анодный ток.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28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Ознакомиться с законами движения заряженных частиц в электрическом и </a:t>
            </a:r>
            <a:r>
              <a:rPr lang="ru-RU" dirty="0">
                <a:hlinkClick r:id="rId2" action="ppaction://hlinksldjump"/>
              </a:rPr>
              <a:t>магнитном полях</a:t>
            </a:r>
            <a:r>
              <a:rPr lang="ru-RU" dirty="0"/>
              <a:t>.</a:t>
            </a:r>
            <a:endParaRPr lang="en-US" dirty="0"/>
          </a:p>
          <a:p>
            <a:pPr lvl="0"/>
            <a:r>
              <a:rPr lang="ru-RU" dirty="0"/>
              <a:t>Измерить </a:t>
            </a:r>
            <a:r>
              <a:rPr lang="ru-RU" dirty="0">
                <a:hlinkClick r:id="rId3" action="ppaction://hlinksldjump"/>
              </a:rPr>
              <a:t>удельный заряд</a:t>
            </a:r>
            <a:r>
              <a:rPr lang="ru-RU" dirty="0"/>
              <a:t> электрона с помощью цилиндрического </a:t>
            </a:r>
            <a:r>
              <a:rPr lang="ru-RU" dirty="0" smtClean="0"/>
              <a:t>магнетрона.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32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Виртуальная лабораторная установка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>
                <a:solidFill>
                  <a:srgbClr val="FFFF00"/>
                </a:solidFill>
              </a:rPr>
              <a:t>Программа-симулятор</a:t>
            </a:r>
            <a:r>
              <a:rPr lang="ru-RU" dirty="0" smtClean="0"/>
              <a:t> – это математическая модель, полностью отражающая исследуемые в лабораторной работе свойства реального </a:t>
            </a:r>
            <a:r>
              <a:rPr lang="ru-RU" dirty="0" smtClean="0"/>
              <a:t>магнитного </a:t>
            </a:r>
            <a:r>
              <a:rPr lang="ru-RU" dirty="0" smtClean="0"/>
              <a:t>поля</a:t>
            </a:r>
          </a:p>
          <a:p>
            <a:r>
              <a:rPr lang="ru-RU" dirty="0" smtClean="0"/>
              <a:t>Щёлкните </a:t>
            </a:r>
            <a:r>
              <a:rPr lang="ru-RU" dirty="0" smtClean="0">
                <a:hlinkClick r:id="rId2" action="ppaction://hlinkfile"/>
              </a:rPr>
              <a:t>здесь</a:t>
            </a:r>
            <a:r>
              <a:rPr lang="ru-RU" dirty="0" smtClean="0"/>
              <a:t>, чтобы запустить программу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1" y="672254"/>
            <a:ext cx="6161728" cy="364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2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2254"/>
            <a:ext cx="3680885" cy="1371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Снятие зависимости анодного тока магнетрона от тока в цепи его соленоида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142699"/>
            <a:ext cx="3680885" cy="364850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Установите значение анодного напряжения в соответствии со своим  вариантом задания</a:t>
            </a:r>
            <a:endParaRPr lang="ru-RU" dirty="0" smtClean="0"/>
          </a:p>
          <a:p>
            <a:r>
              <a:rPr lang="ru-RU" i="1" dirty="0" smtClean="0">
                <a:solidFill>
                  <a:srgbClr val="FFFF00"/>
                </a:solidFill>
              </a:rPr>
              <a:t>Последовательно</a:t>
            </a:r>
            <a:r>
              <a:rPr lang="ru-RU" dirty="0" smtClean="0"/>
              <a:t> устанавливайте все возможные значения тока соленоида, начиная с нуля и каждый раз нажимайте кнопку «Вычислить»</a:t>
            </a:r>
          </a:p>
          <a:p>
            <a:r>
              <a:rPr lang="ru-RU" dirty="0" smtClean="0"/>
              <a:t>Таблица заполняется автоматически</a:t>
            </a:r>
          </a:p>
          <a:p>
            <a:r>
              <a:rPr lang="ru-RU" dirty="0"/>
              <a:t>По окончании измерений </a:t>
            </a:r>
            <a:r>
              <a:rPr lang="ru-RU" i="1" dirty="0">
                <a:solidFill>
                  <a:srgbClr val="FFFF00"/>
                </a:solidFill>
              </a:rPr>
              <a:t>о</a:t>
            </a:r>
            <a:r>
              <a:rPr lang="ru-RU" i="1" dirty="0" smtClean="0">
                <a:solidFill>
                  <a:srgbClr val="FFFF00"/>
                </a:solidFill>
              </a:rPr>
              <a:t>бязательно перепишите все значения обоих токов в отчёт</a:t>
            </a:r>
            <a:r>
              <a:rPr lang="ru-RU" dirty="0" smtClean="0"/>
              <a:t> по лабораторной работе</a:t>
            </a:r>
          </a:p>
          <a:p>
            <a:r>
              <a:rPr lang="ru-RU" dirty="0" smtClean="0"/>
              <a:t>Для перехода в следующее окно нажмите кнопку «Построить график»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499" y="2142699"/>
            <a:ext cx="6161728" cy="364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7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4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0"/>
                            </p:stCondLst>
                            <p:childTnLst>
                              <p:par>
                                <p:cTn id="29" presetID="2" presetClass="entr" presetSubtype="12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графика </a:t>
            </a:r>
            <a:r>
              <a:rPr lang="ru-RU" dirty="0"/>
              <a:t>зависимости анодного тока магнетрона от тока в цепи его соленоида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82296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График исследуемой зависимости строится автоматически. Его </a:t>
            </a:r>
            <a:r>
              <a:rPr lang="ru-RU" i="1" dirty="0" smtClean="0">
                <a:solidFill>
                  <a:srgbClr val="FFFF00"/>
                </a:solidFill>
              </a:rPr>
              <a:t>необходимо скопировать в отчёт</a:t>
            </a:r>
            <a:r>
              <a:rPr lang="ru-RU" dirty="0" smtClean="0"/>
              <a:t> по работе (</a:t>
            </a:r>
            <a:r>
              <a:rPr lang="en-US" dirty="0" err="1" smtClean="0"/>
              <a:t>Alt+PrintScreen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Для перехода в следующее окно и построения графика производной анодного тока по току соленоида от тока соленоида (</a:t>
            </a:r>
            <a:r>
              <a:rPr lang="en-US" dirty="0" err="1" smtClean="0"/>
              <a:t>dI</a:t>
            </a:r>
            <a:r>
              <a:rPr lang="en-US" sz="1200" dirty="0" err="1" smtClean="0"/>
              <a:t>a</a:t>
            </a:r>
            <a:r>
              <a:rPr lang="en-US" dirty="0" smtClean="0"/>
              <a:t>/</a:t>
            </a:r>
            <a:r>
              <a:rPr lang="en-US" dirty="0" err="1" smtClean="0"/>
              <a:t>dI</a:t>
            </a:r>
            <a:r>
              <a:rPr lang="en-US" sz="1200" dirty="0" err="1" smtClean="0"/>
              <a:t>c</a:t>
            </a:r>
            <a:r>
              <a:rPr lang="en-US" dirty="0" smtClean="0"/>
              <a:t> = f(</a:t>
            </a:r>
            <a:r>
              <a:rPr lang="en-US" dirty="0" err="1" smtClean="0"/>
              <a:t>I</a:t>
            </a:r>
            <a:r>
              <a:rPr lang="en-US" sz="1200" dirty="0" err="1" smtClean="0"/>
              <a:t>c</a:t>
            </a:r>
            <a:r>
              <a:rPr lang="en-US" dirty="0" smtClean="0"/>
              <a:t>)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нажмите большую кнопку «Построить график зависимости </a:t>
            </a:r>
            <a:r>
              <a:rPr lang="en-US" dirty="0" err="1"/>
              <a:t>dI</a:t>
            </a:r>
            <a:r>
              <a:rPr lang="en-US" sz="1200" dirty="0" err="1"/>
              <a:t>a</a:t>
            </a:r>
            <a:r>
              <a:rPr lang="en-US" dirty="0"/>
              <a:t>/</a:t>
            </a:r>
            <a:r>
              <a:rPr lang="en-US" dirty="0" err="1"/>
              <a:t>dI</a:t>
            </a:r>
            <a:r>
              <a:rPr lang="en-US" sz="1200" dirty="0" err="1"/>
              <a:t>c</a:t>
            </a:r>
            <a:r>
              <a:rPr lang="en-US" dirty="0"/>
              <a:t> </a:t>
            </a:r>
            <a:r>
              <a:rPr lang="ru-RU" dirty="0" smtClean="0"/>
              <a:t>от </a:t>
            </a:r>
            <a:r>
              <a:rPr lang="en-US" dirty="0" err="1" smtClean="0"/>
              <a:t>I</a:t>
            </a:r>
            <a:r>
              <a:rPr lang="en-US" sz="1200" dirty="0" err="1" smtClean="0"/>
              <a:t>c</a:t>
            </a:r>
            <a:r>
              <a:rPr lang="ru-RU" dirty="0" smtClean="0"/>
              <a:t>»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627" y="364534"/>
            <a:ext cx="8316747" cy="4170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52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4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Графическое дифференцирование зависимости анодного тока от тока соленоида по току соленоида и поиск критического тока магнетрона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1097280"/>
          </a:xfrm>
        </p:spPr>
        <p:txBody>
          <a:bodyPr>
            <a:normAutofit/>
          </a:bodyPr>
          <a:lstStyle/>
          <a:p>
            <a:r>
              <a:rPr lang="ru-RU" dirty="0" smtClean="0"/>
              <a:t>График производной тоже строится автоматически. Его </a:t>
            </a:r>
            <a:r>
              <a:rPr lang="ru-RU" i="1" dirty="0" smtClean="0">
                <a:solidFill>
                  <a:srgbClr val="FFFF00"/>
                </a:solidFill>
              </a:rPr>
              <a:t>необходимо скопировать в отчёт</a:t>
            </a:r>
            <a:r>
              <a:rPr lang="ru-RU" dirty="0" smtClean="0"/>
              <a:t> по работе (</a:t>
            </a:r>
            <a:r>
              <a:rPr lang="en-US" dirty="0" err="1" smtClean="0"/>
              <a:t>Alt+PrintScreen</a:t>
            </a:r>
            <a:r>
              <a:rPr lang="ru-RU" dirty="0" smtClean="0"/>
              <a:t>)</a:t>
            </a:r>
          </a:p>
          <a:p>
            <a:r>
              <a:rPr lang="ru-RU" dirty="0" smtClean="0"/>
              <a:t>Одновременно открывается окно для вычисления </a:t>
            </a:r>
            <a:r>
              <a:rPr lang="ru-RU" dirty="0" smtClean="0">
                <a:hlinkClick r:id="rId2" action="ppaction://hlinksldjump"/>
              </a:rPr>
              <a:t>удельного заряда</a:t>
            </a:r>
            <a:r>
              <a:rPr lang="ru-RU" dirty="0" smtClean="0"/>
              <a:t> электрона</a:t>
            </a:r>
          </a:p>
          <a:p>
            <a:r>
              <a:rPr lang="ru-RU" dirty="0" smtClean="0"/>
              <a:t>Как можно точнее снимите с графика значение </a:t>
            </a:r>
            <a:r>
              <a:rPr lang="ru-RU" dirty="0" smtClean="0">
                <a:hlinkClick r:id="rId3" action="ppaction://hlinksldjump"/>
              </a:rPr>
              <a:t>критического тока</a:t>
            </a:r>
            <a:r>
              <a:rPr lang="ru-RU" dirty="0" smtClean="0"/>
              <a:t> магнетрона и переходите к расчёту удельного заряда электрона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cxnSp>
        <p:nvCxnSpPr>
          <p:cNvPr id="5" name="Straight Connector 4"/>
          <p:cNvCxnSpPr/>
          <p:nvPr/>
        </p:nvCxnSpPr>
        <p:spPr>
          <a:xfrm>
            <a:off x="5528931" y="1552354"/>
            <a:ext cx="10632" cy="2332405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563" y="245313"/>
            <a:ext cx="8314875" cy="4169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5528931" y="2145268"/>
            <a:ext cx="1472370" cy="1739491"/>
            <a:chOff x="5528931" y="2145268"/>
            <a:chExt cx="1472370" cy="1739491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5528931" y="2514600"/>
              <a:ext cx="669850" cy="1370159"/>
            </a:xfrm>
            <a:prstGeom prst="line">
              <a:avLst/>
            </a:prstGeom>
            <a:ln w="12700"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98781" y="2145268"/>
              <a:ext cx="80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>
                  <a:solidFill>
                    <a:schemeClr val="bg1"/>
                  </a:solidFill>
                </a:rPr>
                <a:t>Ic</a:t>
              </a:r>
              <a:r>
                <a:rPr lang="en-US" i="1" dirty="0" smtClean="0">
                  <a:solidFill>
                    <a:schemeClr val="bg1"/>
                  </a:solidFill>
                </a:rPr>
                <a:t>(</a:t>
              </a:r>
              <a:r>
                <a:rPr lang="ru-RU" i="1" dirty="0" err="1" smtClean="0">
                  <a:solidFill>
                    <a:schemeClr val="bg1"/>
                  </a:solidFill>
                </a:rPr>
                <a:t>кр</a:t>
              </a:r>
              <a:r>
                <a:rPr lang="en-US" i="1" dirty="0" smtClean="0">
                  <a:solidFill>
                    <a:schemeClr val="bg1"/>
                  </a:solidFill>
                </a:rPr>
                <a:t>)</a:t>
              </a:r>
              <a:r>
                <a:rPr lang="ru-RU" i="1" dirty="0" smtClean="0">
                  <a:solidFill>
                    <a:schemeClr val="bg1"/>
                  </a:solidFill>
                </a:rPr>
                <a:t>, мА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238497" y="2514600"/>
              <a:ext cx="56915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>
            <a:off x="5518298" y="1534964"/>
            <a:ext cx="10633" cy="237744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16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4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2254"/>
            <a:ext cx="3680885" cy="1371600"/>
          </a:xfrm>
        </p:spPr>
        <p:txBody>
          <a:bodyPr>
            <a:normAutofit/>
          </a:bodyPr>
          <a:lstStyle/>
          <a:p>
            <a:r>
              <a:rPr lang="ru-RU" dirty="0" smtClean="0"/>
              <a:t>Вычисление удельного заряда электрона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142699"/>
            <a:ext cx="3790666" cy="3648502"/>
          </a:xfrm>
        </p:spPr>
        <p:txBody>
          <a:bodyPr>
            <a:normAutofit/>
          </a:bodyPr>
          <a:lstStyle/>
          <a:p>
            <a:r>
              <a:rPr lang="ru-RU" dirty="0" smtClean="0"/>
              <a:t>Поочерёдно введите в чёрные поля параметры лабораторной установки: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Число витков соленоида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Длину намотки соленоида, (м)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Радиус анода магнетрона, (м)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hlinkClick r:id="rId2" action="ppaction://hlinksldjump"/>
              </a:rPr>
              <a:t>Критический ток</a:t>
            </a:r>
            <a:r>
              <a:rPr lang="ru-RU" dirty="0" smtClean="0"/>
              <a:t> магнетрона, (</a:t>
            </a:r>
            <a:r>
              <a:rPr lang="ru-RU" dirty="0" smtClean="0">
                <a:solidFill>
                  <a:srgbClr val="FF0000"/>
                </a:solidFill>
              </a:rPr>
              <a:t>мА</a:t>
            </a:r>
            <a:r>
              <a:rPr lang="ru-R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Анодное напряжение магнетрона,  (В)</a:t>
            </a:r>
          </a:p>
          <a:p>
            <a:r>
              <a:rPr lang="ru-RU" dirty="0" smtClean="0"/>
              <a:t>Нажмите кнопку «Вычислить» и запишите в отчёт </a:t>
            </a:r>
            <a:r>
              <a:rPr lang="ru-RU" i="1" dirty="0" smtClean="0">
                <a:solidFill>
                  <a:srgbClr val="FFFF00"/>
                </a:solidFill>
              </a:rPr>
              <a:t>экспериментальное</a:t>
            </a:r>
            <a:r>
              <a:rPr lang="ru-RU" dirty="0" smtClean="0"/>
              <a:t> значение </a:t>
            </a:r>
            <a:r>
              <a:rPr lang="ru-RU" dirty="0" smtClean="0">
                <a:hlinkClick r:id="rId3" action="ppaction://hlinksldjump"/>
              </a:rPr>
              <a:t>удельного заряда</a:t>
            </a:r>
            <a:r>
              <a:rPr lang="ru-RU" dirty="0" smtClean="0"/>
              <a:t> электрона в Кл/кг.</a:t>
            </a:r>
            <a:endParaRPr lang="ru-RU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666751"/>
            <a:ext cx="6169026" cy="420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49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4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0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0"/>
                            </p:stCondLst>
                            <p:childTnLst>
                              <p:par>
                                <p:cTn id="39" presetID="2" presetClass="entr" presetSubtype="1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полученных результатов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Анализ цели лабораторной работы и написание вывода по проведённому исследованию </a:t>
            </a:r>
            <a:r>
              <a:rPr lang="ru-RU" dirty="0" smtClean="0"/>
              <a:t>магнитного </a:t>
            </a:r>
            <a:r>
              <a:rPr lang="ru-RU" dirty="0" smtClean="0"/>
              <a:t>поля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8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 теоретических данных с практическими результатами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Целью работы была экспериментальная проверка значения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удельного заряда электрона</a:t>
                </a:r>
                <a:endParaRPr lang="ru-RU" i="1" dirty="0">
                  <a:solidFill>
                    <a:srgbClr val="FFFF00"/>
                  </a:solidFill>
                </a:endParaRPr>
              </a:p>
              <a:p>
                <a:r>
                  <a:rPr lang="ru-RU" dirty="0" smtClean="0"/>
                  <a:t>Согласно справочным данным, </a:t>
                </a:r>
                <a:r>
                  <a:rPr lang="ru-RU" dirty="0">
                    <a:hlinkClick r:id="rId2" action="ppaction://hlinksldjump"/>
                  </a:rPr>
                  <a:t>заряд</a:t>
                </a:r>
                <a:r>
                  <a:rPr lang="ru-RU" dirty="0"/>
                  <a:t> электрона равен </a:t>
                </a:r>
                <a:r>
                  <a:rPr lang="ru-RU" i="1" dirty="0" smtClean="0"/>
                  <a:t>-</a:t>
                </a:r>
                <a:r>
                  <a:rPr lang="ru-RU" i="1" dirty="0" smtClean="0"/>
                  <a:t>1.6∙10</a:t>
                </a:r>
                <a:r>
                  <a:rPr lang="ru-RU" i="1" baseline="30000" dirty="0" smtClean="0"/>
                  <a:t>-19</a:t>
                </a:r>
                <a:r>
                  <a:rPr lang="ru-RU" i="1" dirty="0" smtClean="0"/>
                  <a:t> Кл</a:t>
                </a:r>
                <a:r>
                  <a:rPr lang="ru-RU" dirty="0" smtClean="0"/>
                  <a:t>, а его масса покоя </a:t>
                </a:r>
                <a:r>
                  <a:rPr lang="ru-RU" dirty="0" smtClean="0"/>
                  <a:t>составляет </a:t>
                </a:r>
                <a:r>
                  <a:rPr lang="ru-RU" i="1" dirty="0" smtClean="0"/>
                  <a:t>9.1∙10</a:t>
                </a:r>
                <a:r>
                  <a:rPr lang="ru-RU" i="1" baseline="30000" dirty="0" smtClean="0"/>
                  <a:t>-31</a:t>
                </a:r>
                <a:r>
                  <a:rPr lang="ru-RU" i="1" dirty="0" smtClean="0"/>
                  <a:t> кг</a:t>
                </a:r>
                <a:r>
                  <a:rPr lang="ru-RU" dirty="0" smtClean="0"/>
                  <a:t>. Отсюда удельный заряд электрона получается равным примерно </a:t>
                </a:r>
                <a:r>
                  <a:rPr lang="ru-RU" i="1" dirty="0"/>
                  <a:t>-</a:t>
                </a:r>
                <a:r>
                  <a:rPr lang="ru-RU" i="1" dirty="0" smtClean="0"/>
                  <a:t>1.76</a:t>
                </a:r>
                <a:r>
                  <a:rPr lang="ru-RU" i="1" dirty="0"/>
                  <a:t>∙</a:t>
                </a:r>
                <a:r>
                  <a:rPr lang="ru-RU" i="1" dirty="0" smtClean="0"/>
                  <a:t>10</a:t>
                </a:r>
                <a:r>
                  <a:rPr lang="ru-RU" i="1" baseline="30000" dirty="0" smtClean="0"/>
                  <a:t>+11</a:t>
                </a:r>
                <a:r>
                  <a:rPr lang="ru-RU" i="1" dirty="0" smtClean="0"/>
                  <a:t> Кл/кг</a:t>
                </a:r>
                <a:endParaRPr lang="ru-RU" i="1" dirty="0" smtClean="0">
                  <a:solidFill>
                    <a:srgbClr val="FFFF00"/>
                  </a:solidFill>
                </a:endParaRPr>
              </a:p>
              <a:p>
                <a:r>
                  <a:rPr lang="ru-RU" dirty="0" smtClean="0"/>
                  <a:t>С другой стороны, </a:t>
                </a:r>
                <a:r>
                  <a:rPr lang="ru-RU" dirty="0" smtClean="0"/>
                  <a:t>проведённые измерения позволяют рассчитать удельный заряд по формуле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i="1" dirty="0" smtClean="0">
                  <a:solidFill>
                    <a:srgbClr val="FFFF00"/>
                  </a:solidFill>
                </a:endParaRPr>
              </a:p>
              <a:p>
                <a:r>
                  <a:rPr lang="ru-RU" dirty="0" smtClean="0"/>
                  <a:t>Сопоставив между собой полученные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теоретическое</a:t>
                </a:r>
                <a:r>
                  <a:rPr lang="ru-RU" dirty="0" smtClean="0"/>
                  <a:t> и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экспериментальное</a:t>
                </a:r>
                <a:r>
                  <a:rPr lang="ru-RU" dirty="0" smtClean="0"/>
                  <a:t> значения удельного заряда электрона, </a:t>
                </a:r>
                <a:r>
                  <a:rPr lang="ru-RU" dirty="0" smtClean="0"/>
                  <a:t>можно сделать вывод о справедливости </a:t>
                </a:r>
                <a:r>
                  <a:rPr lang="ru-RU" dirty="0" smtClean="0"/>
                  <a:t>метода магнетрона для </a:t>
                </a:r>
                <a:r>
                  <a:rPr lang="ru-RU" dirty="0"/>
                  <a:t>его измерения. Предоставляем Вам возможность сделать это самостоятельно, используя это мультимедийное руководство, полнотекстовое </a:t>
                </a:r>
                <a:r>
                  <a:rPr lang="ru-RU" dirty="0">
                    <a:hlinkClick r:id="rId3" action="ppaction://hlinkfile"/>
                  </a:rPr>
                  <a:t>описание</a:t>
                </a:r>
                <a:r>
                  <a:rPr lang="ru-RU" dirty="0"/>
                  <a:t> лабораторной работы и </a:t>
                </a:r>
                <a:r>
                  <a:rPr lang="ru-RU" dirty="0">
                    <a:hlinkClick r:id="rId4" action="ppaction://hlinkfile"/>
                  </a:rPr>
                  <a:t>видеоурок</a:t>
                </a:r>
                <a:r>
                  <a:rPr lang="ru-RU" dirty="0"/>
                  <a:t>. Желаем успехов</a:t>
                </a:r>
                <a:r>
                  <a:rPr lang="ru-RU" dirty="0" smtClean="0"/>
                  <a:t>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421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0209224" y="5950958"/>
            <a:ext cx="77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solidFill>
                  <a:srgbClr val="FF0000"/>
                </a:solidFill>
              </a:rPr>
              <a:t>Конец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3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00"/>
                            </p:stCondLst>
                            <p:childTnLst>
                              <p:par>
                                <p:cTn id="24" presetID="2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Теоретическое введение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Краткие теоретические сведения об исследуемом физическом явлении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46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Электрический заряд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ru-RU" dirty="0" smtClean="0"/>
              <a:t>В природе существует 4 вида фундаментальных взаимодействий физических тел: гравитационное, электромагнитное, слабое и ядерное. Наше исследование будет посвящено </a:t>
            </a:r>
            <a:r>
              <a:rPr lang="ru-RU" b="1" dirty="0" smtClean="0">
                <a:solidFill>
                  <a:srgbClr val="FFFF00"/>
                </a:solidFill>
              </a:rPr>
              <a:t>электромагнитному</a:t>
            </a:r>
            <a:r>
              <a:rPr lang="ru-RU" dirty="0" smtClean="0"/>
              <a:t> взаимодействию тел</a:t>
            </a:r>
            <a:endParaRPr lang="en-US" dirty="0"/>
          </a:p>
          <a:p>
            <a:pPr lvl="0"/>
            <a:r>
              <a:rPr lang="ru-RU" dirty="0" smtClean="0"/>
              <a:t>Чтобы иметь возможность вступать в электромагнитное взаимодействие, тела должны обладать особым физическим свойством – </a:t>
            </a:r>
            <a:r>
              <a:rPr lang="ru-RU" b="1" dirty="0" smtClean="0">
                <a:solidFill>
                  <a:srgbClr val="FFFF00"/>
                </a:solidFill>
              </a:rPr>
              <a:t>электрическим зарядом</a:t>
            </a:r>
            <a:endParaRPr lang="en-US" b="1" dirty="0">
              <a:solidFill>
                <a:srgbClr val="FFFF00"/>
              </a:solidFill>
            </a:endParaRPr>
          </a:p>
          <a:p>
            <a:pPr lvl="0"/>
            <a:r>
              <a:rPr lang="ru-RU" dirty="0" smtClean="0"/>
              <a:t>Электрический заряд характеризует вид и интенсивность взаимодействия тел. Поэтому он является </a:t>
            </a:r>
            <a:r>
              <a:rPr lang="ru-RU" i="1" dirty="0" smtClean="0">
                <a:solidFill>
                  <a:srgbClr val="FFFF00"/>
                </a:solidFill>
              </a:rPr>
              <a:t>физической величиной</a:t>
            </a:r>
            <a:r>
              <a:rPr lang="ru-RU" dirty="0" smtClean="0"/>
              <a:t>, у которой есть собственное обозначение – буква </a:t>
            </a:r>
            <a:r>
              <a:rPr lang="en-US" i="1" dirty="0" smtClean="0">
                <a:solidFill>
                  <a:srgbClr val="FFFF00"/>
                </a:solidFill>
              </a:rPr>
              <a:t>q</a:t>
            </a:r>
            <a:r>
              <a:rPr lang="ru-RU" dirty="0" smtClean="0"/>
              <a:t> и размерность – кулон (</a:t>
            </a:r>
            <a:r>
              <a:rPr lang="ru-RU" i="1" dirty="0" smtClean="0">
                <a:solidFill>
                  <a:srgbClr val="FFFF00"/>
                </a:solidFill>
              </a:rPr>
              <a:t>Кл</a:t>
            </a:r>
            <a:r>
              <a:rPr lang="ru-RU" dirty="0" smtClean="0"/>
              <a:t>)</a:t>
            </a:r>
          </a:p>
          <a:p>
            <a:pPr lvl="0"/>
            <a:r>
              <a:rPr lang="ru-RU" dirty="0" smtClean="0"/>
              <a:t>Отношение электрического </a:t>
            </a:r>
            <a:r>
              <a:rPr lang="ru-RU" i="1" dirty="0" smtClean="0">
                <a:solidFill>
                  <a:srgbClr val="FFFF00"/>
                </a:solidFill>
              </a:rPr>
              <a:t>заряда</a:t>
            </a:r>
            <a:r>
              <a:rPr lang="ru-RU" dirty="0" smtClean="0"/>
              <a:t> частицы к её </a:t>
            </a:r>
            <a:r>
              <a:rPr lang="ru-RU" i="1" dirty="0" smtClean="0">
                <a:solidFill>
                  <a:srgbClr val="FFFF00"/>
                </a:solidFill>
              </a:rPr>
              <a:t>массе</a:t>
            </a:r>
            <a:r>
              <a:rPr lang="ru-RU" dirty="0" smtClean="0"/>
              <a:t> называется </a:t>
            </a:r>
            <a:r>
              <a:rPr lang="ru-RU" b="1" dirty="0" smtClean="0">
                <a:solidFill>
                  <a:srgbClr val="FFFF00"/>
                </a:solidFill>
                <a:hlinkClick r:id="rId2" action="ppaction://hlinksldjump"/>
              </a:rPr>
              <a:t>удельным зарядом</a:t>
            </a:r>
            <a:r>
              <a:rPr lang="ru-RU" b="1" dirty="0" smtClean="0">
                <a:solidFill>
                  <a:srgbClr val="FFFF00"/>
                </a:solidFill>
              </a:rPr>
              <a:t> частицы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85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0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Магнитное поле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Электрические </a:t>
            </a:r>
            <a:r>
              <a:rPr lang="ru-RU" dirty="0" smtClean="0">
                <a:hlinkClick r:id="rId2" action="ppaction://hlinksldjump"/>
              </a:rPr>
              <a:t>заряды</a:t>
            </a:r>
            <a:r>
              <a:rPr lang="ru-RU" dirty="0" smtClean="0"/>
              <a:t> </a:t>
            </a:r>
            <a:r>
              <a:rPr lang="ru-RU" i="1" dirty="0" smtClean="0">
                <a:solidFill>
                  <a:srgbClr val="FFFF00"/>
                </a:solidFill>
              </a:rPr>
              <a:t>не могут</a:t>
            </a:r>
            <a:r>
              <a:rPr lang="ru-RU" dirty="0" smtClean="0"/>
              <a:t> действовать друг на друга </a:t>
            </a:r>
            <a:r>
              <a:rPr lang="ru-RU" i="1" dirty="0" smtClean="0">
                <a:solidFill>
                  <a:srgbClr val="FFFF00"/>
                </a:solidFill>
              </a:rPr>
              <a:t>непосредственно</a:t>
            </a:r>
            <a:r>
              <a:rPr lang="ru-RU" dirty="0" smtClean="0"/>
              <a:t>. Действие одного заряда на другой осуществляется посредством </a:t>
            </a:r>
            <a:r>
              <a:rPr lang="ru-RU" b="1" dirty="0" smtClean="0">
                <a:solidFill>
                  <a:srgbClr val="FFFF00"/>
                </a:solidFill>
              </a:rPr>
              <a:t>магнитного поля</a:t>
            </a:r>
          </a:p>
          <a:p>
            <a:r>
              <a:rPr lang="ru-RU" b="1" dirty="0" smtClean="0">
                <a:solidFill>
                  <a:srgbClr val="FFFF00"/>
                </a:solidFill>
              </a:rPr>
              <a:t>Магнитное поле </a:t>
            </a:r>
            <a:r>
              <a:rPr lang="ru-RU" dirty="0" smtClean="0"/>
              <a:t>– это структурная форма материи, с помощью которой осуществляется </a:t>
            </a:r>
            <a:r>
              <a:rPr lang="ru-RU" b="1" dirty="0" smtClean="0">
                <a:solidFill>
                  <a:srgbClr val="FFFF00"/>
                </a:solidFill>
              </a:rPr>
              <a:t>электромагнитное взаимодействие</a:t>
            </a:r>
            <a:r>
              <a:rPr lang="ru-RU" dirty="0" smtClean="0"/>
              <a:t>. Его основные свойства: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smtClean="0"/>
              <a:t>Магнитное поле </a:t>
            </a:r>
            <a:r>
              <a:rPr lang="ru-RU" i="1" dirty="0" smtClean="0">
                <a:solidFill>
                  <a:srgbClr val="FFFF00"/>
                </a:solidFill>
              </a:rPr>
              <a:t>создаётся только движущимися электрическими зарядами</a:t>
            </a:r>
            <a:r>
              <a:rPr lang="ru-RU" dirty="0" smtClean="0"/>
              <a:t> и ничем другим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smtClean="0"/>
              <a:t>Магнитное поле </a:t>
            </a:r>
            <a:r>
              <a:rPr lang="ru-RU" i="1" dirty="0" smtClean="0">
                <a:solidFill>
                  <a:srgbClr val="FFFF00"/>
                </a:solidFill>
              </a:rPr>
              <a:t>способно оказывать силовое воздействие на помещённый в него движущийся электрический заряд</a:t>
            </a:r>
            <a:r>
              <a:rPr lang="ru-RU" dirty="0" smtClean="0"/>
              <a:t>, что позволяет его обнаружить</a:t>
            </a:r>
          </a:p>
          <a:p>
            <a:r>
              <a:rPr lang="ru-RU" dirty="0" smtClean="0"/>
              <a:t>Магнитное поле не создаётся и не действует на </a:t>
            </a:r>
            <a:r>
              <a:rPr lang="ru-RU" i="1" dirty="0" smtClean="0">
                <a:solidFill>
                  <a:srgbClr val="FFFF00"/>
                </a:solidFill>
              </a:rPr>
              <a:t>неподвижные</a:t>
            </a:r>
            <a:r>
              <a:rPr lang="ru-RU" dirty="0" smtClean="0"/>
              <a:t> электрические заряды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84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000"/>
                            </p:stCondLst>
                            <p:childTnLst>
                              <p:par>
                                <p:cTn id="25" presetID="2" presetClass="entr" presetSubtype="12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Индукция магнитного поля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pPr lvl="0"/>
                <a:r>
                  <a:rPr lang="ru-RU" dirty="0" smtClean="0"/>
                  <a:t>Отношение силы, действующей на движущийся </a:t>
                </a:r>
                <a:r>
                  <a:rPr lang="ru-RU" dirty="0" smtClean="0">
                    <a:hlinkClick r:id="rId2" action="ppaction://hlinksldjump"/>
                  </a:rPr>
                  <a:t>заряд</a:t>
                </a:r>
                <a:r>
                  <a:rPr lang="ru-RU" dirty="0" smtClean="0"/>
                  <a:t>, помещённый в </a:t>
                </a:r>
                <a:r>
                  <a:rPr lang="ru-RU" dirty="0" smtClean="0">
                    <a:hlinkClick r:id="rId3" action="ppaction://hlinksldjump"/>
                  </a:rPr>
                  <a:t>магнитное поле</a:t>
                </a:r>
                <a:r>
                  <a:rPr lang="ru-RU" dirty="0" smtClean="0"/>
                  <a:t>, к величине этого заряда и скорости его движения, называется </a:t>
                </a:r>
                <a:r>
                  <a:rPr lang="ru-RU" b="1" dirty="0" smtClean="0">
                    <a:solidFill>
                      <a:srgbClr val="FFFF00"/>
                    </a:solidFill>
                  </a:rPr>
                  <a:t>индукцией</a:t>
                </a:r>
                <a:r>
                  <a:rPr lang="ru-RU" dirty="0" smtClean="0"/>
                  <a:t> магнитного поля: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sz="2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28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num>
                        <m:den>
                          <m: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acc>
                            <m:accPr>
                              <m:chr m:val="⃗"/>
                              <m:ctrlPr>
                                <a:rPr lang="en-US" sz="28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b="1" dirty="0" smtClean="0">
                  <a:solidFill>
                    <a:srgbClr val="FFFF00"/>
                  </a:solidFill>
                </a:endParaRPr>
              </a:p>
              <a:p>
                <a:pPr lvl="0"/>
                <a:r>
                  <a:rPr lang="ru-RU" dirty="0" smtClean="0"/>
                  <a:t>Вектор индукции </a:t>
                </a:r>
                <a:r>
                  <a:rPr lang="ru-RU" dirty="0" smtClean="0">
                    <a:hlinkClick r:id="rId3" action="ppaction://hlinksldjump"/>
                  </a:rPr>
                  <a:t>магнитного поля</a:t>
                </a:r>
                <a:r>
                  <a:rPr lang="ru-RU" dirty="0" smtClean="0"/>
                  <a:t>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одновременно</a:t>
                </a:r>
                <a:r>
                  <a:rPr lang="ru-RU" dirty="0" smtClean="0"/>
                  <a:t> перпендикулярен вектору силы, действующей на электрический </a:t>
                </a:r>
                <a:r>
                  <a:rPr lang="ru-RU" dirty="0" smtClean="0">
                    <a:hlinkClick r:id="rId2" action="ppaction://hlinksldjump"/>
                  </a:rPr>
                  <a:t>заряд</a:t>
                </a:r>
                <a:r>
                  <a:rPr lang="ru-RU" dirty="0" smtClean="0"/>
                  <a:t>, помещённый в данную точку поля, и вектору скорости движения заряда</a:t>
                </a:r>
              </a:p>
              <a:p>
                <a:pPr lvl="0"/>
                <a:r>
                  <a:rPr lang="ru-RU" dirty="0" smtClean="0"/>
                  <a:t>Таким образом, индукция магнитного поля является его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силовым</a:t>
                </a:r>
                <a:r>
                  <a:rPr lang="ru-RU" dirty="0" smtClean="0"/>
                  <a:t> параметром</a:t>
                </a:r>
              </a:p>
              <a:p>
                <a:pPr lvl="0"/>
                <a:r>
                  <a:rPr lang="ru-RU" dirty="0" smtClean="0"/>
                  <a:t>В системе единиц СИ магнитная индукция измеряется в тесла (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Тл</a:t>
                </a:r>
                <a:r>
                  <a:rPr lang="ru-RU" dirty="0" smtClean="0"/>
                  <a:t>)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3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34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4" presetID="2" presetClass="entr" presetSubtype="1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rot="10800000" flipV="1">
            <a:off x="7796752" y="2821020"/>
            <a:ext cx="640080" cy="11372"/>
          </a:xfrm>
          <a:prstGeom prst="line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Силовые линии </a:t>
            </a:r>
            <a:r>
              <a:rPr lang="ru-RU" dirty="0" smtClean="0"/>
              <a:t>магнитного </a:t>
            </a:r>
            <a:r>
              <a:rPr lang="ru-RU" dirty="0"/>
              <a:t>поля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8463" y="609601"/>
            <a:ext cx="4818763" cy="518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4142232" cy="234526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Геометрическая кривая, в каждой точке которой вектор </a:t>
            </a:r>
            <a:r>
              <a:rPr lang="ru-RU" dirty="0" smtClean="0">
                <a:hlinkClick r:id="rId2" action="ppaction://hlinksldjump"/>
              </a:rPr>
              <a:t>индукции</a:t>
            </a:r>
            <a:r>
              <a:rPr lang="ru-RU" dirty="0" smtClean="0"/>
              <a:t> магнитного </a:t>
            </a:r>
            <a:r>
              <a:rPr lang="ru-RU" dirty="0"/>
              <a:t>поля направлен по касательной, называется </a:t>
            </a:r>
            <a:r>
              <a:rPr lang="ru-RU" b="1" dirty="0">
                <a:solidFill>
                  <a:srgbClr val="FFFF00"/>
                </a:solidFill>
              </a:rPr>
              <a:t>силовой линией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Силовые линии </a:t>
            </a:r>
            <a:r>
              <a:rPr lang="ru-RU" dirty="0" smtClean="0">
                <a:hlinkClick r:id="rId3" action="ppaction://hlinksldjump"/>
              </a:rPr>
              <a:t>магнитного поля </a:t>
            </a:r>
            <a:r>
              <a:rPr lang="ru-RU" dirty="0" smtClean="0"/>
              <a:t>всегда </a:t>
            </a:r>
            <a:r>
              <a:rPr lang="ru-RU" i="1" dirty="0" smtClean="0">
                <a:solidFill>
                  <a:srgbClr val="FFFF00"/>
                </a:solidFill>
              </a:rPr>
              <a:t>замкнуты</a:t>
            </a:r>
            <a:r>
              <a:rPr lang="ru-RU" dirty="0" smtClean="0"/>
              <a:t> или уходят обоими концами на бесконечность, что подтверждает </a:t>
            </a:r>
            <a:r>
              <a:rPr lang="ru-RU" i="1" dirty="0" smtClean="0">
                <a:solidFill>
                  <a:srgbClr val="FFFF00"/>
                </a:solidFill>
              </a:rPr>
              <a:t>отсутствие</a:t>
            </a:r>
            <a:r>
              <a:rPr lang="ru-RU" dirty="0" smtClean="0"/>
              <a:t> в природе каких бы то ни было </a:t>
            </a:r>
            <a:r>
              <a:rPr lang="ru-RU" i="1" dirty="0" smtClean="0">
                <a:solidFill>
                  <a:srgbClr val="FFFF00"/>
                </a:solidFill>
              </a:rPr>
              <a:t>магнитных зарядов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Силовые линии </a:t>
            </a:r>
            <a:r>
              <a:rPr lang="ru-RU" i="1" dirty="0" smtClean="0">
                <a:solidFill>
                  <a:srgbClr val="FFFF00"/>
                </a:solidFill>
              </a:rPr>
              <a:t>никогда не пересекаются</a:t>
            </a:r>
            <a:r>
              <a:rPr lang="ru-RU" dirty="0" smtClean="0"/>
              <a:t> между собой</a:t>
            </a:r>
            <a:endParaRPr lang="en-US" dirty="0"/>
          </a:p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72780" y="3238322"/>
            <a:ext cx="274320" cy="210312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309677" y="2684992"/>
            <a:ext cx="4200526" cy="1486958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79044" y="2853901"/>
            <a:ext cx="3657600" cy="1118658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07644" y="3087504"/>
            <a:ext cx="3200400" cy="640080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72780" y="1143001"/>
            <a:ext cx="274320" cy="210312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8312594" y="1602317"/>
            <a:ext cx="190500" cy="20116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10800000" flipV="1">
            <a:off x="6873938" y="2758652"/>
            <a:ext cx="450120" cy="154303"/>
          </a:xfrm>
          <a:prstGeom prst="line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407844" y="3961187"/>
            <a:ext cx="640080" cy="11372"/>
          </a:xfrm>
          <a:prstGeom prst="line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37220" y="3613996"/>
            <a:ext cx="914400" cy="182880"/>
          </a:xfrm>
          <a:prstGeom prst="line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9543922" y="3918799"/>
            <a:ext cx="450120" cy="154303"/>
          </a:xfrm>
          <a:prstGeom prst="line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8854582" y="3056364"/>
            <a:ext cx="914400" cy="182880"/>
          </a:xfrm>
          <a:prstGeom prst="line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95976" y="5950958"/>
            <a:ext cx="6094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solidFill>
                  <a:srgbClr val="FF0000"/>
                </a:solidFill>
              </a:rPr>
              <a:t>Пожалуйста, дождитесь завершения построения рисунка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7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4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37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4500"/>
                            </p:stCondLst>
                            <p:childTnLst>
                              <p:par>
                                <p:cTn id="63" presetID="22" presetClass="exit" presetSubtype="1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4" dur="1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6" presetClass="exit" presetSubtype="21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6" presetClass="exit" presetSubtype="21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6" presetClass="exit" presetSubtype="21" fill="hold" grpId="1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9500"/>
                            </p:stCondLst>
                            <p:childTnLst>
                              <p:par>
                                <p:cTn id="94" presetID="2" presetClass="exit" presetSubtype="4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2000"/>
                            </p:stCondLst>
                            <p:childTnLst>
                              <p:par>
                                <p:cTn id="99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8" grpId="0" animBg="1"/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5" grpId="0" animBg="1"/>
      <p:bldP spid="7" grpId="0" animBg="1"/>
      <p:bldP spid="7" grpId="1" animBg="1"/>
      <p:bldP spid="19" grpId="0"/>
      <p:bldP spid="1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 Магнитного поля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Однородное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hlinkClick r:id="rId2" action="ppaction://hlinksldjump"/>
              </a:rPr>
              <a:t>Силовые линии</a:t>
            </a:r>
            <a:r>
              <a:rPr lang="ru-RU" dirty="0" smtClean="0"/>
              <a:t> </a:t>
            </a:r>
            <a:r>
              <a:rPr lang="ru-RU" i="1" dirty="0" smtClean="0">
                <a:solidFill>
                  <a:srgbClr val="FFFF00"/>
                </a:solidFill>
              </a:rPr>
              <a:t>однородного</a:t>
            </a:r>
            <a:r>
              <a:rPr lang="ru-RU" dirty="0" smtClean="0"/>
              <a:t> поля: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smtClean="0"/>
              <a:t>Направлены </a:t>
            </a:r>
            <a:r>
              <a:rPr lang="ru-RU" i="1" dirty="0" smtClean="0">
                <a:solidFill>
                  <a:srgbClr val="FFFF00"/>
                </a:solidFill>
              </a:rPr>
              <a:t>в одну и ту же сторону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i="1" dirty="0" smtClean="0">
                <a:solidFill>
                  <a:srgbClr val="FFFF00"/>
                </a:solidFill>
              </a:rPr>
              <a:t>Параллельны</a:t>
            </a:r>
            <a:r>
              <a:rPr lang="ru-RU" dirty="0" smtClean="0"/>
              <a:t> между собой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smtClean="0"/>
              <a:t>Расстояние между линиями </a:t>
            </a:r>
            <a:r>
              <a:rPr lang="ru-RU" i="1" dirty="0" smtClean="0">
                <a:solidFill>
                  <a:srgbClr val="FFFF00"/>
                </a:solidFill>
              </a:rPr>
              <a:t>одинаково</a:t>
            </a:r>
            <a:endParaRPr lang="en-US" i="1" dirty="0" smtClean="0">
              <a:solidFill>
                <a:srgbClr val="FFFF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i="1" dirty="0">
              <a:solidFill>
                <a:srgbClr val="FFFF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Неоднородное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Если нарушается </a:t>
            </a:r>
            <a:r>
              <a:rPr lang="ru-RU" i="1" dirty="0" smtClean="0">
                <a:solidFill>
                  <a:srgbClr val="FFFF00"/>
                </a:solidFill>
              </a:rPr>
              <a:t>хотя бы одно</a:t>
            </a:r>
            <a:r>
              <a:rPr lang="ru-RU" dirty="0" smtClean="0"/>
              <a:t> из перечисленных слева условий, то </a:t>
            </a:r>
            <a:r>
              <a:rPr lang="ru-RU" dirty="0" smtClean="0">
                <a:hlinkClick r:id="rId3" action="ppaction://hlinksldjump"/>
              </a:rPr>
              <a:t>магнитное поле</a:t>
            </a:r>
            <a:r>
              <a:rPr lang="ru-RU" dirty="0" smtClean="0"/>
              <a:t> будет </a:t>
            </a:r>
            <a:r>
              <a:rPr lang="ru-RU" i="1" dirty="0" smtClean="0">
                <a:solidFill>
                  <a:srgbClr val="FFFF00"/>
                </a:solidFill>
              </a:rPr>
              <a:t>неоднородным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887" y="4528820"/>
            <a:ext cx="1428750" cy="1228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30" y="4294505"/>
            <a:ext cx="1945039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4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Сила Лоренца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pPr lvl="0"/>
                <a:r>
                  <a:rPr lang="ru-RU" dirty="0" smtClean="0"/>
                  <a:t>Сила, действующая со стороны </a:t>
                </a:r>
                <a:r>
                  <a:rPr lang="ru-RU" dirty="0" smtClean="0">
                    <a:hlinkClick r:id="rId2" action="ppaction://hlinksldjump"/>
                  </a:rPr>
                  <a:t>магнитного поля</a:t>
                </a:r>
                <a:r>
                  <a:rPr lang="ru-RU" dirty="0" smtClean="0"/>
                  <a:t> на одиночный движущийся </a:t>
                </a:r>
                <a:r>
                  <a:rPr lang="ru-RU" dirty="0" smtClean="0">
                    <a:hlinkClick r:id="rId3" action="ppaction://hlinksldjump"/>
                  </a:rPr>
                  <a:t>электрический заряд</a:t>
                </a:r>
                <a:r>
                  <a:rPr lang="ru-RU" dirty="0" smtClean="0"/>
                  <a:t>, называется </a:t>
                </a:r>
                <a:r>
                  <a:rPr lang="ru-RU" b="1" dirty="0" smtClean="0">
                    <a:solidFill>
                      <a:srgbClr val="FFFF00"/>
                    </a:solidFill>
                  </a:rPr>
                  <a:t>силой Лоренца</a:t>
                </a:r>
                <a:r>
                  <a:rPr lang="ru-RU" dirty="0" smtClean="0"/>
                  <a:t>:</a:t>
                </a:r>
              </a:p>
              <a:p>
                <a:pPr marL="0" lvl="0" indent="0" algn="ctr">
                  <a:buNone/>
                </a:pPr>
                <a:r>
                  <a:rPr lang="ru-RU" dirty="0" smtClean="0"/>
                  <a:t>векторная </a:t>
                </a:r>
                <a:r>
                  <a:rPr lang="ru-RU" dirty="0"/>
                  <a:t>запись</a:t>
                </a:r>
                <a:r>
                  <a:rPr lang="ru-RU" b="1" dirty="0" smtClean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l-GR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</m:acc>
                      </m:e>
                      <m:sub>
                        <m:r>
                          <a:rPr lang="ru-RU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Л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  <m:r>
                          <a:rPr lang="el-GR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l-GR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</m:e>
                    </m:d>
                  </m:oMath>
                </a14:m>
                <a:r>
                  <a:rPr lang="ru-RU" dirty="0"/>
                  <a:t>, скалярная запись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ru-RU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Л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𝒒𝒗𝑩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𝒔𝒊𝒏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  <m:r>
                          <a:rPr lang="ru-RU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l-GR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</m:e>
                    </m:d>
                  </m:oMath>
                </a14:m>
                <a:endParaRPr lang="en-US" b="1" dirty="0" smtClean="0">
                  <a:solidFill>
                    <a:srgbClr val="FFFF00"/>
                  </a:solidFill>
                </a:endParaRPr>
              </a:p>
              <a:p>
                <a:pPr lvl="0"/>
                <a:r>
                  <a:rPr lang="ru-RU" dirty="0" smtClean="0"/>
                  <a:t>Направление силы Лоренца определяется по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правилу </a:t>
                </a:r>
                <a:r>
                  <a:rPr lang="ru-RU" i="1" dirty="0" smtClean="0">
                    <a:solidFill>
                      <a:srgbClr val="FFFF00"/>
                    </a:solidFill>
                    <a:hlinkClick r:id="rId4" action="ppaction://hlinksldjump"/>
                  </a:rPr>
                  <a:t>левой руки</a:t>
                </a:r>
                <a:r>
                  <a:rPr lang="ru-RU" dirty="0" smtClean="0"/>
                  <a:t> либо по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правилу </a:t>
                </a:r>
                <a:r>
                  <a:rPr lang="ru-RU" i="1" dirty="0" smtClean="0">
                    <a:solidFill>
                      <a:srgbClr val="FFFF00"/>
                    </a:solidFill>
                    <a:hlinkClick r:id="rId4" action="ppaction://hlinksldjump"/>
                  </a:rPr>
                  <a:t>правого винта</a:t>
                </a:r>
                <a:endParaRPr lang="ru-RU" i="1" dirty="0" smtClean="0">
                  <a:solidFill>
                    <a:srgbClr val="FFFF00"/>
                  </a:solidFill>
                </a:endParaRPr>
              </a:p>
              <a:p>
                <a:pPr lvl="0"/>
                <a:r>
                  <a:rPr lang="ru-RU" dirty="0" smtClean="0"/>
                  <a:t>Сила Лоренца </a:t>
                </a:r>
                <a:r>
                  <a:rPr lang="ru-RU" dirty="0"/>
                  <a:t>всегда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одновременно</a:t>
                </a:r>
                <a:r>
                  <a:rPr lang="ru-RU" dirty="0" smtClean="0"/>
                  <a:t> перпендикулярна </a:t>
                </a:r>
                <a:r>
                  <a:rPr lang="ru-RU" i="1" dirty="0">
                    <a:solidFill>
                      <a:srgbClr val="FFFF00"/>
                    </a:solidFill>
                  </a:rPr>
                  <a:t>скорости</a:t>
                </a:r>
                <a:r>
                  <a:rPr lang="ru-RU" dirty="0"/>
                  <a:t> </a:t>
                </a:r>
                <a:r>
                  <a:rPr lang="ru-RU" dirty="0" smtClean="0"/>
                  <a:t>движения заряда и вектору магнитной </a:t>
                </a:r>
                <a:r>
                  <a:rPr lang="ru-RU" i="1" dirty="0" smtClean="0">
                    <a:solidFill>
                      <a:srgbClr val="FFFF00"/>
                    </a:solidFill>
                    <a:hlinkClick r:id="rId5" action="ppaction://hlinksldjump"/>
                  </a:rPr>
                  <a:t>индукции</a:t>
                </a:r>
                <a:endParaRPr lang="ru-RU" i="1" dirty="0" smtClean="0">
                  <a:solidFill>
                    <a:srgbClr val="FFFF00"/>
                  </a:solidFill>
                </a:endParaRPr>
              </a:p>
              <a:p>
                <a:pPr lvl="0"/>
                <a:r>
                  <a:rPr lang="ru-RU" dirty="0" smtClean="0"/>
                  <a:t>Поэтому сила Лоренца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изменяет скорость</a:t>
                </a:r>
                <a:r>
                  <a:rPr lang="ru-RU" dirty="0" smtClean="0"/>
                  <a:t> движения заряженной частицы только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по направлению, не изменяя её величины</a:t>
                </a:r>
                <a:r>
                  <a:rPr lang="ru-RU" dirty="0" smtClean="0"/>
                  <a:t>. Вследствие этого данная сила </a:t>
                </a:r>
                <a:r>
                  <a:rPr lang="ru-RU" i="1" dirty="0" smtClean="0">
                    <a:solidFill>
                      <a:srgbClr val="FFFF00"/>
                    </a:solidFill>
                  </a:rPr>
                  <a:t>не способна</a:t>
                </a:r>
                <a:r>
                  <a:rPr lang="ru-RU" dirty="0" smtClean="0"/>
                  <a:t> совершать механическую работу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6"/>
                <a:stretch>
                  <a:fillRect l="-361" r="-7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0209224" y="595095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FFC000"/>
                </a:solidFill>
              </a:rPr>
              <a:t>Далее…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9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5" presetID="2" presetClass="entr" presetSubtype="1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2567</TotalTime>
  <Words>1219</Words>
  <Application>Microsoft Office PowerPoint</Application>
  <PresentationFormat>Widescreen</PresentationFormat>
  <Paragraphs>165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Times New Roman</vt:lpstr>
      <vt:lpstr>Celestial</vt:lpstr>
      <vt:lpstr>Microsoft Equation 3.0</vt:lpstr>
      <vt:lpstr>Измерение удельного заряда электрона методом магнетрона</vt:lpstr>
      <vt:lpstr>Цель работы</vt:lpstr>
      <vt:lpstr>Теоретическое введение</vt:lpstr>
      <vt:lpstr>Электрический заряд</vt:lpstr>
      <vt:lpstr>Магнитное поле</vt:lpstr>
      <vt:lpstr>Индукция магнитного поля</vt:lpstr>
      <vt:lpstr>Силовые линии магнитного поля</vt:lpstr>
      <vt:lpstr>Характер Магнитного поля</vt:lpstr>
      <vt:lpstr>Сила Лоренца</vt:lpstr>
      <vt:lpstr>Определение направления вектора силы Лоренца</vt:lpstr>
      <vt:lpstr>Движение электрического заряда под действием силы Лоренца</vt:lpstr>
      <vt:lpstr>Уравнение Движения электрического заряда под действием силы Лоренца</vt:lpstr>
      <vt:lpstr>Циркуляция вектора магнитной индукции по замкнутому контуру</vt:lpstr>
      <vt:lpstr>Закон полного тока</vt:lpstr>
      <vt:lpstr>Критический ток соленоида</vt:lpstr>
      <vt:lpstr>Удельный заряд электрона</vt:lpstr>
      <vt:lpstr>Экспериментальная часть</vt:lpstr>
      <vt:lpstr>Реальная лабораторная установка. Внешний вид</vt:lpstr>
      <vt:lpstr>Реальная лабораторная установка. Принципиальная схема</vt:lpstr>
      <vt:lpstr>Виртуальная лабораторная установка</vt:lpstr>
      <vt:lpstr>Снятие зависимости анодного тока магнетрона от тока в цепи его соленоида</vt:lpstr>
      <vt:lpstr>Построение графика зависимости анодного тока магнетрона от тока в цепи его соленоида</vt:lpstr>
      <vt:lpstr>Графическое дифференцирование зависимости анодного тока от тока соленоида по току соленоида и поиск критического тока магнетрона</vt:lpstr>
      <vt:lpstr>Вычисление удельного заряда электрона</vt:lpstr>
      <vt:lpstr>Обработка полученных результатов</vt:lpstr>
      <vt:lpstr>Сопоставление теоретических данных с практическими результатами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Стрельцов</dc:creator>
  <cp:lastModifiedBy>Alexander Streltsov</cp:lastModifiedBy>
  <cp:revision>252</cp:revision>
  <dcterms:created xsi:type="dcterms:W3CDTF">2014-09-22T04:16:27Z</dcterms:created>
  <dcterms:modified xsi:type="dcterms:W3CDTF">2014-10-01T17:43:20Z</dcterms:modified>
</cp:coreProperties>
</file>