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8" r:id="rId9"/>
    <p:sldId id="265" r:id="rId10"/>
    <p:sldId id="266" r:id="rId11"/>
    <p:sldId id="270" r:id="rId12"/>
    <p:sldId id="272" r:id="rId13"/>
    <p:sldId id="271" r:id="rId14"/>
    <p:sldId id="273" r:id="rId15"/>
    <p:sldId id="274" r:id="rId16"/>
    <p:sldId id="276" r:id="rId17"/>
    <p:sldId id="277" r:id="rId18"/>
    <p:sldId id="278" r:id="rId19"/>
    <p:sldId id="279" r:id="rId20"/>
    <p:sldId id="281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4660"/>
  </p:normalViewPr>
  <p:slideViewPr>
    <p:cSldViewPr snapToGrid="0">
      <p:cViewPr varScale="1">
        <p:scale>
          <a:sx n="53" d="100"/>
          <a:sy n="53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3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54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8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93150-86E1-4573-BBDE-E61BC2257BA3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62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7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hyperlink" Target="labrab_1.ex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10" Type="http://schemas.openxmlformats.org/officeDocument/2006/relationships/image" Target="../media/image14.png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ole_E.wmv" TargetMode="External"/><Relationship Id="rId2" Type="http://schemas.openxmlformats.org/officeDocument/2006/relationships/hyperlink" Target="Pole_E.doc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Изучение характеристик электростатического поля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Мультимедийное руководство к Лабораторной работе № 1 </a:t>
            </a:r>
            <a:r>
              <a:rPr lang="ru-RU" dirty="0" smtClean="0"/>
              <a:t>по  курсу физики для студентов дистанционной формы обучения</a:t>
            </a:r>
            <a:endParaRPr lang="ru-RU" dirty="0" smtClean="0"/>
          </a:p>
          <a:p>
            <a:r>
              <a:rPr lang="ru-RU" dirty="0" smtClean="0"/>
              <a:t>Разработчик: </a:t>
            </a:r>
            <a:r>
              <a:rPr lang="ru-RU" dirty="0" smtClean="0"/>
              <a:t>старший </a:t>
            </a:r>
            <a:r>
              <a:rPr lang="ru-RU" dirty="0" smtClean="0"/>
              <a:t>преподаватель кафедры физики СибГУТИ </a:t>
            </a:r>
            <a:r>
              <a:rPr lang="ru-RU" i="1" dirty="0"/>
              <a:t>Александр </a:t>
            </a:r>
            <a:r>
              <a:rPr lang="ru-RU" i="1" dirty="0" smtClean="0"/>
              <a:t>Иванович Стрельцов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Эквипотенциальные </a:t>
            </a:r>
            <a:r>
              <a:rPr lang="ru-RU" dirty="0"/>
              <a:t>линии электрического поля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3" y="609601"/>
            <a:ext cx="4818763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4142232" cy="23452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Геометрическая кривая, в каждой точке которой </a:t>
            </a:r>
            <a:r>
              <a:rPr lang="ru-RU" dirty="0" smtClean="0">
                <a:hlinkClick r:id="rId2" action="ppaction://hlinksldjump"/>
              </a:rPr>
              <a:t>потенциал</a:t>
            </a:r>
            <a:r>
              <a:rPr lang="ru-RU" dirty="0" smtClean="0"/>
              <a:t> </a:t>
            </a:r>
            <a:r>
              <a:rPr lang="ru-RU" dirty="0">
                <a:hlinkClick r:id="rId3" action="ppaction://hlinksldjump"/>
              </a:rPr>
              <a:t>электрического поля </a:t>
            </a:r>
            <a:r>
              <a:rPr lang="ru-RU" dirty="0" smtClean="0">
                <a:hlinkClick r:id="rId3" action="ppaction://hlinksldjump"/>
              </a:rPr>
              <a:t> </a:t>
            </a:r>
            <a:r>
              <a:rPr lang="ru-RU" dirty="0" smtClean="0"/>
              <a:t>имеет одинаковые значения, </a:t>
            </a:r>
            <a:r>
              <a:rPr lang="ru-RU" dirty="0"/>
              <a:t>называется </a:t>
            </a:r>
            <a:r>
              <a:rPr lang="ru-RU" b="1" dirty="0" smtClean="0">
                <a:solidFill>
                  <a:srgbClr val="FFFF00"/>
                </a:solidFill>
              </a:rPr>
              <a:t>эквипотенциальной </a:t>
            </a:r>
            <a:r>
              <a:rPr lang="ru-RU" b="1" dirty="0">
                <a:solidFill>
                  <a:srgbClr val="FFFF00"/>
                </a:solidFill>
              </a:rPr>
              <a:t>линией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Эквипотенциальные </a:t>
            </a:r>
            <a:r>
              <a:rPr lang="ru-RU" dirty="0"/>
              <a:t>линии всегда </a:t>
            </a:r>
            <a:r>
              <a:rPr lang="ru-RU" i="1" dirty="0" smtClean="0">
                <a:solidFill>
                  <a:srgbClr val="FFFF00"/>
                </a:solidFill>
              </a:rPr>
              <a:t>замкнуты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Эквипотенциальные линии </a:t>
            </a:r>
            <a:r>
              <a:rPr lang="ru-RU" i="1" dirty="0" smtClean="0">
                <a:solidFill>
                  <a:srgbClr val="FFFF00"/>
                </a:solidFill>
              </a:rPr>
              <a:t>никогда не пересекаются</a:t>
            </a:r>
            <a:r>
              <a:rPr lang="ru-RU" dirty="0" smtClean="0"/>
              <a:t> между собой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59810" y="2743201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+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9404178" y="2743201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-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6228339" y="2500289"/>
            <a:ext cx="1371600" cy="13716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5993058" y="2262801"/>
            <a:ext cx="1828800" cy="18288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774010" y="2051693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9164887" y="2502561"/>
            <a:ext cx="1371600" cy="13716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8929606" y="2265073"/>
            <a:ext cx="1828800" cy="18288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8710558" y="2053965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5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между напряжённостью и потенциалом электрического поля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>
                    <a:hlinkClick r:id="rId2" action="ppaction://hlinksldjump"/>
                  </a:rPr>
                  <a:t>Напряжённость</a:t>
                </a:r>
                <a:r>
                  <a:rPr lang="ru-RU" dirty="0" smtClean="0"/>
                  <a:t> электрического поля связана с его </a:t>
                </a:r>
                <a:r>
                  <a:rPr lang="ru-RU" dirty="0" smtClean="0">
                    <a:hlinkClick r:id="rId3" action="ppaction://hlinksldjump"/>
                  </a:rPr>
                  <a:t>потенциалом</a:t>
                </a:r>
                <a:r>
                  <a:rPr lang="ru-RU" dirty="0" smtClean="0"/>
                  <a:t> соотношением: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en-US" sz="22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22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groupChr>
                      <m:r>
                        <a:rPr lang="en-US" sz="2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𝒈𝒓𝒂𝒅</m:t>
                      </m:r>
                      <m:r>
                        <a:rPr lang="en-US" sz="2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 smtClean="0">
                  <a:solidFill>
                    <a:srgbClr val="FFFF00"/>
                  </a:solidFill>
                </a:endParaRPr>
              </a:p>
              <a:p>
                <a:r>
                  <a:rPr lang="ru-RU" b="1" dirty="0" smtClean="0">
                    <a:solidFill>
                      <a:srgbClr val="FFFF00"/>
                    </a:solidFill>
                  </a:rPr>
                  <a:t>Градиент скалярной функции</a:t>
                </a:r>
                <a:r>
                  <a:rPr lang="ru-RU" dirty="0" smtClean="0"/>
                  <a:t> показывает направление её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наиболее быстрого возрастания</a:t>
                </a:r>
              </a:p>
              <a:p>
                <a:r>
                  <a:rPr lang="ru-RU" dirty="0" smtClean="0"/>
                  <a:t>Знак «минус» появляется при выводе формулы из закона сохранения энергии и указывает на необходимость затрат энергии на совершение </a:t>
                </a:r>
                <a:r>
                  <a:rPr lang="ru-RU" dirty="0" smtClean="0"/>
                  <a:t>работы по перемещению заряда в электрическом поле</a:t>
                </a:r>
                <a:endParaRPr lang="ru-RU" dirty="0" smtClean="0"/>
              </a:p>
              <a:p>
                <a:r>
                  <a:rPr lang="ru-RU" dirty="0" smtClean="0"/>
                  <a:t>Таким образом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, силовые линии </a:t>
                </a:r>
                <a:r>
                  <a:rPr lang="ru-RU" i="1" dirty="0" smtClean="0">
                    <a:solidFill>
                      <a:srgbClr val="FFFF00"/>
                    </a:solidFill>
                    <a:hlinkClick r:id="rId4" action="ppaction://hlinksldjump"/>
                  </a:rPr>
                  <a:t>электрического поля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 будут направлены в сторону уменьшения его потенциала</a:t>
                </a:r>
              </a:p>
              <a:p>
                <a:r>
                  <a:rPr lang="ru-RU" dirty="0" smtClean="0"/>
                  <a:t>С другой стороны, мы знаем, что </a:t>
                </a:r>
                <a:r>
                  <a:rPr lang="ru-RU" i="1" dirty="0" smtClean="0">
                    <a:solidFill>
                      <a:srgbClr val="FFFF00"/>
                    </a:solidFill>
                    <a:hlinkClick r:id="rId5" action="ppaction://hlinksldjump"/>
                  </a:rPr>
                  <a:t>силовые линии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 направлены от положительных </a:t>
                </a:r>
                <a:r>
                  <a:rPr lang="ru-RU" i="1" dirty="0" smtClean="0">
                    <a:solidFill>
                      <a:srgbClr val="FFFF00"/>
                    </a:solidFill>
                    <a:hlinkClick r:id="rId6" action="ppaction://hlinksldjump"/>
                  </a:rPr>
                  <a:t>зарядов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 к отрицательным</a:t>
                </a:r>
              </a:p>
              <a:p>
                <a:r>
                  <a:rPr lang="ru-RU" dirty="0" smtClean="0"/>
                  <a:t>Сопоставление этих двух условий позволит нам </a:t>
                </a:r>
                <a:r>
                  <a:rPr lang="ru-RU" dirty="0" smtClean="0">
                    <a:hlinkClick r:id="rId7" action="ppaction://hlinksldjump"/>
                  </a:rPr>
                  <a:t>экспериментально</a:t>
                </a:r>
                <a:r>
                  <a:rPr lang="ru-RU" dirty="0" smtClean="0"/>
                  <a:t> проверить  записанную выше формулу, что и составляет основную </a:t>
                </a:r>
                <a:r>
                  <a:rPr lang="ru-RU" dirty="0" smtClean="0">
                    <a:hlinkClick r:id="rId8" action="ppaction://hlinksldjump"/>
                  </a:rPr>
                  <a:t>цель</a:t>
                </a:r>
                <a:r>
                  <a:rPr lang="ru-RU" dirty="0" smtClean="0"/>
                  <a:t> нашей лабораторной работы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9"/>
                <a:stretch>
                  <a:fillRect l="-301" t="-167" b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0"/>
                            </p:stCondLst>
                            <p:childTnLst>
                              <p:par>
                                <p:cTn id="34" presetID="2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69525"/>
            <a:ext cx="3680885" cy="17350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Взаимное расположение Силовых и эквипотенциальных линий </a:t>
            </a:r>
            <a:r>
              <a:rPr lang="ru-RU" dirty="0"/>
              <a:t>электрического поля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3" y="609601"/>
            <a:ext cx="4818763" cy="5181600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5800" y="2516583"/>
                <a:ext cx="4142232" cy="3274618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Так как при движении вдоль эквипотенциальной линии </a:t>
                </a:r>
                <a:r>
                  <a:rPr lang="ru-RU" dirty="0" smtClean="0">
                    <a:hlinkClick r:id="rId2" action="ppaction://hlinksldjump"/>
                  </a:rPr>
                  <a:t>заряд</a:t>
                </a:r>
                <a:r>
                  <a:rPr lang="ru-RU" dirty="0" smtClean="0"/>
                  <a:t> проходит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нулевую</a:t>
                </a:r>
                <a:r>
                  <a:rPr lang="ru-RU" dirty="0" smtClean="0"/>
                  <a:t> разность </a:t>
                </a:r>
                <a:r>
                  <a:rPr lang="ru-RU" dirty="0" smtClean="0">
                    <a:hlinkClick r:id="rId3" action="ppaction://hlinksldjump"/>
                  </a:rPr>
                  <a:t>потенциалов</a:t>
                </a:r>
                <a:r>
                  <a:rPr lang="ru-RU" dirty="0" smtClean="0"/>
                  <a:t>, то работа при этом не совершается:</a:t>
                </a:r>
                <a:endParaRPr lang="ru-RU" b="1" dirty="0">
                  <a:solidFill>
                    <a:srgbClr val="FFFF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𝒅𝑨</m:t>
                    </m:r>
                    <m:r>
                      <a:rPr lang="en-US" sz="1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𝒒𝒅</m:t>
                    </m:r>
                    <m:r>
                      <a:rPr lang="en-US" sz="1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1800" b="1" dirty="0" smtClean="0">
                    <a:solidFill>
                      <a:srgbClr val="FFFF00"/>
                    </a:solidFill>
                  </a:rPr>
                  <a:t> = 0</a:t>
                </a:r>
                <a:endParaRPr lang="ru-RU" sz="1800" b="1" dirty="0" smtClean="0">
                  <a:solidFill>
                    <a:srgbClr val="FFFF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По определению работы силы: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𝒅𝑨</m:t>
                      </m:r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groupChr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groupChr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𝒒𝑬𝒄𝒐𝒔</m:t>
                      </m:r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𝒅𝒓</m:t>
                      </m:r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b="1" dirty="0" smtClean="0">
                  <a:solidFill>
                    <a:srgbClr val="FFFF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Отсюда следует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что означает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взаимную перпендикулярность</a:t>
                </a:r>
                <a:r>
                  <a:rPr lang="ru-RU" dirty="0" smtClean="0"/>
                  <a:t> </a:t>
                </a:r>
                <a:r>
                  <a:rPr lang="ru-RU" dirty="0" smtClean="0">
                    <a:hlinkClick r:id="rId4" action="ppaction://hlinksldjump"/>
                  </a:rPr>
                  <a:t>силовых</a:t>
                </a:r>
                <a:r>
                  <a:rPr lang="ru-RU" dirty="0" smtClean="0"/>
                  <a:t> и </a:t>
                </a:r>
                <a:r>
                  <a:rPr lang="ru-RU" dirty="0" smtClean="0">
                    <a:hlinkClick r:id="rId5" action="ppaction://hlinksldjump"/>
                  </a:rPr>
                  <a:t>эквипотенциальных</a:t>
                </a:r>
                <a:r>
                  <a:rPr lang="ru-RU" dirty="0" smtClean="0"/>
                  <a:t> линий в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каждой</a:t>
                </a:r>
                <a:r>
                  <a:rPr lang="ru-RU" dirty="0" smtClean="0"/>
                  <a:t> точке </a:t>
                </a:r>
                <a:r>
                  <a:rPr lang="ru-RU" dirty="0" smtClean="0">
                    <a:hlinkClick r:id="rId6" action="ppaction://hlinksldjump"/>
                  </a:rPr>
                  <a:t>электрического поля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5800" y="2516583"/>
                <a:ext cx="4142232" cy="3274618"/>
              </a:xfrm>
              <a:blipFill rotWithShape="0">
                <a:blip r:embed="rId7"/>
                <a:stretch>
                  <a:fillRect l="-442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459810" y="2743201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+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9404178" y="2743201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-</a:t>
            </a:r>
            <a:endParaRPr lang="en-US" b="1" dirty="0"/>
          </a:p>
        </p:txBody>
      </p:sp>
      <p:sp>
        <p:nvSpPr>
          <p:cNvPr id="14" name="Arc 13"/>
          <p:cNvSpPr/>
          <p:nvPr/>
        </p:nvSpPr>
        <p:spPr>
          <a:xfrm rot="16200000">
            <a:off x="7563293" y="1153454"/>
            <a:ext cx="1689103" cy="3179492"/>
          </a:xfrm>
          <a:prstGeom prst="arc">
            <a:avLst>
              <a:gd name="adj1" fmla="val 16200000"/>
              <a:gd name="adj2" fmla="val 5404230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6200000">
            <a:off x="7652194" y="1568249"/>
            <a:ext cx="1511301" cy="2675868"/>
          </a:xfrm>
          <a:prstGeom prst="arc">
            <a:avLst>
              <a:gd name="adj1" fmla="val 16646965"/>
              <a:gd name="adj2" fmla="val 4908689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6200000">
            <a:off x="7633544" y="1889980"/>
            <a:ext cx="1511301" cy="2675868"/>
          </a:xfrm>
          <a:prstGeom prst="arc">
            <a:avLst>
              <a:gd name="adj1" fmla="val 17326271"/>
              <a:gd name="adj2" fmla="val 4317574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6200000">
            <a:off x="7643124" y="2139748"/>
            <a:ext cx="1511301" cy="2675868"/>
          </a:xfrm>
          <a:prstGeom prst="arc">
            <a:avLst>
              <a:gd name="adj1" fmla="val 17633840"/>
              <a:gd name="adj2" fmla="val 3874644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7" idx="6"/>
            <a:endCxn id="8" idx="2"/>
          </p:cNvCxnSpPr>
          <p:nvPr/>
        </p:nvCxnSpPr>
        <p:spPr>
          <a:xfrm>
            <a:off x="7374210" y="3200401"/>
            <a:ext cx="2029968" cy="0"/>
          </a:xfrm>
          <a:prstGeom prst="straightConnector1">
            <a:avLst/>
          </a:prstGeom>
          <a:ln w="1905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5400000" flipV="1">
            <a:off x="7563294" y="2067855"/>
            <a:ext cx="1689103" cy="3179492"/>
          </a:xfrm>
          <a:prstGeom prst="arc">
            <a:avLst>
              <a:gd name="adj1" fmla="val 16200000"/>
              <a:gd name="adj2" fmla="val 5404230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V="1">
            <a:off x="7612852" y="2139749"/>
            <a:ext cx="1511301" cy="2675868"/>
          </a:xfrm>
          <a:prstGeom prst="arc">
            <a:avLst>
              <a:gd name="adj1" fmla="val 16646965"/>
              <a:gd name="adj2" fmla="val 4908689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5400000" flipV="1">
            <a:off x="7633544" y="1815899"/>
            <a:ext cx="1511301" cy="2675868"/>
          </a:xfrm>
          <a:prstGeom prst="arc">
            <a:avLst>
              <a:gd name="adj1" fmla="val 17326271"/>
              <a:gd name="adj2" fmla="val 4317574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5400000" flipV="1">
            <a:off x="7659420" y="1605290"/>
            <a:ext cx="1511301" cy="2675868"/>
          </a:xfrm>
          <a:prstGeom prst="arc">
            <a:avLst>
              <a:gd name="adj1" fmla="val 17633840"/>
              <a:gd name="adj2" fmla="val 3874644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5400000" flipV="1">
            <a:off x="9979901" y="1346167"/>
            <a:ext cx="1689103" cy="2533710"/>
          </a:xfrm>
          <a:prstGeom prst="arc">
            <a:avLst>
              <a:gd name="adj1" fmla="val 19466433"/>
              <a:gd name="adj2" fmla="val 21276776"/>
            </a:avLst>
          </a:prstGeom>
          <a:ln w="19050">
            <a:solidFill>
              <a:srgbClr val="FFFF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5400000" flipV="1">
            <a:off x="10341713" y="1799402"/>
            <a:ext cx="1689103" cy="2533710"/>
          </a:xfrm>
          <a:prstGeom prst="arc">
            <a:avLst>
              <a:gd name="adj1" fmla="val 17718560"/>
              <a:gd name="adj2" fmla="val 19214342"/>
            </a:avLst>
          </a:prstGeom>
          <a:ln w="19050">
            <a:solidFill>
              <a:srgbClr val="FFFF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6200000">
            <a:off x="9993411" y="2541557"/>
            <a:ext cx="1689103" cy="2533710"/>
          </a:xfrm>
          <a:prstGeom prst="arc">
            <a:avLst>
              <a:gd name="adj1" fmla="val 19466433"/>
              <a:gd name="adj2" fmla="val 21276776"/>
            </a:avLst>
          </a:prstGeom>
          <a:ln w="19050">
            <a:solidFill>
              <a:srgbClr val="FFFF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6200000">
            <a:off x="10355222" y="2094280"/>
            <a:ext cx="1689103" cy="2533710"/>
          </a:xfrm>
          <a:prstGeom prst="arc">
            <a:avLst>
              <a:gd name="adj1" fmla="val 17718560"/>
              <a:gd name="adj2" fmla="val 19214342"/>
            </a:avLst>
          </a:prstGeom>
          <a:ln w="19050">
            <a:solidFill>
              <a:srgbClr val="FFFF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6200000" flipH="1" flipV="1">
            <a:off x="5091394" y="1346166"/>
            <a:ext cx="1689103" cy="2533710"/>
          </a:xfrm>
          <a:prstGeom prst="arc">
            <a:avLst>
              <a:gd name="adj1" fmla="val 19466433"/>
              <a:gd name="adj2" fmla="val 21276776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16200000" flipH="1" flipV="1">
            <a:off x="4704118" y="1767650"/>
            <a:ext cx="1689103" cy="2533710"/>
          </a:xfrm>
          <a:prstGeom prst="arc">
            <a:avLst>
              <a:gd name="adj1" fmla="val 17718560"/>
              <a:gd name="adj2" fmla="val 19214342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5400000" flipH="1">
            <a:off x="5104904" y="2541556"/>
            <a:ext cx="1689103" cy="2533710"/>
          </a:xfrm>
          <a:prstGeom prst="arc">
            <a:avLst>
              <a:gd name="adj1" fmla="val 19466433"/>
              <a:gd name="adj2" fmla="val 21276776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5400000" flipH="1">
            <a:off x="4717627" y="2062528"/>
            <a:ext cx="1689103" cy="2533710"/>
          </a:xfrm>
          <a:prstGeom prst="arc">
            <a:avLst>
              <a:gd name="adj1" fmla="val 17718560"/>
              <a:gd name="adj2" fmla="val 19214342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28339" y="2500289"/>
            <a:ext cx="1371600" cy="13716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5993058" y="2262801"/>
            <a:ext cx="1828800" cy="18288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5774010" y="2051693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9164887" y="2502561"/>
            <a:ext cx="1371600" cy="13716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8929606" y="2265073"/>
            <a:ext cx="1828800" cy="18288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8710558" y="2053965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9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3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7000"/>
                            </p:stCondLst>
                            <p:childTnLst>
                              <p:par>
                                <p:cTn id="96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0"/>
                            </p:stCondLst>
                            <p:childTnLst>
                              <p:par>
                                <p:cTn id="10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0"/>
                            </p:stCondLst>
                            <p:childTnLst>
                              <p:par>
                                <p:cTn id="110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9000"/>
                            </p:stCondLst>
                            <p:childTnLst>
                              <p:par>
                                <p:cTn id="117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4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Экспериментальная часть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 лабораторной установки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лабораторная установка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Внешний вид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0451" y="3200400"/>
            <a:ext cx="3868291" cy="27432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Принципиальная схема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9452" y="3291840"/>
            <a:ext cx="3403219" cy="274320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8" name="Rectangle 7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лабораторная установка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372858"/>
            <a:ext cx="6942809" cy="411354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Программа-симулятор</a:t>
            </a:r>
            <a:r>
              <a:rPr lang="ru-RU" dirty="0" smtClean="0"/>
              <a:t> – это математическая модель, полностью отражающая исследуемые в лабораторной работе свойства реального </a:t>
            </a:r>
            <a:r>
              <a:rPr lang="ru-RU" dirty="0" smtClean="0">
                <a:hlinkClick r:id="rId3" action="ppaction://hlinksldjump"/>
              </a:rPr>
              <a:t>электрического поля</a:t>
            </a:r>
            <a:endParaRPr lang="ru-RU" dirty="0" smtClean="0"/>
          </a:p>
          <a:p>
            <a:r>
              <a:rPr lang="ru-RU" dirty="0" smtClean="0"/>
              <a:t>Щёлкните </a:t>
            </a:r>
            <a:r>
              <a:rPr lang="ru-RU" dirty="0" smtClean="0">
                <a:hlinkClick r:id="rId4" action="ppaction://hlinkfile"/>
              </a:rPr>
              <a:t>здесь</a:t>
            </a:r>
            <a:r>
              <a:rPr lang="ru-RU" dirty="0" smtClean="0"/>
              <a:t>, чтобы запустить программу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1397677"/>
            <a:ext cx="6945483" cy="41148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731764" y="3500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23864" y="3500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17464" y="31318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34964" y="3119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04764" y="3881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60364" y="38684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12664" y="2941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12664" y="4071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833364" y="2941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19064" y="3322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19064" y="3690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04764" y="27508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998464" y="3322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011164" y="3690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858764" y="40589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04764" y="42494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0800000">
            <a:off x="7928864" y="3500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0800000">
            <a:off x="8360664" y="31318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0800000">
            <a:off x="8017764" y="3119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0800000">
            <a:off x="8347964" y="3881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0800000">
            <a:off x="8030464" y="38684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0800000">
            <a:off x="8690864" y="2941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10800000">
            <a:off x="8690864" y="4071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0800000">
            <a:off x="8144764" y="2941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0800000">
            <a:off x="8259064" y="3322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0800000">
            <a:off x="8259064" y="3690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0800000">
            <a:off x="8411464" y="27508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10800000">
            <a:off x="7941564" y="3322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10800000">
            <a:off x="7941564" y="3690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10800000">
            <a:off x="8170164" y="40589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10800000">
            <a:off x="8411464" y="42494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823964" y="3500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823964" y="3309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823964" y="3690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823964" y="3881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823964" y="40589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823964" y="42494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823964" y="23825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823964" y="21920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823964" y="25730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823964" y="27635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823964" y="2941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823964" y="31318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823964" y="4452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823964" y="46304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823964" y="48209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845804" y="2865120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3 В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655304" y="2585720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4</a:t>
            </a:r>
            <a:r>
              <a:rPr lang="ru-RU" sz="1100" b="1" dirty="0" smtClean="0">
                <a:solidFill>
                  <a:schemeClr val="bg1"/>
                </a:solidFill>
              </a:rPr>
              <a:t> В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699504" y="1849120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5</a:t>
            </a:r>
            <a:r>
              <a:rPr lang="ru-RU" sz="1100" b="1" dirty="0" smtClean="0">
                <a:solidFill>
                  <a:schemeClr val="bg1"/>
                </a:solidFill>
              </a:rPr>
              <a:t> В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23104" y="2585720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6</a:t>
            </a:r>
            <a:r>
              <a:rPr lang="ru-RU" sz="1100" b="1" dirty="0" smtClean="0">
                <a:solidFill>
                  <a:schemeClr val="bg1"/>
                </a:solidFill>
              </a:rPr>
              <a:t> В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37404" y="3004820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7</a:t>
            </a:r>
            <a:r>
              <a:rPr lang="ru-RU" sz="1100" b="1" dirty="0" smtClean="0">
                <a:solidFill>
                  <a:schemeClr val="bg1"/>
                </a:solidFill>
              </a:rPr>
              <a:t> В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3" name="Title 1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Измерение потенциалов электрического поля</a:t>
            </a:r>
            <a:endParaRPr lang="en-US" dirty="0"/>
          </a:p>
        </p:txBody>
      </p:sp>
      <p:sp>
        <p:nvSpPr>
          <p:cNvPr id="124" name="Text Placeholder 12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Проводим зондом-курсором вдоль горизонтальных линий слева направо и следим за показаниями вольтметра</a:t>
            </a:r>
          </a:p>
          <a:p>
            <a:r>
              <a:rPr lang="ru-RU" dirty="0"/>
              <a:t>Точки с </a:t>
            </a:r>
            <a:r>
              <a:rPr lang="ru-RU" i="1" dirty="0">
                <a:solidFill>
                  <a:srgbClr val="FFFF00"/>
                </a:solidFill>
              </a:rPr>
              <a:t>целочисленными</a:t>
            </a:r>
            <a:r>
              <a:rPr lang="ru-RU" dirty="0"/>
              <a:t> </a:t>
            </a:r>
            <a:r>
              <a:rPr lang="ru-RU" dirty="0">
                <a:hlinkClick r:id="rId3" action="ppaction://hlinksldjump"/>
              </a:rPr>
              <a:t>потенциалами</a:t>
            </a:r>
            <a:r>
              <a:rPr lang="ru-RU" dirty="0"/>
              <a:t> отмечаем щелчком мыши</a:t>
            </a:r>
          </a:p>
          <a:p>
            <a:r>
              <a:rPr lang="ru-RU" dirty="0"/>
              <a:t>Таблица заполняется </a:t>
            </a:r>
            <a:r>
              <a:rPr lang="ru-RU" dirty="0" smtClean="0"/>
              <a:t>автоматически</a:t>
            </a:r>
            <a:endParaRPr lang="en-US" dirty="0"/>
          </a:p>
          <a:p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8166989" y="351917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95976" y="5950958"/>
            <a:ext cx="609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Пожалуйста, дождитесь завершения построения рисунка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831016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5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95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500"/>
                            </p:stCondLst>
                            <p:childTnLst>
                              <p:par>
                                <p:cTn id="61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0"/>
                            </p:stCondLst>
                            <p:childTnLst>
                              <p:par>
                                <p:cTn id="6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1500"/>
                            </p:stCondLst>
                            <p:childTnLst>
                              <p:par>
                                <p:cTn id="6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500"/>
                            </p:stCondLst>
                            <p:childTnLst>
                              <p:par>
                                <p:cTn id="7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9500"/>
                            </p:stCondLst>
                            <p:childTnLst>
                              <p:par>
                                <p:cTn id="77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500"/>
                            </p:stCondLst>
                            <p:childTnLst>
                              <p:par>
                                <p:cTn id="81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0"/>
                            </p:stCondLst>
                            <p:childTnLst>
                              <p:par>
                                <p:cTn id="8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1500"/>
                            </p:stCondLst>
                            <p:childTnLst>
                              <p:par>
                                <p:cTn id="8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500"/>
                            </p:stCondLst>
                            <p:childTnLst>
                              <p:par>
                                <p:cTn id="9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9500"/>
                            </p:stCondLst>
                            <p:childTnLst>
                              <p:par>
                                <p:cTn id="97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3500"/>
                            </p:stCondLst>
                            <p:childTnLst>
                              <p:par>
                                <p:cTn id="101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0"/>
                            </p:stCondLst>
                            <p:childTnLst>
                              <p:par>
                                <p:cTn id="10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1500"/>
                            </p:stCondLst>
                            <p:childTnLst>
                              <p:par>
                                <p:cTn id="10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500"/>
                            </p:stCondLst>
                            <p:childTnLst>
                              <p:par>
                                <p:cTn id="11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9500"/>
                            </p:stCondLst>
                            <p:childTnLst>
                              <p:par>
                                <p:cTn id="117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3500"/>
                            </p:stCondLst>
                            <p:childTnLst>
                              <p:par>
                                <p:cTn id="121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7500"/>
                            </p:stCondLst>
                            <p:childTnLst>
                              <p:par>
                                <p:cTn id="12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1500"/>
                            </p:stCondLst>
                            <p:childTnLst>
                              <p:par>
                                <p:cTn id="12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5500"/>
                            </p:stCondLst>
                            <p:childTnLst>
                              <p:par>
                                <p:cTn id="13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9500"/>
                            </p:stCondLst>
                            <p:childTnLst>
                              <p:par>
                                <p:cTn id="137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3500"/>
                            </p:stCondLst>
                            <p:childTnLst>
                              <p:par>
                                <p:cTn id="141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7500"/>
                            </p:stCondLst>
                            <p:childTnLst>
                              <p:par>
                                <p:cTn id="14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1500"/>
                            </p:stCondLst>
                            <p:childTnLst>
                              <p:par>
                                <p:cTn id="14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5500"/>
                            </p:stCondLst>
                            <p:childTnLst>
                              <p:par>
                                <p:cTn id="15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49500"/>
                            </p:stCondLst>
                            <p:childTnLst>
                              <p:par>
                                <p:cTn id="157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3500"/>
                            </p:stCondLst>
                            <p:childTnLst>
                              <p:par>
                                <p:cTn id="161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7500"/>
                            </p:stCondLst>
                            <p:childTnLst>
                              <p:par>
                                <p:cTn id="16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1500"/>
                            </p:stCondLst>
                            <p:childTnLst>
                              <p:par>
                                <p:cTn id="16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65500"/>
                            </p:stCondLst>
                            <p:childTnLst>
                              <p:par>
                                <p:cTn id="17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69500"/>
                            </p:stCondLst>
                            <p:childTnLst>
                              <p:par>
                                <p:cTn id="177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73500"/>
                            </p:stCondLst>
                            <p:childTnLst>
                              <p:par>
                                <p:cTn id="181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77500"/>
                            </p:stCondLst>
                            <p:childTnLst>
                              <p:par>
                                <p:cTn id="18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79500"/>
                            </p:stCondLst>
                            <p:childTnLst>
                              <p:par>
                                <p:cTn id="18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83500"/>
                            </p:stCondLst>
                            <p:childTnLst>
                              <p:par>
                                <p:cTn id="19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87500"/>
                            </p:stCondLst>
                            <p:childTnLst>
                              <p:par>
                                <p:cTn id="197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91500"/>
                            </p:stCondLst>
                            <p:childTnLst>
                              <p:par>
                                <p:cTn id="201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95500"/>
                            </p:stCondLst>
                            <p:childTnLst>
                              <p:par>
                                <p:cTn id="20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99500"/>
                            </p:stCondLst>
                            <p:childTnLst>
                              <p:par>
                                <p:cTn id="20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3500"/>
                            </p:stCondLst>
                            <p:childTnLst>
                              <p:par>
                                <p:cTn id="213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7500"/>
                            </p:stCondLst>
                            <p:childTnLst>
                              <p:par>
                                <p:cTn id="2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0500"/>
                            </p:stCondLst>
                            <p:childTnLst>
                              <p:par>
                                <p:cTn id="22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13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16500"/>
                            </p:stCondLst>
                            <p:childTnLst>
                              <p:par>
                                <p:cTn id="22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195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22500"/>
                            </p:stCondLst>
                            <p:childTnLst>
                              <p:par>
                                <p:cTn id="237" presetID="2" presetClass="exit" presetSubtype="4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27000"/>
                            </p:stCondLst>
                            <p:childTnLst>
                              <p:par>
                                <p:cTn id="242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/>
      <p:bldP spid="118" grpId="0"/>
      <p:bldP spid="119" grpId="0"/>
      <p:bldP spid="120" grpId="0"/>
      <p:bldP spid="127" grpId="0" animBg="1"/>
      <p:bldP spid="66" grpId="0"/>
      <p:bldP spid="66" grpId="1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97677"/>
            <a:ext cx="3680885" cy="1371600"/>
          </a:xfrm>
        </p:spPr>
        <p:txBody>
          <a:bodyPr/>
          <a:lstStyle/>
          <a:p>
            <a:r>
              <a:rPr lang="ru-RU" dirty="0" smtClean="0"/>
              <a:t>Построение эквипотенциальных линий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769276"/>
            <a:ext cx="3680885" cy="34486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Открываем графический редактор и вставляем туда снимок экрана программы</a:t>
            </a:r>
          </a:p>
          <a:p>
            <a:r>
              <a:rPr lang="ru-RU" dirty="0" smtClean="0"/>
              <a:t>Отмечаем на координатной плоскости все точки с одинаковыми </a:t>
            </a:r>
            <a:r>
              <a:rPr lang="ru-RU" dirty="0" smtClean="0">
                <a:hlinkClick r:id="rId2" action="ppaction://hlinksldjump"/>
              </a:rPr>
              <a:t>потенциалами</a:t>
            </a:r>
            <a:r>
              <a:rPr lang="ru-RU" dirty="0" smtClean="0"/>
              <a:t> по их координатам</a:t>
            </a:r>
          </a:p>
          <a:p>
            <a:r>
              <a:rPr lang="ru-RU" dirty="0" smtClean="0"/>
              <a:t>Соединяем между собой плавной линией все такие точки – одна </a:t>
            </a:r>
            <a:r>
              <a:rPr lang="ru-RU" dirty="0" smtClean="0">
                <a:hlinkClick r:id="rId3" action="ppaction://hlinksldjump"/>
              </a:rPr>
              <a:t>эквипотенциальная линия</a:t>
            </a:r>
            <a:r>
              <a:rPr lang="ru-RU" dirty="0" smtClean="0"/>
              <a:t> готова</a:t>
            </a:r>
          </a:p>
          <a:p>
            <a:r>
              <a:rPr lang="ru-RU" dirty="0" smtClean="0"/>
              <a:t>Подписываем значение потенциала построенной эквипотенциальной линии</a:t>
            </a:r>
          </a:p>
          <a:p>
            <a:r>
              <a:rPr lang="ru-RU" dirty="0" smtClean="0"/>
              <a:t>Аналогично строим  остальные линии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24400" y="1397677"/>
            <a:ext cx="6945483" cy="41148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731764" y="3500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>
            <a:spLocks noChangeAspect="1"/>
          </p:cNvSpPr>
          <p:nvPr/>
        </p:nvSpPr>
        <p:spPr>
          <a:xfrm>
            <a:off x="4813318" y="3009918"/>
            <a:ext cx="983488" cy="1081024"/>
          </a:xfrm>
          <a:prstGeom prst="arc">
            <a:avLst>
              <a:gd name="adj1" fmla="val 15152536"/>
              <a:gd name="adj2" fmla="val 6545989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17464" y="31318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04764" y="38811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12664" y="2941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12664" y="4071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19064" y="33223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19064" y="369062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259064" y="2865120"/>
            <a:ext cx="992142" cy="1297940"/>
            <a:chOff x="8259064" y="2865120"/>
            <a:chExt cx="992142" cy="1297940"/>
          </a:xfrm>
        </p:grpSpPr>
        <p:sp>
          <p:nvSpPr>
            <p:cNvPr id="66" name="Arc 65"/>
            <p:cNvSpPr>
              <a:spLocks noChangeAspect="1"/>
            </p:cNvSpPr>
            <p:nvPr/>
          </p:nvSpPr>
          <p:spPr>
            <a:xfrm rot="10800000">
              <a:off x="8267718" y="3009918"/>
              <a:ext cx="983488" cy="1081024"/>
            </a:xfrm>
            <a:prstGeom prst="arc">
              <a:avLst>
                <a:gd name="adj1" fmla="val 15152536"/>
                <a:gd name="adj2" fmla="val 6545989"/>
              </a:avLst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10800000">
              <a:off x="8360664" y="31318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0800000">
              <a:off x="8347964" y="38811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10800000">
              <a:off x="8690864" y="29413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10800000">
              <a:off x="8690864" y="40716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10800000">
              <a:off x="8259064" y="33223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10800000">
              <a:off x="8259064" y="36906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845804" y="2865120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b="1" dirty="0" smtClean="0">
                  <a:solidFill>
                    <a:schemeClr val="bg1"/>
                  </a:solidFill>
                </a:rPr>
                <a:t>3 В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28864" y="2585720"/>
            <a:ext cx="1596136" cy="1821180"/>
            <a:chOff x="7928864" y="2585720"/>
            <a:chExt cx="1596136" cy="1821180"/>
          </a:xfrm>
        </p:grpSpPr>
        <p:sp>
          <p:nvSpPr>
            <p:cNvPr id="65" name="Arc 64"/>
            <p:cNvSpPr/>
            <p:nvPr/>
          </p:nvSpPr>
          <p:spPr>
            <a:xfrm rot="10800000">
              <a:off x="7988300" y="2717800"/>
              <a:ext cx="1536700" cy="1689100"/>
            </a:xfrm>
            <a:prstGeom prst="arc">
              <a:avLst>
                <a:gd name="adj1" fmla="val 16352688"/>
                <a:gd name="adj2" fmla="val 5237238"/>
              </a:avLst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10800000">
              <a:off x="7928864" y="35001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10800000">
              <a:off x="8017764" y="31191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10800000">
              <a:off x="8030464" y="38684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10800000">
              <a:off x="8144764" y="29413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10800000">
              <a:off x="8411464" y="27508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10800000">
              <a:off x="7941564" y="33223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10800000">
              <a:off x="7941564" y="36906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10800000">
              <a:off x="8170164" y="40589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10800000">
              <a:off x="8411464" y="42494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655304" y="2585720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b="1" dirty="0">
                  <a:solidFill>
                    <a:schemeClr val="bg1"/>
                  </a:solidFill>
                </a:rPr>
                <a:t>4</a:t>
              </a:r>
              <a:r>
                <a:rPr lang="ru-RU" sz="1100" b="1" dirty="0" smtClean="0">
                  <a:solidFill>
                    <a:schemeClr val="bg1"/>
                  </a:solidFill>
                </a:rPr>
                <a:t> В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99504" y="1849120"/>
            <a:ext cx="367408" cy="3063240"/>
            <a:chOff x="6699504" y="1849120"/>
            <a:chExt cx="367408" cy="3063240"/>
          </a:xfrm>
        </p:grpSpPr>
        <p:cxnSp>
          <p:nvCxnSpPr>
            <p:cNvPr id="6" name="Straight Connector 5"/>
            <p:cNvCxnSpPr>
              <a:endCxn id="115" idx="0"/>
            </p:cNvCxnSpPr>
            <p:nvPr/>
          </p:nvCxnSpPr>
          <p:spPr>
            <a:xfrm>
              <a:off x="6863719" y="2231775"/>
              <a:ext cx="5965" cy="2589145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99504" y="1849120"/>
              <a:ext cx="367408" cy="3063240"/>
              <a:chOff x="6699504" y="1849120"/>
              <a:chExt cx="367408" cy="306324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6823964" y="3500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823964" y="3309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823964" y="3690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823964" y="3881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823964" y="40589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823964" y="42494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823964" y="23825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823964" y="21920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823964" y="25730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6823964" y="27635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823964" y="2941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823964" y="31318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6823964" y="4452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823964" y="46304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6823964" y="48209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699504" y="1849120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b="1" dirty="0">
                    <a:solidFill>
                      <a:schemeClr val="bg1"/>
                    </a:solidFill>
                  </a:rPr>
                  <a:t>5</a:t>
                </a:r>
                <a:r>
                  <a:rPr lang="ru-RU" sz="1100" b="1" dirty="0" smtClean="0">
                    <a:solidFill>
                      <a:schemeClr val="bg1"/>
                    </a:solidFill>
                  </a:rPr>
                  <a:t> В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533900" y="2585720"/>
            <a:ext cx="1581404" cy="1821180"/>
            <a:chOff x="4533900" y="2585720"/>
            <a:chExt cx="1581404" cy="1821180"/>
          </a:xfrm>
        </p:grpSpPr>
        <p:sp>
          <p:nvSpPr>
            <p:cNvPr id="43" name="Arc 42"/>
            <p:cNvSpPr/>
            <p:nvPr/>
          </p:nvSpPr>
          <p:spPr>
            <a:xfrm>
              <a:off x="4533900" y="2717800"/>
              <a:ext cx="1536700" cy="1689100"/>
            </a:xfrm>
            <a:prstGeom prst="arc">
              <a:avLst>
                <a:gd name="adj1" fmla="val 16352688"/>
                <a:gd name="adj2" fmla="val 5237238"/>
              </a:avLst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023864" y="35001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934964" y="31191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960364" y="38684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833364" y="29413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04764" y="27508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998464" y="33223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011164" y="36906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58764" y="40589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604764" y="424942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023104" y="2585720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b="1" dirty="0">
                  <a:solidFill>
                    <a:schemeClr val="bg1"/>
                  </a:solidFill>
                </a:rPr>
                <a:t>6</a:t>
              </a:r>
              <a:r>
                <a:rPr lang="ru-RU" sz="1100" b="1" dirty="0" smtClean="0">
                  <a:solidFill>
                    <a:schemeClr val="bg1"/>
                  </a:solidFill>
                </a:rPr>
                <a:t> В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137404" y="3004820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7</a:t>
            </a:r>
            <a:r>
              <a:rPr lang="ru-RU" sz="1100" b="1" dirty="0" smtClean="0">
                <a:solidFill>
                  <a:schemeClr val="bg1"/>
                </a:solidFill>
              </a:rPr>
              <a:t> В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95976" y="5950958"/>
            <a:ext cx="609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Пожалуйста, дождитесь завершения построения рисунка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831016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6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5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5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6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8500"/>
                            </p:stCondLst>
                            <p:childTnLst>
                              <p:par>
                                <p:cTn id="70" presetID="2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2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7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0"/>
                            </p:stCondLst>
                            <p:childTnLst>
                              <p:par>
                                <p:cTn id="91" presetID="2" presetClass="exit" presetSubtype="4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70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4" grpId="0" animBg="1"/>
      <p:bldP spid="51" grpId="0" animBg="1"/>
      <p:bldP spid="53" grpId="0" animBg="1"/>
      <p:bldP spid="55" grpId="0" animBg="1"/>
      <p:bldP spid="56" grpId="0" animBg="1"/>
      <p:bldP spid="58" grpId="0" animBg="1"/>
      <p:bldP spid="59" grpId="0" animBg="1"/>
      <p:bldP spid="120" grpId="0"/>
      <p:bldP spid="82" grpId="0"/>
      <p:bldP spid="82" grpId="1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97677"/>
            <a:ext cx="3680885" cy="1371600"/>
          </a:xfrm>
        </p:spPr>
        <p:txBody>
          <a:bodyPr/>
          <a:lstStyle/>
          <a:p>
            <a:r>
              <a:rPr lang="ru-RU" dirty="0" smtClean="0"/>
              <a:t>Построение силовых линий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769276"/>
            <a:ext cx="3680885" cy="3448643"/>
          </a:xfrm>
        </p:spPr>
        <p:txBody>
          <a:bodyPr>
            <a:normAutofit/>
          </a:bodyPr>
          <a:lstStyle/>
          <a:p>
            <a:r>
              <a:rPr lang="ru-RU" dirty="0" smtClean="0">
                <a:hlinkClick r:id="rId2" action="ppaction://hlinksldjump"/>
              </a:rPr>
              <a:t>Силовые линии</a:t>
            </a:r>
            <a:r>
              <a:rPr lang="ru-RU" dirty="0" smtClean="0"/>
              <a:t> должны: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Начинаться на положительно заряженном электроде и заканчиваться на отрицательно заряженном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Пересекаться с </a:t>
            </a:r>
            <a:r>
              <a:rPr lang="ru-RU" dirty="0" smtClean="0">
                <a:hlinkClick r:id="rId3" action="ppaction://hlinksldjump"/>
              </a:rPr>
              <a:t>эквипотенциальными линиями</a:t>
            </a:r>
            <a:r>
              <a:rPr lang="ru-RU" dirty="0" smtClean="0"/>
              <a:t> </a:t>
            </a:r>
            <a:r>
              <a:rPr lang="ru-RU" i="1" dirty="0" smtClean="0">
                <a:solidFill>
                  <a:srgbClr val="FFFF00"/>
                </a:solidFill>
              </a:rPr>
              <a:t>обязательно</a:t>
            </a:r>
            <a:r>
              <a:rPr lang="ru-RU" dirty="0" smtClean="0"/>
              <a:t> под </a:t>
            </a:r>
            <a:r>
              <a:rPr lang="ru-RU" i="1" dirty="0" smtClean="0">
                <a:solidFill>
                  <a:srgbClr val="FFFF00"/>
                </a:solidFill>
              </a:rPr>
              <a:t>прямым</a:t>
            </a:r>
            <a:r>
              <a:rPr lang="ru-RU" dirty="0" smtClean="0"/>
              <a:t> углом</a:t>
            </a:r>
          </a:p>
          <a:p>
            <a:r>
              <a:rPr lang="ru-RU" dirty="0" smtClean="0"/>
              <a:t>Количество линий на диаграмме должно быть таким, чтобы на ней не оставалось больших неисследованных областей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24400" y="1397677"/>
            <a:ext cx="6945483" cy="4114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533900" y="1849120"/>
            <a:ext cx="4991100" cy="3063240"/>
            <a:chOff x="4533900" y="1849120"/>
            <a:chExt cx="4991100" cy="3063240"/>
          </a:xfrm>
        </p:grpSpPr>
        <p:grpSp>
          <p:nvGrpSpPr>
            <p:cNvPr id="18" name="Group 17"/>
            <p:cNvGrpSpPr/>
            <p:nvPr/>
          </p:nvGrpSpPr>
          <p:grpSpPr>
            <a:xfrm>
              <a:off x="8259064" y="2865120"/>
              <a:ext cx="992142" cy="1297940"/>
              <a:chOff x="8259064" y="2865120"/>
              <a:chExt cx="992142" cy="1297940"/>
            </a:xfrm>
          </p:grpSpPr>
          <p:sp>
            <p:nvSpPr>
              <p:cNvPr id="66" name="Arc 65"/>
              <p:cNvSpPr>
                <a:spLocks noChangeAspect="1"/>
              </p:cNvSpPr>
              <p:nvPr/>
            </p:nvSpPr>
            <p:spPr>
              <a:xfrm rot="10800000">
                <a:off x="8267718" y="3009918"/>
                <a:ext cx="983488" cy="1081024"/>
              </a:xfrm>
              <a:prstGeom prst="arc">
                <a:avLst>
                  <a:gd name="adj1" fmla="val 15152536"/>
                  <a:gd name="adj2" fmla="val 6545989"/>
                </a:avLst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 rot="10800000">
                <a:off x="8360664" y="31318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rot="10800000">
                <a:off x="8347964" y="3881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rot="10800000">
                <a:off x="8690864" y="2941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 rot="10800000">
                <a:off x="8690864" y="4071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10800000">
                <a:off x="8259064" y="3322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10800000">
                <a:off x="8259064" y="3690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845804" y="2865120"/>
                <a:ext cx="3658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b="1" dirty="0" smtClean="0">
                    <a:solidFill>
                      <a:schemeClr val="bg1"/>
                    </a:solidFill>
                  </a:rPr>
                  <a:t>3 В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928864" y="2585720"/>
              <a:ext cx="1596136" cy="1821180"/>
              <a:chOff x="7928864" y="2585720"/>
              <a:chExt cx="1596136" cy="1821180"/>
            </a:xfrm>
          </p:grpSpPr>
          <p:sp>
            <p:nvSpPr>
              <p:cNvPr id="65" name="Arc 64"/>
              <p:cNvSpPr/>
              <p:nvPr/>
            </p:nvSpPr>
            <p:spPr>
              <a:xfrm rot="10800000">
                <a:off x="7988300" y="2717800"/>
                <a:ext cx="1536700" cy="1689100"/>
              </a:xfrm>
              <a:prstGeom prst="arc">
                <a:avLst>
                  <a:gd name="adj1" fmla="val 16352688"/>
                  <a:gd name="adj2" fmla="val 5237238"/>
                </a:avLst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10800000">
                <a:off x="7928864" y="3500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 rot="10800000">
                <a:off x="8017764" y="3119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 rot="10800000">
                <a:off x="8030464" y="38684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 rot="10800000">
                <a:off x="8144764" y="2941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10800000">
                <a:off x="8411464" y="27508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10800000">
                <a:off x="7941564" y="3322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 rot="10800000">
                <a:off x="7941564" y="3690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 rot="10800000">
                <a:off x="8170164" y="40589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 rot="10800000">
                <a:off x="8411464" y="42494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655304" y="2585720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b="1" dirty="0">
                    <a:solidFill>
                      <a:schemeClr val="bg1"/>
                    </a:solidFill>
                  </a:rPr>
                  <a:t>4</a:t>
                </a:r>
                <a:r>
                  <a:rPr lang="ru-RU" sz="1100" b="1" dirty="0" smtClean="0">
                    <a:solidFill>
                      <a:schemeClr val="bg1"/>
                    </a:solidFill>
                  </a:rPr>
                  <a:t> В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699504" y="1849120"/>
              <a:ext cx="367408" cy="3063240"/>
              <a:chOff x="6699504" y="1849120"/>
              <a:chExt cx="367408" cy="3063240"/>
            </a:xfrm>
          </p:grpSpPr>
          <p:cxnSp>
            <p:nvCxnSpPr>
              <p:cNvPr id="6" name="Straight Connector 5"/>
              <p:cNvCxnSpPr>
                <a:endCxn id="115" idx="0"/>
              </p:cNvCxnSpPr>
              <p:nvPr/>
            </p:nvCxnSpPr>
            <p:spPr>
              <a:xfrm>
                <a:off x="6863719" y="2231775"/>
                <a:ext cx="5965" cy="258914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6699504" y="1849120"/>
                <a:ext cx="367408" cy="3063240"/>
                <a:chOff x="6699504" y="1849120"/>
                <a:chExt cx="367408" cy="306324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23964" y="35001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823964" y="33096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23964" y="36906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823964" y="38811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823964" y="40589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823964" y="42494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823964" y="23825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823964" y="21920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6823964" y="25730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23964" y="27635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823964" y="29413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823964" y="31318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6823964" y="44526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823964" y="46304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823964" y="48209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699504" y="1849120"/>
                  <a:ext cx="36740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100" b="1" dirty="0">
                      <a:solidFill>
                        <a:schemeClr val="bg1"/>
                      </a:solidFill>
                    </a:rPr>
                    <a:t>5</a:t>
                  </a:r>
                  <a:r>
                    <a:rPr lang="ru-RU" sz="1100" b="1" dirty="0" smtClean="0">
                      <a:solidFill>
                        <a:schemeClr val="bg1"/>
                      </a:solidFill>
                    </a:rPr>
                    <a:t> В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533900" y="2585720"/>
              <a:ext cx="1581404" cy="1821180"/>
              <a:chOff x="4533900" y="2585720"/>
              <a:chExt cx="1581404" cy="1821180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4533900" y="2717800"/>
                <a:ext cx="1536700" cy="1689100"/>
              </a:xfrm>
              <a:prstGeom prst="arc">
                <a:avLst>
                  <a:gd name="adj1" fmla="val 16352688"/>
                  <a:gd name="adj2" fmla="val 5237238"/>
                </a:avLst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023864" y="3500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34964" y="3119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960364" y="38684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833364" y="2941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604764" y="27508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998464" y="3322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011164" y="3690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858764" y="40589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604764" y="42494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023104" y="2585720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b="1" dirty="0">
                    <a:solidFill>
                      <a:schemeClr val="bg1"/>
                    </a:solidFill>
                  </a:rPr>
                  <a:t>6</a:t>
                </a:r>
                <a:r>
                  <a:rPr lang="ru-RU" sz="1100" b="1" dirty="0" smtClean="0">
                    <a:solidFill>
                      <a:schemeClr val="bg1"/>
                    </a:solidFill>
                  </a:rPr>
                  <a:t> В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813318" y="2941320"/>
              <a:ext cx="1009886" cy="1221740"/>
              <a:chOff x="4813318" y="2941320"/>
              <a:chExt cx="1009886" cy="122174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5731764" y="3500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>
                <a:spLocks noChangeAspect="1"/>
              </p:cNvSpPr>
              <p:nvPr/>
            </p:nvSpPr>
            <p:spPr>
              <a:xfrm>
                <a:off x="4813318" y="3009918"/>
                <a:ext cx="983488" cy="1081024"/>
              </a:xfrm>
              <a:prstGeom prst="arc">
                <a:avLst>
                  <a:gd name="adj1" fmla="val 15152536"/>
                  <a:gd name="adj2" fmla="val 6545989"/>
                </a:avLst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617464" y="31318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604764" y="3881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312664" y="2941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312664" y="4071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719064" y="3322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719064" y="3690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37404" y="3004820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b="1" dirty="0">
                    <a:solidFill>
                      <a:schemeClr val="bg1"/>
                    </a:solidFill>
                  </a:rPr>
                  <a:t>7</a:t>
                </a:r>
                <a:r>
                  <a:rPr lang="ru-RU" sz="1100" b="1" dirty="0" smtClean="0">
                    <a:solidFill>
                      <a:schemeClr val="bg1"/>
                    </a:solidFill>
                  </a:rPr>
                  <a:t> В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" name="Arc 7"/>
          <p:cNvSpPr/>
          <p:nvPr/>
        </p:nvSpPr>
        <p:spPr>
          <a:xfrm rot="5400000">
            <a:off x="6373060" y="2055081"/>
            <a:ext cx="1371600" cy="3383280"/>
          </a:xfrm>
          <a:prstGeom prst="arc">
            <a:avLst>
              <a:gd name="adj1" fmla="val 16200000"/>
              <a:gd name="adj2" fmla="val 5373561"/>
            </a:avLst>
          </a:prstGeom>
          <a:ln w="28575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 rot="5400000">
            <a:off x="6511721" y="1965798"/>
            <a:ext cx="1084801" cy="3202363"/>
          </a:xfrm>
          <a:prstGeom prst="arc">
            <a:avLst>
              <a:gd name="adj1" fmla="val 16455227"/>
              <a:gd name="adj2" fmla="val 5129675"/>
            </a:avLst>
          </a:prstGeom>
          <a:ln w="28575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/>
          <p:cNvSpPr/>
          <p:nvPr/>
        </p:nvSpPr>
        <p:spPr>
          <a:xfrm rot="5400000">
            <a:off x="6309184" y="2128143"/>
            <a:ext cx="1508539" cy="3678893"/>
          </a:xfrm>
          <a:prstGeom prst="arc">
            <a:avLst>
              <a:gd name="adj1" fmla="val 15711301"/>
              <a:gd name="adj2" fmla="val 5784938"/>
            </a:avLst>
          </a:prstGeom>
          <a:ln w="28575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/>
          <p:cNvSpPr/>
          <p:nvPr/>
        </p:nvSpPr>
        <p:spPr>
          <a:xfrm rot="16200000">
            <a:off x="6394828" y="1667183"/>
            <a:ext cx="1371600" cy="3383280"/>
          </a:xfrm>
          <a:prstGeom prst="arc">
            <a:avLst>
              <a:gd name="adj1" fmla="val 16200000"/>
              <a:gd name="adj2" fmla="val 5373561"/>
            </a:avLst>
          </a:pr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/>
          <p:cNvSpPr/>
          <p:nvPr/>
        </p:nvSpPr>
        <p:spPr>
          <a:xfrm rot="16200000">
            <a:off x="6516093" y="1934950"/>
            <a:ext cx="1084801" cy="3202363"/>
          </a:xfrm>
          <a:prstGeom prst="arc">
            <a:avLst>
              <a:gd name="adj1" fmla="val 16455227"/>
              <a:gd name="adj2" fmla="val 5129675"/>
            </a:avLst>
          </a:pr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 rot="16200000">
            <a:off x="6287420" y="1322249"/>
            <a:ext cx="1508539" cy="3678893"/>
          </a:xfrm>
          <a:prstGeom prst="arc">
            <a:avLst>
              <a:gd name="adj1" fmla="val 15754083"/>
              <a:gd name="adj2" fmla="val 5811604"/>
            </a:avLst>
          </a:pr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1219" y="3565433"/>
            <a:ext cx="3017520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95976" y="5950958"/>
            <a:ext cx="609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Пожалуйста, дождитесь завершения построения рисунка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31016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500"/>
                            </p:stCondLst>
                            <p:childTnLst>
                              <p:par>
                                <p:cTn id="66" presetID="2" presetClass="exit" presetSubtype="4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2" grpId="0" animBg="1"/>
      <p:bldP spid="83" grpId="0" animBg="1"/>
      <p:bldP spid="87" grpId="0" animBg="1"/>
      <p:bldP spid="88" grpId="0" animBg="1"/>
      <p:bldP spid="89" grpId="0" animBg="1"/>
      <p:bldP spid="84" grpId="0"/>
      <p:bldP spid="84" grpId="1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полученных результатов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Анализ цели лабораторной работы и написание вывода по проведённому исследованию электростатического поля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Изобразить графически сечение эквипотенциальных поверхностей </a:t>
            </a:r>
            <a:r>
              <a:rPr lang="ru-RU" dirty="0">
                <a:hlinkClick r:id="rId2" action="ppaction://hlinksldjump"/>
              </a:rPr>
              <a:t>электростатического поля</a:t>
            </a:r>
            <a:r>
              <a:rPr lang="ru-RU" dirty="0"/>
              <a:t>, созданного заданной конфигурацией электрических </a:t>
            </a:r>
            <a:r>
              <a:rPr lang="ru-RU" dirty="0">
                <a:hlinkClick r:id="rId3" action="ppaction://hlinksldjump"/>
              </a:rPr>
              <a:t>зарядов</a:t>
            </a:r>
            <a:endParaRPr lang="en-US" dirty="0"/>
          </a:p>
          <a:p>
            <a:pPr lvl="0"/>
            <a:r>
              <a:rPr lang="ru-RU" dirty="0"/>
              <a:t>Используя изображение </a:t>
            </a:r>
            <a:r>
              <a:rPr lang="ru-RU" dirty="0">
                <a:hlinkClick r:id="rId4" action="ppaction://hlinksldjump"/>
              </a:rPr>
              <a:t>эквипотенциальных поверхностей</a:t>
            </a:r>
            <a:r>
              <a:rPr lang="ru-RU" dirty="0"/>
              <a:t>, построить </a:t>
            </a:r>
            <a:r>
              <a:rPr lang="ru-RU" dirty="0">
                <a:hlinkClick r:id="rId5" action="ppaction://hlinksldjump"/>
              </a:rPr>
              <a:t>силовые линии </a:t>
            </a:r>
            <a:r>
              <a:rPr lang="ru-RU" dirty="0"/>
              <a:t>электростатического поля заданной конфигурации зарядов</a:t>
            </a:r>
            <a:endParaRPr lang="en-US" dirty="0"/>
          </a:p>
          <a:p>
            <a:pPr lvl="0"/>
            <a:r>
              <a:rPr lang="ru-RU" dirty="0"/>
              <a:t>При помощи полученной картины силовых и эквипотенциальных линий проверить справедливость </a:t>
            </a:r>
            <a:r>
              <a:rPr lang="ru-RU" dirty="0">
                <a:hlinkClick r:id="rId6" action="ppaction://hlinksldjump"/>
              </a:rPr>
              <a:t>формулы</a:t>
            </a:r>
            <a:r>
              <a:rPr lang="ru-RU" dirty="0"/>
              <a:t> связи </a:t>
            </a:r>
            <a:r>
              <a:rPr lang="ru-RU" dirty="0">
                <a:hlinkClick r:id="rId7" action="ppaction://hlinksldjump"/>
              </a:rPr>
              <a:t>напряжённости</a:t>
            </a:r>
            <a:r>
              <a:rPr lang="ru-RU" dirty="0"/>
              <a:t> электрического поля с его </a:t>
            </a:r>
            <a:r>
              <a:rPr lang="ru-RU" dirty="0" smtClean="0">
                <a:hlinkClick r:id="rId8" action="ppaction://hlinksldjump"/>
              </a:rPr>
              <a:t>потенциалом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 теоретических данных с практическими результатами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hlinkClick r:id="rId2" action="ppaction://hlinksldjump"/>
                  </a:rPr>
                  <a:t>Целью</a:t>
                </a:r>
                <a:r>
                  <a:rPr lang="ru-RU" dirty="0"/>
                  <a:t> работы была экспериментальная проверка </a:t>
                </a:r>
                <a:r>
                  <a:rPr lang="ru-RU" dirty="0">
                    <a:hlinkClick r:id="rId3" action="ppaction://hlinksldjump"/>
                  </a:rPr>
                  <a:t>формулы</a:t>
                </a:r>
                <a:r>
                  <a:rPr lang="ru-RU" dirty="0"/>
                  <a:t> связи </a:t>
                </a:r>
                <a:r>
                  <a:rPr lang="ru-RU" dirty="0">
                    <a:hlinkClick r:id="rId4" action="ppaction://hlinksldjump"/>
                  </a:rPr>
                  <a:t>напряжённости</a:t>
                </a:r>
                <a:r>
                  <a:rPr lang="ru-RU" dirty="0"/>
                  <a:t> </a:t>
                </a:r>
                <a:r>
                  <a:rPr lang="ru-RU" dirty="0">
                    <a:hlinkClick r:id="rId5" action="ppaction://hlinksldjump"/>
                  </a:rPr>
                  <a:t>электрического поля</a:t>
                </a:r>
                <a:r>
                  <a:rPr lang="ru-RU" dirty="0"/>
                  <a:t> с его </a:t>
                </a:r>
                <a:r>
                  <a:rPr lang="ru-RU" dirty="0">
                    <a:hlinkClick r:id="rId6" action="ppaction://hlinksldjump"/>
                  </a:rPr>
                  <a:t>потенциалом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en-US" sz="2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2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groupChr>
                      <m:r>
                        <a:rPr lang="en-US" sz="24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𝒈𝒓𝒂𝒅</m:t>
                      </m:r>
                      <m:r>
                        <a:rPr lang="en-US" sz="24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dirty="0" smtClean="0"/>
                  <a:t>согласно которой </a:t>
                </a:r>
                <a:r>
                  <a:rPr lang="ru-RU" dirty="0" smtClean="0">
                    <a:hlinkClick r:id="rId7" action="ppaction://hlinksldjump"/>
                  </a:rPr>
                  <a:t>силовые линии</a:t>
                </a:r>
                <a:r>
                  <a:rPr lang="ru-RU" dirty="0" smtClean="0"/>
                  <a:t> электростатического поля должны быть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направлены в сторону наиболее быстрого убывания его потенциала</a:t>
                </a:r>
              </a:p>
              <a:p>
                <a:r>
                  <a:rPr lang="ru-RU" dirty="0" smtClean="0"/>
                  <a:t>С другой стороны, по определению, силовые линии должны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начинаться на положительных электрических </a:t>
                </a:r>
                <a:r>
                  <a:rPr lang="ru-RU" i="1" dirty="0" smtClean="0">
                    <a:solidFill>
                      <a:srgbClr val="FFFF00"/>
                    </a:solidFill>
                    <a:hlinkClick r:id="rId8" action="ppaction://hlinksldjump"/>
                  </a:rPr>
                  <a:t>зарядах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 и заканчиваться на отрицательных</a:t>
                </a:r>
              </a:p>
              <a:p>
                <a:r>
                  <a:rPr lang="ru-RU" dirty="0" smtClean="0"/>
                  <a:t>Определив направление силовых линий, построенных на </a:t>
                </a:r>
                <a:r>
                  <a:rPr lang="ru-RU" dirty="0" smtClean="0">
                    <a:hlinkClick r:id="rId9" action="ppaction://hlinksldjump"/>
                  </a:rPr>
                  <a:t>диаграмме</a:t>
                </a:r>
                <a:r>
                  <a:rPr lang="ru-RU" dirty="0" smtClean="0"/>
                  <a:t>, по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каждому</a:t>
                </a:r>
                <a:r>
                  <a:rPr lang="ru-RU" dirty="0" smtClean="0"/>
                  <a:t> из перечисленных выше критериев, можно сделать вывод о справедливости проверяемой </a:t>
                </a:r>
                <a:r>
                  <a:rPr lang="ru-RU" dirty="0" smtClean="0">
                    <a:hlinkClick r:id="rId3" action="ppaction://hlinksldjump"/>
                  </a:rPr>
                  <a:t>формулы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0"/>
                <a:stretch>
                  <a:fillRect l="-421" r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97677"/>
            <a:ext cx="3680885" cy="1371600"/>
          </a:xfrm>
        </p:spPr>
        <p:txBody>
          <a:bodyPr/>
          <a:lstStyle/>
          <a:p>
            <a:r>
              <a:rPr lang="ru-RU" dirty="0" smtClean="0"/>
              <a:t>Написание Вывода </a:t>
            </a:r>
            <a:r>
              <a:rPr lang="ru-RU" dirty="0" smtClean="0"/>
              <a:t>о справедливости проверяемой формулы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5800" y="2769276"/>
                <a:ext cx="3680885" cy="344864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Согласно формуле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groupChr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𝒈𝒓𝒂𝒅</m:t>
                      </m:r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hlinkClick r:id="rId2" action="ppaction://hlinksldjump"/>
                  </a:rPr>
                  <a:t>Силовые линии</a:t>
                </a:r>
                <a:r>
                  <a:rPr lang="ru-RU" dirty="0" smtClean="0"/>
                  <a:t> должны быть направлены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в сторону</a:t>
                </a:r>
                <a:r>
                  <a:rPr lang="ru-RU" dirty="0" smtClean="0"/>
                  <a:t> наиболее быстрого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убывания </a:t>
                </a:r>
                <a:r>
                  <a:rPr lang="ru-RU" i="1" dirty="0" smtClean="0">
                    <a:solidFill>
                      <a:srgbClr val="FFFF00"/>
                    </a:solidFill>
                    <a:hlinkClick r:id="rId3" action="ppaction://hlinksldjump"/>
                  </a:rPr>
                  <a:t>потенциала</a:t>
                </a:r>
                <a:endParaRPr lang="ru-RU" i="1" dirty="0" smtClean="0">
                  <a:solidFill>
                    <a:srgbClr val="FFFF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Силовые линии должны быть направлены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от положительных </a:t>
                </a:r>
                <a:r>
                  <a:rPr lang="ru-RU" i="1" dirty="0" smtClean="0">
                    <a:solidFill>
                      <a:srgbClr val="FFFF00"/>
                    </a:solidFill>
                    <a:hlinkClick r:id="rId4" action="ppaction://hlinksldjump"/>
                  </a:rPr>
                  <a:t>зарядов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 к отрицательным</a:t>
                </a:r>
              </a:p>
              <a:p>
                <a:r>
                  <a:rPr lang="ru-RU" dirty="0" smtClean="0"/>
                  <a:t>Если оба условия выполняются </a:t>
                </a:r>
                <a:r>
                  <a:rPr lang="ru-RU" i="1" u="sng" dirty="0" smtClean="0">
                    <a:solidFill>
                      <a:srgbClr val="FFFF00"/>
                    </a:solidFill>
                  </a:rPr>
                  <a:t>одновременно</a:t>
                </a:r>
                <a:r>
                  <a:rPr lang="ru-RU" dirty="0" smtClean="0"/>
                  <a:t>, то наша формула справедлива. Пишем об этом вывод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5800" y="2769276"/>
                <a:ext cx="3680885" cy="3448643"/>
              </a:xfrm>
              <a:blipFill rotWithShape="0">
                <a:blip r:embed="rId5"/>
                <a:stretch>
                  <a:fillRect l="-995" t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724400" y="1397677"/>
            <a:ext cx="6945483" cy="4114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533900" y="1849120"/>
            <a:ext cx="4991100" cy="3063240"/>
            <a:chOff x="4533900" y="1849120"/>
            <a:chExt cx="4991100" cy="3063240"/>
          </a:xfrm>
        </p:grpSpPr>
        <p:grpSp>
          <p:nvGrpSpPr>
            <p:cNvPr id="18" name="Group 17"/>
            <p:cNvGrpSpPr/>
            <p:nvPr/>
          </p:nvGrpSpPr>
          <p:grpSpPr>
            <a:xfrm>
              <a:off x="8259064" y="2865120"/>
              <a:ext cx="992142" cy="1297940"/>
              <a:chOff x="8259064" y="2865120"/>
              <a:chExt cx="992142" cy="1297940"/>
            </a:xfrm>
          </p:grpSpPr>
          <p:sp>
            <p:nvSpPr>
              <p:cNvPr id="66" name="Arc 65"/>
              <p:cNvSpPr>
                <a:spLocks noChangeAspect="1"/>
              </p:cNvSpPr>
              <p:nvPr/>
            </p:nvSpPr>
            <p:spPr>
              <a:xfrm rot="10800000">
                <a:off x="8267718" y="3009918"/>
                <a:ext cx="983488" cy="1081024"/>
              </a:xfrm>
              <a:prstGeom prst="arc">
                <a:avLst>
                  <a:gd name="adj1" fmla="val 15152536"/>
                  <a:gd name="adj2" fmla="val 6545989"/>
                </a:avLst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 rot="10800000">
                <a:off x="8360664" y="31318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rot="10800000">
                <a:off x="8347964" y="3881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rot="10800000">
                <a:off x="8690864" y="2941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 rot="10800000">
                <a:off x="8690864" y="4071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10800000">
                <a:off x="8259064" y="3322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10800000">
                <a:off x="8259064" y="3690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845804" y="2865120"/>
                <a:ext cx="3658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b="1" dirty="0" smtClean="0">
                    <a:solidFill>
                      <a:schemeClr val="bg1"/>
                    </a:solidFill>
                  </a:rPr>
                  <a:t>3 В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928864" y="2585720"/>
              <a:ext cx="1596136" cy="1821180"/>
              <a:chOff x="7928864" y="2585720"/>
              <a:chExt cx="1596136" cy="1821180"/>
            </a:xfrm>
          </p:grpSpPr>
          <p:sp>
            <p:nvSpPr>
              <p:cNvPr id="65" name="Arc 64"/>
              <p:cNvSpPr/>
              <p:nvPr/>
            </p:nvSpPr>
            <p:spPr>
              <a:xfrm rot="10800000">
                <a:off x="7988300" y="2717800"/>
                <a:ext cx="1536700" cy="1689100"/>
              </a:xfrm>
              <a:prstGeom prst="arc">
                <a:avLst>
                  <a:gd name="adj1" fmla="val 16352688"/>
                  <a:gd name="adj2" fmla="val 5237238"/>
                </a:avLst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10800000">
                <a:off x="7928864" y="3500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 rot="10800000">
                <a:off x="8017764" y="3119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 rot="10800000">
                <a:off x="8030464" y="38684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 rot="10800000">
                <a:off x="8144764" y="2941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10800000">
                <a:off x="8411464" y="27508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10800000">
                <a:off x="7941564" y="3322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 rot="10800000">
                <a:off x="7941564" y="3690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 rot="10800000">
                <a:off x="8170164" y="40589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 rot="10800000">
                <a:off x="8411464" y="42494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655304" y="2585720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b="1" dirty="0">
                    <a:solidFill>
                      <a:schemeClr val="bg1"/>
                    </a:solidFill>
                  </a:rPr>
                  <a:t>4</a:t>
                </a:r>
                <a:r>
                  <a:rPr lang="ru-RU" sz="1100" b="1" dirty="0" smtClean="0">
                    <a:solidFill>
                      <a:schemeClr val="bg1"/>
                    </a:solidFill>
                  </a:rPr>
                  <a:t> В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699504" y="1849120"/>
              <a:ext cx="367408" cy="3063240"/>
              <a:chOff x="6699504" y="1849120"/>
              <a:chExt cx="367408" cy="3063240"/>
            </a:xfrm>
          </p:grpSpPr>
          <p:cxnSp>
            <p:nvCxnSpPr>
              <p:cNvPr id="6" name="Straight Connector 5"/>
              <p:cNvCxnSpPr>
                <a:endCxn id="115" idx="0"/>
              </p:cNvCxnSpPr>
              <p:nvPr/>
            </p:nvCxnSpPr>
            <p:spPr>
              <a:xfrm>
                <a:off x="6863719" y="2231775"/>
                <a:ext cx="5965" cy="258914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6699504" y="1849120"/>
                <a:ext cx="367408" cy="3063240"/>
                <a:chOff x="6699504" y="1849120"/>
                <a:chExt cx="367408" cy="306324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23964" y="35001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823964" y="33096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23964" y="36906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823964" y="38811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823964" y="40589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823964" y="42494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823964" y="23825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823964" y="21920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6823964" y="25730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23964" y="27635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823964" y="29413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823964" y="31318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6823964" y="44526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823964" y="46304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823964" y="48209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699504" y="1849120"/>
                  <a:ext cx="36740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100" b="1" dirty="0">
                      <a:solidFill>
                        <a:schemeClr val="bg1"/>
                      </a:solidFill>
                    </a:rPr>
                    <a:t>5</a:t>
                  </a:r>
                  <a:r>
                    <a:rPr lang="ru-RU" sz="1100" b="1" dirty="0" smtClean="0">
                      <a:solidFill>
                        <a:schemeClr val="bg1"/>
                      </a:solidFill>
                    </a:rPr>
                    <a:t> В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533900" y="2585720"/>
              <a:ext cx="1581404" cy="1821180"/>
              <a:chOff x="4533900" y="2585720"/>
              <a:chExt cx="1581404" cy="1821180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4533900" y="2717800"/>
                <a:ext cx="1536700" cy="1689100"/>
              </a:xfrm>
              <a:prstGeom prst="arc">
                <a:avLst>
                  <a:gd name="adj1" fmla="val 16352688"/>
                  <a:gd name="adj2" fmla="val 5237238"/>
                </a:avLst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023864" y="3500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34964" y="3119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960364" y="38684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833364" y="2941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604764" y="27508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998464" y="3322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011164" y="3690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858764" y="40589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604764" y="42494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023104" y="2585720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b="1" dirty="0">
                    <a:solidFill>
                      <a:schemeClr val="bg1"/>
                    </a:solidFill>
                  </a:rPr>
                  <a:t>6</a:t>
                </a:r>
                <a:r>
                  <a:rPr lang="ru-RU" sz="1100" b="1" dirty="0" smtClean="0">
                    <a:solidFill>
                      <a:schemeClr val="bg1"/>
                    </a:solidFill>
                  </a:rPr>
                  <a:t> В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813318" y="2941320"/>
              <a:ext cx="1009886" cy="1221740"/>
              <a:chOff x="4813318" y="2941320"/>
              <a:chExt cx="1009886" cy="122174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5731764" y="3500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>
                <a:spLocks noChangeAspect="1"/>
              </p:cNvSpPr>
              <p:nvPr/>
            </p:nvSpPr>
            <p:spPr>
              <a:xfrm>
                <a:off x="4813318" y="3009918"/>
                <a:ext cx="983488" cy="1081024"/>
              </a:xfrm>
              <a:prstGeom prst="arc">
                <a:avLst>
                  <a:gd name="adj1" fmla="val 15152536"/>
                  <a:gd name="adj2" fmla="val 6545989"/>
                </a:avLst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617464" y="31318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604764" y="38811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312664" y="2941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312664" y="4071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719064" y="33223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719064" y="369062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37404" y="3004820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b="1" dirty="0">
                    <a:solidFill>
                      <a:schemeClr val="bg1"/>
                    </a:solidFill>
                  </a:rPr>
                  <a:t>7</a:t>
                </a:r>
                <a:r>
                  <a:rPr lang="ru-RU" sz="1100" b="1" dirty="0" smtClean="0">
                    <a:solidFill>
                      <a:schemeClr val="bg1"/>
                    </a:solidFill>
                  </a:rPr>
                  <a:t> В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02243" y="2407426"/>
            <a:ext cx="3700657" cy="2314433"/>
            <a:chOff x="5202243" y="2407426"/>
            <a:chExt cx="3700657" cy="2314433"/>
          </a:xfrm>
        </p:grpSpPr>
        <p:sp>
          <p:nvSpPr>
            <p:cNvPr id="8" name="Arc 7"/>
            <p:cNvSpPr/>
            <p:nvPr/>
          </p:nvSpPr>
          <p:spPr>
            <a:xfrm rot="5400000">
              <a:off x="6373060" y="2055081"/>
              <a:ext cx="1371600" cy="3383280"/>
            </a:xfrm>
            <a:prstGeom prst="arc">
              <a:avLst>
                <a:gd name="adj1" fmla="val 16200000"/>
                <a:gd name="adj2" fmla="val 5373561"/>
              </a:avLst>
            </a:prstGeom>
            <a:ln w="28575">
              <a:solidFill>
                <a:srgbClr val="00B05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/>
            <p:cNvSpPr/>
            <p:nvPr/>
          </p:nvSpPr>
          <p:spPr>
            <a:xfrm rot="5400000">
              <a:off x="6511721" y="1965798"/>
              <a:ext cx="1084801" cy="3202363"/>
            </a:xfrm>
            <a:prstGeom prst="arc">
              <a:avLst>
                <a:gd name="adj1" fmla="val 16455227"/>
                <a:gd name="adj2" fmla="val 5129675"/>
              </a:avLst>
            </a:prstGeom>
            <a:ln w="28575">
              <a:solidFill>
                <a:srgbClr val="00B05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/>
            <p:cNvSpPr/>
            <p:nvPr/>
          </p:nvSpPr>
          <p:spPr>
            <a:xfrm rot="5400000">
              <a:off x="6309184" y="2128143"/>
              <a:ext cx="1508539" cy="3678893"/>
            </a:xfrm>
            <a:prstGeom prst="arc">
              <a:avLst>
                <a:gd name="adj1" fmla="val 15711301"/>
                <a:gd name="adj2" fmla="val 5784938"/>
              </a:avLst>
            </a:prstGeom>
            <a:ln w="28575">
              <a:solidFill>
                <a:srgbClr val="00B05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rot="16200000">
              <a:off x="6394828" y="1667183"/>
              <a:ext cx="1371600" cy="3383280"/>
            </a:xfrm>
            <a:prstGeom prst="arc">
              <a:avLst>
                <a:gd name="adj1" fmla="val 16200000"/>
                <a:gd name="adj2" fmla="val 5373561"/>
              </a:avLst>
            </a:prstGeom>
            <a:ln w="28575">
              <a:solidFill>
                <a:srgbClr val="00B05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/>
            <p:nvPr/>
          </p:nvSpPr>
          <p:spPr>
            <a:xfrm rot="16200000">
              <a:off x="6516093" y="1934950"/>
              <a:ext cx="1084801" cy="3202363"/>
            </a:xfrm>
            <a:prstGeom prst="arc">
              <a:avLst>
                <a:gd name="adj1" fmla="val 16455227"/>
                <a:gd name="adj2" fmla="val 5129675"/>
              </a:avLst>
            </a:prstGeom>
            <a:ln w="28575">
              <a:solidFill>
                <a:srgbClr val="00B05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/>
            <p:cNvSpPr/>
            <p:nvPr/>
          </p:nvSpPr>
          <p:spPr>
            <a:xfrm rot="16200000">
              <a:off x="6287420" y="1322249"/>
              <a:ext cx="1508539" cy="3678893"/>
            </a:xfrm>
            <a:prstGeom prst="arc">
              <a:avLst>
                <a:gd name="adj1" fmla="val 15754083"/>
                <a:gd name="adj2" fmla="val 5811604"/>
              </a:avLst>
            </a:prstGeom>
            <a:ln w="28575">
              <a:solidFill>
                <a:srgbClr val="00B05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561219" y="3565433"/>
              <a:ext cx="301752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4795976" y="5950958"/>
            <a:ext cx="609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Пожалуйста, дождитесь завершения построения рисунка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31016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6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6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0"/>
                            </p:stCondLst>
                            <p:childTnLst>
                              <p:par>
                                <p:cTn id="41" presetID="2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500"/>
                            </p:stCondLst>
                            <p:childTnLst>
                              <p:par>
                                <p:cTn id="46" presetID="2" presetClass="exit" presetSubtype="4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3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Выполнение первой части задания на этом завершено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21280" y="660400"/>
            <a:ext cx="6949440" cy="4114800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 вторым вариантом расположения электродов ванны задание выполняется совершенно </a:t>
            </a:r>
            <a:r>
              <a:rPr lang="ru-RU" dirty="0" smtClean="0"/>
              <a:t>аналогично. Предоставляем Вам возможность сделать это самостоятельно, используя это мультимедийное руководство, полнотекстовое </a:t>
            </a:r>
            <a:r>
              <a:rPr lang="ru-RU" dirty="0" smtClean="0">
                <a:hlinkClick r:id="rId2" action="ppaction://hlinkfile"/>
              </a:rPr>
              <a:t>описание</a:t>
            </a:r>
            <a:r>
              <a:rPr lang="ru-RU" dirty="0" smtClean="0"/>
              <a:t> лабораторной работы и </a:t>
            </a:r>
            <a:r>
              <a:rPr lang="ru-RU" dirty="0" err="1" smtClean="0">
                <a:hlinkClick r:id="rId3" action="ppaction://hlinkfile"/>
              </a:rPr>
              <a:t>видеоурок</a:t>
            </a:r>
            <a:r>
              <a:rPr lang="ru-RU" dirty="0" smtClean="0"/>
              <a:t>. Желаем успехов!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280" y="451338"/>
            <a:ext cx="6949440" cy="41265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831016" y="5950958"/>
            <a:ext cx="77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C000"/>
                </a:solidFill>
              </a:rPr>
              <a:t>Конец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Теоретическое введение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Краткие теоретические сведения об исследуемом физическом явлении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Электрический заряд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ru-RU" dirty="0" smtClean="0"/>
              <a:t>В природе существует 4 вида фундаментальных взаимодействий физических тел: гравитационное, электромагнитное, слабое и ядерное. Наше исследование будет посвящено </a:t>
            </a:r>
            <a:r>
              <a:rPr lang="ru-RU" b="1" dirty="0" smtClean="0">
                <a:solidFill>
                  <a:srgbClr val="FFFF00"/>
                </a:solidFill>
              </a:rPr>
              <a:t>электромагнитному</a:t>
            </a:r>
            <a:r>
              <a:rPr lang="ru-RU" dirty="0" smtClean="0"/>
              <a:t> взаимодействию тел</a:t>
            </a:r>
            <a:endParaRPr lang="en-US" dirty="0"/>
          </a:p>
          <a:p>
            <a:pPr lvl="0"/>
            <a:r>
              <a:rPr lang="ru-RU" dirty="0" smtClean="0"/>
              <a:t>Чтобы иметь возможность вступать в электромагнитное взаимодействие, тела должны обладать особым физическим свойством – </a:t>
            </a:r>
            <a:r>
              <a:rPr lang="ru-RU" b="1" dirty="0" smtClean="0">
                <a:solidFill>
                  <a:srgbClr val="FFFF00"/>
                </a:solidFill>
              </a:rPr>
              <a:t>электрическим зарядом</a:t>
            </a:r>
            <a:endParaRPr lang="en-US" b="1" dirty="0">
              <a:solidFill>
                <a:srgbClr val="FFFF00"/>
              </a:solidFill>
            </a:endParaRPr>
          </a:p>
          <a:p>
            <a:pPr lvl="0"/>
            <a:r>
              <a:rPr lang="ru-RU" dirty="0" smtClean="0"/>
              <a:t>Электрический заряд характеризует вид и интенсивность взаимодействия тел. Поэтому он является </a:t>
            </a:r>
            <a:r>
              <a:rPr lang="ru-RU" i="1" dirty="0" smtClean="0">
                <a:solidFill>
                  <a:srgbClr val="FFFF00"/>
                </a:solidFill>
              </a:rPr>
              <a:t>физической величиной</a:t>
            </a:r>
            <a:r>
              <a:rPr lang="ru-RU" dirty="0" smtClean="0"/>
              <a:t>, у которой есть собственное обозначение – буква </a:t>
            </a:r>
            <a:r>
              <a:rPr lang="en-US" i="1" dirty="0" smtClean="0">
                <a:solidFill>
                  <a:srgbClr val="FFFF00"/>
                </a:solidFill>
              </a:rPr>
              <a:t>q</a:t>
            </a:r>
            <a:r>
              <a:rPr lang="ru-RU" dirty="0" smtClean="0"/>
              <a:t> и размерность – кулон (</a:t>
            </a:r>
            <a:r>
              <a:rPr lang="ru-RU" i="1" dirty="0" smtClean="0">
                <a:solidFill>
                  <a:srgbClr val="FFFF00"/>
                </a:solidFill>
              </a:rPr>
              <a:t>Кл</a:t>
            </a:r>
            <a:r>
              <a:rPr lang="ru-RU" dirty="0" smtClean="0"/>
              <a:t>)</a:t>
            </a:r>
          </a:p>
          <a:p>
            <a:pPr lvl="0"/>
            <a:r>
              <a:rPr lang="ru-RU" dirty="0" smtClean="0"/>
              <a:t>Экспериментально установлено, что в природе существует </a:t>
            </a:r>
            <a:r>
              <a:rPr lang="ru-RU" i="1" dirty="0" smtClean="0">
                <a:solidFill>
                  <a:srgbClr val="FFFF00"/>
                </a:solidFill>
              </a:rPr>
              <a:t>два вида</a:t>
            </a:r>
            <a:r>
              <a:rPr lang="ru-RU" dirty="0" smtClean="0"/>
              <a:t> электрических зарядов с противоположными свойствами. Их условно назвали </a:t>
            </a:r>
            <a:r>
              <a:rPr lang="ru-RU" i="1" dirty="0" smtClean="0">
                <a:solidFill>
                  <a:srgbClr val="FFFF00"/>
                </a:solidFill>
              </a:rPr>
              <a:t>положительными</a:t>
            </a:r>
            <a:r>
              <a:rPr lang="ru-RU" dirty="0" smtClean="0"/>
              <a:t> и </a:t>
            </a:r>
            <a:r>
              <a:rPr lang="ru-RU" i="1" dirty="0" smtClean="0">
                <a:solidFill>
                  <a:srgbClr val="FFFF00"/>
                </a:solidFill>
              </a:rPr>
              <a:t>отрицательными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Электрическое поле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Электрические </a:t>
            </a:r>
            <a:r>
              <a:rPr lang="ru-RU" dirty="0" smtClean="0">
                <a:hlinkClick r:id="rId2" action="ppaction://hlinksldjump"/>
              </a:rPr>
              <a:t>заряды</a:t>
            </a:r>
            <a:r>
              <a:rPr lang="ru-RU" dirty="0" smtClean="0"/>
              <a:t> </a:t>
            </a:r>
            <a:r>
              <a:rPr lang="ru-RU" i="1" dirty="0" smtClean="0">
                <a:solidFill>
                  <a:srgbClr val="FFFF00"/>
                </a:solidFill>
              </a:rPr>
              <a:t>не могут</a:t>
            </a:r>
            <a:r>
              <a:rPr lang="ru-RU" dirty="0" smtClean="0"/>
              <a:t> действовать друг на друга </a:t>
            </a:r>
            <a:r>
              <a:rPr lang="ru-RU" i="1" dirty="0" smtClean="0">
                <a:solidFill>
                  <a:srgbClr val="FFFF00"/>
                </a:solidFill>
              </a:rPr>
              <a:t>непосредственно</a:t>
            </a:r>
            <a:r>
              <a:rPr lang="ru-RU" dirty="0" smtClean="0"/>
              <a:t>. Действие одного заряда на другой осуществляется посредством </a:t>
            </a:r>
            <a:r>
              <a:rPr lang="ru-RU" b="1" dirty="0" smtClean="0">
                <a:solidFill>
                  <a:srgbClr val="FFFF00"/>
                </a:solidFill>
              </a:rPr>
              <a:t>электрического поля</a:t>
            </a:r>
          </a:p>
          <a:p>
            <a:r>
              <a:rPr lang="ru-RU" b="1" dirty="0" smtClean="0">
                <a:solidFill>
                  <a:srgbClr val="FFFF00"/>
                </a:solidFill>
              </a:rPr>
              <a:t>Электрическое поле </a:t>
            </a:r>
            <a:r>
              <a:rPr lang="ru-RU" dirty="0" smtClean="0"/>
              <a:t>– это структурная форма материи, с помощью которой осуществляется </a:t>
            </a:r>
            <a:r>
              <a:rPr lang="ru-RU" b="1" dirty="0" smtClean="0">
                <a:solidFill>
                  <a:srgbClr val="FFFF00"/>
                </a:solidFill>
              </a:rPr>
              <a:t>электромагнитное взаимодействие</a:t>
            </a:r>
            <a:r>
              <a:rPr lang="ru-RU" dirty="0" smtClean="0"/>
              <a:t>. Его основные свойства: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Электрическое поле </a:t>
            </a:r>
            <a:r>
              <a:rPr lang="ru-RU" i="1" dirty="0" smtClean="0">
                <a:solidFill>
                  <a:srgbClr val="FFFF00"/>
                </a:solidFill>
              </a:rPr>
              <a:t>создаётся только электрическими зарядами</a:t>
            </a:r>
            <a:r>
              <a:rPr lang="ru-RU" dirty="0" smtClean="0"/>
              <a:t> и ничем другим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Электрическое поле </a:t>
            </a:r>
            <a:r>
              <a:rPr lang="ru-RU" i="1" dirty="0" smtClean="0">
                <a:solidFill>
                  <a:srgbClr val="FFFF00"/>
                </a:solidFill>
              </a:rPr>
              <a:t>способно оказывать силовое воздействие на помещённый в него электрический заряд</a:t>
            </a:r>
            <a:r>
              <a:rPr lang="ru-RU" dirty="0" smtClean="0"/>
              <a:t>, что позволяет его обнаружить</a:t>
            </a:r>
          </a:p>
          <a:p>
            <a:r>
              <a:rPr lang="ru-RU" dirty="0" smtClean="0"/>
              <a:t>Электрическое поле, создаваемое </a:t>
            </a:r>
            <a:r>
              <a:rPr lang="ru-RU" i="1" dirty="0" smtClean="0">
                <a:solidFill>
                  <a:srgbClr val="FFFF00"/>
                </a:solidFill>
              </a:rPr>
              <a:t>неподвижными</a:t>
            </a:r>
            <a:r>
              <a:rPr lang="ru-RU" dirty="0" smtClean="0"/>
              <a:t> электрическими зарядами, называется </a:t>
            </a:r>
            <a:r>
              <a:rPr lang="ru-RU" i="1" dirty="0" smtClean="0">
                <a:solidFill>
                  <a:srgbClr val="FFFF00"/>
                </a:solidFill>
              </a:rPr>
              <a:t>электростатическим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Напряжённость электрического поля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lvl="0"/>
                <a:r>
                  <a:rPr lang="ru-RU" dirty="0" smtClean="0"/>
                  <a:t>Отношение силы, действующей на заряд, помещённый в электрическое поле, к величине этого заряда, называется 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напряжённостью</a:t>
                </a:r>
                <a:r>
                  <a:rPr lang="ru-RU" dirty="0" smtClean="0"/>
                  <a:t> электрического поля: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groupChr>
                      <m:r>
                        <a:rPr lang="en-US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8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sz="28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groupChr>
                        </m:num>
                        <m:den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0"/>
                <a:r>
                  <a:rPr lang="ru-RU" dirty="0" smtClean="0"/>
                  <a:t>Вектор напряжённости </a:t>
                </a:r>
                <a:r>
                  <a:rPr lang="ru-RU" dirty="0" smtClean="0">
                    <a:hlinkClick r:id="rId2" action="ppaction://hlinksldjump"/>
                  </a:rPr>
                  <a:t>электрического поля </a:t>
                </a:r>
                <a:r>
                  <a:rPr lang="ru-RU" dirty="0" smtClean="0"/>
                  <a:t>совпадает по направлению с вектором силы, действующей на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положительный</a:t>
                </a:r>
                <a:r>
                  <a:rPr lang="ru-RU" dirty="0" smtClean="0"/>
                  <a:t> электрический </a:t>
                </a:r>
                <a:r>
                  <a:rPr lang="ru-RU" dirty="0" smtClean="0">
                    <a:hlinkClick r:id="rId3" action="ppaction://hlinksldjump"/>
                  </a:rPr>
                  <a:t>заряд</a:t>
                </a:r>
                <a:r>
                  <a:rPr lang="ru-RU" dirty="0" smtClean="0"/>
                  <a:t>, помещённый в данную точку поля</a:t>
                </a:r>
              </a:p>
              <a:p>
                <a:pPr lvl="0"/>
                <a:r>
                  <a:rPr lang="ru-RU" dirty="0" smtClean="0"/>
                  <a:t>Таким образом, напряжённость электрического поля является его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силовым</a:t>
                </a:r>
                <a:r>
                  <a:rPr lang="ru-RU" dirty="0" smtClean="0"/>
                  <a:t> параметром</a:t>
                </a:r>
              </a:p>
              <a:p>
                <a:pPr lvl="0"/>
                <a:r>
                  <a:rPr lang="ru-RU" dirty="0" smtClean="0"/>
                  <a:t>В системе единиц СИ напряжённость измеряется в вольтах, делённых на метр (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В/м</a:t>
                </a:r>
                <a:r>
                  <a:rPr lang="ru-RU" dirty="0" smtClean="0"/>
                  <a:t>)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3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4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Силовые линии электрического поля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3" y="609601"/>
            <a:ext cx="4818763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4142232" cy="234526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Геометрическая кривая, в каждой точке которой вектор </a:t>
            </a:r>
            <a:r>
              <a:rPr lang="ru-RU" dirty="0">
                <a:hlinkClick r:id="rId2" action="ppaction://hlinksldjump"/>
              </a:rPr>
              <a:t>напряжённости</a:t>
            </a:r>
            <a:r>
              <a:rPr lang="ru-RU" dirty="0"/>
              <a:t> </a:t>
            </a:r>
            <a:r>
              <a:rPr lang="ru-RU" dirty="0">
                <a:hlinkClick r:id="rId3" action="ppaction://hlinksldjump"/>
              </a:rPr>
              <a:t>электрического поля</a:t>
            </a:r>
            <a:r>
              <a:rPr lang="ru-RU" dirty="0"/>
              <a:t> направлен по касательной, называется </a:t>
            </a:r>
            <a:r>
              <a:rPr lang="ru-RU" b="1" dirty="0">
                <a:solidFill>
                  <a:srgbClr val="FFFF00"/>
                </a:solidFill>
              </a:rPr>
              <a:t>силовой линией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Силовые линии всегда </a:t>
            </a:r>
            <a:r>
              <a:rPr lang="ru-RU" i="1" dirty="0">
                <a:solidFill>
                  <a:srgbClr val="FFFF00"/>
                </a:solidFill>
              </a:rPr>
              <a:t>начинаются на положительных </a:t>
            </a:r>
            <a:r>
              <a:rPr lang="ru-RU" i="1" dirty="0">
                <a:solidFill>
                  <a:srgbClr val="FFFF00"/>
                </a:solidFill>
                <a:hlinkClick r:id="rId4" action="ppaction://hlinksldjump"/>
              </a:rPr>
              <a:t>зарядах</a:t>
            </a:r>
            <a:r>
              <a:rPr lang="ru-RU" dirty="0"/>
              <a:t> </a:t>
            </a:r>
            <a:r>
              <a:rPr lang="ru-RU" i="1" dirty="0">
                <a:solidFill>
                  <a:srgbClr val="FFFF00"/>
                </a:solidFill>
              </a:rPr>
              <a:t>и заканчиваются на </a:t>
            </a:r>
            <a:r>
              <a:rPr lang="ru-RU" i="1" dirty="0" smtClean="0">
                <a:solidFill>
                  <a:srgbClr val="FFFF00"/>
                </a:solidFill>
              </a:rPr>
              <a:t>отрицательных</a:t>
            </a:r>
            <a:r>
              <a:rPr lang="ru-RU" dirty="0" smtClean="0"/>
              <a:t> или уходят одним концом на бесконечность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Силовые линии </a:t>
            </a:r>
            <a:r>
              <a:rPr lang="ru-RU" i="1" dirty="0" smtClean="0">
                <a:solidFill>
                  <a:srgbClr val="FFFF00"/>
                </a:solidFill>
              </a:rPr>
              <a:t>никогда не пересекаются</a:t>
            </a:r>
            <a:r>
              <a:rPr lang="ru-RU" dirty="0" smtClean="0"/>
              <a:t> между собой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59810" y="2743201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+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9404178" y="2743201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-</a:t>
            </a:r>
            <a:endParaRPr lang="en-US" b="1" dirty="0"/>
          </a:p>
        </p:txBody>
      </p:sp>
      <p:sp>
        <p:nvSpPr>
          <p:cNvPr id="14" name="Arc 13"/>
          <p:cNvSpPr/>
          <p:nvPr/>
        </p:nvSpPr>
        <p:spPr>
          <a:xfrm rot="16200000">
            <a:off x="7563293" y="1153454"/>
            <a:ext cx="1689103" cy="3179492"/>
          </a:xfrm>
          <a:prstGeom prst="arc">
            <a:avLst>
              <a:gd name="adj1" fmla="val 16200000"/>
              <a:gd name="adj2" fmla="val 5404230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6200000">
            <a:off x="7652194" y="1568249"/>
            <a:ext cx="1511301" cy="2675868"/>
          </a:xfrm>
          <a:prstGeom prst="arc">
            <a:avLst>
              <a:gd name="adj1" fmla="val 16646965"/>
              <a:gd name="adj2" fmla="val 4908689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6200000">
            <a:off x="7633544" y="1889980"/>
            <a:ext cx="1511301" cy="2675868"/>
          </a:xfrm>
          <a:prstGeom prst="arc">
            <a:avLst>
              <a:gd name="adj1" fmla="val 17326271"/>
              <a:gd name="adj2" fmla="val 4317574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6200000">
            <a:off x="7643124" y="2139748"/>
            <a:ext cx="1511301" cy="2675868"/>
          </a:xfrm>
          <a:prstGeom prst="arc">
            <a:avLst>
              <a:gd name="adj1" fmla="val 17633840"/>
              <a:gd name="adj2" fmla="val 3874644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7" idx="6"/>
            <a:endCxn id="8" idx="2"/>
          </p:cNvCxnSpPr>
          <p:nvPr/>
        </p:nvCxnSpPr>
        <p:spPr>
          <a:xfrm>
            <a:off x="7374210" y="3200401"/>
            <a:ext cx="2029968" cy="0"/>
          </a:xfrm>
          <a:prstGeom prst="straightConnector1">
            <a:avLst/>
          </a:prstGeom>
          <a:ln w="1905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5400000" flipV="1">
            <a:off x="7563294" y="2067855"/>
            <a:ext cx="1689103" cy="3179492"/>
          </a:xfrm>
          <a:prstGeom prst="arc">
            <a:avLst>
              <a:gd name="adj1" fmla="val 16200000"/>
              <a:gd name="adj2" fmla="val 5404230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V="1">
            <a:off x="7612852" y="2139749"/>
            <a:ext cx="1511301" cy="2675868"/>
          </a:xfrm>
          <a:prstGeom prst="arc">
            <a:avLst>
              <a:gd name="adj1" fmla="val 16646965"/>
              <a:gd name="adj2" fmla="val 4908689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5400000" flipV="1">
            <a:off x="7633544" y="1815899"/>
            <a:ext cx="1511301" cy="2675868"/>
          </a:xfrm>
          <a:prstGeom prst="arc">
            <a:avLst>
              <a:gd name="adj1" fmla="val 17326271"/>
              <a:gd name="adj2" fmla="val 4317574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5400000" flipV="1">
            <a:off x="7659420" y="1605290"/>
            <a:ext cx="1511301" cy="2675868"/>
          </a:xfrm>
          <a:prstGeom prst="arc">
            <a:avLst>
              <a:gd name="adj1" fmla="val 17633840"/>
              <a:gd name="adj2" fmla="val 3874644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5400000" flipV="1">
            <a:off x="9979901" y="1346167"/>
            <a:ext cx="1689103" cy="2533710"/>
          </a:xfrm>
          <a:prstGeom prst="arc">
            <a:avLst>
              <a:gd name="adj1" fmla="val 19466433"/>
              <a:gd name="adj2" fmla="val 21276776"/>
            </a:avLst>
          </a:prstGeom>
          <a:ln w="19050">
            <a:solidFill>
              <a:srgbClr val="FFFF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5400000" flipV="1">
            <a:off x="10341713" y="1799402"/>
            <a:ext cx="1689103" cy="2533710"/>
          </a:xfrm>
          <a:prstGeom prst="arc">
            <a:avLst>
              <a:gd name="adj1" fmla="val 17718560"/>
              <a:gd name="adj2" fmla="val 19214342"/>
            </a:avLst>
          </a:prstGeom>
          <a:ln w="19050">
            <a:solidFill>
              <a:srgbClr val="FFFF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6200000">
            <a:off x="9993411" y="2541557"/>
            <a:ext cx="1689103" cy="2533710"/>
          </a:xfrm>
          <a:prstGeom prst="arc">
            <a:avLst>
              <a:gd name="adj1" fmla="val 19466433"/>
              <a:gd name="adj2" fmla="val 21276776"/>
            </a:avLst>
          </a:prstGeom>
          <a:ln w="19050">
            <a:solidFill>
              <a:srgbClr val="FFFF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6200000">
            <a:off x="10355222" y="2094280"/>
            <a:ext cx="1689103" cy="2533710"/>
          </a:xfrm>
          <a:prstGeom prst="arc">
            <a:avLst>
              <a:gd name="adj1" fmla="val 17718560"/>
              <a:gd name="adj2" fmla="val 19214342"/>
            </a:avLst>
          </a:prstGeom>
          <a:ln w="19050">
            <a:solidFill>
              <a:srgbClr val="FFFF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6200000" flipH="1" flipV="1">
            <a:off x="5091394" y="1346166"/>
            <a:ext cx="1689103" cy="2533710"/>
          </a:xfrm>
          <a:prstGeom prst="arc">
            <a:avLst>
              <a:gd name="adj1" fmla="val 19466433"/>
              <a:gd name="adj2" fmla="val 21276776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16200000" flipH="1" flipV="1">
            <a:off x="4704118" y="1767650"/>
            <a:ext cx="1689103" cy="2533710"/>
          </a:xfrm>
          <a:prstGeom prst="arc">
            <a:avLst>
              <a:gd name="adj1" fmla="val 17718560"/>
              <a:gd name="adj2" fmla="val 19214342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5400000" flipH="1">
            <a:off x="5104904" y="2541556"/>
            <a:ext cx="1689103" cy="2533710"/>
          </a:xfrm>
          <a:prstGeom prst="arc">
            <a:avLst>
              <a:gd name="adj1" fmla="val 19466433"/>
              <a:gd name="adj2" fmla="val 21276776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5400000" flipH="1">
            <a:off x="4717627" y="2062528"/>
            <a:ext cx="1689103" cy="2533710"/>
          </a:xfrm>
          <a:prstGeom prst="arc">
            <a:avLst>
              <a:gd name="adj1" fmla="val 17718560"/>
              <a:gd name="adj2" fmla="val 19214342"/>
            </a:avLst>
          </a:prstGeom>
          <a:ln w="1905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860451" y="2513879"/>
            <a:ext cx="452560" cy="134070"/>
          </a:xfrm>
          <a:prstGeom prst="straightConnector1">
            <a:avLst/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903506" y="2056802"/>
            <a:ext cx="297197" cy="411107"/>
          </a:xfrm>
          <a:prstGeom prst="straightConnector1">
            <a:avLst/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51666" y="2157752"/>
            <a:ext cx="557784" cy="4883"/>
          </a:xfrm>
          <a:prstGeom prst="straightConnector1">
            <a:avLst/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351667" y="2714720"/>
            <a:ext cx="553863" cy="3979"/>
          </a:xfrm>
          <a:prstGeom prst="straightConnector1">
            <a:avLst/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327543" y="3199485"/>
            <a:ext cx="577987" cy="916"/>
          </a:xfrm>
          <a:prstGeom prst="straightConnector1">
            <a:avLst/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08898" y="3938276"/>
            <a:ext cx="307413" cy="445867"/>
          </a:xfrm>
          <a:prstGeom prst="straightConnector1">
            <a:avLst/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56967" y="3687651"/>
            <a:ext cx="548563" cy="5336"/>
          </a:xfrm>
          <a:prstGeom prst="straightConnector1">
            <a:avLst/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860736" y="3762835"/>
            <a:ext cx="457200" cy="98182"/>
          </a:xfrm>
          <a:prstGeom prst="straightConnector1">
            <a:avLst/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356967" y="4233333"/>
            <a:ext cx="557784" cy="3616"/>
          </a:xfrm>
          <a:prstGeom prst="straightConnector1">
            <a:avLst/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8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9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4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6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 электрического поля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Однородное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hlinkClick r:id="rId2" action="ppaction://hlinksldjump"/>
              </a:rPr>
              <a:t>Силовые линии</a:t>
            </a:r>
            <a:r>
              <a:rPr lang="ru-RU" dirty="0" smtClean="0"/>
              <a:t> </a:t>
            </a:r>
            <a:r>
              <a:rPr lang="ru-RU" i="1" dirty="0" smtClean="0">
                <a:solidFill>
                  <a:srgbClr val="FFFF00"/>
                </a:solidFill>
              </a:rPr>
              <a:t>однородного</a:t>
            </a:r>
            <a:r>
              <a:rPr lang="ru-RU" dirty="0" smtClean="0"/>
              <a:t> поля: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Направлены </a:t>
            </a:r>
            <a:r>
              <a:rPr lang="ru-RU" i="1" dirty="0" smtClean="0">
                <a:solidFill>
                  <a:srgbClr val="FFFF00"/>
                </a:solidFill>
              </a:rPr>
              <a:t>в одну и ту же сторону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 smtClean="0">
                <a:solidFill>
                  <a:srgbClr val="FFFF00"/>
                </a:solidFill>
              </a:rPr>
              <a:t>Параллельны</a:t>
            </a:r>
            <a:r>
              <a:rPr lang="ru-RU" dirty="0" smtClean="0"/>
              <a:t> между собой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Расстояние между линиями </a:t>
            </a:r>
            <a:r>
              <a:rPr lang="ru-RU" i="1" dirty="0" smtClean="0">
                <a:solidFill>
                  <a:srgbClr val="FFFF00"/>
                </a:solidFill>
              </a:rPr>
              <a:t>одинаково</a:t>
            </a:r>
            <a:endParaRPr lang="en-US" i="1" dirty="0" smtClean="0">
              <a:solidFill>
                <a:srgbClr val="FFFF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FFFF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Неоднородное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Если нарушается </a:t>
            </a:r>
            <a:r>
              <a:rPr lang="ru-RU" i="1" dirty="0" smtClean="0">
                <a:solidFill>
                  <a:srgbClr val="FFFF00"/>
                </a:solidFill>
              </a:rPr>
              <a:t>хотя бы одно</a:t>
            </a:r>
            <a:r>
              <a:rPr lang="ru-RU" dirty="0" smtClean="0"/>
              <a:t> из перечисленных слева условий, то </a:t>
            </a:r>
            <a:r>
              <a:rPr lang="ru-RU" dirty="0" smtClean="0">
                <a:hlinkClick r:id="rId3" action="ppaction://hlinksldjump"/>
              </a:rPr>
              <a:t>электрическое поле</a:t>
            </a:r>
            <a:r>
              <a:rPr lang="ru-RU" dirty="0" smtClean="0"/>
              <a:t> будет </a:t>
            </a:r>
            <a:r>
              <a:rPr lang="ru-RU" i="1" dirty="0" smtClean="0">
                <a:solidFill>
                  <a:srgbClr val="FFFF00"/>
                </a:solidFill>
              </a:rPr>
              <a:t>неоднородным</a:t>
            </a:r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984" t="12634" r="21727" b="19533"/>
          <a:stretch/>
        </p:blipFill>
        <p:spPr>
          <a:xfrm>
            <a:off x="2516750" y="4712206"/>
            <a:ext cx="1335024" cy="1078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650" y="4605020"/>
            <a:ext cx="1905000" cy="1152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Потенциал электрического поля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lvl="0"/>
                <a:r>
                  <a:rPr lang="ru-RU" dirty="0" smtClean="0"/>
                  <a:t>Отношение потенциальной энергии </a:t>
                </a:r>
                <a:r>
                  <a:rPr lang="ru-RU" dirty="0" smtClean="0">
                    <a:hlinkClick r:id="rId2" action="ppaction://hlinksldjump"/>
                  </a:rPr>
                  <a:t>заряда</a:t>
                </a:r>
                <a:r>
                  <a:rPr lang="ru-RU" dirty="0" smtClean="0"/>
                  <a:t>, помещённого в </a:t>
                </a:r>
                <a:r>
                  <a:rPr lang="ru-RU" dirty="0" smtClean="0">
                    <a:hlinkClick r:id="rId3" action="ppaction://hlinksldjump"/>
                  </a:rPr>
                  <a:t>электрическое поле</a:t>
                </a:r>
                <a:r>
                  <a:rPr lang="ru-RU" dirty="0" smtClean="0"/>
                  <a:t>, к величине этого заряда, называется 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потенциалом</a:t>
                </a:r>
                <a:r>
                  <a:rPr lang="ru-RU" dirty="0" smtClean="0"/>
                  <a:t> электрического поля: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0"/>
                <a:r>
                  <a:rPr lang="ru-RU" dirty="0" smtClean="0"/>
                  <a:t>Потенциал является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скалярной</a:t>
                </a:r>
                <a:r>
                  <a:rPr lang="ru-RU" dirty="0" smtClean="0"/>
                  <a:t> величиной, способной принимать положительные, нулевые или отрицательные значения</a:t>
                </a:r>
              </a:p>
              <a:p>
                <a:pPr lvl="0"/>
                <a:r>
                  <a:rPr lang="ru-RU" dirty="0" smtClean="0"/>
                  <a:t>Таким образом, потенциал электрического поля является его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 энергетическим</a:t>
                </a:r>
                <a:r>
                  <a:rPr lang="ru-RU" dirty="0" smtClean="0"/>
                  <a:t> параметром</a:t>
                </a:r>
              </a:p>
              <a:p>
                <a:pPr lvl="0"/>
                <a:r>
                  <a:rPr lang="ru-RU" dirty="0" smtClean="0"/>
                  <a:t>В системе единиц СИ потенциал измеряется в вольтах (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В</a:t>
                </a:r>
                <a:r>
                  <a:rPr lang="ru-RU" dirty="0" smtClean="0"/>
                  <a:t>)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361" r="-60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9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1791</TotalTime>
  <Words>828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Celestial</vt:lpstr>
      <vt:lpstr>Изучение характеристик электростатического поля</vt:lpstr>
      <vt:lpstr>Цель работы</vt:lpstr>
      <vt:lpstr>Теоретическое введение</vt:lpstr>
      <vt:lpstr>Электрический заряд</vt:lpstr>
      <vt:lpstr>Электрическое поле</vt:lpstr>
      <vt:lpstr>Напряжённость электрического поля</vt:lpstr>
      <vt:lpstr>Силовые линии электрического поля</vt:lpstr>
      <vt:lpstr>Характер электрического поля</vt:lpstr>
      <vt:lpstr>Потенциал электрического поля</vt:lpstr>
      <vt:lpstr>Эквипотенциальные линии электрического поля</vt:lpstr>
      <vt:lpstr>Связь между напряжённостью и потенциалом электрического поля</vt:lpstr>
      <vt:lpstr>Взаимное расположение Силовых и эквипотенциальных линий электрического поля</vt:lpstr>
      <vt:lpstr>Экспериментальная часть</vt:lpstr>
      <vt:lpstr>Реальная лабораторная установка</vt:lpstr>
      <vt:lpstr>Виртуальная лабораторная установка</vt:lpstr>
      <vt:lpstr>Измерение потенциалов электрического поля</vt:lpstr>
      <vt:lpstr>Построение эквипотенциальных линий</vt:lpstr>
      <vt:lpstr>Построение силовых линий</vt:lpstr>
      <vt:lpstr>Обработка полученных результатов</vt:lpstr>
      <vt:lpstr>Сопоставление теоретических данных с практическими результатами</vt:lpstr>
      <vt:lpstr>Написание Вывода о справедливости проверяемой формулы</vt:lpstr>
      <vt:lpstr>Выполнение первой части задания на этом завершено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Стрельцов</dc:creator>
  <cp:lastModifiedBy>Alexander Streltsov</cp:lastModifiedBy>
  <cp:revision>159</cp:revision>
  <dcterms:created xsi:type="dcterms:W3CDTF">2014-09-22T04:16:27Z</dcterms:created>
  <dcterms:modified xsi:type="dcterms:W3CDTF">2014-09-27T17:18:23Z</dcterms:modified>
</cp:coreProperties>
</file>