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3"/>
    <p:sldId id="260" r:id="rId4"/>
    <p:sldId id="259" r:id="rId5"/>
    <p:sldId id="257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53"/>
  </p:normalViewPr>
  <p:slideViewPr>
    <p:cSldViewPr snapToGrid="0">
      <p:cViewPr varScale="1">
        <p:scale>
          <a:sx n="138" d="100"/>
          <a:sy n="138" d="100"/>
        </p:scale>
        <p:origin x="17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55319-B784-CA4A-82DA-83AFB5CA0F81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DC1E5-CC23-C04C-B99F-A18DACA926B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DC1E5-CC23-C04C-B99F-A18DACA926B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DC1E5-CC23-C04C-B99F-A18DACA926B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5243-0EF6-3A4D-B4FF-DB927D7153B8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BC8F-E14B-C148-A9E9-79AC5585138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5243-0EF6-3A4D-B4FF-DB927D7153B8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BC8F-E14B-C148-A9E9-79AC5585138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5243-0EF6-3A4D-B4FF-DB927D7153B8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BC8F-E14B-C148-A9E9-79AC5585138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5243-0EF6-3A4D-B4FF-DB927D7153B8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BC8F-E14B-C148-A9E9-79AC5585138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5243-0EF6-3A4D-B4FF-DB927D7153B8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BC8F-E14B-C148-A9E9-79AC5585138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5243-0EF6-3A4D-B4FF-DB927D7153B8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BC8F-E14B-C148-A9E9-79AC5585138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5243-0EF6-3A4D-B4FF-DB927D7153B8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BC8F-E14B-C148-A9E9-79AC5585138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5243-0EF6-3A4D-B4FF-DB927D7153B8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BC8F-E14B-C148-A9E9-79AC5585138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5243-0EF6-3A4D-B4FF-DB927D7153B8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BC8F-E14B-C148-A9E9-79AC5585138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5243-0EF6-3A4D-B4FF-DB927D7153B8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BC8F-E14B-C148-A9E9-79AC5585138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5243-0EF6-3A4D-B4FF-DB927D7153B8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BC8F-E14B-C148-A9E9-79AC5585138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E5243-0EF6-3A4D-B4FF-DB927D7153B8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EBC8F-E14B-C148-A9E9-79AC5585138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ーブル&#10;&#10;自動的に生成された説明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85" y="224654"/>
            <a:ext cx="8369804" cy="380323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8501154" y="631236"/>
            <a:ext cx="3734435" cy="3476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①</a:t>
            </a:r>
            <a:r>
              <a:rPr kumimoji="1" lang="ja-JP" altLang="en-US" sz="1100"/>
              <a:t>縦長修正</a:t>
            </a:r>
            <a:endParaRPr kumimoji="1" lang="en-US" altLang="ja-JP" sz="1100" dirty="0"/>
          </a:p>
          <a:p>
            <a:r>
              <a:rPr lang="ja-JP" altLang="en-US" sz="1100"/>
              <a:t>　縦長は見辛くなるので</a:t>
            </a:r>
            <a:r>
              <a:rPr kumimoji="1" lang="ja-JP" altLang="en-US" sz="1100"/>
              <a:t>コンパクトにしたい</a:t>
            </a:r>
            <a:endParaRPr kumimoji="1" lang="en-US" altLang="ja-JP" sz="1100" dirty="0"/>
          </a:p>
          <a:p>
            <a:r>
              <a:rPr kumimoji="1" lang="ja-JP" altLang="en-US" sz="1100"/>
              <a:t>　横長の方が良い</a:t>
            </a:r>
            <a:endParaRPr kumimoji="1" lang="en-US" altLang="ja-JP" sz="1100" dirty="0"/>
          </a:p>
          <a:p>
            <a:endParaRPr kumimoji="1" lang="en-US" altLang="ja-JP" sz="1100" dirty="0"/>
          </a:p>
          <a:p>
            <a:r>
              <a:rPr lang="en-US" altLang="ja-JP" sz="1100" dirty="0"/>
              <a:t>②</a:t>
            </a:r>
            <a:r>
              <a:rPr lang="ja-JP" altLang="en-US" sz="1100"/>
              <a:t>選択肢部分</a:t>
            </a:r>
            <a:endParaRPr lang="en-US" altLang="ja-JP" sz="1100" dirty="0"/>
          </a:p>
          <a:p>
            <a:r>
              <a:rPr lang="ja-JP" altLang="en-US" sz="1100"/>
              <a:t>　・</a:t>
            </a:r>
            <a:r>
              <a:rPr lang="ja-JP" altLang="en-US" sz="1100">
                <a:solidFill>
                  <a:srgbClr val="FF0000"/>
                </a:solidFill>
              </a:rPr>
              <a:t>選択状態が分かりにくい</a:t>
            </a:r>
            <a:endParaRPr lang="en-US" altLang="ja-JP" sz="1100" dirty="0">
              <a:solidFill>
                <a:srgbClr val="FF0000"/>
              </a:solidFill>
            </a:endParaRPr>
          </a:p>
          <a:p>
            <a:r>
              <a:rPr kumimoji="1" lang="ja-JP" altLang="en-US" sz="1100">
                <a:solidFill>
                  <a:srgbClr val="FF0000"/>
                </a:solidFill>
              </a:rPr>
              <a:t>　</a:t>
            </a:r>
            <a:r>
              <a:rPr lang="ja-JP" altLang="en-US" sz="1100">
                <a:solidFill>
                  <a:srgbClr val="FF0000"/>
                </a:solidFill>
              </a:rPr>
              <a:t>　</a:t>
            </a:r>
            <a:r>
              <a:rPr kumimoji="1" lang="ja-JP" altLang="en-US" sz="1100">
                <a:solidFill>
                  <a:srgbClr val="FF0000"/>
                </a:solidFill>
              </a:rPr>
              <a:t>どれを選択しているかは色で判別できるので、</a:t>
            </a:r>
            <a:endParaRPr kumimoji="1" lang="en-US" altLang="ja-JP" sz="1100" dirty="0">
              <a:solidFill>
                <a:srgbClr val="FF0000"/>
              </a:solidFill>
            </a:endParaRPr>
          </a:p>
          <a:p>
            <a:r>
              <a:rPr lang="ja-JP" altLang="en-US" sz="1100">
                <a:solidFill>
                  <a:srgbClr val="FF0000"/>
                </a:solidFill>
              </a:rPr>
              <a:t>　　非選択は「</a:t>
            </a:r>
            <a:r>
              <a:rPr kumimoji="1" lang="ja-JP" altLang="en-US" sz="1100">
                <a:solidFill>
                  <a:srgbClr val="FF0000"/>
                </a:solidFill>
              </a:rPr>
              <a:t>グレー」「縮小する」などがほしい</a:t>
            </a:r>
            <a:endParaRPr kumimoji="1" lang="en-US" altLang="ja-JP" sz="1100" dirty="0">
              <a:solidFill>
                <a:srgbClr val="FF0000"/>
              </a:solidFill>
            </a:endParaRPr>
          </a:p>
          <a:p>
            <a:r>
              <a:rPr lang="ja-JP" altLang="en-US" sz="1100"/>
              <a:t>　・１列から２列に変更することは可能でしょうか</a:t>
            </a:r>
            <a:endParaRPr lang="en-US" altLang="ja-JP" sz="1100" dirty="0"/>
          </a:p>
          <a:p>
            <a:r>
              <a:rPr kumimoji="1" lang="ja-JP" altLang="en-US" sz="1100"/>
              <a:t>　　レイアウトをコンパクトにしたい</a:t>
            </a:r>
            <a:endParaRPr lang="en-US" altLang="ja-JP" sz="1100" dirty="0"/>
          </a:p>
          <a:p>
            <a:r>
              <a:rPr lang="ja-JP" altLang="en-US" sz="1100"/>
              <a:t>　・</a:t>
            </a:r>
            <a:r>
              <a:rPr lang="ja-JP" altLang="en-US" sz="1100">
                <a:solidFill>
                  <a:srgbClr val="FF0000"/>
                </a:solidFill>
              </a:rPr>
              <a:t>選択肢部分の一番下に「しない」を常に表示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en-US" altLang="ja-JP" sz="1100" dirty="0"/>
              <a:t>③</a:t>
            </a:r>
            <a:r>
              <a:rPr lang="ja-JP" altLang="en-US" sz="1100">
                <a:solidFill>
                  <a:srgbClr val="FF0000"/>
                </a:solidFill>
              </a:rPr>
              <a:t>項目不要（マラソン、週末、深夜）</a:t>
            </a:r>
            <a:r>
              <a:rPr lang="en-US" altLang="ja-JP" sz="1100">
                <a:solidFill>
                  <a:srgbClr val="FF0000"/>
                </a:solidFill>
              </a:rPr>
              <a:t> </a:t>
            </a:r>
            <a:endParaRPr lang="en-US" altLang="ja-JP" sz="1100" dirty="0">
              <a:solidFill>
                <a:srgbClr val="FF0000"/>
              </a:solidFill>
            </a:endParaRPr>
          </a:p>
          <a:p>
            <a:endParaRPr lang="en-US" altLang="ja-JP" sz="1100" dirty="0"/>
          </a:p>
          <a:p>
            <a:r>
              <a:rPr lang="en-US" altLang="ja-JP" sz="1100" dirty="0"/>
              <a:t>④</a:t>
            </a:r>
            <a:r>
              <a:rPr lang="ja-JP" altLang="en-US" sz="1100">
                <a:solidFill>
                  <a:schemeClr val="accent1"/>
                </a:solidFill>
              </a:rPr>
              <a:t>監視のグレー部分について</a:t>
            </a:r>
            <a:endParaRPr lang="en-US" altLang="ja-JP" sz="1100" dirty="0">
              <a:solidFill>
                <a:schemeClr val="accent1"/>
              </a:solidFill>
            </a:endParaRPr>
          </a:p>
          <a:p>
            <a:r>
              <a:rPr kumimoji="1" lang="ja-JP" altLang="en-US" sz="1100">
                <a:solidFill>
                  <a:schemeClr val="accent1"/>
                </a:solidFill>
              </a:rPr>
              <a:t>　楽天</a:t>
            </a:r>
            <a:r>
              <a:rPr kumimoji="1" lang="en-US" altLang="ja-JP" sz="1100" dirty="0">
                <a:solidFill>
                  <a:schemeClr val="accent1"/>
                </a:solidFill>
              </a:rPr>
              <a:t>/</a:t>
            </a:r>
            <a:r>
              <a:rPr kumimoji="1" lang="ja-JP" altLang="en-US" sz="1100">
                <a:solidFill>
                  <a:schemeClr val="accent1"/>
                </a:solidFill>
              </a:rPr>
              <a:t>ヤフショ情報を全体的にグレーにして</a:t>
            </a:r>
            <a:r>
              <a:rPr kumimoji="1" lang="en-US" altLang="ja-JP" sz="1100" dirty="0">
                <a:solidFill>
                  <a:schemeClr val="accent1"/>
                </a:solidFill>
              </a:rPr>
              <a:t>OK</a:t>
            </a:r>
            <a:endParaRPr kumimoji="1" lang="en-US" altLang="ja-JP" sz="1100" dirty="0">
              <a:solidFill>
                <a:schemeClr val="accent1"/>
              </a:solidFill>
            </a:endParaRPr>
          </a:p>
          <a:p>
            <a:r>
              <a:rPr lang="ja-JP" altLang="en-US" sz="1100">
                <a:solidFill>
                  <a:schemeClr val="accent1"/>
                </a:solidFill>
              </a:rPr>
              <a:t>　（下の文字が識別できる濃さでお願いします）</a:t>
            </a:r>
            <a:endParaRPr lang="en-US" altLang="ja-JP" sz="1100" dirty="0">
              <a:solidFill>
                <a:schemeClr val="accent1"/>
              </a:solidFill>
            </a:endParaRPr>
          </a:p>
          <a:p>
            <a:endParaRPr kumimoji="1" lang="en-US" altLang="ja-JP" sz="1100" dirty="0"/>
          </a:p>
          <a:p>
            <a:r>
              <a:rPr lang="en-US" altLang="ja-JP" sz="1100" dirty="0"/>
              <a:t>⑤</a:t>
            </a:r>
            <a:r>
              <a:rPr lang="ja-JP" altLang="en-US" sz="1100">
                <a:solidFill>
                  <a:schemeClr val="accent1"/>
                </a:solidFill>
              </a:rPr>
              <a:t>商品個別にメモ機能が欲しい</a:t>
            </a:r>
            <a:endParaRPr lang="en-US" altLang="ja-JP" sz="1100" dirty="0">
              <a:solidFill>
                <a:schemeClr val="accent1"/>
              </a:solidFill>
            </a:endParaRPr>
          </a:p>
          <a:p>
            <a:r>
              <a:rPr kumimoji="1" lang="ja-JP" altLang="en-US" sz="1100">
                <a:solidFill>
                  <a:schemeClr val="accent1"/>
                </a:solidFill>
              </a:rPr>
              <a:t>　（商品管理番号の下にテキストスペースがあれば</a:t>
            </a:r>
            <a:r>
              <a:rPr kumimoji="1" lang="en-US" altLang="ja-JP" sz="1100" dirty="0">
                <a:solidFill>
                  <a:schemeClr val="accent1"/>
                </a:solidFill>
              </a:rPr>
              <a:t>OK</a:t>
            </a:r>
            <a:r>
              <a:rPr kumimoji="1" lang="ja-JP" altLang="en-US" sz="1100">
                <a:solidFill>
                  <a:schemeClr val="accent1"/>
                </a:solidFill>
              </a:rPr>
              <a:t>）</a:t>
            </a:r>
            <a:endParaRPr kumimoji="1" lang="ja-JP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2675185" y="1134618"/>
            <a:ext cx="604564" cy="1502782"/>
            <a:chOff x="2652514" y="945693"/>
            <a:chExt cx="604564" cy="1502782"/>
          </a:xfrm>
        </p:grpSpPr>
        <p:sp>
          <p:nvSpPr>
            <p:cNvPr id="9" name="円/楕円 8"/>
            <p:cNvSpPr/>
            <p:nvPr/>
          </p:nvSpPr>
          <p:spPr>
            <a:xfrm>
              <a:off x="2652514" y="1266446"/>
              <a:ext cx="604564" cy="118202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652514" y="94569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②</a:t>
              </a:r>
              <a:endParaRPr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4193322" y="1445271"/>
            <a:ext cx="1016218" cy="1182029"/>
            <a:chOff x="4170651" y="1256346"/>
            <a:chExt cx="1016218" cy="1182029"/>
          </a:xfrm>
        </p:grpSpPr>
        <p:sp>
          <p:nvSpPr>
            <p:cNvPr id="12" name="テキスト ボックス 11"/>
            <p:cNvSpPr txBox="1"/>
            <p:nvPr/>
          </p:nvSpPr>
          <p:spPr>
            <a:xfrm>
              <a:off x="4170651" y="141274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②</a:t>
              </a:r>
              <a:endParaRPr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4582305" y="1256346"/>
              <a:ext cx="604564" cy="118202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3778368" y="797394"/>
            <a:ext cx="754751" cy="657978"/>
            <a:chOff x="1360264" y="608469"/>
            <a:chExt cx="1103184" cy="657978"/>
          </a:xfrm>
        </p:grpSpPr>
        <p:sp>
          <p:nvSpPr>
            <p:cNvPr id="20" name="円/楕円 19"/>
            <p:cNvSpPr/>
            <p:nvPr/>
          </p:nvSpPr>
          <p:spPr>
            <a:xfrm>
              <a:off x="1360264" y="945693"/>
              <a:ext cx="1103184" cy="32075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1574479" y="608469"/>
              <a:ext cx="607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③</a:t>
              </a:r>
              <a:endParaRPr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5281397" y="1314922"/>
            <a:ext cx="2136597" cy="2660070"/>
            <a:chOff x="143688" y="717378"/>
            <a:chExt cx="2319760" cy="549069"/>
          </a:xfrm>
        </p:grpSpPr>
        <p:sp>
          <p:nvSpPr>
            <p:cNvPr id="23" name="円/楕円 22"/>
            <p:cNvSpPr/>
            <p:nvPr/>
          </p:nvSpPr>
          <p:spPr>
            <a:xfrm>
              <a:off x="143688" y="717378"/>
              <a:ext cx="2319760" cy="5490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787796" y="793906"/>
              <a:ext cx="451117" cy="76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④</a:t>
              </a:r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ーブル&#10;&#10;自動的に生成された説明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85" y="224654"/>
            <a:ext cx="8369804" cy="380323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8501154" y="631236"/>
            <a:ext cx="3541354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⑥</a:t>
            </a:r>
            <a:r>
              <a:rPr lang="ja-JP" altLang="en-US" sz="1100"/>
              <a:t>項目を変更</a:t>
            </a:r>
            <a:endParaRPr lang="en-US" altLang="ja-JP" sz="1100" dirty="0"/>
          </a:p>
          <a:p>
            <a:r>
              <a:rPr lang="ja-JP" altLang="en-US" sz="1100"/>
              <a:t>　・標準→</a:t>
            </a:r>
            <a:r>
              <a:rPr lang="ja-JP" altLang="en-US" sz="1100">
                <a:solidFill>
                  <a:schemeClr val="accent1"/>
                </a:solidFill>
              </a:rPr>
              <a:t>「検索方式」に変更（選択肢と連動）</a:t>
            </a:r>
            <a:endParaRPr lang="en-US" altLang="ja-JP" sz="1100" dirty="0"/>
          </a:p>
          <a:p>
            <a:r>
              <a:rPr lang="ja-JP" altLang="en-US" sz="1100"/>
              <a:t>　　　　</a:t>
            </a:r>
            <a:r>
              <a:rPr lang="en-US" altLang="ja-JP" sz="1100" dirty="0">
                <a:solidFill>
                  <a:schemeClr val="accent1"/>
                </a:solidFill>
              </a:rPr>
              <a:t>JAN</a:t>
            </a:r>
            <a:r>
              <a:rPr lang="ja-JP" altLang="en-US" sz="1100">
                <a:solidFill>
                  <a:schemeClr val="accent1"/>
                </a:solidFill>
              </a:rPr>
              <a:t>、キーワード、自社商品で色を変えたい</a:t>
            </a:r>
            <a:endParaRPr lang="en-US" altLang="ja-JP" sz="1100" dirty="0"/>
          </a:p>
          <a:p>
            <a:r>
              <a:rPr lang="ja-JP" altLang="en-US" sz="1100"/>
              <a:t>　　　　赤が強すぎるので、パステルカラーを希望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ja-JP" altLang="en-US" sz="1100"/>
              <a:t>　・</a:t>
            </a:r>
            <a:r>
              <a:rPr lang="ja-JP" altLang="en-US" sz="1100">
                <a:solidFill>
                  <a:srgbClr val="C00000"/>
                </a:solidFill>
              </a:rPr>
              <a:t>送別：不要</a:t>
            </a:r>
            <a:endParaRPr lang="en-US" altLang="ja-JP" sz="1100" dirty="0">
              <a:solidFill>
                <a:srgbClr val="C00000"/>
              </a:solidFill>
            </a:endParaRPr>
          </a:p>
          <a:p>
            <a:r>
              <a:rPr lang="ja-JP" altLang="en-US" sz="1100"/>
              <a:t>　　　</a:t>
            </a:r>
            <a:r>
              <a:rPr lang="ja-JP" altLang="en-US" sz="1100" dirty="0"/>
              <a:t>　</a:t>
            </a:r>
            <a:r>
              <a:rPr lang="ja-JP" altLang="en-US" sz="1100">
                <a:solidFill>
                  <a:srgbClr val="C00000"/>
                </a:solidFill>
              </a:rPr>
              <a:t>セット数の入力枠に変更</a:t>
            </a:r>
            <a:endParaRPr lang="en-US" altLang="ja-JP" sz="1100" dirty="0"/>
          </a:p>
          <a:p>
            <a:r>
              <a:rPr lang="ja-JP" altLang="en-US" sz="1100"/>
              <a:t>　　　　</a:t>
            </a:r>
            <a:r>
              <a:rPr lang="en-US" altLang="ja-JP" sz="1100" dirty="0"/>
              <a:t>2</a:t>
            </a:r>
            <a:r>
              <a:rPr lang="ja-JP" altLang="en-US" sz="1100"/>
              <a:t>個セット：２、</a:t>
            </a:r>
            <a:r>
              <a:rPr lang="en-US" altLang="ja-JP" sz="1100" dirty="0"/>
              <a:t>12</a:t>
            </a:r>
            <a:r>
              <a:rPr lang="ja-JP" altLang="en-US" sz="1100"/>
              <a:t>個セット：</a:t>
            </a:r>
            <a:r>
              <a:rPr lang="en-US" altLang="ja-JP" sz="1100" dirty="0"/>
              <a:t>12</a:t>
            </a:r>
            <a:r>
              <a:rPr lang="ja-JP" altLang="en-US" sz="1100"/>
              <a:t> と入力</a:t>
            </a:r>
            <a:endParaRPr lang="en-US" altLang="ja-JP" sz="1100" dirty="0"/>
          </a:p>
          <a:p>
            <a:r>
              <a:rPr lang="ja-JP" altLang="en-US" sz="1100"/>
              <a:t>　　　　（等倍設定と連動させる）</a:t>
            </a:r>
            <a:endParaRPr lang="en-US" altLang="ja-JP" sz="1100" dirty="0"/>
          </a:p>
          <a:p>
            <a:r>
              <a:rPr lang="ja-JP" altLang="en-US" sz="1100"/>
              <a:t>　　　　（「検索方式」と列を交換してください）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ja-JP" altLang="en-US" sz="1100"/>
              <a:t>　・</a:t>
            </a:r>
            <a:r>
              <a:rPr lang="ja-JP" altLang="en-US" sz="1100">
                <a:solidFill>
                  <a:srgbClr val="C00000"/>
                </a:solidFill>
              </a:rPr>
              <a:t>現在→出品価格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ja-JP" altLang="en-US" sz="1100"/>
              <a:t>　・除外ストアの設定項目を追加</a:t>
            </a:r>
            <a:endParaRPr lang="en-US" altLang="ja-JP" sz="1100" dirty="0"/>
          </a:p>
          <a:p>
            <a:r>
              <a:rPr lang="ja-JP" altLang="en-US" sz="1100"/>
              <a:t>　　ストア</a:t>
            </a:r>
            <a:r>
              <a:rPr lang="en-US" altLang="ja-JP" sz="1100" dirty="0"/>
              <a:t>ID</a:t>
            </a:r>
            <a:r>
              <a:rPr lang="ja-JP" altLang="en-US" sz="1100"/>
              <a:t>入力欄を追加ください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ja-JP" altLang="en-US" sz="1100"/>
              <a:t>　・「値の上下」「自社送料」の項目を追加</a:t>
            </a:r>
            <a:endParaRPr lang="en-US" altLang="ja-JP" sz="1100" dirty="0"/>
          </a:p>
          <a:p>
            <a:r>
              <a:rPr lang="ja-JP" altLang="en-US" sz="1100"/>
              <a:t>　　＋</a:t>
            </a:r>
            <a:r>
              <a:rPr lang="en-US" altLang="ja-JP" sz="1100" dirty="0"/>
              <a:t>500</a:t>
            </a:r>
            <a:r>
              <a:rPr lang="ja-JP" altLang="en-US" sz="1100"/>
              <a:t>円</a:t>
            </a:r>
            <a:r>
              <a:rPr lang="en-US" altLang="ja-JP" sz="1100" dirty="0"/>
              <a:t>  / -3% </a:t>
            </a:r>
            <a:r>
              <a:rPr lang="ja-JP" altLang="en-US" sz="1100"/>
              <a:t>、送料</a:t>
            </a:r>
            <a:r>
              <a:rPr lang="en-US" altLang="ja-JP" sz="1100" dirty="0"/>
              <a:t>200</a:t>
            </a:r>
            <a:r>
              <a:rPr lang="ja-JP" altLang="en-US" sz="1100"/>
              <a:t>円 など</a:t>
            </a:r>
            <a:endParaRPr lang="en-US" altLang="ja-JP" sz="1100" dirty="0"/>
          </a:p>
          <a:p>
            <a:r>
              <a:rPr lang="ja-JP" altLang="en-US" sz="1100"/>
              <a:t>　　（送料などを考慮して価格改定させる）</a:t>
            </a:r>
            <a:endParaRPr lang="en-US" altLang="ja-JP" sz="1100" dirty="0"/>
          </a:p>
          <a:p>
            <a:endParaRPr lang="en-US" altLang="ja-JP" sz="1100" dirty="0"/>
          </a:p>
          <a:p>
            <a:endParaRPr lang="en-US" altLang="ja-JP" sz="1100" dirty="0"/>
          </a:p>
          <a:p>
            <a:r>
              <a:rPr lang="en-US" altLang="ja-JP" sz="1100" dirty="0"/>
              <a:t>⑦</a:t>
            </a:r>
            <a:r>
              <a:rPr lang="ja-JP" altLang="en-US" sz="1100"/>
              <a:t>検索ワードについて</a:t>
            </a:r>
            <a:endParaRPr lang="en-US" altLang="ja-JP" sz="1100" dirty="0"/>
          </a:p>
          <a:p>
            <a:r>
              <a:rPr lang="ja-JP" altLang="en-US" sz="1100"/>
              <a:t>　・</a:t>
            </a:r>
            <a:r>
              <a:rPr lang="ja-JP" altLang="en-US" sz="1100">
                <a:solidFill>
                  <a:srgbClr val="C00000"/>
                </a:solidFill>
              </a:rPr>
              <a:t>ワード→「検索ワード」に変更</a:t>
            </a:r>
            <a:endParaRPr lang="en-US" altLang="ja-JP" sz="1100" dirty="0">
              <a:solidFill>
                <a:srgbClr val="C00000"/>
              </a:solidFill>
            </a:endParaRPr>
          </a:p>
          <a:p>
            <a:endParaRPr lang="en-US" altLang="ja-JP" sz="1100" dirty="0"/>
          </a:p>
          <a:p>
            <a:r>
              <a:rPr lang="ja-JP" altLang="en-US" sz="1100"/>
              <a:t>　・現在は入力できませんが。。。</a:t>
            </a:r>
            <a:endParaRPr lang="en-US" altLang="ja-JP" sz="1100" dirty="0"/>
          </a:p>
          <a:p>
            <a:r>
              <a:rPr lang="ja-JP" altLang="en-US" sz="1100"/>
              <a:t>　　選択肢の内容と連動させる</a:t>
            </a:r>
            <a:endParaRPr lang="en-US" altLang="ja-JP" sz="1100" dirty="0"/>
          </a:p>
          <a:p>
            <a:r>
              <a:rPr lang="ja-JP" altLang="en-US" sz="1100"/>
              <a:t>　　（</a:t>
            </a:r>
            <a:r>
              <a:rPr lang="en-US" altLang="ja-JP" sz="1100" dirty="0"/>
              <a:t>JAN/</a:t>
            </a:r>
            <a:r>
              <a:rPr lang="ja-JP" altLang="en-US" sz="1100"/>
              <a:t>キーワード</a:t>
            </a:r>
            <a:r>
              <a:rPr lang="en-US" altLang="ja-JP" sz="1100" dirty="0"/>
              <a:t>/</a:t>
            </a:r>
            <a:r>
              <a:rPr lang="ja-JP" altLang="en-US" sz="1100"/>
              <a:t>自社商品）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ja-JP" altLang="en-US" sz="1100"/>
              <a:t>　・</a:t>
            </a:r>
            <a:r>
              <a:rPr lang="ja-JP" altLang="en-US" sz="1100">
                <a:solidFill>
                  <a:srgbClr val="C00000"/>
                </a:solidFill>
              </a:rPr>
              <a:t>セルを上下に分け、</a:t>
            </a:r>
            <a:endParaRPr lang="en-US" altLang="ja-JP" sz="1100" dirty="0">
              <a:solidFill>
                <a:srgbClr val="C00000"/>
              </a:solidFill>
            </a:endParaRPr>
          </a:p>
          <a:p>
            <a:r>
              <a:rPr lang="ja-JP" altLang="en-US" sz="1100">
                <a:solidFill>
                  <a:srgbClr val="C00000"/>
                </a:solidFill>
              </a:rPr>
              <a:t>　　上が「検索ワード」</a:t>
            </a:r>
            <a:endParaRPr lang="en-US" altLang="ja-JP" sz="1100" dirty="0">
              <a:solidFill>
                <a:srgbClr val="C00000"/>
              </a:solidFill>
            </a:endParaRPr>
          </a:p>
          <a:p>
            <a:r>
              <a:rPr lang="ja-JP" altLang="en-US" sz="1100">
                <a:solidFill>
                  <a:srgbClr val="C00000"/>
                </a:solidFill>
              </a:rPr>
              <a:t>　　下が「除外ワード」</a:t>
            </a:r>
            <a:endParaRPr lang="en-US" altLang="ja-JP" sz="1100" dirty="0">
              <a:solidFill>
                <a:srgbClr val="C00000"/>
              </a:solidFill>
            </a:endParaRPr>
          </a:p>
          <a:p>
            <a:r>
              <a:rPr lang="ja-JP" altLang="en-US" sz="1100">
                <a:solidFill>
                  <a:srgbClr val="C00000"/>
                </a:solidFill>
              </a:rPr>
              <a:t>　　にしてください</a:t>
            </a:r>
            <a:endParaRPr lang="en-US" altLang="ja-JP" sz="1100" dirty="0">
              <a:solidFill>
                <a:srgbClr val="C00000"/>
              </a:solidFill>
            </a:endParaRPr>
          </a:p>
          <a:p>
            <a:r>
              <a:rPr lang="ja-JP" altLang="en-US" sz="1100"/>
              <a:t>　　また、</a:t>
            </a:r>
            <a:r>
              <a:rPr lang="en-US" altLang="ja-JP" sz="1100" dirty="0"/>
              <a:t>AND</a:t>
            </a:r>
            <a:r>
              <a:rPr lang="ja-JP" altLang="en-US" sz="1100"/>
              <a:t>検索、</a:t>
            </a:r>
            <a:r>
              <a:rPr lang="en-US" altLang="ja-JP" sz="1100" dirty="0"/>
              <a:t>OR</a:t>
            </a:r>
            <a:r>
              <a:rPr lang="ja-JP" altLang="en-US" sz="1100"/>
              <a:t>検索対応ください</a:t>
            </a:r>
            <a:endParaRPr lang="en-US" altLang="ja-JP" sz="1100" dirty="0"/>
          </a:p>
          <a:p>
            <a:r>
              <a:rPr lang="en-US" altLang="ja-JP" sz="1100" dirty="0"/>
              <a:t>	</a:t>
            </a:r>
            <a:endParaRPr lang="en-US" altLang="ja-JP" sz="1100" dirty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1204185" y="797394"/>
            <a:ext cx="873997" cy="657978"/>
            <a:chOff x="1181514" y="608469"/>
            <a:chExt cx="873997" cy="657978"/>
          </a:xfrm>
        </p:grpSpPr>
        <p:sp>
          <p:nvSpPr>
            <p:cNvPr id="8" name="円/楕円 7"/>
            <p:cNvSpPr/>
            <p:nvPr/>
          </p:nvSpPr>
          <p:spPr>
            <a:xfrm>
              <a:off x="1360264" y="945693"/>
              <a:ext cx="695247" cy="32075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181514" y="6084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⑥</a:t>
              </a:r>
              <a:endParaRPr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5345846" y="837737"/>
            <a:ext cx="487355" cy="657978"/>
            <a:chOff x="1181514" y="608469"/>
            <a:chExt cx="487355" cy="657978"/>
          </a:xfrm>
        </p:grpSpPr>
        <p:sp>
          <p:nvSpPr>
            <p:cNvPr id="26" name="円/楕円 25"/>
            <p:cNvSpPr/>
            <p:nvPr/>
          </p:nvSpPr>
          <p:spPr>
            <a:xfrm>
              <a:off x="1360264" y="945693"/>
              <a:ext cx="308605" cy="32075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1181514" y="6084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⑥</a:t>
              </a:r>
              <a:endParaRPr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2178126" y="845972"/>
            <a:ext cx="562055" cy="657978"/>
            <a:chOff x="1360264" y="608469"/>
            <a:chExt cx="821529" cy="657978"/>
          </a:xfrm>
        </p:grpSpPr>
        <p:sp>
          <p:nvSpPr>
            <p:cNvPr id="4" name="円/楕円 3"/>
            <p:cNvSpPr/>
            <p:nvPr/>
          </p:nvSpPr>
          <p:spPr>
            <a:xfrm>
              <a:off x="1360264" y="945693"/>
              <a:ext cx="684894" cy="32075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1574479" y="608469"/>
              <a:ext cx="607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⑦</a:t>
              </a:r>
              <a:endParaRPr lang="ja-JP" altLang="en-US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1027"/>
            <a:ext cx="12192000" cy="320774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793606" y="4342366"/>
            <a:ext cx="512191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solidFill>
                  <a:srgbClr val="C00000"/>
                </a:solidFill>
              </a:rPr>
              <a:t>⑧</a:t>
            </a:r>
            <a:r>
              <a:rPr lang="ja-JP" altLang="en-US" sz="1100">
                <a:solidFill>
                  <a:srgbClr val="C00000"/>
                </a:solidFill>
              </a:rPr>
              <a:t>列の固定</a:t>
            </a:r>
            <a:endParaRPr kumimoji="1" lang="en-US" altLang="ja-JP" sz="1100" dirty="0">
              <a:solidFill>
                <a:srgbClr val="C00000"/>
              </a:solidFill>
            </a:endParaRPr>
          </a:p>
          <a:p>
            <a:r>
              <a:rPr kumimoji="1" lang="ja-JP" altLang="en-US" sz="1100">
                <a:solidFill>
                  <a:srgbClr val="C00000"/>
                </a:solidFill>
              </a:rPr>
              <a:t>　列の固定：「商品画像」「管理番号」は固定</a:t>
            </a:r>
            <a:endParaRPr kumimoji="1" lang="en-US" altLang="ja-JP" sz="1100" dirty="0">
              <a:solidFill>
                <a:srgbClr val="C00000"/>
              </a:solidFill>
            </a:endParaRPr>
          </a:p>
          <a:p>
            <a:endParaRPr lang="en-US" altLang="ja-JP" sz="1100" dirty="0"/>
          </a:p>
          <a:p>
            <a:r>
              <a:rPr kumimoji="1" lang="en-US" altLang="ja-JP" sz="1100" dirty="0">
                <a:solidFill>
                  <a:srgbClr val="C00000"/>
                </a:solidFill>
              </a:rPr>
              <a:t>⑨</a:t>
            </a:r>
            <a:r>
              <a:rPr lang="ja-JP" altLang="en-US" sz="1100">
                <a:solidFill>
                  <a:srgbClr val="C00000"/>
                </a:solidFill>
              </a:rPr>
              <a:t>不要スペースを可能な限り</a:t>
            </a:r>
            <a:r>
              <a:rPr kumimoji="1" lang="ja-JP" altLang="en-US" sz="1100">
                <a:solidFill>
                  <a:srgbClr val="C00000"/>
                </a:solidFill>
              </a:rPr>
              <a:t>小さくする</a:t>
            </a:r>
            <a:endParaRPr kumimoji="1" lang="en-US" altLang="ja-JP" sz="1100" dirty="0">
              <a:solidFill>
                <a:srgbClr val="C00000"/>
              </a:solidFill>
            </a:endParaRPr>
          </a:p>
          <a:p>
            <a:r>
              <a:rPr lang="ja-JP" altLang="en-US" sz="1100">
                <a:solidFill>
                  <a:srgbClr val="C00000"/>
                </a:solidFill>
              </a:rPr>
              <a:t>　邪魔になるので。ハンバーガーマークの行に、</a:t>
            </a:r>
            <a:endParaRPr lang="en-US" altLang="ja-JP" sz="1100" dirty="0">
              <a:solidFill>
                <a:srgbClr val="C00000"/>
              </a:solidFill>
            </a:endParaRPr>
          </a:p>
          <a:p>
            <a:r>
              <a:rPr lang="ja-JP" altLang="en-US" sz="1100">
                <a:solidFill>
                  <a:srgbClr val="C00000"/>
                </a:solidFill>
              </a:rPr>
              <a:t>　楽天、ヤフショのタブをまとめるなど、極力省スペース化をお願いします。</a:t>
            </a:r>
            <a:endParaRPr lang="en-US" altLang="ja-JP" sz="1100" dirty="0">
              <a:solidFill>
                <a:srgbClr val="C00000"/>
              </a:solidFill>
            </a:endParaRPr>
          </a:p>
          <a:p>
            <a:r>
              <a:rPr lang="ja-JP" altLang="en-US" sz="1100">
                <a:solidFill>
                  <a:srgbClr val="C00000"/>
                </a:solidFill>
              </a:rPr>
              <a:t>　また文字サイズももっと小さくて大丈夫です</a:t>
            </a:r>
            <a:endParaRPr lang="en-US" altLang="ja-JP" sz="1100" dirty="0">
              <a:solidFill>
                <a:srgbClr val="C00000"/>
              </a:solidFill>
            </a:endParaRPr>
          </a:p>
          <a:p>
            <a:endParaRPr lang="en-US" altLang="ja-JP" sz="1100" dirty="0"/>
          </a:p>
          <a:p>
            <a:r>
              <a:rPr lang="en-US" altLang="ja-JP" sz="1100" dirty="0">
                <a:solidFill>
                  <a:srgbClr val="C00000"/>
                </a:solidFill>
              </a:rPr>
              <a:t>⑩</a:t>
            </a:r>
            <a:r>
              <a:rPr lang="ja-JP" altLang="en-US" sz="1100">
                <a:solidFill>
                  <a:srgbClr val="C00000"/>
                </a:solidFill>
              </a:rPr>
              <a:t>行の固定</a:t>
            </a:r>
            <a:endParaRPr lang="en-US" altLang="ja-JP" sz="1100" dirty="0">
              <a:solidFill>
                <a:srgbClr val="C00000"/>
              </a:solidFill>
            </a:endParaRPr>
          </a:p>
          <a:p>
            <a:r>
              <a:rPr lang="ja-JP" altLang="en-US" sz="1100">
                <a:solidFill>
                  <a:srgbClr val="C00000"/>
                </a:solidFill>
              </a:rPr>
              <a:t>　行の固定：各項目名は固定し、商品情報だけスクロール</a:t>
            </a:r>
            <a:endParaRPr lang="ja-JP" altLang="en-US" sz="1100" dirty="0">
              <a:solidFill>
                <a:srgbClr val="C00000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632318" y="755702"/>
            <a:ext cx="10481594" cy="14207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632318" y="755702"/>
            <a:ext cx="2070624" cy="27735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378127" y="8247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⑩</a:t>
            </a:r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716703" y="35356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⑧</a:t>
            </a:r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-1" y="121027"/>
            <a:ext cx="3589587" cy="10730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42584" y="13159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⑨</a:t>
            </a:r>
            <a:endParaRPr lang="ja-JP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グラフィカル ユーザー インターフェイス, アプリケーション&#10;&#10;自動的に生成された説明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236" y="204898"/>
            <a:ext cx="10515600" cy="4101445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6683271" y="4747034"/>
            <a:ext cx="4605748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solidFill>
                  <a:srgbClr val="C00000"/>
                </a:solidFill>
              </a:rPr>
              <a:t>11</a:t>
            </a:r>
            <a:r>
              <a:rPr kumimoji="1" lang="ja-JP" altLang="en-US" sz="1100">
                <a:solidFill>
                  <a:srgbClr val="C00000"/>
                </a:solidFill>
              </a:rPr>
              <a:t>誤記　「送料無料のみ」</a:t>
            </a:r>
            <a:endParaRPr kumimoji="1" lang="en-US" altLang="ja-JP" sz="1100" dirty="0">
              <a:solidFill>
                <a:srgbClr val="C00000"/>
              </a:solidFill>
            </a:endParaRPr>
          </a:p>
          <a:p>
            <a:endParaRPr lang="en-US" altLang="ja-JP" sz="1100" dirty="0"/>
          </a:p>
          <a:p>
            <a:r>
              <a:rPr lang="en-US" altLang="ja-JP" sz="1100" dirty="0"/>
              <a:t>12</a:t>
            </a:r>
            <a:r>
              <a:rPr kumimoji="1" lang="ja-JP" altLang="en-US" sz="1100"/>
              <a:t>カスタムパターンについて</a:t>
            </a:r>
            <a:endParaRPr kumimoji="1" lang="en-US" altLang="ja-JP" sz="1100" dirty="0"/>
          </a:p>
          <a:p>
            <a:r>
              <a:rPr lang="ja-JP" altLang="en-US" sz="1100"/>
              <a:t>　「確定」などのボタンが欲しいです</a:t>
            </a:r>
            <a:endParaRPr lang="en-US" altLang="ja-JP" sz="1100" dirty="0"/>
          </a:p>
          <a:p>
            <a:r>
              <a:rPr kumimoji="1" lang="ja-JP" altLang="en-US" sz="1100"/>
              <a:t>　設定されているか不安になります</a:t>
            </a:r>
            <a:endParaRPr kumimoji="1" lang="en-US" altLang="ja-JP" sz="1100" dirty="0"/>
          </a:p>
          <a:p>
            <a:r>
              <a:rPr lang="ja-JP" altLang="en-US" sz="1100"/>
              <a:t>　また、変更をキャンセルしたい場合もあります</a:t>
            </a:r>
            <a:endParaRPr lang="en-US" altLang="ja-JP" sz="1100" dirty="0"/>
          </a:p>
          <a:p>
            <a:endParaRPr kumimoji="1" lang="en-US" altLang="ja-JP" sz="1100" dirty="0"/>
          </a:p>
          <a:p>
            <a:r>
              <a:rPr lang="en-US" altLang="ja-JP" sz="1100" dirty="0"/>
              <a:t>13</a:t>
            </a:r>
            <a:r>
              <a:rPr lang="ja-JP" altLang="en-US" sz="1100"/>
              <a:t>カラー指定が大変なので、テンプレートで</a:t>
            </a:r>
            <a:r>
              <a:rPr lang="en-US" altLang="ja-JP" sz="1100" dirty="0"/>
              <a:t>30〜50</a:t>
            </a:r>
            <a:r>
              <a:rPr lang="ja-JP" altLang="en-US" sz="1100"/>
              <a:t>色をお願いしまし</a:t>
            </a:r>
            <a:endParaRPr lang="en-US" altLang="ja-JP" sz="1100" dirty="0"/>
          </a:p>
          <a:p>
            <a:r>
              <a:rPr lang="ja-JP" altLang="en-US" sz="1100"/>
              <a:t>　左記にイメージを添付します</a:t>
            </a:r>
            <a:endParaRPr kumimoji="1" lang="en-US" altLang="ja-JP" sz="1100" dirty="0"/>
          </a:p>
        </p:txBody>
      </p:sp>
      <p:sp>
        <p:nvSpPr>
          <p:cNvPr id="7" name="角丸四角形 6"/>
          <p:cNvSpPr/>
          <p:nvPr/>
        </p:nvSpPr>
        <p:spPr>
          <a:xfrm>
            <a:off x="9325369" y="1972383"/>
            <a:ext cx="831272" cy="11864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243499" y="151789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11</a:t>
            </a:r>
            <a:endParaRPr lang="ja-JP" altLang="en-US">
              <a:solidFill>
                <a:srgbClr val="FF0000"/>
              </a:solidFill>
            </a:endParaRPr>
          </a:p>
        </p:txBody>
      </p:sp>
      <p:pic>
        <p:nvPicPr>
          <p:cNvPr id="11" name="図 10" descr="グラフィカル ユーザー インターフェイス, アプリケーション&#10;&#10;自動的に生成された説明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3" y="4365561"/>
            <a:ext cx="2199450" cy="2380119"/>
          </a:xfrm>
          <a:prstGeom prst="rect">
            <a:avLst/>
          </a:prstGeom>
        </p:spPr>
      </p:pic>
      <p:pic>
        <p:nvPicPr>
          <p:cNvPr id="13" name="図 12" descr="背景パターン&#10;&#10;自動的に生成された説明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385" y="4617342"/>
            <a:ext cx="3702398" cy="18765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カレンダー&#10;&#10;中程度の精度で自動的に生成された説明"/>
          <p:cNvPicPr>
            <a:picLocks noChangeAspect="1"/>
          </p:cNvPicPr>
          <p:nvPr/>
        </p:nvPicPr>
        <p:blipFill rotWithShape="1">
          <a:blip r:embed="rId1"/>
          <a:srcRect b="57991"/>
          <a:stretch>
            <a:fillRect/>
          </a:stretch>
        </p:blipFill>
        <p:spPr>
          <a:xfrm>
            <a:off x="303679" y="176284"/>
            <a:ext cx="10148804" cy="288095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184006" y="3612693"/>
            <a:ext cx="4291559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14 </a:t>
            </a:r>
            <a:r>
              <a:rPr lang="ja-JP" altLang="en-US" sz="1100"/>
              <a:t>送料区分について</a:t>
            </a:r>
            <a:endParaRPr lang="en-US" altLang="ja-JP" sz="1100" dirty="0"/>
          </a:p>
          <a:p>
            <a:r>
              <a:rPr lang="ja-JP" altLang="en-US" sz="1100"/>
              <a:t>　 商品情報を取得の際、自社、他社に対して</a:t>
            </a:r>
            <a:endParaRPr lang="en-US" altLang="ja-JP" sz="1100" dirty="0"/>
          </a:p>
          <a:p>
            <a:r>
              <a:rPr lang="ja-JP" altLang="en-US" sz="1100"/>
              <a:t>　送料無料</a:t>
            </a:r>
            <a:r>
              <a:rPr lang="en-US" altLang="ja-JP" sz="1100" dirty="0"/>
              <a:t>/</a:t>
            </a:r>
            <a:r>
              <a:rPr lang="ja-JP" altLang="en-US" sz="1100"/>
              <a:t>有料の情報を取得することは可能でしょうか。</a:t>
            </a:r>
            <a:endParaRPr lang="en-US" altLang="ja-JP" sz="1100" dirty="0"/>
          </a:p>
          <a:p>
            <a:r>
              <a:rPr lang="ja-JP" altLang="en-US" sz="1100"/>
              <a:t>　「送料区分合わせ」をしたいです</a:t>
            </a:r>
            <a:endParaRPr lang="en-US" altLang="ja-JP" sz="1100" dirty="0"/>
          </a:p>
          <a:p>
            <a:r>
              <a:rPr lang="ja-JP" altLang="en-US" sz="1100"/>
              <a:t>　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en-US" altLang="ja-JP" sz="1100" dirty="0"/>
              <a:t>15</a:t>
            </a:r>
            <a:r>
              <a:rPr lang="ja-JP" altLang="en-US" sz="1100"/>
              <a:t> その他</a:t>
            </a:r>
            <a:endParaRPr lang="en-US" altLang="ja-JP" sz="1100" dirty="0"/>
          </a:p>
          <a:p>
            <a:r>
              <a:rPr lang="ja-JP" altLang="en-US" sz="1100"/>
              <a:t>　　商品ページ一覧で必要な情報が取得できるので、</a:t>
            </a:r>
            <a:endParaRPr lang="en-US" altLang="ja-JP" sz="1100" dirty="0"/>
          </a:p>
          <a:p>
            <a:r>
              <a:rPr lang="ja-JP" altLang="en-US" sz="1100"/>
              <a:t>　　「詳細ページを開く」のは無しにしようと思います・</a:t>
            </a:r>
            <a:endParaRPr lang="en-US" altLang="ja-JP" sz="1100" dirty="0"/>
          </a:p>
          <a:p>
            <a:endParaRPr lang="en-US" altLang="ja-JP" sz="1100" dirty="0"/>
          </a:p>
          <a:p>
            <a:endParaRPr lang="en-US" altLang="ja-JP" sz="1100" dirty="0"/>
          </a:p>
          <a:p>
            <a:r>
              <a:rPr lang="en-US" altLang="ja-JP" sz="1100" dirty="0"/>
              <a:t>16</a:t>
            </a:r>
            <a:r>
              <a:rPr lang="ja-JP" altLang="en-US" sz="1100"/>
              <a:t> 価格改定の履歴を残したい</a:t>
            </a:r>
            <a:endParaRPr lang="en-US" altLang="ja-JP" sz="1100" dirty="0"/>
          </a:p>
          <a:p>
            <a:r>
              <a:rPr lang="ja-JP" altLang="en-US" sz="1100"/>
              <a:t>　・</a:t>
            </a:r>
            <a:r>
              <a:rPr lang="en-US" altLang="ja-JP" sz="1100" dirty="0"/>
              <a:t>30</a:t>
            </a:r>
            <a:r>
              <a:rPr lang="ja-JP" altLang="en-US" sz="1100"/>
              <a:t>日間の全商品の価格改定履歴（データダウンロード可能）</a:t>
            </a:r>
            <a:endParaRPr lang="en-US" altLang="ja-JP" sz="1100" dirty="0"/>
          </a:p>
          <a:p>
            <a:r>
              <a:rPr lang="ja-JP" altLang="en-US" sz="1100"/>
              <a:t>　・できれば個別商品情報にて価格改定履歴を残したい</a:t>
            </a:r>
            <a:endParaRPr lang="en-US" altLang="ja-JP" sz="1100" dirty="0"/>
          </a:p>
          <a:p>
            <a:r>
              <a:rPr lang="ja-JP" altLang="en-US" sz="1100"/>
              <a:t>　　（価格がおかしくなった際に確認するため）</a:t>
            </a:r>
            <a:endParaRPr lang="en-US" altLang="ja-JP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1201</Words>
  <Application>WPS Presentation</Application>
  <PresentationFormat>ワイド画面</PresentationFormat>
  <Paragraphs>115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Yu Gothic</vt:lpstr>
      <vt:lpstr>Microsoft YaHei</vt:lpstr>
      <vt:lpstr>Arial Unicode MS</vt:lpstr>
      <vt:lpstr>Yu Gothic Light</vt:lpstr>
      <vt:lpstr>Calibri</vt:lpstr>
      <vt:lpstr>Office テーマ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太佑 今野</dc:creator>
  <cp:lastModifiedBy>king</cp:lastModifiedBy>
  <cp:revision>3</cp:revision>
  <dcterms:created xsi:type="dcterms:W3CDTF">2022-08-10T03:17:00Z</dcterms:created>
  <dcterms:modified xsi:type="dcterms:W3CDTF">2022-08-10T16:12:34Z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37B1EF2946104336B0B31C61C12E6544</vt:lpwstr>
  </property>
  <property fmtid="{D5CDD505-2E9C-101B-9397-08002B2CF9AE}" pid="3" name="KSOProductBuildVer">
    <vt:lpwstr>1033-11.2.0.11191</vt:lpwstr>
  </property>
</Properties>
</file>