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8.xml"/>
  <Override ContentType="application/vnd.ms-office.chartcolorstyle+xml" PartName="/ppt/charts/colors7.xml"/>
  <Override ContentType="application/vnd.ms-office.chartcolorstyle+xml" PartName="/ppt/charts/colors9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9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7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qkn4MDzLxPsOwsdti7KqPI2jU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covid\Desktop\NEWTON\PLANILHA%20GRAFICOS.xlsx" TargetMode="External"/></Relationships>
</file>

<file path=ppt/charts/_rels/chart10.xml.rels><?xml version="1.0" encoding="UTF-8" standalone="yes"?>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C:\Users\covid\Desktop\NEWTON\PLANILHA%20GRAFICO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covid\Desktop\NEWTON\PLANILHA%20GRAFICOS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covid\Desktop\NEWTON\PLANILHA%20GRAFICOS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covid\Desktop\NEWTON\PLANILHA%20GRAFICOS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covid\Desktop\NEWTON\PLANILHA%20GRAFICOS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covid\Desktop\NEWTON\PLANILHA%20GRAFICOS.xlsx" TargetMode="External"/></Relationships>
</file>

<file path=ppt/charts/_rels/chart7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covid\Desktop\NEWTON\PLANILHA%20GRAFICOS.xlsx" TargetMode="External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C:\Users\covid\Desktop\NEWTON\PLANILHA%20GRAFICOS.xlsx" TargetMode="External"/></Relationships>
</file>

<file path=ppt/charts/_rels/chart9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C:\Users\covid\Desktop\NEWTON\PLANILHA%20GRAFIC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0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1397565461797605E-2"/>
          <c:y val="0.36598189271284909"/>
          <c:w val="0.82880591894517119"/>
          <c:h val="0.63213689580937216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239589145844955E-4"/>
          <c:y val="8.2374638729069583E-2"/>
          <c:w val="0.17559046851427035"/>
          <c:h val="0.887194986168547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55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1111111111111109E-2"/>
          <c:y val="0.17324074074074075"/>
          <c:w val="0.93888888888888888"/>
          <c:h val="0.60961140274132397"/>
        </c:manualLayout>
      </c:layout>
      <c:pie3DChart>
        <c:varyColors val="1"/>
        <c:ser>
          <c:idx val="0"/>
          <c:order val="0"/>
          <c:dPt>
            <c:idx val="0"/>
            <c:bubble3D val="0"/>
            <c:explosion val="4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06B0-491B-A29C-5ECDDF2ACFE4}"/>
              </c:ext>
            </c:extLst>
          </c:dPt>
          <c:dPt>
            <c:idx val="1"/>
            <c:bubble3D val="0"/>
            <c:explosion val="2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06B0-491B-A29C-5ECDDF2ACFE4}"/>
              </c:ext>
            </c:extLst>
          </c:dPt>
          <c:dPt>
            <c:idx val="2"/>
            <c:bubble3D val="0"/>
            <c:explosion val="21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06B0-491B-A29C-5ECDDF2ACFE4}"/>
              </c:ext>
            </c:extLst>
          </c:dPt>
          <c:dPt>
            <c:idx val="3"/>
            <c:bubble3D val="0"/>
            <c:explosion val="31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06B0-491B-A29C-5ECDDF2ACFE4}"/>
              </c:ext>
            </c:extLst>
          </c:dPt>
          <c:dPt>
            <c:idx val="4"/>
            <c:bubble3D val="0"/>
            <c:explosion val="3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06B0-491B-A29C-5ECDDF2ACF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1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'[PLANILHA GRAFICOS.xlsx]tempo fila'!$B$4:$B$8</c:f>
              <c:strCache>
                <c:ptCount val="5"/>
                <c:pt idx="0">
                  <c:v>Caixa Supermercado</c:v>
                </c:pt>
                <c:pt idx="1">
                  <c:v>Lotérica</c:v>
                </c:pt>
                <c:pt idx="2">
                  <c:v>Ponto de ônibus</c:v>
                </c:pt>
                <c:pt idx="3">
                  <c:v>Posto de gasolina </c:v>
                </c:pt>
                <c:pt idx="4">
                  <c:v>Nenhuma das opções</c:v>
                </c:pt>
              </c:strCache>
            </c:strRef>
          </c:cat>
          <c:val>
            <c:numRef>
              <c:f>'[PLANILHA GRAFICOS.xlsx]tempo fila'!$C$4:$C$8</c:f>
              <c:numCache>
                <c:formatCode>General</c:formatCode>
                <c:ptCount val="5"/>
                <c:pt idx="0">
                  <c:v>47</c:v>
                </c:pt>
                <c:pt idx="1">
                  <c:v>7</c:v>
                </c:pt>
                <c:pt idx="2">
                  <c:v>7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B0-491B-A29C-5ECDDF2ACFE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11656647085780944"/>
          <c:w val="0.19906633938507753"/>
          <c:h val="0.831846435862183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0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1397565461797605E-2"/>
          <c:y val="0.36598189271284909"/>
          <c:w val="0.82880591894517119"/>
          <c:h val="0.63213689580937216"/>
        </c:manualLayout>
      </c:layout>
      <c:pie3DChart>
        <c:varyColors val="1"/>
        <c:ser>
          <c:idx val="0"/>
          <c:order val="0"/>
          <c:tx>
            <c:strRef>
              <c:f>'[PLANILHA GRAFICOS.xlsx]Idade'!$B$3</c:f>
              <c:strCache>
                <c:ptCount val="1"/>
                <c:pt idx="0">
                  <c:v>IDADE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16200000" rotWithShape="0">
                <a:schemeClr val="bg1">
                  <a:lumMod val="6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prstMaterial="matte">
              <a:contourClr>
                <a:srgbClr val="000000"/>
              </a:contourClr>
            </a:sp3d>
          </c:spPr>
          <c:explosion val="11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rgbClr val="FFC000"/>
                </a:solidFill>
              </a:ln>
              <a:effectLst>
                <a:outerShdw blurRad="50800" dist="38100" dir="16200000" rotWithShape="0">
                  <a:schemeClr val="bg1">
                    <a:lumMod val="6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contourW="25400" prstMaterial="matte"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8D0-440A-8129-EB0EDB1E98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rgbClr val="FFC000"/>
                </a:solidFill>
              </a:ln>
              <a:effectLst>
                <a:outerShdw blurRad="50800" dist="38100" dir="16200000" rotWithShape="0">
                  <a:schemeClr val="bg1">
                    <a:lumMod val="6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contourW="25400" prstMaterial="matte"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8D0-440A-8129-EB0EDB1E98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rgbClr val="FFC000"/>
                </a:solidFill>
              </a:ln>
              <a:effectLst>
                <a:outerShdw blurRad="50800" dist="38100" dir="16200000" rotWithShape="0">
                  <a:schemeClr val="bg1">
                    <a:lumMod val="6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contourW="25400" prstMaterial="matte"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8D0-440A-8129-EB0EDB1E98FF}"/>
              </c:ext>
            </c:extLst>
          </c:dPt>
          <c:dPt>
            <c:idx val="3"/>
            <c:bubble3D val="0"/>
            <c:explosion val="13"/>
            <c:spPr>
              <a:solidFill>
                <a:schemeClr val="accent4"/>
              </a:solidFill>
              <a:ln w="25400">
                <a:solidFill>
                  <a:srgbClr val="FFC000"/>
                </a:solidFill>
              </a:ln>
              <a:effectLst>
                <a:outerShdw blurRad="50800" dist="38100" dir="16200000" rotWithShape="0">
                  <a:schemeClr val="bg1">
                    <a:lumMod val="6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contourW="25400" prstMaterial="matte"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8D0-440A-8129-EB0EDB1E98F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rgbClr val="FFC000"/>
                </a:solidFill>
              </a:ln>
              <a:effectLst>
                <a:outerShdw blurRad="50800" dist="38100" dir="16200000" rotWithShape="0">
                  <a:schemeClr val="bg1">
                    <a:lumMod val="6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contourW="25400" prstMaterial="matte"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8D0-440A-8129-EB0EDB1E98F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rgbClr val="FFC000"/>
                </a:solidFill>
              </a:ln>
              <a:effectLst>
                <a:outerShdw blurRad="50800" dist="38100" dir="16200000" rotWithShape="0">
                  <a:schemeClr val="bg1">
                    <a:lumMod val="6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contourW="25400" prstMaterial="matte"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8D0-440A-8129-EB0EDB1E98F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rgbClr val="FFC000"/>
                </a:solidFill>
              </a:ln>
              <a:effectLst>
                <a:outerShdw blurRad="50800" dist="38100" dir="16200000" rotWithShape="0">
                  <a:schemeClr val="bg1">
                    <a:lumMod val="6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contourW="25400" prstMaterial="matte"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28D0-440A-8129-EB0EDB1E98F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rgbClr val="FFC000"/>
                </a:solidFill>
              </a:ln>
              <a:effectLst>
                <a:outerShdw blurRad="50800" dist="38100" dir="16200000" rotWithShape="0">
                  <a:schemeClr val="bg1">
                    <a:lumMod val="6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contourW="25400" prstMaterial="matte"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28D0-440A-8129-EB0EDB1E98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'[PLANILHA GRAFICOS.xlsx]Idade'!$A$4:$A$11</c:f>
              <c:strCache>
                <c:ptCount val="8"/>
                <c:pt idx="0">
                  <c:v>Menos de 18</c:v>
                </c:pt>
                <c:pt idx="1">
                  <c:v>De 18 a 20</c:v>
                </c:pt>
                <c:pt idx="2">
                  <c:v>De 20 a 22</c:v>
                </c:pt>
                <c:pt idx="3">
                  <c:v>De 22 a 26</c:v>
                </c:pt>
                <c:pt idx="4">
                  <c:v>De 26 a 30</c:v>
                </c:pt>
                <c:pt idx="5">
                  <c:v>De 30 a 35</c:v>
                </c:pt>
                <c:pt idx="6">
                  <c:v>De 35 a 40</c:v>
                </c:pt>
                <c:pt idx="7">
                  <c:v>Mais de 40</c:v>
                </c:pt>
              </c:strCache>
            </c:strRef>
          </c:cat>
          <c:val>
            <c:numRef>
              <c:f>'[PLANILHA GRAFICOS.xlsx]Idade'!$B$4:$B$11</c:f>
              <c:numCache>
                <c:formatCode>General</c:formatCode>
                <c:ptCount val="8"/>
                <c:pt idx="0">
                  <c:v>1</c:v>
                </c:pt>
                <c:pt idx="1">
                  <c:v>13</c:v>
                </c:pt>
                <c:pt idx="2">
                  <c:v>15</c:v>
                </c:pt>
                <c:pt idx="3">
                  <c:v>50</c:v>
                </c:pt>
                <c:pt idx="4">
                  <c:v>9</c:v>
                </c:pt>
                <c:pt idx="5">
                  <c:v>10</c:v>
                </c:pt>
                <c:pt idx="6">
                  <c:v>6</c:v>
                </c:pt>
                <c:pt idx="7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8D0-440A-8129-EB0EDB1E9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992181882909734"/>
          <c:y val="7.5446622708334993E-2"/>
          <c:w val="0.14829388058776116"/>
          <c:h val="0.924553306502579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20734472296502937"/>
          <c:w val="0.81458098584196859"/>
          <c:h val="0.68855001011804862"/>
        </c:manualLayout>
      </c:layout>
      <c:pie3DChart>
        <c:varyColors val="1"/>
        <c:ser>
          <c:idx val="0"/>
          <c:order val="0"/>
          <c:tx>
            <c:strRef>
              <c:f>'[PLANILHA GRAFICOS.xlsx]Genero'!$B$2</c:f>
              <c:strCache>
                <c:ptCount val="1"/>
                <c:pt idx="0">
                  <c:v>Quantidade</c:v>
                </c:pt>
              </c:strCache>
            </c:strRef>
          </c:tx>
          <c:spPr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>
                  <a:lumMod val="65000"/>
                  <a:alpha val="99000"/>
                </a:schemeClr>
              </a:outerShdw>
            </a:effectLst>
            <a:scene3d>
              <a:camera prst="orthographicFront"/>
              <a:lightRig rig="threePt" dir="t"/>
            </a:scene3d>
            <a:sp3d prstMaterial="matte">
              <a:contourClr>
                <a:srgbClr val="000000"/>
              </a:contourClr>
            </a:sp3d>
          </c:spPr>
          <c:explosion val="2"/>
          <c:dPt>
            <c:idx val="0"/>
            <c:bubble3D val="0"/>
            <c:explosion val="7"/>
            <c:spPr>
              <a:solidFill>
                <a:schemeClr val="accent1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>
                    <a:lumMod val="65000"/>
                    <a:alpha val="99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contourW="25400" prstMaterial="matte">
                <a:contourClr>
                  <a:schemeClr val="accent3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E4D-4FDF-9B25-13685A2C19D8}"/>
              </c:ext>
            </c:extLst>
          </c:dPt>
          <c:dPt>
            <c:idx val="1"/>
            <c:bubble3D val="0"/>
            <c:explosion val="3"/>
            <c:spPr>
              <a:solidFill>
                <a:schemeClr val="accent2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>
                    <a:lumMod val="65000"/>
                    <a:alpha val="99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contourW="25400" prstMaterial="matte">
                <a:contourClr>
                  <a:schemeClr val="accent3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E4D-4FDF-9B25-13685A2C19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>
                    <a:lumMod val="65000"/>
                    <a:alpha val="99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contourW="25400" prstMaterial="matte">
                <a:contourClr>
                  <a:schemeClr val="accent3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E4D-4FDF-9B25-13685A2C19D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/>
                      <a:t>Feminino </a:t>
                    </a:r>
                  </a:p>
                  <a:p>
                    <a:fld id="{2CE62DD9-F830-4A9D-972D-880785CBB5D8}" type="PERCENTAGE">
                      <a:rPr lang="en-US" baseline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E4D-4FDF-9B25-13685A2C19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'[PLANILHA GRAFICOS.xlsx]Genero'!$A$3:$A$5</c:f>
              <c:strCache>
                <c:ptCount val="3"/>
                <c:pt idx="0">
                  <c:v>Feminino</c:v>
                </c:pt>
                <c:pt idx="1">
                  <c:v>Masculino</c:v>
                </c:pt>
                <c:pt idx="2">
                  <c:v>Prefiro não dizer</c:v>
                </c:pt>
              </c:strCache>
            </c:strRef>
          </c:cat>
          <c:val>
            <c:numRef>
              <c:f>'[PLANILHA GRAFICOS.xlsx]Genero'!$B$3:$B$5</c:f>
              <c:numCache>
                <c:formatCode>General</c:formatCode>
                <c:ptCount val="3"/>
                <c:pt idx="0">
                  <c:v>70</c:v>
                </c:pt>
                <c:pt idx="1">
                  <c:v>49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4D-4FDF-9B25-13685A2C1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68171272948227"/>
          <c:y val="0.56078601482626711"/>
          <c:w val="0.26547468885508413"/>
          <c:h val="0.439213985173732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0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1397565461797605E-2"/>
          <c:y val="0.36598189271284909"/>
          <c:w val="0.82880591894517119"/>
          <c:h val="0.63213689580937216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239589145844955E-4"/>
          <c:y val="8.2374638729069583E-2"/>
          <c:w val="0.17559046851427035"/>
          <c:h val="0.887194986168547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0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1397565461797605E-2"/>
          <c:y val="0.36598189271284909"/>
          <c:w val="0.82880591894517119"/>
          <c:h val="0.63213689580937216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2108458883584441E-2"/>
          <c:y val="7.5446693497420433E-2"/>
          <c:w val="0.14829388058776116"/>
          <c:h val="0.924553306502579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8978455675119717E-2"/>
          <c:y val="3.7814825241155314E-2"/>
          <c:w val="0.81767677296135832"/>
          <c:h val="0.78448941352698542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A105-4CB6-9A01-38F3160E0795}"/>
              </c:ext>
            </c:extLst>
          </c:dPt>
          <c:dPt>
            <c:idx val="1"/>
            <c:bubble3D val="0"/>
            <c:explosion val="3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A105-4CB6-9A01-38F3160E0795}"/>
              </c:ext>
            </c:extLst>
          </c:dPt>
          <c:dPt>
            <c:idx val="2"/>
            <c:bubble3D val="0"/>
            <c:explosion val="13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A105-4CB6-9A01-38F3160E0795}"/>
              </c:ext>
            </c:extLst>
          </c:dPt>
          <c:dPt>
            <c:idx val="3"/>
            <c:bubble3D val="0"/>
            <c:explosion val="13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 prst="angle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A105-4CB6-9A01-38F3160E0795}"/>
              </c:ext>
            </c:extLst>
          </c:dPt>
          <c:dPt>
            <c:idx val="4"/>
            <c:bubble3D val="0"/>
            <c:explosion val="16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A105-4CB6-9A01-38F3160E0795}"/>
              </c:ext>
            </c:extLst>
          </c:dPt>
          <c:dPt>
            <c:idx val="5"/>
            <c:bubble3D val="0"/>
            <c:explosion val="1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A105-4CB6-9A01-38F3160E079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105-4CB6-9A01-38F3160E079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105-4CB6-9A01-38F3160E079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105-4CB6-9A01-38F3160E079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105-4CB6-9A01-38F3160E079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A105-4CB6-9A01-38F3160E079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A105-4CB6-9A01-38F3160E07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'[PLANILHA GRAFICOS.xlsx]não gosta'!$C$4:$C$9</c:f>
              <c:numCache>
                <c:formatCode>General</c:formatCode>
                <c:ptCount val="6"/>
                <c:pt idx="0">
                  <c:v>0</c:v>
                </c:pt>
                <c:pt idx="1">
                  <c:v>34</c:v>
                </c:pt>
                <c:pt idx="2">
                  <c:v>6</c:v>
                </c:pt>
                <c:pt idx="3">
                  <c:v>9</c:v>
                </c:pt>
                <c:pt idx="4">
                  <c:v>2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105-4CB6-9A01-38F3160E0795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E-A105-4CB6-9A01-38F3160E07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0-A105-4CB6-9A01-38F3160E07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2-A105-4CB6-9A01-38F3160E07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4-A105-4CB6-9A01-38F3160E079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A105-4CB6-9A01-38F3160E079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A105-4CB6-9A01-38F3160E079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A105-4CB6-9A01-38F3160E079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A105-4CB6-9A01-38F3160E079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A105-4CB6-9A01-38F3160E079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A105-4CB6-9A01-38F3160E079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A105-4CB6-9A01-38F3160E079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A105-4CB6-9A01-38F3160E079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'[PLANILHA GRAFICOS.xlsx]não gosta'!$D$4:$D$9</c:f>
              <c:numCache>
                <c:formatCode>General</c:formatCode>
                <c:ptCount val="6"/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A105-4CB6-9A01-38F3160E0795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55247104137549"/>
          <c:y val="0.11665016815430149"/>
          <c:w val="0.82482487983216912"/>
          <c:h val="0.64065350127899312"/>
        </c:manualLayout>
      </c:layout>
      <c:pie3DChart>
        <c:varyColors val="1"/>
        <c:ser>
          <c:idx val="0"/>
          <c:order val="0"/>
          <c:tx>
            <c:strRef>
              <c:f>'[PLANILHA GRAFICOS.xlsx]esperar fila'!$B$3</c:f>
              <c:strCache>
                <c:ptCount val="1"/>
                <c:pt idx="0">
                  <c:v>0 a 7</c:v>
                </c:pt>
              </c:strCache>
            </c:strRef>
          </c:tx>
          <c:spPr>
            <a:effectLst>
              <a:outerShdw blurRad="50800" dist="50800" dir="5400000" algn="ctr" rotWithShape="0">
                <a:srgbClr val="000000">
                  <a:alpha val="94000"/>
                </a:srgb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165100" prst="coolSlant"/>
              <a:contourClr>
                <a:srgbClr val="000000"/>
              </a:contourClr>
            </a:sp3d>
          </c:spPr>
          <c:explosion val="2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>
                <a:outerShdw blurRad="50800" dist="50800" dir="5400000" algn="ctr" rotWithShape="0">
                  <a:srgbClr val="000000">
                    <a:alpha val="94000"/>
                  </a:srgbClr>
                </a:outerShdw>
              </a:effectLst>
              <a:scene3d>
                <a:camera prst="orthographicFront"/>
                <a:lightRig rig="threePt" dir="t"/>
              </a:scene3d>
              <a:sp3d contourW="25400" prstMaterial="dkEdge">
                <a:bevelT w="165100" prst="coolSlant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6E0-4513-96C9-7CEAD9133F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>
                <a:outerShdw blurRad="50800" dist="50800" dir="5400000" algn="ctr" rotWithShape="0">
                  <a:srgbClr val="000000">
                    <a:alpha val="94000"/>
                  </a:srgbClr>
                </a:outerShdw>
              </a:effectLst>
              <a:scene3d>
                <a:camera prst="orthographicFront"/>
                <a:lightRig rig="threePt" dir="t"/>
              </a:scene3d>
              <a:sp3d contourW="25400" prstMaterial="dkEdge">
                <a:bevelT w="165100" prst="coolSlant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6E0-4513-96C9-7CEAD9133F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>
                <a:outerShdw blurRad="50800" dist="50800" dir="5400000" algn="ctr" rotWithShape="0">
                  <a:srgbClr val="000000">
                    <a:alpha val="94000"/>
                  </a:srgbClr>
                </a:outerShdw>
              </a:effectLst>
              <a:scene3d>
                <a:camera prst="orthographicFront"/>
                <a:lightRig rig="threePt" dir="t"/>
              </a:scene3d>
              <a:sp3d contourW="25400" prstMaterial="dkEdge">
                <a:bevelT w="165100" prst="coolSlant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6E0-4513-96C9-7CEAD9133F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>
                <a:outerShdw blurRad="50800" dist="50800" dir="5400000" algn="ctr" rotWithShape="0">
                  <a:srgbClr val="000000">
                    <a:alpha val="94000"/>
                  </a:srgbClr>
                </a:outerShdw>
              </a:effectLst>
              <a:scene3d>
                <a:camera prst="orthographicFront"/>
                <a:lightRig rig="threePt" dir="t"/>
              </a:scene3d>
              <a:sp3d contourW="25400" prstMaterial="dkEdge">
                <a:bevelT w="165100" prst="coolSlant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6E0-4513-96C9-7CEAD9133F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>
                <a:outerShdw blurRad="50800" dist="50800" dir="5400000" algn="ctr" rotWithShape="0">
                  <a:srgbClr val="000000">
                    <a:alpha val="94000"/>
                  </a:srgbClr>
                </a:outerShdw>
              </a:effectLst>
              <a:scene3d>
                <a:camera prst="orthographicFront"/>
                <a:lightRig rig="threePt" dir="t"/>
              </a:scene3d>
              <a:sp3d contourW="25400" prstMaterial="dkEdge">
                <a:bevelT w="165100" prst="coolSlant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6E0-4513-96C9-7CEAD9133F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>
                <a:outerShdw blurRad="50800" dist="50800" dir="5400000" algn="ctr" rotWithShape="0">
                  <a:srgbClr val="000000">
                    <a:alpha val="94000"/>
                  </a:srgbClr>
                </a:outerShdw>
              </a:effectLst>
              <a:scene3d>
                <a:camera prst="orthographicFront"/>
                <a:lightRig rig="threePt" dir="t"/>
              </a:scene3d>
              <a:sp3d contourW="25400" prstMaterial="dkEdge">
                <a:bevelT w="165100" prst="coolSlant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6E0-4513-96C9-7CEAD9133FB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>
                <a:outerShdw blurRad="50800" dist="50800" dir="5400000" algn="ctr" rotWithShape="0">
                  <a:srgbClr val="000000">
                    <a:alpha val="94000"/>
                  </a:srgbClr>
                </a:outerShdw>
              </a:effectLst>
              <a:scene3d>
                <a:camera prst="orthographicFront"/>
                <a:lightRig rig="threePt" dir="t"/>
              </a:scene3d>
              <a:sp3d contourW="25400" prstMaterial="dkEdge">
                <a:bevelT w="165100" prst="coolSlant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6E0-4513-96C9-7CEAD9133F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'[PLANILHA GRAFICOS.xlsx]esperar fila'!$B$4:$B$10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6E0-4513-96C9-7CEAD9133FB1}"/>
            </c:ext>
          </c:extLst>
        </c:ser>
        <c:ser>
          <c:idx val="1"/>
          <c:order val="1"/>
          <c:tx>
            <c:strRef>
              <c:f>'[PLANILHA GRAFICOS.xlsx]esperar fila'!$C$3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06E0-4513-96C9-7CEAD9133F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06E0-4513-96C9-7CEAD9133F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06E0-4513-96C9-7CEAD9133F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06E0-4513-96C9-7CEAD9133F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06E0-4513-96C9-7CEAD9133F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06E0-4513-96C9-7CEAD9133FB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06E0-4513-96C9-7CEAD9133FB1}"/>
              </c:ext>
            </c:extLst>
          </c:dPt>
          <c:val>
            <c:numRef>
              <c:f>'[PLANILHA GRAFICOS.xlsx]esperar fila'!$C$4:$C$10</c:f>
              <c:numCache>
                <c:formatCode>General</c:formatCode>
                <c:ptCount val="7"/>
                <c:pt idx="0">
                  <c:v>1</c:v>
                </c:pt>
                <c:pt idx="1">
                  <c:v>8</c:v>
                </c:pt>
                <c:pt idx="2">
                  <c:v>11</c:v>
                </c:pt>
                <c:pt idx="3">
                  <c:v>14</c:v>
                </c:pt>
                <c:pt idx="4">
                  <c:v>19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06E0-4513-96C9-7CEAD9133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195215483198052"/>
          <c:y val="0.83477923981855884"/>
          <c:w val="0.52118322797210437"/>
          <c:h val="6.72679501787445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>
      <a:innerShdw blurRad="63500" dist="50800" dir="19200000">
        <a:schemeClr val="bg2">
          <a:lumMod val="75000"/>
          <a:alpha val="50000"/>
        </a:schemeClr>
      </a:innerShdw>
      <a:softEdge rad="31750"/>
    </a:effectLst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54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1111111111111112E-2"/>
          <c:y val="0.14134076990376204"/>
          <c:w val="0.98888894151709605"/>
          <c:h val="0.7024053784191141"/>
        </c:manualLayout>
      </c:layout>
      <c:pie3DChart>
        <c:varyColors val="1"/>
        <c:ser>
          <c:idx val="0"/>
          <c:order val="0"/>
          <c:dPt>
            <c:idx val="0"/>
            <c:bubble3D val="0"/>
            <c:explosion val="12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F2-47DF-9391-F2AEE80009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B prst="angle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F2-47DF-9391-F2AEE80009A9}"/>
              </c:ext>
            </c:extLst>
          </c:dPt>
          <c:dPt>
            <c:idx val="2"/>
            <c:bubble3D val="0"/>
            <c:explosion val="16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F2-47DF-9391-F2AEE80009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'[PLANILHA GRAFICOS.xlsx]fila para outras'!$A$2:$A$4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às vezes</c:v>
                </c:pt>
              </c:strCache>
            </c:strRef>
          </c:cat>
          <c:val>
            <c:numRef>
              <c:f>'[PLANILHA GRAFICOS.xlsx]fila para outras'!$B$2:$B$4</c:f>
              <c:numCache>
                <c:formatCode>General</c:formatCode>
                <c:ptCount val="3"/>
                <c:pt idx="0">
                  <c:v>5</c:v>
                </c:pt>
                <c:pt idx="1">
                  <c:v>48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F2-47DF-9391-F2AEE8000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908923884514438"/>
          <c:y val="0.8524300087489064"/>
          <c:w val="0.75126596675415569"/>
          <c:h val="0.14756999125109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>
      <a:outerShdw dist="50800" sx="1000" sy="1000" algn="ctr" rotWithShape="0">
        <a:srgbClr val="000000"/>
      </a:outerShdw>
    </a:effectLst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361111111111112"/>
          <c:y val="9.0277777777777762E-2"/>
          <c:w val="0.81388888888888888"/>
          <c:h val="0.77314814814814814"/>
        </c:manualLayout>
      </c:layout>
      <c:pie3DChart>
        <c:varyColors val="1"/>
        <c:ser>
          <c:idx val="0"/>
          <c:order val="0"/>
          <c:explosion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677-4A79-9E50-B207FD7941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677-4A79-9E50-B207FD7941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B677-4A79-9E50-B207FD7941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B677-4A79-9E50-B207FD7941D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B677-4A79-9E50-B207FD7941D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B677-4A79-9E50-B207FD7941D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B677-4A79-9E50-B207FD7941D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B677-4A79-9E50-B207FD7941D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B677-4A79-9E50-B207FD7941D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B677-4A79-9E50-B207FD7941D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5-B677-4A79-9E50-B207FD7941D1}"/>
              </c:ext>
            </c:extLst>
          </c:dPt>
          <c:dLbls>
            <c:dLbl>
              <c:idx val="0"/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677-4A79-9E50-B207FD7941D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677-4A79-9E50-B207FD7941D1}"/>
                </c:ext>
              </c:extLst>
            </c:dLbl>
            <c:dLbl>
              <c:idx val="2"/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677-4A79-9E50-B207FD7941D1}"/>
                </c:ext>
              </c:extLst>
            </c:dLbl>
            <c:dLbl>
              <c:idx val="3"/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677-4A79-9E50-B207FD7941D1}"/>
                </c:ext>
              </c:extLst>
            </c:dLbl>
            <c:dLbl>
              <c:idx val="4"/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677-4A79-9E50-B207FD7941D1}"/>
                </c:ext>
              </c:extLst>
            </c:dLbl>
            <c:dLbl>
              <c:idx val="5"/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B677-4A79-9E50-B207FD7941D1}"/>
                </c:ext>
              </c:extLst>
            </c:dLbl>
            <c:dLbl>
              <c:idx val="6"/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B677-4A79-9E50-B207FD7941D1}"/>
                </c:ext>
              </c:extLst>
            </c:dLbl>
            <c:dLbl>
              <c:idx val="7"/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B677-4A79-9E50-B207FD7941D1}"/>
                </c:ext>
              </c:extLst>
            </c:dLbl>
            <c:dLbl>
              <c:idx val="8"/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B677-4A79-9E50-B207FD7941D1}"/>
                </c:ext>
              </c:extLst>
            </c:dLbl>
            <c:dLbl>
              <c:idx val="9"/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B677-4A79-9E50-B207FD7941D1}"/>
                </c:ext>
              </c:extLst>
            </c:dLbl>
            <c:dLbl>
              <c:idx val="10"/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B677-4A79-9E50-B207FD7941D1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'[PLANILHA GRAFICOS.xlsx]não gosta'!$C$4:$C$14</c:f>
              <c:numCache>
                <c:formatCode>General</c:formatCode>
                <c:ptCount val="11"/>
                <c:pt idx="0">
                  <c:v>0</c:v>
                </c:pt>
                <c:pt idx="1">
                  <c:v>34</c:v>
                </c:pt>
                <c:pt idx="2">
                  <c:v>6</c:v>
                </c:pt>
                <c:pt idx="3">
                  <c:v>9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677-4A79-9E50-B207FD7941D1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B677-4A79-9E50-B207FD7941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A-B677-4A79-9E50-B207FD7941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B677-4A79-9E50-B207FD7941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B677-4A79-9E50-B207FD7941D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B677-4A79-9E50-B207FD7941D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2-B677-4A79-9E50-B207FD7941D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4-B677-4A79-9E50-B207FD7941D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6-B677-4A79-9E50-B207FD7941D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8-B677-4A79-9E50-B207FD7941D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A-B677-4A79-9E50-B207FD7941D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C-B677-4A79-9E50-B207FD7941D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B677-4A79-9E50-B207FD7941D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B677-4A79-9E50-B207FD7941D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B677-4A79-9E50-B207FD7941D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B677-4A79-9E50-B207FD7941D1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B677-4A79-9E50-B207FD7941D1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B677-4A79-9E50-B207FD7941D1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B677-4A79-9E50-B207FD7941D1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B677-4A79-9E50-B207FD7941D1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B677-4A79-9E50-B207FD7941D1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A-B677-4A79-9E50-B207FD7941D1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C-B677-4A79-9E50-B207FD7941D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'[PLANILHA GRAFICOS.xlsx]não gosta'!$D$4:$D$14</c:f>
              <c:numCache>
                <c:formatCode>General</c:formatCode>
                <c:ptCount val="11"/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B677-4A79-9E50-B207FD7941D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270d319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270d31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270d3198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270d319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270d3198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270d319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270d3198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270d319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270d3198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270d319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270d3198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a270d319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270d3198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270d319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296B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3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FEFE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4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6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6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6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6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FEFE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7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7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7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FEFE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7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7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FEFE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7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25" name="Google Shape;125;p15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FEFE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296B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E7E6E6">
                      <a:alpha val="80000"/>
                    </a:srgbClr>
                  </a:gs>
                  <a:gs pos="100000">
                    <a:srgbClr val="8296B0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7E6E6">
                      <a:alpha val="80000"/>
                    </a:srgbClr>
                  </a:gs>
                  <a:gs pos="100000">
                    <a:srgbClr val="8296B0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7E6E6">
                      <a:alpha val="80000"/>
                    </a:srgbClr>
                  </a:gs>
                  <a:gs pos="100000">
                    <a:srgbClr val="8296B0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E7E6E6">
                      <a:alpha val="80000"/>
                    </a:srgbClr>
                  </a:gs>
                  <a:gs pos="100000">
                    <a:srgbClr val="8296B0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7E6E6">
                      <a:alpha val="80000"/>
                    </a:srgbClr>
                  </a:gs>
                  <a:gs pos="100000">
                    <a:srgbClr val="8296B0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E7E6E6">
                      <a:alpha val="80000"/>
                    </a:srgbClr>
                  </a:gs>
                  <a:gs pos="100000">
                    <a:srgbClr val="8296B0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7E6E6">
                      <a:alpha val="80000"/>
                    </a:srgbClr>
                  </a:gs>
                  <a:gs pos="100000">
                    <a:srgbClr val="8296B0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E7E6E6">
                      <a:alpha val="80000"/>
                    </a:srgbClr>
                  </a:gs>
                  <a:gs pos="100000">
                    <a:srgbClr val="8296B0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7E6E6">
                      <a:alpha val="80000"/>
                    </a:srgbClr>
                  </a:gs>
                  <a:gs pos="100000">
                    <a:srgbClr val="8296B0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E7E6E6">
                      <a:alpha val="80000"/>
                    </a:srgbClr>
                  </a:gs>
                  <a:gs pos="100000">
                    <a:srgbClr val="8296B0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6" Type="http://schemas.openxmlformats.org/officeDocument/2006/relationships/chart" Target="../charts/chart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8.xml"/><Relationship Id="rId4" Type="http://schemas.openxmlformats.org/officeDocument/2006/relationships/chart" Target="../charts/chart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/>
          <p:nvPr/>
        </p:nvSpPr>
        <p:spPr>
          <a:xfrm>
            <a:off x="2068705" y="1883833"/>
            <a:ext cx="8709660" cy="2994660"/>
          </a:xfrm>
          <a:prstGeom prst="flowChartPunchedTap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dir="5400000" dist="12700" sy="102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SOLUÇÕES EM APLICATIVOS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QUAL A PROPOSTA DE VALOR?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0"/>
          <p:cNvSpPr txBox="1"/>
          <p:nvPr>
            <p:ph idx="1" type="body"/>
          </p:nvPr>
        </p:nvSpPr>
        <p:spPr>
          <a:xfrm>
            <a:off x="927463" y="2249487"/>
            <a:ext cx="10541726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Noto Sans Symbols"/>
              <a:buChar char="❑"/>
            </a:pP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Criar aplicativo que </a:t>
            </a: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proporciona</a:t>
            </a: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maior agilidade nos processos de compra;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Noto Sans Symbols"/>
              <a:buChar char="❑"/>
            </a:pP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Melhorar a  qualidade de vida;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Noto Sans Symbols"/>
              <a:buChar char="❑"/>
            </a:pP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Reduzir o tempo de espera em filas;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125"/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6" name="Google Shape;316;p10"/>
          <p:cNvCxnSpPr/>
          <p:nvPr/>
        </p:nvCxnSpPr>
        <p:spPr>
          <a:xfrm>
            <a:off x="941702" y="1975811"/>
            <a:ext cx="10105709" cy="0"/>
          </a:xfrm>
          <a:prstGeom prst="straightConnector1">
            <a:avLst/>
          </a:prstGeom>
          <a:noFill/>
          <a:ln cap="flat" cmpd="sng" w="635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204788"/>
            <a:ext cx="6134100" cy="6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a270d3198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88" y="238125"/>
            <a:ext cx="6143625" cy="63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a270d3198a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3" y="214313"/>
            <a:ext cx="6162675" cy="64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ga270d3198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50" y="238125"/>
            <a:ext cx="6057900" cy="63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ga270d3198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475" y="204788"/>
            <a:ext cx="6115050" cy="6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a270d3198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323850"/>
            <a:ext cx="5962650" cy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ga270d3198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223838"/>
            <a:ext cx="6191250" cy="6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ga270d3198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138" y="266700"/>
            <a:ext cx="6181725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"/>
          <p:cNvSpPr txBox="1"/>
          <p:nvPr>
            <p:ph type="title"/>
          </p:nvPr>
        </p:nvSpPr>
        <p:spPr>
          <a:xfrm>
            <a:off x="4046220" y="2331720"/>
            <a:ext cx="649224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br>
              <a:rPr lang="pt-BR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"/>
          <p:cNvSpPr txBox="1"/>
          <p:nvPr/>
        </p:nvSpPr>
        <p:spPr>
          <a:xfrm>
            <a:off x="2286001" y="1071154"/>
            <a:ext cx="7236824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	</a:t>
            </a:r>
            <a:r>
              <a:rPr b="0" i="0" lang="pt-BR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ALUNOS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	Amanda Paula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	Amanda Serra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	Igor Augusto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	Luciana Cosme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	Victor Aquino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"/>
          <p:cNvSpPr txBox="1"/>
          <p:nvPr>
            <p:ph idx="1" type="body"/>
          </p:nvPr>
        </p:nvSpPr>
        <p:spPr>
          <a:xfrm>
            <a:off x="1141410" y="197021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25"/>
              <a:buNone/>
            </a:pPr>
            <a:r>
              <a:rPr lang="pt-BR" sz="3700"/>
              <a:t>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625"/>
              <a:buNone/>
            </a:pPr>
            <a:r>
              <a:rPr lang="pt-BR" sz="3700"/>
              <a:t>				</a:t>
            </a:r>
            <a:r>
              <a:rPr lang="pt-BR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DOR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"/>
          <p:cNvSpPr txBox="1"/>
          <p:nvPr/>
        </p:nvSpPr>
        <p:spPr>
          <a:xfrm>
            <a:off x="1874520" y="1805940"/>
            <a:ext cx="8983980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❑"/>
            </a:pPr>
            <a:r>
              <a:rPr lang="pt-BR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Perda de tempo;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❑"/>
            </a:pPr>
            <a:r>
              <a:rPr lang="pt-BR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Provoca Stress;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❑"/>
            </a:pPr>
            <a:r>
              <a:rPr lang="pt-BR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Nos dias atuais (Covid), a dificuldade de distanciamento;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❑"/>
            </a:pPr>
            <a:r>
              <a:rPr lang="pt-BR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Acúmulo de pessoas em um mesmo ambiente;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❑"/>
            </a:pPr>
            <a:r>
              <a:rPr lang="pt-BR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Causa ansiedade e nervosismo;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❑"/>
            </a:pPr>
            <a:r>
              <a:rPr lang="pt-BR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Gera enorme  insatisfação e cansaço;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"/>
          <p:cNvSpPr txBox="1"/>
          <p:nvPr>
            <p:ph type="title"/>
          </p:nvPr>
        </p:nvSpPr>
        <p:spPr>
          <a:xfrm>
            <a:off x="1141411" y="2762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PROBLEMA DA DOR MOSTRADA ATRAVÉS    		DE INFORMAÇÕES EXTERNAS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1" y="2023946"/>
            <a:ext cx="4356047" cy="453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8708" y="2097087"/>
            <a:ext cx="4558703" cy="4463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4"/>
          <p:cNvCxnSpPr/>
          <p:nvPr/>
        </p:nvCxnSpPr>
        <p:spPr>
          <a:xfrm>
            <a:off x="1141411" y="1754187"/>
            <a:ext cx="10105709" cy="0"/>
          </a:xfrm>
          <a:prstGeom prst="straightConnector1">
            <a:avLst/>
          </a:prstGeom>
          <a:noFill/>
          <a:ln cap="flat" cmpd="sng" w="635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5"/>
          <p:cNvCxnSpPr/>
          <p:nvPr/>
        </p:nvCxnSpPr>
        <p:spPr>
          <a:xfrm>
            <a:off x="981391" y="1680389"/>
            <a:ext cx="10105709" cy="0"/>
          </a:xfrm>
          <a:prstGeom prst="straightConnector1">
            <a:avLst/>
          </a:prstGeom>
          <a:noFill/>
          <a:ln cap="flat" cmpd="sng" w="635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5"/>
          <p:cNvSpPr txBox="1"/>
          <p:nvPr/>
        </p:nvSpPr>
        <p:spPr>
          <a:xfrm>
            <a:off x="1333500" y="480060"/>
            <a:ext cx="87706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VALIDAÇÃO DA DOR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de pessoas entrevistadas : 120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5"/>
          <p:cNvSpPr txBox="1"/>
          <p:nvPr/>
        </p:nvSpPr>
        <p:spPr>
          <a:xfrm>
            <a:off x="2039811" y="1942442"/>
            <a:ext cx="28838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Idade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5"/>
          <p:cNvSpPr txBox="1"/>
          <p:nvPr/>
        </p:nvSpPr>
        <p:spPr>
          <a:xfrm>
            <a:off x="7690929" y="1942442"/>
            <a:ext cx="28838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Gênero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3" name="Google Shape;263;p5"/>
          <p:cNvGraphicFramePr/>
          <p:nvPr/>
        </p:nvGraphicFramePr>
        <p:xfrm>
          <a:off x="457564" y="2308201"/>
          <a:ext cx="6048375" cy="3390461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64" name="Google Shape;264;p5"/>
          <p:cNvGraphicFramePr/>
          <p:nvPr/>
        </p:nvGraphicFramePr>
        <p:xfrm>
          <a:off x="-281235" y="2308200"/>
          <a:ext cx="6100143" cy="3279166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265" name="Google Shape;265;p5"/>
          <p:cNvSpPr txBox="1"/>
          <p:nvPr/>
        </p:nvSpPr>
        <p:spPr>
          <a:xfrm>
            <a:off x="2039812" y="5879755"/>
            <a:ext cx="2883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42% -  22 a 26 anos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6" name="Google Shape;266;p5"/>
          <p:cNvGraphicFramePr/>
          <p:nvPr/>
        </p:nvGraphicFramePr>
        <p:xfrm>
          <a:off x="6034245" y="2842380"/>
          <a:ext cx="5725551" cy="2856282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267" name="Google Shape;267;p5"/>
          <p:cNvSpPr txBox="1"/>
          <p:nvPr/>
        </p:nvSpPr>
        <p:spPr>
          <a:xfrm>
            <a:off x="7413673" y="5886898"/>
            <a:ext cx="2883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58% -  Feminino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p6"/>
          <p:cNvCxnSpPr/>
          <p:nvPr/>
        </p:nvCxnSpPr>
        <p:spPr>
          <a:xfrm>
            <a:off x="981391" y="1680389"/>
            <a:ext cx="10105709" cy="0"/>
          </a:xfrm>
          <a:prstGeom prst="straightConnector1">
            <a:avLst/>
          </a:prstGeom>
          <a:noFill/>
          <a:ln cap="flat" cmpd="sng" w="635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6"/>
          <p:cNvSpPr txBox="1"/>
          <p:nvPr/>
        </p:nvSpPr>
        <p:spPr>
          <a:xfrm>
            <a:off x="1333500" y="480060"/>
            <a:ext cx="87706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VALIDAÇÃO DA DOR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de pessoas entrevistadas : 120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6"/>
          <p:cNvSpPr txBox="1"/>
          <p:nvPr/>
        </p:nvSpPr>
        <p:spPr>
          <a:xfrm>
            <a:off x="1811686" y="1926714"/>
            <a:ext cx="28838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gosta de filas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6367021" y="1931417"/>
            <a:ext cx="53892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Costuma esperar muito tempo em filas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6" name="Google Shape;276;p6"/>
          <p:cNvGraphicFramePr/>
          <p:nvPr/>
        </p:nvGraphicFramePr>
        <p:xfrm>
          <a:off x="457564" y="2308201"/>
          <a:ext cx="6048375" cy="3390461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77" name="Google Shape;277;p6"/>
          <p:cNvGraphicFramePr/>
          <p:nvPr/>
        </p:nvGraphicFramePr>
        <p:xfrm>
          <a:off x="417303" y="2308200"/>
          <a:ext cx="5730280" cy="3279166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278" name="Google Shape;278;p6"/>
          <p:cNvSpPr txBox="1"/>
          <p:nvPr/>
        </p:nvSpPr>
        <p:spPr>
          <a:xfrm>
            <a:off x="1697886" y="5749559"/>
            <a:ext cx="28838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Nível de satisfação de 0 á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50%  insatisfeito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9" name="Google Shape;279;p6"/>
          <p:cNvGraphicFramePr/>
          <p:nvPr/>
        </p:nvGraphicFramePr>
        <p:xfrm>
          <a:off x="816580" y="2717673"/>
          <a:ext cx="4874091" cy="3086911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280" name="Google Shape;280;p6"/>
          <p:cNvGraphicFramePr/>
          <p:nvPr/>
        </p:nvGraphicFramePr>
        <p:xfrm>
          <a:off x="5822084" y="2539496"/>
          <a:ext cx="5568462" cy="3371011"/>
        </p:xfrm>
        <a:graphic>
          <a:graphicData uri="http://schemas.openxmlformats.org/drawingml/2006/chart">
            <c:chart r:id="rId6"/>
          </a:graphicData>
        </a:graphic>
      </p:graphicFrame>
      <p:sp>
        <p:nvSpPr>
          <p:cNvPr id="281" name="Google Shape;281;p6"/>
          <p:cNvSpPr txBox="1"/>
          <p:nvPr/>
        </p:nvSpPr>
        <p:spPr>
          <a:xfrm>
            <a:off x="7397259" y="5749560"/>
            <a:ext cx="28838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Nível de espera de 0 á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25% Espera muito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7"/>
          <p:cNvCxnSpPr/>
          <p:nvPr/>
        </p:nvCxnSpPr>
        <p:spPr>
          <a:xfrm>
            <a:off x="981391" y="1680389"/>
            <a:ext cx="10105709" cy="0"/>
          </a:xfrm>
          <a:prstGeom prst="straightConnector1">
            <a:avLst/>
          </a:prstGeom>
          <a:noFill/>
          <a:ln cap="flat" cmpd="sng" w="635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7"/>
          <p:cNvSpPr txBox="1"/>
          <p:nvPr/>
        </p:nvSpPr>
        <p:spPr>
          <a:xfrm>
            <a:off x="1333500" y="480060"/>
            <a:ext cx="87706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VALIDAÇÃO DA DOR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de pessoas entrevistadas : 120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7"/>
          <p:cNvSpPr txBox="1"/>
          <p:nvPr/>
        </p:nvSpPr>
        <p:spPr>
          <a:xfrm>
            <a:off x="1057409" y="1931347"/>
            <a:ext cx="439243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Fica na fila para outras pessoas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7"/>
          <p:cNvSpPr txBox="1"/>
          <p:nvPr/>
        </p:nvSpPr>
        <p:spPr>
          <a:xfrm>
            <a:off x="6367021" y="1931417"/>
            <a:ext cx="53892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Costuma esperar muito tempo em filas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7"/>
          <p:cNvSpPr txBox="1"/>
          <p:nvPr/>
        </p:nvSpPr>
        <p:spPr>
          <a:xfrm>
            <a:off x="1565599" y="5749560"/>
            <a:ext cx="2883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71%  não fica na fila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7"/>
          <p:cNvSpPr txBox="1"/>
          <p:nvPr/>
        </p:nvSpPr>
        <p:spPr>
          <a:xfrm>
            <a:off x="7397259" y="5749560"/>
            <a:ext cx="28838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Nível de espera de 0 á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25% Espera muito</a:t>
            </a:r>
            <a:endParaRPr/>
          </a:p>
        </p:txBody>
      </p:sp>
      <p:graphicFrame>
        <p:nvGraphicFramePr>
          <p:cNvPr id="292" name="Google Shape;292;p7"/>
          <p:cNvGraphicFramePr/>
          <p:nvPr/>
        </p:nvGraphicFramePr>
        <p:xfrm>
          <a:off x="805098" y="2711927"/>
          <a:ext cx="4644742" cy="2901373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93" name="Google Shape;293;p7"/>
          <p:cNvGraphicFramePr/>
          <p:nvPr/>
        </p:nvGraphicFramePr>
        <p:xfrm>
          <a:off x="6463148" y="2870100"/>
          <a:ext cx="4572000" cy="274320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8"/>
          <p:cNvCxnSpPr/>
          <p:nvPr/>
        </p:nvCxnSpPr>
        <p:spPr>
          <a:xfrm>
            <a:off x="995458" y="1806999"/>
            <a:ext cx="10105709" cy="0"/>
          </a:xfrm>
          <a:prstGeom prst="straightConnector1">
            <a:avLst/>
          </a:prstGeom>
          <a:noFill/>
          <a:ln cap="flat" cmpd="sng" w="635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8"/>
          <p:cNvSpPr txBox="1"/>
          <p:nvPr/>
        </p:nvSpPr>
        <p:spPr>
          <a:xfrm>
            <a:off x="1417906" y="430123"/>
            <a:ext cx="87706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VALIDAÇÃO DA DOR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de pessoas entrevistadas : 120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2954910" y="1806995"/>
            <a:ext cx="671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Situações em que se passa mais tempo em filas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3545407" y="6488697"/>
            <a:ext cx="500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69% Passa mais tempo em fila de supermercados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2" name="Google Shape;302;p8"/>
          <p:cNvGraphicFramePr/>
          <p:nvPr/>
        </p:nvGraphicFramePr>
        <p:xfrm>
          <a:off x="2318846" y="2180375"/>
          <a:ext cx="7554300" cy="48006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/>
          <p:nvPr/>
        </p:nvSpPr>
        <p:spPr>
          <a:xfrm>
            <a:off x="1430330" y="2879845"/>
            <a:ext cx="8496887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Identificamos que as reclamações em filas possuem um percentual maior quando se trata de  </a:t>
            </a:r>
            <a:r>
              <a:rPr b="0" i="0" lang="pt-BR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supermercado</a:t>
            </a:r>
            <a:r>
              <a:rPr b="0" i="0" lang="pt-BR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superando as expectativas. Talvez, pelo momento em que vivemos, mas de toda forma, as pessoas buscam um modo de  interação.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9"/>
          <p:cNvSpPr txBox="1"/>
          <p:nvPr>
            <p:ph type="title"/>
          </p:nvPr>
        </p:nvSpPr>
        <p:spPr>
          <a:xfrm>
            <a:off x="1141411" y="619126"/>
            <a:ext cx="9906000" cy="127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			VALIDAÇÃO DA DOR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9" name="Google Shape;309;p9"/>
          <p:cNvCxnSpPr/>
          <p:nvPr/>
        </p:nvCxnSpPr>
        <p:spPr>
          <a:xfrm>
            <a:off x="1041555" y="1996115"/>
            <a:ext cx="10105709" cy="0"/>
          </a:xfrm>
          <a:prstGeom prst="straightConnector1">
            <a:avLst/>
          </a:prstGeom>
          <a:noFill/>
          <a:ln cap="flat" cmpd="sng" w="635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2020-11-11T20:20:15Z</dcterms:created>
  <dc:creator>Luciana Maria Coelho Cosme</dc:creator>
</cp:coreProperties>
</file>