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9" r:id="rId9"/>
    <p:sldId id="270" r:id="rId10"/>
    <p:sldId id="265" r:id="rId11"/>
    <p:sldId id="271" r:id="rId12"/>
    <p:sldId id="267" r:id="rId13"/>
    <p:sldId id="264" r:id="rId14"/>
    <p:sldId id="272" r:id="rId15"/>
    <p:sldId id="268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00" autoAdjust="0"/>
  </p:normalViewPr>
  <p:slideViewPr>
    <p:cSldViewPr>
      <p:cViewPr>
        <p:scale>
          <a:sx n="50" d="100"/>
          <a:sy n="50" d="100"/>
        </p:scale>
        <p:origin x="-714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EBEC-3490-453C-ACA7-326D04438147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2C99-77AE-4CDC-97BB-E5E0C20652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EBEC-3490-453C-ACA7-326D04438147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2C99-77AE-4CDC-97BB-E5E0C20652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EBEC-3490-453C-ACA7-326D04438147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2C99-77AE-4CDC-97BB-E5E0C20652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EBEC-3490-453C-ACA7-326D04438147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2C99-77AE-4CDC-97BB-E5E0C20652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EBEC-3490-453C-ACA7-326D04438147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2C99-77AE-4CDC-97BB-E5E0C20652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EBEC-3490-453C-ACA7-326D04438147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2C99-77AE-4CDC-97BB-E5E0C20652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EBEC-3490-453C-ACA7-326D04438147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2C99-77AE-4CDC-97BB-E5E0C20652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EBEC-3490-453C-ACA7-326D04438147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2C99-77AE-4CDC-97BB-E5E0C20652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EBEC-3490-453C-ACA7-326D04438147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2C99-77AE-4CDC-97BB-E5E0C20652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EBEC-3490-453C-ACA7-326D04438147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2C99-77AE-4CDC-97BB-E5E0C20652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EBEC-3490-453C-ACA7-326D04438147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2C99-77AE-4CDC-97BB-E5E0C20652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FEBEC-3490-453C-ACA7-326D04438147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D2C99-77AE-4CDC-97BB-E5E0C20652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duino.stackexchange.com/questions/432/how-can-i-connect-to-an-arduino-using-wifi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28802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4600" dirty="0" smtClean="0">
                <a:solidFill>
                  <a:schemeClr val="accent6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</a:rPr>
              <a:t>태양광패널 제어장치</a:t>
            </a:r>
            <a:endParaRPr lang="ko-KR" altLang="en-US" sz="4600" dirty="0">
              <a:solidFill>
                <a:schemeClr val="accent6">
                  <a:lumMod val="50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600580"/>
            <a:ext cx="6400800" cy="757246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휴먼모음T" pitchFamily="18" charset="-127"/>
                <a:ea typeface="휴먼모음T" pitchFamily="18" charset="-127"/>
              </a:rPr>
              <a:t>2012103339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오현식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휴먼모음T" pitchFamily="18" charset="-127"/>
                <a:ea typeface="휴먼모음T" pitchFamily="18" charset="-127"/>
              </a:rPr>
              <a:t>2012103346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이성이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42910" y="3427412"/>
            <a:ext cx="7929618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5847" y="928670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3.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효율 측정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00100" y="1809080"/>
            <a:ext cx="3071834" cy="150019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01124" y="2166270"/>
            <a:ext cx="26564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평면상에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algn="ctr"/>
            <a:endParaRPr lang="en-US" altLang="ko-KR" sz="800" dirty="0" smtClean="0">
              <a:latin typeface="HY강M" pitchFamily="18" charset="-127"/>
              <a:ea typeface="HY강M" pitchFamily="18" charset="-127"/>
            </a:endParaRPr>
          </a:p>
          <a:p>
            <a:pPr algn="ctr"/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태양광패널을 두었을 때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00628" y="1809080"/>
            <a:ext cx="3143272" cy="150019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500694" y="2166270"/>
            <a:ext cx="2194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제어장치를 통해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algn="ctr"/>
            <a:endParaRPr lang="en-US" altLang="ko-KR" sz="800" dirty="0" smtClean="0">
              <a:latin typeface="HY강M" pitchFamily="18" charset="-127"/>
              <a:ea typeface="HY강M" pitchFamily="18" charset="-127"/>
            </a:endParaRPr>
          </a:p>
          <a:p>
            <a:pPr algn="ctr"/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자동정렬 시켰을 때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19007" y="2380584"/>
            <a:ext cx="4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VS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76477" y="3666468"/>
            <a:ext cx="2909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강M" pitchFamily="18" charset="-127"/>
                <a:ea typeface="HY강M" pitchFamily="18" charset="-127"/>
              </a:rPr>
              <a:t>전력 생산 </a:t>
            </a:r>
            <a:r>
              <a:rPr lang="ko-KR" altLang="en-US" sz="2000" dirty="0" err="1" smtClean="0">
                <a:latin typeface="HY강M" pitchFamily="18" charset="-127"/>
                <a:ea typeface="HY강M" pitchFamily="18" charset="-127"/>
              </a:rPr>
              <a:t>증가량</a:t>
            </a:r>
            <a:r>
              <a:rPr lang="ko-KR" altLang="en-US" sz="2000" dirty="0" smtClean="0">
                <a:latin typeface="HY강M" pitchFamily="18" charset="-127"/>
                <a:ea typeface="HY강M" pitchFamily="18" charset="-127"/>
              </a:rPr>
              <a:t> 측정 </a:t>
            </a:r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!</a:t>
            </a:r>
            <a:endParaRPr lang="ko-KR" altLang="en-US" sz="2000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1071538" y="3737906"/>
            <a:ext cx="285752" cy="285752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55576" y="4809476"/>
            <a:ext cx="78912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전체 패널 수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이득을 얻기 위한 최소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패널 수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dirty="0" smtClean="0"/>
              <a:t> ☓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패널 당 생산 전력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= 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제어된 태양광패널의 전력생산량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 </a:t>
            </a:r>
            <a:r>
              <a:rPr lang="ko-KR" altLang="en-US" dirty="0" smtClean="0"/>
              <a:t>−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고정된 태양광 패널의 전력생산량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dirty="0" smtClean="0"/>
              <a:t>−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제어장치의 전력 소비량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642910" y="4522136"/>
            <a:ext cx="7929618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42910" y="6237312"/>
            <a:ext cx="7929618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5847" y="1048392"/>
            <a:ext cx="217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3.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효율 측정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2071678"/>
            <a:ext cx="7786742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이 계산을 위해 고려해야 하는 것은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atin typeface="HY강M" pitchFamily="18" charset="-127"/>
              <a:ea typeface="HY강M" pitchFamily="18" charset="-127"/>
            </a:endParaRP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태양광 패널이 제공하는 에너지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충전기에 충전되는</a:t>
            </a:r>
            <a:r>
              <a:rPr lang="en-US" altLang="ko-KR" dirty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에너지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아두이노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모터 등의 제어장치가 소비하는 에너지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이다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전력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P = V * I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이고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전력량은 전력의 시간적분이다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따라서 각 부분의 전압과 전류를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아두이노를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통해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매순간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측정하고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그 값은 송신기로 전송하여 기록한 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구분구적법을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사용함으로서</a:t>
            </a:r>
            <a:endParaRPr lang="en-US" altLang="ko-KR" dirty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각 부분이 생산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소비하는 전력량을 구할 수 있다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05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8662" y="2971854"/>
            <a:ext cx="7429552" cy="642942"/>
            <a:chOff x="1214414" y="2500306"/>
            <a:chExt cx="7429552" cy="642942"/>
          </a:xfrm>
        </p:grpSpPr>
        <p:sp>
          <p:nvSpPr>
            <p:cNvPr id="2" name="직사각형 1"/>
            <p:cNvSpPr/>
            <p:nvPr/>
          </p:nvSpPr>
          <p:spPr>
            <a:xfrm>
              <a:off x="1214414" y="2571744"/>
              <a:ext cx="69294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dirty="0" smtClean="0">
                  <a:latin typeface="HY강M" pitchFamily="18" charset="-127"/>
                  <a:ea typeface="HY강M" pitchFamily="18" charset="-127"/>
                </a:rPr>
                <a:t>에너지 전환 효율</a:t>
              </a:r>
              <a:r>
                <a:rPr lang="en-US" altLang="ko-KR" dirty="0" smtClean="0">
                  <a:latin typeface="HY강M" pitchFamily="18" charset="-127"/>
                  <a:ea typeface="HY강M" pitchFamily="18" charset="-127"/>
                </a:rPr>
                <a:t>) =</a:t>
              </a: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3500430" y="2500306"/>
              <a:ext cx="5143536" cy="642942"/>
              <a:chOff x="285720" y="4643446"/>
              <a:chExt cx="8572560" cy="1071570"/>
            </a:xfrm>
          </p:grpSpPr>
          <p:pic>
            <p:nvPicPr>
              <p:cNvPr id="1027" name="_x109734248" descr="DRW0000267472ae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85720" y="4643446"/>
                <a:ext cx="8572560" cy="913295"/>
              </a:xfrm>
              <a:prstGeom prst="rect">
                <a:avLst/>
              </a:prstGeom>
              <a:noFill/>
            </p:spPr>
          </p:pic>
          <p:sp>
            <p:nvSpPr>
              <p:cNvPr id="15" name="직사각형 14"/>
              <p:cNvSpPr/>
              <p:nvPr/>
            </p:nvSpPr>
            <p:spPr>
              <a:xfrm>
                <a:off x="1928794" y="5214950"/>
                <a:ext cx="214314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571736" y="5214950"/>
                <a:ext cx="214314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3571868" y="5214950"/>
                <a:ext cx="214314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786710" y="5214950"/>
                <a:ext cx="214314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857224" y="1877454"/>
            <a:ext cx="3012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ko-KR" altLang="en-US" sz="2000" dirty="0" smtClean="0">
                <a:latin typeface="HY강M" pitchFamily="18" charset="-127"/>
                <a:ea typeface="HY강M" pitchFamily="18" charset="-127"/>
              </a:rPr>
              <a:t> 에너지 전환 효율 측정</a:t>
            </a:r>
            <a:endParaRPr lang="ko-KR" altLang="en-US" sz="20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642910" y="2563316"/>
            <a:ext cx="7929618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42910" y="4005064"/>
            <a:ext cx="7929618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1071538" y="4686366"/>
            <a:ext cx="285752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28728" y="45313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광센서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필요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!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3074" name="Picture 2" descr="C:\Users\Administrator\Desktop\lightsensor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83" y="4596805"/>
            <a:ext cx="1842877" cy="173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3" t="37037" r="51458" b="32407"/>
          <a:stretch/>
        </p:blipFill>
        <p:spPr bwMode="auto">
          <a:xfrm>
            <a:off x="5580112" y="4687955"/>
            <a:ext cx="1864415" cy="164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35847" y="1048392"/>
            <a:ext cx="217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3.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효율 측정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4997208" y="2494606"/>
            <a:ext cx="928694" cy="1588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568316" y="2494606"/>
            <a:ext cx="928694" cy="1588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5400000">
            <a:off x="3854200" y="1779432"/>
            <a:ext cx="857256" cy="1588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425572" y="2137416"/>
            <a:ext cx="1643074" cy="7858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Lip Rider V1.3</a:t>
            </a:r>
            <a:endParaRPr lang="ko-KR" altLang="en-US" sz="19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25572" y="708656"/>
            <a:ext cx="1643074" cy="7858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Battery</a:t>
            </a:r>
            <a:endParaRPr lang="ko-KR" altLang="en-US" sz="2000" dirty="0">
              <a:solidFill>
                <a:schemeClr val="accent4">
                  <a:lumMod val="5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25242" y="2137416"/>
            <a:ext cx="1785950" cy="7858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accent4">
                    <a:lumMod val="50000"/>
                  </a:schemeClr>
                </a:solidFill>
              </a:rPr>
              <a:t>Solar </a:t>
            </a:r>
            <a:r>
              <a:rPr lang="en-US" altLang="ko-KR" sz="2000" dirty="0" err="1" smtClean="0">
                <a:solidFill>
                  <a:schemeClr val="accent4">
                    <a:lumMod val="50000"/>
                  </a:schemeClr>
                </a:solidFill>
              </a:rPr>
              <a:t>Pannel</a:t>
            </a:r>
            <a:endParaRPr lang="ko-KR" alt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25902" y="2137416"/>
            <a:ext cx="1643074" cy="7858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Aduino</a:t>
            </a:r>
            <a:endParaRPr lang="ko-KR" altLang="en-US" sz="2000" dirty="0">
              <a:solidFill>
                <a:schemeClr val="accent4">
                  <a:lumMod val="5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85310" y="4803422"/>
            <a:ext cx="1643074" cy="7858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RF</a:t>
            </a:r>
            <a:endParaRPr lang="ko-KR" altLang="en-US" sz="2000" dirty="0">
              <a:solidFill>
                <a:schemeClr val="accent4">
                  <a:lumMod val="5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82768" y="4803422"/>
            <a:ext cx="1643074" cy="7858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accent4">
                    <a:lumMod val="50000"/>
                  </a:schemeClr>
                </a:solidFill>
              </a:rPr>
              <a:t>GPS</a:t>
            </a:r>
            <a:endParaRPr lang="ko-KR" alt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1933354" y="3228936"/>
            <a:ext cx="720080" cy="7200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3" name="타원 12"/>
          <p:cNvSpPr/>
          <p:nvPr/>
        </p:nvSpPr>
        <p:spPr>
          <a:xfrm>
            <a:off x="4997208" y="3277602"/>
            <a:ext cx="720080" cy="7200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0" name="타원 19"/>
          <p:cNvSpPr/>
          <p:nvPr/>
        </p:nvSpPr>
        <p:spPr>
          <a:xfrm>
            <a:off x="4245020" y="3277602"/>
            <a:ext cx="720080" cy="7200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1" name="타원 20"/>
          <p:cNvSpPr/>
          <p:nvPr/>
        </p:nvSpPr>
        <p:spPr>
          <a:xfrm>
            <a:off x="1213274" y="3228936"/>
            <a:ext cx="720080" cy="7200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2" name="타원 21"/>
          <p:cNvSpPr/>
          <p:nvPr/>
        </p:nvSpPr>
        <p:spPr>
          <a:xfrm>
            <a:off x="6054453" y="1212712"/>
            <a:ext cx="720080" cy="7200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3" name="타원 22"/>
          <p:cNvSpPr/>
          <p:nvPr/>
        </p:nvSpPr>
        <p:spPr>
          <a:xfrm>
            <a:off x="5342352" y="1212712"/>
            <a:ext cx="720080" cy="7200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4" name="직선 연결선 23"/>
          <p:cNvCxnSpPr>
            <a:endCxn id="13" idx="0"/>
          </p:cNvCxnSpPr>
          <p:nvPr/>
        </p:nvCxnSpPr>
        <p:spPr>
          <a:xfrm flipH="1">
            <a:off x="5357248" y="2530325"/>
            <a:ext cx="104307" cy="747277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23" idx="2"/>
          </p:cNvCxnSpPr>
          <p:nvPr/>
        </p:nvCxnSpPr>
        <p:spPr>
          <a:xfrm flipV="1">
            <a:off x="4282034" y="1572752"/>
            <a:ext cx="1060318" cy="20747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3" idx="7"/>
          </p:cNvCxnSpPr>
          <p:nvPr/>
        </p:nvCxnSpPr>
        <p:spPr>
          <a:xfrm flipH="1">
            <a:off x="2547981" y="2496194"/>
            <a:ext cx="484682" cy="838195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6" idx="2"/>
          </p:cNvCxnSpPr>
          <p:nvPr/>
        </p:nvCxnSpPr>
        <p:spPr>
          <a:xfrm>
            <a:off x="6747439" y="2923234"/>
            <a:ext cx="0" cy="1315402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1994274" y="4238636"/>
            <a:ext cx="5205941" cy="1709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endCxn id="17" idx="0"/>
          </p:cNvCxnSpPr>
          <p:nvPr/>
        </p:nvCxnSpPr>
        <p:spPr>
          <a:xfrm>
            <a:off x="7200215" y="4237048"/>
            <a:ext cx="6632" cy="56637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19" idx="0"/>
          </p:cNvCxnSpPr>
          <p:nvPr/>
        </p:nvCxnSpPr>
        <p:spPr>
          <a:xfrm flipH="1">
            <a:off x="5504305" y="4237048"/>
            <a:ext cx="4939" cy="56637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962556" y="4803422"/>
            <a:ext cx="1643074" cy="7858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accent4">
                    <a:lumMod val="50000"/>
                  </a:schemeClr>
                </a:solidFill>
              </a:rPr>
              <a:t>ServoMoter</a:t>
            </a:r>
            <a:endParaRPr lang="ko-KR" alt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 flipH="1">
            <a:off x="3791131" y="4237048"/>
            <a:ext cx="4939" cy="56637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166214" y="4803422"/>
            <a:ext cx="1643074" cy="7858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accent4">
                    <a:lumMod val="50000"/>
                  </a:schemeClr>
                </a:solidFill>
              </a:rPr>
              <a:t>Light sensor</a:t>
            </a:r>
            <a:endParaRPr lang="ko-KR" alt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94789" y="4237048"/>
            <a:ext cx="4939" cy="56637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2" descr="C:\Users\Administrator\Desktop\LiPo-Rider-v1_3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7378"/>
            <a:ext cx="7353503" cy="599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28596" y="57148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</a:rPr>
              <a:t>추가 활동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07191" y="1643050"/>
            <a:ext cx="7929618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99592" y="1916832"/>
            <a:ext cx="778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발전효율이 떨어지면 자동으로 동작을 멈추는 기능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ko-KR" dirty="0">
              <a:latin typeface="HY강M" pitchFamily="18" charset="-127"/>
              <a:ea typeface="HY강M" pitchFamily="18" charset="-127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노트북 없이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LCD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화면을 통해 발전효율을 표시하는 기능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ko-KR" dirty="0">
              <a:latin typeface="HY강M" pitchFamily="18" charset="-127"/>
              <a:ea typeface="HY강M" pitchFamily="18" charset="-127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수동으로 정렬장치의 동작을 정지하는 기능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7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8281" y="2699089"/>
            <a:ext cx="42274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latin typeface="HY강B" pitchFamily="18" charset="-127"/>
                <a:ea typeface="HY강B" pitchFamily="18" charset="-127"/>
              </a:rPr>
              <a:t>감사합니다</a:t>
            </a:r>
            <a:r>
              <a:rPr lang="en-US" altLang="ko-KR" sz="6000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60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42910" y="2328912"/>
            <a:ext cx="7929618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642910" y="4143380"/>
            <a:ext cx="7929618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</a:rPr>
              <a:t>목 차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1410" y="2775136"/>
            <a:ext cx="1741181" cy="2814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lnSpc>
                <a:spcPct val="130000"/>
              </a:lnSpc>
            </a:pP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목표</a:t>
            </a:r>
            <a:endParaRPr lang="en-US" altLang="ko-KR" sz="1600" dirty="0">
              <a:latin typeface="HY강M" pitchFamily="18" charset="-127"/>
              <a:ea typeface="HY강M" pitchFamily="18" charset="-127"/>
            </a:endParaRPr>
          </a:p>
          <a:p>
            <a:pPr marL="342900" indent="-342900" algn="ctr">
              <a:lnSpc>
                <a:spcPct val="130000"/>
              </a:lnSpc>
            </a:pP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장치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 marL="342900" indent="-342900" algn="ctr">
              <a:lnSpc>
                <a:spcPct val="130000"/>
              </a:lnSpc>
            </a:pP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진행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방법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 marL="342900" indent="-342900" algn="ctr">
              <a:lnSpc>
                <a:spcPct val="130000"/>
              </a:lnSpc>
            </a:pP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구조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 marL="342900" indent="-342900" algn="ctr">
              <a:lnSpc>
                <a:spcPct val="130000"/>
              </a:lnSpc>
            </a:pP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추가 활동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64357" y="2428868"/>
            <a:ext cx="7929618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64357" y="6019700"/>
            <a:ext cx="7929618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366" y="260648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</a:rPr>
              <a:t>목 표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64357" y="1534114"/>
            <a:ext cx="7929618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8699" y="1967750"/>
            <a:ext cx="71609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>
                <a:latin typeface="HY강B" pitchFamily="18" charset="-127"/>
                <a:ea typeface="HY강B" pitchFamily="18" charset="-127"/>
              </a:rPr>
              <a:t>아두이노를</a:t>
            </a:r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 이용하여 태양광패널을 최적의 방위로 </a:t>
            </a:r>
            <a:endParaRPr lang="en-US" altLang="ko-KR" sz="2400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sz="2400" dirty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정렬해주는 장치를 </a:t>
            </a:r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제작하고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그 효율을 측정한다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ctr"/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64357" y="3623934"/>
            <a:ext cx="7929618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23331" y="4077072"/>
            <a:ext cx="5211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HY강B" pitchFamily="18" charset="-127"/>
                <a:ea typeface="HY강B" pitchFamily="18" charset="-127"/>
              </a:rPr>
              <a:t>캠핑장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산간오지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제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세계 등지에서</a:t>
            </a:r>
            <a:endParaRPr lang="en-US" altLang="ko-KR" sz="2400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sz="2400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간단한 조작으로도 최적의 발전 가능</a:t>
            </a:r>
            <a:endParaRPr lang="en-US" altLang="ko-KR" sz="2400" dirty="0">
              <a:latin typeface="HY강B" pitchFamily="18" charset="-127"/>
              <a:ea typeface="HY강B" pitchFamily="18" charset="-127"/>
            </a:endParaRPr>
          </a:p>
          <a:p>
            <a:pPr algn="ctr"/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4357" y="5733256"/>
            <a:ext cx="7929618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erv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83" y="1700808"/>
            <a:ext cx="1714477" cy="1800200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</a:rPr>
              <a:t>장 치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78587" y="1500174"/>
            <a:ext cx="7929618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Grove_-_GP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385" y="1700808"/>
            <a:ext cx="1757338" cy="1800200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946329" y="3529526"/>
            <a:ext cx="120577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GPS </a:t>
            </a:r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모듈</a:t>
            </a:r>
            <a:endParaRPr lang="ko-KR" altLang="en-US" sz="2000" dirty="0">
              <a:solidFill>
                <a:schemeClr val="accent4">
                  <a:lumMod val="5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4" name="그림 13" descr="SKU251974-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700808"/>
            <a:ext cx="1671613" cy="1800200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1475656" y="3529526"/>
            <a:ext cx="146706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태양광패널</a:t>
            </a:r>
            <a:endParaRPr lang="ko-KR" altLang="en-US" sz="2000" dirty="0">
              <a:solidFill>
                <a:schemeClr val="accent4">
                  <a:lumMod val="5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7327" y="3501008"/>
            <a:ext cx="168828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서보모터</a:t>
            </a:r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개</a:t>
            </a:r>
            <a:endParaRPr lang="ko-KR" altLang="en-US" sz="2000" dirty="0">
              <a:solidFill>
                <a:schemeClr val="accent4">
                  <a:lumMod val="5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12" y="4077072"/>
            <a:ext cx="1671613" cy="1671613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2565228" y="5884987"/>
            <a:ext cx="171874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RF </a:t>
            </a:r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통신 모듈</a:t>
            </a:r>
            <a:endParaRPr lang="ko-KR" altLang="en-US" sz="2000" dirty="0">
              <a:solidFill>
                <a:schemeClr val="accent4">
                  <a:lumMod val="5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611" y="4286024"/>
            <a:ext cx="1671613" cy="1253709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5274077" y="5884987"/>
            <a:ext cx="95410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광센서</a:t>
            </a:r>
            <a:endParaRPr lang="ko-KR" altLang="en-US" sz="2000" dirty="0">
              <a:solidFill>
                <a:schemeClr val="accent4">
                  <a:lumMod val="5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LiPo-Rider-v1.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904435"/>
            <a:ext cx="4286248" cy="331064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571604" y="5761955"/>
            <a:ext cx="27126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Lipo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Rider V1.3 </a:t>
            </a:r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모듈</a:t>
            </a:r>
            <a:endParaRPr lang="ko-KR" altLang="en-US" sz="2000" dirty="0">
              <a:solidFill>
                <a:schemeClr val="accent4">
                  <a:lumMod val="5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643438" y="1285860"/>
            <a:ext cx="4000528" cy="4572032"/>
            <a:chOff x="4643438" y="1285860"/>
            <a:chExt cx="4000528" cy="457203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929190" y="1285860"/>
              <a:ext cx="3714776" cy="4572032"/>
            </a:xfrm>
            <a:prstGeom prst="round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6200000">
              <a:off x="4607719" y="4536289"/>
              <a:ext cx="357190" cy="285752"/>
            </a:xfrm>
            <a:prstGeom prst="triangl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 rot="16200000">
              <a:off x="4679157" y="4536289"/>
              <a:ext cx="357190" cy="285752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31640" y="2524834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리튬</a:t>
            </a:r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폴리머</a:t>
            </a:r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 배터리</a:t>
            </a:r>
            <a:endParaRPr lang="ko-KR" altLang="en-US" sz="2000" dirty="0">
              <a:solidFill>
                <a:schemeClr val="accent4">
                  <a:lumMod val="5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91390" y="288601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&amp;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1601675"/>
            <a:ext cx="3604960" cy="405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9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태양광패널이 생산하는 전력을</a:t>
            </a:r>
            <a:endParaRPr lang="en-US" altLang="ko-KR" sz="1900" dirty="0" smtClean="0">
              <a:solidFill>
                <a:schemeClr val="accent4">
                  <a:lumMod val="50000"/>
                </a:schemeClr>
              </a:solidFill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900" dirty="0" err="1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저에장치</a:t>
            </a:r>
            <a:r>
              <a:rPr lang="en-US" altLang="ko-KR" sz="19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900" dirty="0" err="1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아두이노</a:t>
            </a:r>
            <a:r>
              <a:rPr lang="en-US" altLang="ko-KR" sz="19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19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와 배터리로</a:t>
            </a:r>
            <a:endParaRPr lang="en-US" altLang="ko-KR" sz="1900" dirty="0" smtClean="0">
              <a:solidFill>
                <a:schemeClr val="accent4">
                  <a:lumMod val="50000"/>
                </a:schemeClr>
              </a:solidFill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9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분산시켜야 하고</a:t>
            </a:r>
            <a:endParaRPr lang="en-US" altLang="ko-KR" sz="1900" dirty="0" smtClean="0">
              <a:solidFill>
                <a:schemeClr val="accent4">
                  <a:lumMod val="50000"/>
                </a:schemeClr>
              </a:solidFill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9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발전이 중단되면 배터리로부터</a:t>
            </a:r>
            <a:endParaRPr lang="en-US" altLang="ko-KR" sz="1900" dirty="0" smtClean="0">
              <a:solidFill>
                <a:schemeClr val="accent4">
                  <a:lumMod val="50000"/>
                </a:schemeClr>
              </a:solidFill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9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제어장치를 위한 전력을</a:t>
            </a:r>
            <a:endParaRPr lang="en-US" altLang="ko-KR" sz="1900" dirty="0" smtClean="0">
              <a:solidFill>
                <a:schemeClr val="accent4">
                  <a:lumMod val="50000"/>
                </a:schemeClr>
              </a:solidFill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9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공급받아야 한다</a:t>
            </a:r>
            <a:r>
              <a:rPr lang="en-US" altLang="ko-KR" sz="19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dirty="0" smtClean="0">
              <a:solidFill>
                <a:schemeClr val="accent4">
                  <a:lumMod val="50000"/>
                </a:schemeClr>
              </a:solidFill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9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이를 위해 태양광패널</a:t>
            </a:r>
            <a:r>
              <a:rPr lang="en-US" altLang="ko-KR" sz="19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, </a:t>
            </a:r>
            <a:endParaRPr lang="en-US" altLang="ko-KR" sz="1900" dirty="0" smtClean="0">
              <a:solidFill>
                <a:schemeClr val="accent4">
                  <a:lumMod val="50000"/>
                </a:schemeClr>
              </a:solidFill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900" dirty="0" err="1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아두이노</a:t>
            </a:r>
            <a:r>
              <a:rPr lang="en-US" altLang="ko-KR" sz="19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9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배터리 간의 </a:t>
            </a:r>
            <a:r>
              <a:rPr lang="ko-KR" altLang="en-US" sz="19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연결에</a:t>
            </a:r>
            <a:endParaRPr lang="en-US" altLang="ko-KR" sz="1900" dirty="0" smtClean="0">
              <a:solidFill>
                <a:schemeClr val="accent4">
                  <a:lumMod val="50000"/>
                </a:schemeClr>
              </a:solidFill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900" dirty="0" err="1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Lipo</a:t>
            </a:r>
            <a:r>
              <a:rPr lang="en-US" altLang="ko-KR" sz="19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9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Rider V1.3 </a:t>
            </a:r>
            <a:r>
              <a:rPr lang="ko-KR" altLang="en-US" sz="19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모듈을 이용</a:t>
            </a:r>
            <a:r>
              <a:rPr lang="en-US" altLang="ko-KR" sz="1900" dirty="0" smtClean="0">
                <a:solidFill>
                  <a:schemeClr val="accent4">
                    <a:lumMod val="50000"/>
                  </a:schemeClr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endParaRPr lang="ko-KR" altLang="en-US" sz="1900" dirty="0">
              <a:solidFill>
                <a:schemeClr val="accent4">
                  <a:lumMod val="5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9" t="44373" r="58205" b="33027"/>
          <a:stretch/>
        </p:blipFill>
        <p:spPr bwMode="auto">
          <a:xfrm>
            <a:off x="1472596" y="596354"/>
            <a:ext cx="2232248" cy="1846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</a:rPr>
              <a:t>진행 </a:t>
            </a:r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  <a:latin typeface="휴먼모음T" pitchFamily="18" charset="-127"/>
                <a:ea typeface="휴먼모음T" pitchFamily="18" charset="-127"/>
              </a:rPr>
              <a:t>방법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07191" y="1643050"/>
            <a:ext cx="7929618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35847" y="2500306"/>
            <a:ext cx="316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태양광패널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정렬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3817814"/>
            <a:ext cx="778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GPS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모듈로 위도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경도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방위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시간을 측정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이를 통해 태양의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방위와 고도를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계산한다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</a:p>
          <a:p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그 후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서보모터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대를 이용해 계산된 방향으로 태양광패널을 정렬시킨다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768" y="250030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5847" y="1048392"/>
            <a:ext cx="325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800" dirty="0">
                <a:latin typeface="HY강M" pitchFamily="18" charset="-127"/>
                <a:ea typeface="HY강M" pitchFamily="18" charset="-127"/>
              </a:rPr>
              <a:t>1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태양광패널 정렬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2071678"/>
            <a:ext cx="77867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태양의 방위와 고대 계산법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David Brooks,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Arduino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Uno and Solar Position Calculations</a:t>
            </a:r>
          </a:p>
          <a:p>
            <a:pPr lvl="1"/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Institute for Earth Science Research and Education, 2015</a:t>
            </a:r>
          </a:p>
          <a:p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endParaRPr lang="en-US" altLang="ko-KR" dirty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2)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패널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정렬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endParaRPr lang="en-US" altLang="ko-KR" dirty="0"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개의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서보모터는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xy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평면상의 </a:t>
            </a:r>
            <a:r>
              <a:rPr lang="el-GR" altLang="ko-KR" dirty="0" smtClean="0">
                <a:latin typeface="바탕"/>
                <a:ea typeface="바탕"/>
              </a:rPr>
              <a:t>θ</a:t>
            </a:r>
            <a:r>
              <a:rPr lang="ko-KR" altLang="en-US" dirty="0" smtClean="0">
                <a:latin typeface="바탕"/>
                <a:ea typeface="바탕"/>
              </a:rPr>
              <a:t>각 제어 </a:t>
            </a:r>
            <a:endParaRPr lang="en-US" altLang="ko-KR" dirty="0" smtClean="0">
              <a:latin typeface="바탕"/>
              <a:ea typeface="바탕"/>
            </a:endParaRPr>
          </a:p>
          <a:p>
            <a:pPr lvl="1"/>
            <a:r>
              <a:rPr lang="ko-KR" altLang="en-US" dirty="0" smtClean="0">
                <a:latin typeface="바탕"/>
                <a:ea typeface="바탕"/>
              </a:rPr>
              <a:t>다른 </a:t>
            </a:r>
            <a:r>
              <a:rPr lang="ko-KR" altLang="en-US" dirty="0" err="1" smtClean="0">
                <a:latin typeface="바탕"/>
                <a:ea typeface="바탕"/>
              </a:rPr>
              <a:t>서보모터는</a:t>
            </a:r>
            <a:r>
              <a:rPr lang="ko-KR" altLang="en-US" dirty="0" smtClean="0">
                <a:latin typeface="바탕"/>
                <a:ea typeface="바탕"/>
              </a:rPr>
              <a:t> </a:t>
            </a:r>
            <a:r>
              <a:rPr lang="en-US" altLang="ko-KR" dirty="0" smtClean="0">
                <a:latin typeface="바탕"/>
                <a:ea typeface="바탕"/>
              </a:rPr>
              <a:t>z</a:t>
            </a:r>
            <a:r>
              <a:rPr lang="ko-KR" altLang="en-US" dirty="0" smtClean="0">
                <a:latin typeface="바탕"/>
                <a:ea typeface="바탕"/>
              </a:rPr>
              <a:t>축에 대한 </a:t>
            </a:r>
            <a:r>
              <a:rPr lang="el-GR" altLang="ko-KR" dirty="0" smtClean="0">
                <a:latin typeface="바탕"/>
                <a:ea typeface="바탕"/>
              </a:rPr>
              <a:t>φ</a:t>
            </a:r>
            <a:r>
              <a:rPr lang="ko-KR" altLang="en-US" dirty="0" smtClean="0">
                <a:latin typeface="바탕"/>
                <a:ea typeface="바탕"/>
              </a:rPr>
              <a:t>각 제어</a:t>
            </a:r>
            <a:endParaRPr lang="en-US" altLang="ko-KR" dirty="0" smtClean="0">
              <a:latin typeface="바탕"/>
              <a:ea typeface="바탕"/>
            </a:endParaRPr>
          </a:p>
          <a:p>
            <a:pPr lvl="1"/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서보모터에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끼울 기어와 태양광 패널의 지지대는 상용제품 사용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2050" name="Picture 2" descr="C:\Users\Administrator\Desktop\solar-tracker-a-1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00" y="2071678"/>
            <a:ext cx="7015291" cy="394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5847" y="1048392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2.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통신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2071678"/>
            <a:ext cx="7786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태양광패널을 조종하는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아두이노로부터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전력 생산 현황을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실시간으로 받거나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우천 시에는 대기모드로 전환하는 등의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제어를 하기 위해서는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아두이노와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노트북의 연결이 필요하다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9" name="타원 8"/>
          <p:cNvSpPr/>
          <p:nvPr/>
        </p:nvSpPr>
        <p:spPr>
          <a:xfrm>
            <a:off x="1214414" y="4077072"/>
            <a:ext cx="1714512" cy="10001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  <a:latin typeface="HY강M" pitchFamily="18" charset="-127"/>
                <a:ea typeface="HY강M" pitchFamily="18" charset="-127"/>
              </a:rPr>
              <a:t>유선</a:t>
            </a:r>
            <a:endParaRPr lang="ko-KR" altLang="en-US" sz="2000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714744" y="4077072"/>
            <a:ext cx="1714512" cy="10001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  <a:latin typeface="HY강M" pitchFamily="18" charset="-127"/>
                <a:ea typeface="HY강M" pitchFamily="18" charset="-127"/>
              </a:rPr>
              <a:t>R F</a:t>
            </a:r>
            <a:endParaRPr lang="ko-KR" altLang="en-US" sz="2400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215074" y="4077072"/>
            <a:ext cx="1714512" cy="10001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bg2">
                    <a:lumMod val="10000"/>
                  </a:schemeClr>
                </a:solidFill>
                <a:latin typeface="HY강M" pitchFamily="18" charset="-127"/>
                <a:ea typeface="HY강M" pitchFamily="18" charset="-127"/>
              </a:rPr>
              <a:t>와이파이</a:t>
            </a:r>
            <a:endParaRPr lang="ko-KR" altLang="en-US" sz="2000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3" name="TextBox 12">
            <a:hlinkClick r:id="rId2"/>
          </p:cNvPr>
          <p:cNvSpPr txBox="1"/>
          <p:nvPr/>
        </p:nvSpPr>
        <p:spPr>
          <a:xfrm>
            <a:off x="1000100" y="5380672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u="sng" dirty="0" smtClean="0">
                <a:hlinkClick r:id="rId2"/>
              </a:rPr>
              <a:t>https</a:t>
            </a:r>
            <a:r>
              <a:rPr lang="en-US" altLang="ko-KR" u="sng" dirty="0">
                <a:hlinkClick r:id="rId2"/>
              </a:rPr>
              <a:t>://arduino.stackexchange.com/questions/432/how-can-i-connect-to-an-arduino-using-wifi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314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1" animBg="1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5847" y="1048392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2.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통신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2071678"/>
            <a:ext cx="7786742" cy="403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1)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유선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거리 및 범용성에 제한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2) Wi – Fi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통신 거리는 개활지에서 약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100~200m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교내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Wi-Fi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는 별도의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암호화방식을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쓰기 때문에 상당히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힘듬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노트북과의 연결을 위해 별도의 공유기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인터넷망이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필요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노특북과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와이파이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모듈 간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1:1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연결은 상당히 복잡하다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3) RF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통신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저가형 모델도 개활지 기준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1000m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까지 통신 가능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데이터 송수신을 위해서 노트북에 별도의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아두이노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연결이 필요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6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467</Words>
  <Application>Microsoft Office PowerPoint</Application>
  <PresentationFormat>화면 슬라이드 쇼(4:3)</PresentationFormat>
  <Paragraphs>129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태양광패널 제어장치</vt:lpstr>
      <vt:lpstr>목 차</vt:lpstr>
      <vt:lpstr>목 표</vt:lpstr>
      <vt:lpstr>장 치</vt:lpstr>
      <vt:lpstr>PowerPoint 프레젠테이션</vt:lpstr>
      <vt:lpstr>진행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태양광패널 제어장치</dc:title>
  <dc:creator>이성이</dc:creator>
  <cp:lastModifiedBy>User</cp:lastModifiedBy>
  <cp:revision>39</cp:revision>
  <dcterms:created xsi:type="dcterms:W3CDTF">2018-05-09T10:52:00Z</dcterms:created>
  <dcterms:modified xsi:type="dcterms:W3CDTF">2018-05-10T05:43:06Z</dcterms:modified>
</cp:coreProperties>
</file>