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10287000" cx="18288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Lor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italic.fntdata"/><Relationship Id="rId30" Type="http://schemas.openxmlformats.org/officeDocument/2006/relationships/font" Target="fonts/Lor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or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862035646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1200">
              <a:solidFill>
                <a:srgbClr val="17161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g7862035646_3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f3ccf04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1200">
              <a:solidFill>
                <a:srgbClr val="17161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gaf3ccf046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f3ccf046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1200">
              <a:solidFill>
                <a:srgbClr val="17161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gaf3ccf0465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862035646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1200">
              <a:solidFill>
                <a:srgbClr val="17161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g7862035646_3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f3ccf046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1200">
              <a:solidFill>
                <a:srgbClr val="17161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gaf3ccf0465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f3ccf046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1200">
              <a:solidFill>
                <a:srgbClr val="17161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gaf3ccf0465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33f322dc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g733f322dcb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33f322d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61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g733f322dc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f6b0dc0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61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gaf6b0dc06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33f322d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33f322d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2dbf5ffc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52dbf5ffc6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2dbf5fc90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Cut this down</a:t>
            </a:r>
            <a:endParaRPr/>
          </a:p>
        </p:txBody>
      </p:sp>
      <p:sp>
        <p:nvSpPr>
          <p:cNvPr id="121" name="Google Shape;121;g52dbf5fc90_3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7c7acb2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6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ga7c7acb2b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498e0662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6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8498e0662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498e0662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1200">
              <a:solidFill>
                <a:srgbClr val="17161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g8498e0662b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817e12653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6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a817e12653_5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f1a9260a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61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gaf1a9260ad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f58e63f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61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gaf58e63f1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0.png"/><Relationship Id="rId6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FA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27178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299" y="6213545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4119729" y="0"/>
            <a:ext cx="14168271" cy="10287000"/>
          </a:xfrm>
          <a:prstGeom prst="rect">
            <a:avLst/>
          </a:prstGeom>
          <a:solidFill>
            <a:srgbClr val="1716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028139" y="5823385"/>
            <a:ext cx="701262" cy="734720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716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5086700" y="2554900"/>
            <a:ext cx="11915400" cy="5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600">
                <a:solidFill>
                  <a:srgbClr val="F7F4FA"/>
                </a:solidFill>
                <a:latin typeface="Lora"/>
                <a:ea typeface="Lora"/>
                <a:cs typeface="Lora"/>
                <a:sym typeface="Lora"/>
              </a:rPr>
              <a:t>Netflix Originals Recommendations </a:t>
            </a:r>
            <a:endParaRPr b="1" sz="9600">
              <a:solidFill>
                <a:srgbClr val="F7F4FA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600">
              <a:solidFill>
                <a:srgbClr val="F7F4FA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99"/>
              <a:buFont typeface="Arial"/>
              <a:buNone/>
            </a:pPr>
            <a:r>
              <a:t/>
            </a:r>
            <a:endParaRPr b="1" sz="9600">
              <a:solidFill>
                <a:srgbClr val="F7F4FA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02191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8150" y="924791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FA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 rot="10800000">
            <a:off x="17274467" y="9002872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1278614" y="3519608"/>
            <a:ext cx="67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None/>
            </a:pPr>
            <a:r>
              <a:rPr b="0" i="0" lang="en-US" sz="3799" u="none" cap="none" strike="noStrike">
                <a:solidFill>
                  <a:srgbClr val="F7F4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1278614" y="5818596"/>
            <a:ext cx="67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None/>
            </a:pPr>
            <a:r>
              <a:rPr b="0" i="0" lang="en-US" sz="3799" u="none" cap="none" strike="noStrike">
                <a:solidFill>
                  <a:srgbClr val="F7F4F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13181550" y="2746050"/>
            <a:ext cx="49836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b="1" lang="en-US" sz="7200">
                <a:solidFill>
                  <a:srgbClr val="17161C"/>
                </a:solidFill>
                <a:latin typeface="Lora"/>
                <a:ea typeface="Lora"/>
                <a:cs typeface="Lora"/>
                <a:sym typeface="Lora"/>
              </a:rPr>
              <a:t>TV Graph</a:t>
            </a:r>
            <a:endParaRPr b="1" sz="7200">
              <a:solidFill>
                <a:srgbClr val="17161C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t/>
            </a:r>
            <a:endParaRPr b="1" sz="4800">
              <a:solidFill>
                <a:srgbClr val="17161C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6" name="Google Shape;206;p23"/>
          <p:cNvSpPr/>
          <p:nvPr/>
        </p:nvSpPr>
        <p:spPr>
          <a:xfrm rot="10800000">
            <a:off x="17573617" y="4617297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1780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4940786" y="476741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75" y="1545532"/>
            <a:ext cx="12023649" cy="689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FA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 rot="10800000">
            <a:off x="17274467" y="9002872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1278614" y="3519608"/>
            <a:ext cx="67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None/>
            </a:pPr>
            <a:r>
              <a:rPr b="0" i="0" lang="en-US" sz="3799" u="none" cap="none" strike="noStrike">
                <a:solidFill>
                  <a:srgbClr val="F7F4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1278614" y="5818596"/>
            <a:ext cx="67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None/>
            </a:pPr>
            <a:r>
              <a:rPr b="0" i="0" lang="en-US" sz="3799" u="none" cap="none" strike="noStrike">
                <a:solidFill>
                  <a:srgbClr val="F7F4F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12290875" y="412150"/>
            <a:ext cx="49836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b="1" lang="en-US" sz="7200">
                <a:solidFill>
                  <a:srgbClr val="17161C"/>
                </a:solidFill>
                <a:latin typeface="Lora"/>
                <a:ea typeface="Lora"/>
                <a:cs typeface="Lora"/>
                <a:sym typeface="Lora"/>
              </a:rPr>
              <a:t>TV Shows</a:t>
            </a:r>
            <a:endParaRPr b="1" sz="7200">
              <a:solidFill>
                <a:srgbClr val="17161C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t/>
            </a:r>
            <a:endParaRPr b="1" sz="4800">
              <a:solidFill>
                <a:srgbClr val="17161C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8" name="Google Shape;218;p24"/>
          <p:cNvSpPr/>
          <p:nvPr/>
        </p:nvSpPr>
        <p:spPr>
          <a:xfrm rot="10800000">
            <a:off x="17573617" y="4617297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1780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4940786" y="476741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024" y="687550"/>
            <a:ext cx="11389063" cy="444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030" y="5302050"/>
            <a:ext cx="11541031" cy="44492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/>
        </p:nvSpPr>
        <p:spPr>
          <a:xfrm>
            <a:off x="12252600" y="1667000"/>
            <a:ext cx="4005600" cy="28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KEY INSIGHTS: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Documentary series are highly varied in rating score and number of reviews even though the average rating is high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Music TV shows have few people rating but perform very well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Adventure and Crime shows generally have consistently good ratings with high review rates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FA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/>
          <p:nvPr/>
        </p:nvSpPr>
        <p:spPr>
          <a:xfrm rot="10800000">
            <a:off x="17274467" y="9002872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1278614" y="3519608"/>
            <a:ext cx="67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None/>
            </a:pPr>
            <a:r>
              <a:rPr b="0" i="0" lang="en-US" sz="3799" u="none" cap="none" strike="noStrike">
                <a:solidFill>
                  <a:srgbClr val="F7F4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1278614" y="5818596"/>
            <a:ext cx="67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None/>
            </a:pPr>
            <a:r>
              <a:rPr b="0" i="0" lang="en-US" sz="3799" u="none" cap="none" strike="noStrike">
                <a:solidFill>
                  <a:srgbClr val="F7F4F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5"/>
          <p:cNvSpPr/>
          <p:nvPr/>
        </p:nvSpPr>
        <p:spPr>
          <a:xfrm rot="10800000">
            <a:off x="17573617" y="4617297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1780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4940786" y="476741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00" y="706009"/>
            <a:ext cx="11541025" cy="443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650" y="5491569"/>
            <a:ext cx="11541023" cy="44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 txBox="1"/>
          <p:nvPr/>
        </p:nvSpPr>
        <p:spPr>
          <a:xfrm>
            <a:off x="12290875" y="412150"/>
            <a:ext cx="49836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b="1" lang="en-US" sz="7200">
                <a:solidFill>
                  <a:srgbClr val="17161C"/>
                </a:solidFill>
                <a:latin typeface="Lora"/>
                <a:ea typeface="Lora"/>
                <a:cs typeface="Lora"/>
                <a:sym typeface="Lora"/>
              </a:rPr>
              <a:t>TV Shows</a:t>
            </a:r>
            <a:endParaRPr b="1" sz="7200">
              <a:solidFill>
                <a:srgbClr val="17161C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t/>
            </a:r>
            <a:endParaRPr b="1" sz="4800">
              <a:solidFill>
                <a:srgbClr val="17161C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12252600" y="1667000"/>
            <a:ext cx="4005600" cy="28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KEY INSIGHTS: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Documentary series again show a wide spectrum of emotions — people either respond very positively or very negatively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Comedies are also polarizing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Sports and Music shows have positive response but few reviews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Family and Animation are generally positive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FA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 rot="10800000">
            <a:off x="17274467" y="9002872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1278614" y="3519608"/>
            <a:ext cx="67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None/>
            </a:pPr>
            <a:r>
              <a:rPr b="0" i="0" lang="en-US" sz="3799" u="none" cap="none" strike="noStrike">
                <a:solidFill>
                  <a:srgbClr val="F7F4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1278614" y="5818596"/>
            <a:ext cx="67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None/>
            </a:pPr>
            <a:r>
              <a:rPr b="0" i="0" lang="en-US" sz="3799" u="none" cap="none" strike="noStrike">
                <a:solidFill>
                  <a:srgbClr val="F7F4F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13053125" y="1005600"/>
            <a:ext cx="49836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b="1" lang="en-US" sz="7200">
                <a:solidFill>
                  <a:srgbClr val="17161C"/>
                </a:solidFill>
                <a:latin typeface="Lora"/>
                <a:ea typeface="Lora"/>
                <a:cs typeface="Lora"/>
                <a:sym typeface="Lora"/>
              </a:rPr>
              <a:t>Movie Graph</a:t>
            </a:r>
            <a:endParaRPr b="1" sz="7200">
              <a:solidFill>
                <a:srgbClr val="17161C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t/>
            </a:r>
            <a:endParaRPr b="1" sz="4800">
              <a:solidFill>
                <a:srgbClr val="17161C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6" name="Google Shape;246;p26"/>
          <p:cNvSpPr/>
          <p:nvPr/>
        </p:nvSpPr>
        <p:spPr>
          <a:xfrm rot="10800000">
            <a:off x="17573617" y="4617297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1780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4940786" y="476741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854" y="1680250"/>
            <a:ext cx="11685675" cy="662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FA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/>
          <p:nvPr/>
        </p:nvSpPr>
        <p:spPr>
          <a:xfrm rot="10800000">
            <a:off x="17274467" y="9002872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1278614" y="3519608"/>
            <a:ext cx="67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None/>
            </a:pPr>
            <a:r>
              <a:rPr b="0" i="0" lang="en-US" sz="3799" u="none" cap="none" strike="noStrike">
                <a:solidFill>
                  <a:srgbClr val="F7F4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1278614" y="5818596"/>
            <a:ext cx="67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None/>
            </a:pPr>
            <a:r>
              <a:rPr b="0" i="0" lang="en-US" sz="3799" u="none" cap="none" strike="noStrike">
                <a:solidFill>
                  <a:srgbClr val="F7F4F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 rot="10800000">
            <a:off x="17573617" y="4617297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1780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4940786" y="476741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101" y="510375"/>
            <a:ext cx="11630854" cy="444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525" y="5201850"/>
            <a:ext cx="11785996" cy="444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7"/>
          <p:cNvSpPr txBox="1"/>
          <p:nvPr/>
        </p:nvSpPr>
        <p:spPr>
          <a:xfrm>
            <a:off x="12290875" y="412150"/>
            <a:ext cx="49836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b="1" lang="en-US" sz="7200">
                <a:solidFill>
                  <a:srgbClr val="17161C"/>
                </a:solidFill>
                <a:latin typeface="Lora"/>
                <a:ea typeface="Lora"/>
                <a:cs typeface="Lora"/>
                <a:sym typeface="Lora"/>
              </a:rPr>
              <a:t>Movies</a:t>
            </a:r>
            <a:endParaRPr b="1" sz="7200">
              <a:solidFill>
                <a:srgbClr val="17161C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t/>
            </a:r>
            <a:endParaRPr b="1" sz="4800">
              <a:solidFill>
                <a:srgbClr val="17161C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12252600" y="1667000"/>
            <a:ext cx="4005600" cy="28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KEY INSIGHTS: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Biopics, Adventure, and Animation movies score the highest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FA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/>
          <p:nvPr/>
        </p:nvSpPr>
        <p:spPr>
          <a:xfrm rot="10800000">
            <a:off x="17274467" y="9002872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1278614" y="3519608"/>
            <a:ext cx="67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None/>
            </a:pPr>
            <a:r>
              <a:rPr b="0" i="0" lang="en-US" sz="3799" u="none" cap="none" strike="noStrike">
                <a:solidFill>
                  <a:srgbClr val="F7F4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1278614" y="5818596"/>
            <a:ext cx="67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None/>
            </a:pPr>
            <a:r>
              <a:rPr b="0" i="0" lang="en-US" sz="3799" u="none" cap="none" strike="noStrike">
                <a:solidFill>
                  <a:srgbClr val="F7F4F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8"/>
          <p:cNvSpPr/>
          <p:nvPr/>
        </p:nvSpPr>
        <p:spPr>
          <a:xfrm rot="10800000">
            <a:off x="17573617" y="4617297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1780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4940786" y="476741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575" y="598903"/>
            <a:ext cx="11775876" cy="444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900" y="5365744"/>
            <a:ext cx="11775871" cy="447490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8"/>
          <p:cNvSpPr txBox="1"/>
          <p:nvPr/>
        </p:nvSpPr>
        <p:spPr>
          <a:xfrm>
            <a:off x="12290875" y="412150"/>
            <a:ext cx="49836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b="1" lang="en-US" sz="7200">
                <a:solidFill>
                  <a:srgbClr val="17161C"/>
                </a:solidFill>
                <a:latin typeface="Lora"/>
                <a:ea typeface="Lora"/>
                <a:cs typeface="Lora"/>
                <a:sym typeface="Lora"/>
              </a:rPr>
              <a:t>Movies</a:t>
            </a:r>
            <a:endParaRPr b="1" sz="7200">
              <a:solidFill>
                <a:srgbClr val="17161C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t/>
            </a:r>
            <a:endParaRPr b="1" sz="4800">
              <a:solidFill>
                <a:srgbClr val="17161C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12252600" y="1667000"/>
            <a:ext cx="4005600" cy="28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KEY INSIGHTS: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Significantly weaker opinions than with Netflix TV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Action is the most varied — some movies have a 0.6 compounded sentiment score, some have a 0.8 compound score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Horror and Thrillers have generally negative reviews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FA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966161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 rot="10800000">
            <a:off x="1424861" y="997672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716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966161" y="4774805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966155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 txBox="1"/>
          <p:nvPr/>
        </p:nvSpPr>
        <p:spPr>
          <a:xfrm>
            <a:off x="5773100" y="675443"/>
            <a:ext cx="91167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b="1" lang="en-US" sz="8000">
                <a:solidFill>
                  <a:srgbClr val="17161C"/>
                </a:solidFill>
                <a:latin typeface="Lora"/>
                <a:ea typeface="Lora"/>
                <a:cs typeface="Lora"/>
                <a:sym typeface="Lora"/>
              </a:rPr>
              <a:t>User Interaction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94700" y="7639575"/>
            <a:ext cx="599550" cy="9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/>
          <p:nvPr/>
        </p:nvSpPr>
        <p:spPr>
          <a:xfrm>
            <a:off x="4572000" y="2390575"/>
            <a:ext cx="13101300" cy="6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ora"/>
              <a:buChar char="●"/>
            </a:pPr>
            <a:r>
              <a:rPr lang="en-US" sz="2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Users can choose different endpoints in a flask to obtain data from IMDB (number of reviews, IMDB score, </a:t>
            </a:r>
            <a:r>
              <a:rPr lang="en-US" sz="2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genre, etc.)</a:t>
            </a:r>
            <a:endParaRPr sz="2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ora"/>
              <a:buChar char="●"/>
            </a:pPr>
            <a:r>
              <a:rPr lang="en-US" sz="2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Different endpoints for compare data on ratings with different genres, movies or TV shows, or sentiment analysis.</a:t>
            </a:r>
            <a:endParaRPr sz="2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ora"/>
              <a:buChar char="●"/>
            </a:pPr>
            <a:r>
              <a:rPr lang="en-US" sz="2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This could aid Netflix in making management decisions on where to allocate their spendings</a:t>
            </a:r>
            <a:endParaRPr sz="2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ora"/>
              <a:buChar char="●"/>
            </a:pPr>
            <a:r>
              <a:rPr lang="en-US" sz="2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Different Endpoints are</a:t>
            </a:r>
            <a:endParaRPr sz="2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ora"/>
              <a:buChar char="○"/>
            </a:pPr>
            <a:r>
              <a:rPr lang="en-US" sz="2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/tv</a:t>
            </a:r>
            <a:endParaRPr sz="2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ora"/>
              <a:buChar char="○"/>
            </a:pPr>
            <a:r>
              <a:rPr lang="en-US" sz="2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/movie</a:t>
            </a:r>
            <a:endParaRPr sz="2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ora"/>
              <a:buChar char="○"/>
            </a:pPr>
            <a:r>
              <a:rPr lang="en-US" sz="2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/tvgraphs</a:t>
            </a:r>
            <a:endParaRPr sz="2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ora"/>
              <a:buChar char="○"/>
            </a:pPr>
            <a:r>
              <a:rPr lang="en-US" sz="2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/moviegraphs</a:t>
            </a:r>
            <a:endParaRPr sz="2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FA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/>
        </p:nvSpPr>
        <p:spPr>
          <a:xfrm>
            <a:off x="1278614" y="3519608"/>
            <a:ext cx="67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None/>
            </a:pPr>
            <a:r>
              <a:rPr b="0" i="0" lang="en-US" sz="3799" u="none" cap="none" strike="noStrike">
                <a:solidFill>
                  <a:srgbClr val="F7F4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1278614" y="5818596"/>
            <a:ext cx="67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None/>
            </a:pPr>
            <a:r>
              <a:rPr b="0" i="0" lang="en-US" sz="3799" u="none" cap="none" strike="noStrike">
                <a:solidFill>
                  <a:srgbClr val="F7F4F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12595525" y="-2240925"/>
            <a:ext cx="7006370" cy="734064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12951900" y="410575"/>
            <a:ext cx="5336100" cy="26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b="1" lang="en-US" sz="5800">
                <a:solidFill>
                  <a:srgbClr val="17161C"/>
                </a:solidFill>
                <a:latin typeface="Lora"/>
                <a:ea typeface="Lora"/>
                <a:cs typeface="Lora"/>
                <a:sym typeface="Lora"/>
              </a:rPr>
              <a:t>Issues &amp; Room For Improvement</a:t>
            </a:r>
            <a:endParaRPr b="1" sz="5800">
              <a:solidFill>
                <a:srgbClr val="17161C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97" name="Google Shape;2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4986779" y="6401492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0"/>
          <p:cNvSpPr/>
          <p:nvPr/>
        </p:nvSpPr>
        <p:spPr>
          <a:xfrm rot="10800000">
            <a:off x="17573617" y="9003722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430650" y="861875"/>
            <a:ext cx="5622300" cy="79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Lora"/>
              <a:buChar char="●"/>
            </a:pPr>
            <a:r>
              <a:rPr lang="en-US" sz="3500">
                <a:latin typeface="Lora"/>
                <a:ea typeface="Lora"/>
                <a:cs typeface="Lora"/>
                <a:sym typeface="Lora"/>
              </a:rPr>
              <a:t>One time we tried to web scrape titles of the shows and movies, and the output had Chinese characters. </a:t>
            </a:r>
            <a:endParaRPr sz="3500">
              <a:latin typeface="Lora"/>
              <a:ea typeface="Lora"/>
              <a:cs typeface="Lora"/>
              <a:sym typeface="Lora"/>
            </a:endParaRPr>
          </a:p>
          <a:p>
            <a:pPr indent="-450850" lvl="0" marL="457200" rtl="0" algn="l">
              <a:spcBef>
                <a:spcPts val="1000"/>
              </a:spcBef>
              <a:spcAft>
                <a:spcPts val="0"/>
              </a:spcAft>
              <a:buSzPts val="3500"/>
              <a:buFont typeface="Lora"/>
              <a:buChar char="●"/>
            </a:pPr>
            <a:r>
              <a:rPr lang="en-US" sz="3500">
                <a:latin typeface="Lora"/>
                <a:ea typeface="Lora"/>
                <a:cs typeface="Lora"/>
                <a:sym typeface="Lora"/>
              </a:rPr>
              <a:t>Took a long time to run code so we created pickles</a:t>
            </a:r>
            <a:endParaRPr sz="3500">
              <a:latin typeface="Lora"/>
              <a:ea typeface="Lora"/>
              <a:cs typeface="Lora"/>
              <a:sym typeface="Lora"/>
            </a:endParaRPr>
          </a:p>
          <a:p>
            <a:pPr indent="-450850" lvl="0" marL="457200" rtl="0" algn="l">
              <a:spcBef>
                <a:spcPts val="1000"/>
              </a:spcBef>
              <a:spcAft>
                <a:spcPts val="0"/>
              </a:spcAft>
              <a:buSzPts val="3500"/>
              <a:buFont typeface="Lora"/>
              <a:buChar char="●"/>
            </a:pPr>
            <a:r>
              <a:rPr lang="en-US" sz="3500">
                <a:latin typeface="Lora"/>
                <a:ea typeface="Lora"/>
                <a:cs typeface="Lora"/>
                <a:sym typeface="Lora"/>
              </a:rPr>
              <a:t>Matplotlib and JSON did not work in Flask</a:t>
            </a:r>
            <a:endParaRPr sz="35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5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6740250" y="861875"/>
            <a:ext cx="5855400" cy="79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Lora"/>
              <a:buChar char="●"/>
            </a:pPr>
            <a:r>
              <a:rPr lang="en-US" sz="3500">
                <a:latin typeface="Lora"/>
                <a:ea typeface="Lora"/>
                <a:cs typeface="Lora"/>
                <a:sym typeface="Lora"/>
              </a:rPr>
              <a:t>Don’t set the values (title, genre, number of reviews, IMDb grades) as proxy variables</a:t>
            </a:r>
            <a:endParaRPr sz="3500">
              <a:latin typeface="Lora"/>
              <a:ea typeface="Lora"/>
              <a:cs typeface="Lora"/>
              <a:sym typeface="Lora"/>
            </a:endParaRPr>
          </a:p>
          <a:p>
            <a:pPr indent="-450850" lvl="0" marL="457200" rtl="0" algn="l">
              <a:spcBef>
                <a:spcPts val="1000"/>
              </a:spcBef>
              <a:spcAft>
                <a:spcPts val="0"/>
              </a:spcAft>
              <a:buSzPts val="3500"/>
              <a:buFont typeface="Lora"/>
              <a:buChar char="●"/>
            </a:pPr>
            <a:r>
              <a:rPr lang="en-US" sz="3500">
                <a:latin typeface="Lora"/>
                <a:ea typeface="Lora"/>
                <a:cs typeface="Lora"/>
                <a:sym typeface="Lora"/>
              </a:rPr>
              <a:t>Collect the  movie runtime, movie ratings (ex: TV-MA, PG, R), and list of actors/actresses)</a:t>
            </a:r>
            <a:endParaRPr sz="3500">
              <a:latin typeface="Lora"/>
              <a:ea typeface="Lora"/>
              <a:cs typeface="Lora"/>
              <a:sym typeface="Lora"/>
            </a:endParaRPr>
          </a:p>
          <a:p>
            <a:pPr indent="-450850" lvl="0" marL="457200" rtl="0" algn="l">
              <a:spcBef>
                <a:spcPts val="1000"/>
              </a:spcBef>
              <a:spcAft>
                <a:spcPts val="0"/>
              </a:spcAft>
              <a:buSzPts val="3500"/>
              <a:buFont typeface="Lora"/>
              <a:buChar char="●"/>
            </a:pPr>
            <a:r>
              <a:rPr lang="en-US" sz="3500">
                <a:latin typeface="Lora"/>
                <a:ea typeface="Lora"/>
                <a:cs typeface="Lora"/>
                <a:sym typeface="Lora"/>
              </a:rPr>
              <a:t>Request to use the Twitter API, so to better figure out sentiment analysis of tweets. </a:t>
            </a:r>
            <a:endParaRPr sz="35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01" name="Google Shape;301;p30"/>
          <p:cNvCxnSpPr/>
          <p:nvPr/>
        </p:nvCxnSpPr>
        <p:spPr>
          <a:xfrm>
            <a:off x="6464100" y="861875"/>
            <a:ext cx="43200" cy="9247800"/>
          </a:xfrm>
          <a:prstGeom prst="straightConnector1">
            <a:avLst/>
          </a:prstGeom>
          <a:noFill/>
          <a:ln cap="flat" cmpd="sng" w="9525">
            <a:solidFill>
              <a:srgbClr val="FF1A8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FA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/>
        </p:nvSpPr>
        <p:spPr>
          <a:xfrm>
            <a:off x="1278614" y="3519608"/>
            <a:ext cx="67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None/>
            </a:pPr>
            <a:r>
              <a:rPr b="0" i="0" lang="en-US" sz="3799" u="none" cap="none" strike="noStrike">
                <a:solidFill>
                  <a:srgbClr val="F7F4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1278614" y="5818596"/>
            <a:ext cx="67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None/>
            </a:pPr>
            <a:r>
              <a:rPr b="0" i="0" lang="en-US" sz="3799" u="none" cap="none" strike="noStrike">
                <a:solidFill>
                  <a:srgbClr val="F7F4F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10201275" y="-2240925"/>
            <a:ext cx="9396778" cy="788759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10715625" y="410575"/>
            <a:ext cx="7367100" cy="43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b="1" lang="en-US" sz="6700">
                <a:solidFill>
                  <a:srgbClr val="17161C"/>
                </a:solidFill>
                <a:latin typeface="Lora"/>
                <a:ea typeface="Lora"/>
                <a:cs typeface="Lora"/>
                <a:sym typeface="Lora"/>
              </a:rPr>
              <a:t>Our Recommendation for Netflix</a:t>
            </a:r>
            <a:endParaRPr b="1" sz="6700">
              <a:solidFill>
                <a:srgbClr val="17161C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4986779" y="6401492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 rot="10800000">
            <a:off x="17573617" y="9003722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518650" y="2099250"/>
            <a:ext cx="9682500" cy="79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Lora"/>
                <a:ea typeface="Lora"/>
                <a:cs typeface="Lora"/>
                <a:sym typeface="Lora"/>
              </a:rPr>
              <a:t>Based on our findings, we suggest that Netflix invest more money in: </a:t>
            </a:r>
            <a:endParaRPr sz="35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latin typeface="Lora"/>
              <a:ea typeface="Lora"/>
              <a:cs typeface="Lora"/>
              <a:sym typeface="Lora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Lora"/>
              <a:buChar char="●"/>
            </a:pPr>
            <a:r>
              <a:rPr lang="en-US" sz="3500">
                <a:latin typeface="Lora"/>
                <a:ea typeface="Lora"/>
                <a:cs typeface="Lora"/>
                <a:sym typeface="Lora"/>
              </a:rPr>
              <a:t>Exceptional Documentary, Crime, and Adventure series: high ratings and emotional investment </a:t>
            </a:r>
            <a:endParaRPr sz="3500">
              <a:latin typeface="Lora"/>
              <a:ea typeface="Lora"/>
              <a:cs typeface="Lora"/>
              <a:sym typeface="Lora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Lora"/>
              <a:buChar char="●"/>
            </a:pPr>
            <a:r>
              <a:rPr lang="en-US" sz="3500">
                <a:latin typeface="Lora"/>
                <a:ea typeface="Lora"/>
                <a:cs typeface="Lora"/>
                <a:sym typeface="Lora"/>
              </a:rPr>
              <a:t>Emotional Family and Animation series and movies: high emotional investment </a:t>
            </a:r>
            <a:endParaRPr sz="35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Lora"/>
              <a:ea typeface="Lora"/>
              <a:cs typeface="Lora"/>
              <a:sym typeface="Lora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Lora"/>
              <a:buChar char="●"/>
            </a:pPr>
            <a:r>
              <a:rPr lang="en-US" sz="3500">
                <a:latin typeface="Lora"/>
                <a:ea typeface="Lora"/>
                <a:cs typeface="Lora"/>
                <a:sym typeface="Lora"/>
              </a:rPr>
              <a:t>Limitation: Need to compare to Netflix-owned subscriber data</a:t>
            </a:r>
            <a:endParaRPr sz="35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7F7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type="title"/>
          </p:nvPr>
        </p:nvSpPr>
        <p:spPr>
          <a:xfrm>
            <a:off x="5376300" y="3840300"/>
            <a:ext cx="7535400" cy="260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solidFill>
                  <a:srgbClr val="FF008A"/>
                </a:solidFill>
                <a:latin typeface="Lora"/>
                <a:ea typeface="Lora"/>
                <a:cs typeface="Lora"/>
                <a:sym typeface="Lora"/>
              </a:rPr>
              <a:t>Q&amp;A</a:t>
            </a:r>
            <a:endParaRPr b="1" sz="15000">
              <a:solidFill>
                <a:srgbClr val="FF008A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1A88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8482429" y="2381803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10552629" y="0"/>
            <a:ext cx="7735500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0881227" y="997200"/>
            <a:ext cx="6395400" cy="2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en-US" sz="8000">
                <a:solidFill>
                  <a:srgbClr val="17161C"/>
                </a:solidFill>
                <a:latin typeface="Lora"/>
                <a:ea typeface="Lora"/>
                <a:cs typeface="Lora"/>
                <a:sym typeface="Lora"/>
              </a:rPr>
              <a:t>Presentation</a:t>
            </a:r>
            <a:r>
              <a:rPr b="1" lang="en-US" sz="8000">
                <a:solidFill>
                  <a:srgbClr val="17161C"/>
                </a:solidFill>
                <a:latin typeface="Lora"/>
                <a:ea typeface="Lora"/>
                <a:cs typeface="Lora"/>
                <a:sym typeface="Lora"/>
              </a:rPr>
              <a:t> Overview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454925" y="4042200"/>
            <a:ext cx="5106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000">
                <a:latin typeface="Lora"/>
                <a:ea typeface="Lora"/>
                <a:cs typeface="Lora"/>
                <a:sym typeface="Lora"/>
              </a:rPr>
              <a:t>Process and Issues</a:t>
            </a:r>
            <a:endParaRPr sz="30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8482429" y="597844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27736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0526043" y="6270719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 rot="5400000">
            <a:off x="16545174" y="5794688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716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3921649" y="6270719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 rot="5400000">
            <a:off x="1175616" y="2414960"/>
            <a:ext cx="961659" cy="1007540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716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358561" y="2587634"/>
            <a:ext cx="595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1" sz="3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0" name="Google Shape;110;p15"/>
          <p:cNvSpPr/>
          <p:nvPr/>
        </p:nvSpPr>
        <p:spPr>
          <a:xfrm rot="5400000">
            <a:off x="1189953" y="5422547"/>
            <a:ext cx="961659" cy="1007540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716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258745" y="5569163"/>
            <a:ext cx="824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b="1" sz="3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2" name="Google Shape;112;p15"/>
          <p:cNvSpPr/>
          <p:nvPr/>
        </p:nvSpPr>
        <p:spPr>
          <a:xfrm rot="5400000">
            <a:off x="1175628" y="3819385"/>
            <a:ext cx="961659" cy="1007540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716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244420" y="3966000"/>
            <a:ext cx="824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b="1" sz="3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4" name="Google Shape;114;p15"/>
          <p:cNvSpPr/>
          <p:nvPr/>
        </p:nvSpPr>
        <p:spPr>
          <a:xfrm rot="5400000">
            <a:off x="1175616" y="6864497"/>
            <a:ext cx="961659" cy="1007540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716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478075" y="2627475"/>
            <a:ext cx="4533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000">
                <a:latin typeface="Lora"/>
                <a:ea typeface="Lora"/>
                <a:cs typeface="Lora"/>
                <a:sym typeface="Lora"/>
              </a:rPr>
              <a:t>Problem</a:t>
            </a:r>
            <a:endParaRPr i="0" sz="30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454925" y="5619713"/>
            <a:ext cx="5106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000">
                <a:latin typeface="Lora"/>
                <a:ea typeface="Lora"/>
                <a:cs typeface="Lora"/>
                <a:sym typeface="Lora"/>
              </a:rPr>
              <a:t>Solution and Final Data</a:t>
            </a:r>
            <a:endParaRPr i="0" sz="30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2496675" y="7120025"/>
            <a:ext cx="57024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000">
                <a:latin typeface="Lora"/>
                <a:ea typeface="Lora"/>
                <a:cs typeface="Lora"/>
                <a:sym typeface="Lora"/>
              </a:rPr>
              <a:t>Room for Improvement</a:t>
            </a:r>
            <a:endParaRPr i="0" sz="30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1244407" y="7012450"/>
            <a:ext cx="824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b="1" sz="3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FA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4163361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/>
          <p:nvPr/>
        </p:nvSpPr>
        <p:spPr>
          <a:xfrm rot="10800000">
            <a:off x="16064436" y="997672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716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4163361" y="4774805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1305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1001325" y="997675"/>
            <a:ext cx="11082900" cy="15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b="1" lang="en-US" sz="7999">
                <a:solidFill>
                  <a:srgbClr val="17161C"/>
                </a:solidFill>
                <a:latin typeface="Lora"/>
                <a:ea typeface="Lora"/>
                <a:cs typeface="Lora"/>
                <a:sym typeface="Lora"/>
              </a:rPr>
              <a:t>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707150" y="2462500"/>
            <a:ext cx="13101300" cy="5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</a:pPr>
            <a:r>
              <a:rPr lang="en-US" sz="2400">
                <a:solidFill>
                  <a:srgbClr val="212121"/>
                </a:solidFill>
                <a:latin typeface="Lora"/>
                <a:ea typeface="Lora"/>
                <a:cs typeface="Lora"/>
                <a:sym typeface="Lora"/>
              </a:rPr>
              <a:t>Netflix, which once unequivocally dominated the SVOD streaming industry, is now plateauing in subscriber growth. </a:t>
            </a:r>
            <a:endParaRPr sz="2400">
              <a:solidFill>
                <a:srgbClr val="21212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1212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</a:pPr>
            <a:r>
              <a:rPr lang="en-US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This is most likely due to the lack of major new releases, inactive accounts, and growth of competitors</a:t>
            </a:r>
            <a:endParaRPr sz="2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</a:pPr>
            <a:r>
              <a:rPr lang="en-US" sz="2400">
                <a:solidFill>
                  <a:srgbClr val="212121"/>
                </a:solidFill>
                <a:latin typeface="Lora"/>
                <a:ea typeface="Lora"/>
                <a:cs typeface="Lora"/>
                <a:sym typeface="Lora"/>
              </a:rPr>
              <a:t>Our research will help Netflix determine which type of original content performs best in terms of ratings and social media word of mouth that the company should invest in.</a:t>
            </a:r>
            <a:endParaRPr sz="2400">
              <a:solidFill>
                <a:srgbClr val="21212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1212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</a:pPr>
            <a:r>
              <a:rPr lang="en-US" sz="2400">
                <a:solidFill>
                  <a:srgbClr val="212121"/>
                </a:solidFill>
                <a:latin typeface="Lora"/>
                <a:ea typeface="Lora"/>
                <a:cs typeface="Lora"/>
                <a:sym typeface="Lora"/>
              </a:rPr>
              <a:t> We will be focusing specifically on Netflix Originals, both films and tv shows</a:t>
            </a:r>
            <a:endParaRPr sz="2400">
              <a:solidFill>
                <a:srgbClr val="21212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1625" y="7073325"/>
            <a:ext cx="3772550" cy="32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6050" y="7292216"/>
            <a:ext cx="3095950" cy="233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FA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 rot="10800000">
            <a:off x="17573617" y="4617297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1780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4940786" y="4767417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1057500" y="2540738"/>
            <a:ext cx="12313500" cy="19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1159400" y="2424200"/>
            <a:ext cx="13428000" cy="7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Font typeface="Lora"/>
              <a:buAutoNum type="arabicPeriod"/>
            </a:pPr>
            <a:r>
              <a:rPr lang="en-US" sz="2500">
                <a:latin typeface="Lora"/>
                <a:ea typeface="Lora"/>
                <a:cs typeface="Lora"/>
                <a:sym typeface="Lora"/>
              </a:rPr>
              <a:t>Get all information on Netflix Originals film and tv shows (e.g. Titles, Unique IDs, Ratings, #of reviews, genre, etc.)</a:t>
            </a:r>
            <a:endParaRPr sz="25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ora"/>
              <a:ea typeface="Lora"/>
              <a:cs typeface="Lora"/>
              <a:sym typeface="Lora"/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Font typeface="Lora"/>
              <a:buAutoNum type="arabicPeriod"/>
            </a:pPr>
            <a:r>
              <a:rPr lang="en-US" sz="2500">
                <a:latin typeface="Lora"/>
                <a:ea typeface="Lora"/>
                <a:cs typeface="Lora"/>
                <a:sym typeface="Lora"/>
              </a:rPr>
              <a:t>Get all reviews and conduct sentimental analysis, organize all data</a:t>
            </a:r>
            <a:endParaRPr sz="25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ora"/>
              <a:ea typeface="Lora"/>
              <a:cs typeface="Lora"/>
              <a:sym typeface="Lora"/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Font typeface="Lora"/>
              <a:buAutoNum type="arabicPeriod"/>
            </a:pPr>
            <a:r>
              <a:rPr lang="en-US" sz="2500">
                <a:latin typeface="Lora"/>
                <a:ea typeface="Lora"/>
                <a:cs typeface="Lora"/>
                <a:sym typeface="Lora"/>
              </a:rPr>
              <a:t>Plot graphs, analyze the observation &amp; result</a:t>
            </a:r>
            <a:endParaRPr sz="25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ora"/>
              <a:ea typeface="Lora"/>
              <a:cs typeface="Lora"/>
              <a:sym typeface="Lora"/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1000"/>
              </a:spcAft>
              <a:buSzPts val="2500"/>
              <a:buFont typeface="Lora"/>
              <a:buAutoNum type="arabicPeriod"/>
            </a:pPr>
            <a:r>
              <a:rPr lang="en-US" sz="2500">
                <a:latin typeface="Lora"/>
                <a:ea typeface="Lora"/>
                <a:cs typeface="Lora"/>
                <a:sym typeface="Lora"/>
              </a:rPr>
              <a:t>Build flask application that allow user to display result from different endpoints</a:t>
            </a:r>
            <a:endParaRPr sz="25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370175" y="399450"/>
            <a:ext cx="109617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b="1" lang="en-US" sz="7999">
                <a:solidFill>
                  <a:srgbClr val="17161C"/>
                </a:solidFill>
                <a:latin typeface="Lora"/>
                <a:ea typeface="Lora"/>
                <a:cs typeface="Lora"/>
                <a:sym typeface="Lora"/>
              </a:rPr>
              <a:t>Process Overview</a:t>
            </a:r>
            <a:endParaRPr b="1" sz="7999">
              <a:solidFill>
                <a:srgbClr val="17161C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FA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 rot="10800000">
            <a:off x="17573617" y="4617297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1780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4940786" y="4767417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1057500" y="2540738"/>
            <a:ext cx="12313500" cy="19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1108500" y="1842250"/>
            <a:ext cx="12211500" cy="7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Font typeface="Lora"/>
              <a:buAutoNum type="arabicPeriod"/>
            </a:pPr>
            <a:r>
              <a:rPr lang="en-US" sz="2500">
                <a:latin typeface="Lora"/>
                <a:ea typeface="Lora"/>
                <a:cs typeface="Lora"/>
                <a:sym typeface="Lora"/>
              </a:rPr>
              <a:t>Web-scraping using  </a:t>
            </a:r>
            <a:r>
              <a:rPr b="1" lang="en-US" sz="2500">
                <a:latin typeface="Lora"/>
                <a:ea typeface="Lora"/>
                <a:cs typeface="Lora"/>
                <a:sym typeface="Lora"/>
              </a:rPr>
              <a:t>.json</a:t>
            </a:r>
            <a:r>
              <a:rPr lang="en-US" sz="2500">
                <a:latin typeface="Lora"/>
                <a:ea typeface="Lora"/>
                <a:cs typeface="Lora"/>
                <a:sym typeface="Lora"/>
              </a:rPr>
              <a:t> to get individual tv/movie link &amp; tt-code</a:t>
            </a:r>
            <a:endParaRPr sz="2500">
              <a:latin typeface="Lora"/>
              <a:ea typeface="Lora"/>
              <a:cs typeface="Lora"/>
              <a:sym typeface="Lora"/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Font typeface="Lora"/>
              <a:buAutoNum type="arabicPeriod"/>
            </a:pPr>
            <a:r>
              <a:rPr b="1" lang="en-US" sz="2500">
                <a:latin typeface="Lora"/>
                <a:ea typeface="Lora"/>
                <a:cs typeface="Lora"/>
                <a:sym typeface="Lora"/>
              </a:rPr>
              <a:t>BeautifulSoup </a:t>
            </a:r>
            <a:r>
              <a:rPr lang="en-US" sz="2500">
                <a:latin typeface="Lora"/>
                <a:ea typeface="Lora"/>
                <a:cs typeface="Lora"/>
                <a:sym typeface="Lora"/>
              </a:rPr>
              <a:t>to get Title, Title ID, # of reviews, IMDb grade</a:t>
            </a:r>
            <a:endParaRPr sz="2500">
              <a:latin typeface="Lora"/>
              <a:ea typeface="Lora"/>
              <a:cs typeface="Lora"/>
              <a:sym typeface="Lora"/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Font typeface="Lora"/>
              <a:buAutoNum type="arabicPeriod"/>
            </a:pPr>
            <a:r>
              <a:rPr b="1" lang="en-US" sz="2500">
                <a:latin typeface="Lora"/>
                <a:ea typeface="Lora"/>
                <a:cs typeface="Lora"/>
                <a:sym typeface="Lora"/>
              </a:rPr>
              <a:t>Regex </a:t>
            </a:r>
            <a:r>
              <a:rPr lang="en-US" sz="2500">
                <a:latin typeface="Lora"/>
                <a:ea typeface="Lora"/>
                <a:cs typeface="Lora"/>
                <a:sym typeface="Lora"/>
              </a:rPr>
              <a:t>to get year released </a:t>
            </a:r>
            <a:endParaRPr sz="2500">
              <a:latin typeface="Lora"/>
              <a:ea typeface="Lora"/>
              <a:cs typeface="Lora"/>
              <a:sym typeface="Lora"/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Font typeface="Lora"/>
              <a:buAutoNum type="arabicPeriod"/>
            </a:pPr>
            <a:r>
              <a:rPr lang="en-US" sz="2500">
                <a:latin typeface="Lora"/>
                <a:ea typeface="Lora"/>
                <a:cs typeface="Lora"/>
                <a:sym typeface="Lora"/>
              </a:rPr>
              <a:t>Used </a:t>
            </a:r>
            <a:r>
              <a:rPr b="1" lang="en-US" sz="2500">
                <a:latin typeface="Lora"/>
                <a:ea typeface="Lora"/>
                <a:cs typeface="Lora"/>
                <a:sym typeface="Lora"/>
              </a:rPr>
              <a:t>pandas </a:t>
            </a:r>
            <a:r>
              <a:rPr lang="en-US" sz="2500">
                <a:latin typeface="Lora"/>
                <a:ea typeface="Lora"/>
                <a:cs typeface="Lora"/>
                <a:sym typeface="Lora"/>
              </a:rPr>
              <a:t>to create 2 data-frames from highest to lowest IMDb grade</a:t>
            </a:r>
            <a:endParaRPr sz="25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1221900" y="399450"/>
            <a:ext cx="158442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b="1" lang="en-US" sz="7999">
                <a:solidFill>
                  <a:srgbClr val="17161C"/>
                </a:solidFill>
                <a:latin typeface="Lora"/>
                <a:ea typeface="Lora"/>
                <a:cs typeface="Lora"/>
                <a:sym typeface="Lora"/>
              </a:rPr>
              <a:t>Process: Web-Scraping</a:t>
            </a:r>
            <a:endParaRPr b="1" sz="7999">
              <a:solidFill>
                <a:srgbClr val="17161C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1900" y="4260625"/>
            <a:ext cx="10699809" cy="581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FA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/>
          <p:nvPr/>
        </p:nvSpPr>
        <p:spPr>
          <a:xfrm rot="10800000">
            <a:off x="17274467" y="9002872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1278614" y="3519608"/>
            <a:ext cx="67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None/>
            </a:pPr>
            <a:r>
              <a:rPr b="0" i="0" lang="en-US" sz="3799" u="none" cap="none" strike="noStrike">
                <a:solidFill>
                  <a:srgbClr val="F7F4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1278614" y="5818596"/>
            <a:ext cx="67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None/>
            </a:pPr>
            <a:r>
              <a:rPr b="0" i="0" lang="en-US" sz="3799" u="none" cap="none" strike="noStrike">
                <a:solidFill>
                  <a:srgbClr val="F7F4F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10121425" y="568800"/>
            <a:ext cx="7480500" cy="20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b="1" lang="en-US" sz="7200">
                <a:solidFill>
                  <a:srgbClr val="17161C"/>
                </a:solidFill>
                <a:latin typeface="Lora"/>
                <a:ea typeface="Lora"/>
                <a:cs typeface="Lora"/>
                <a:sym typeface="Lora"/>
              </a:rPr>
              <a:t>Uncertainties</a:t>
            </a:r>
            <a:endParaRPr b="1" sz="7200">
              <a:solidFill>
                <a:srgbClr val="17161C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t/>
            </a:r>
            <a:endParaRPr b="1" sz="4800">
              <a:solidFill>
                <a:srgbClr val="17161C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707150" y="2462500"/>
            <a:ext cx="13837200" cy="6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200"/>
              <a:buFont typeface="Lora"/>
              <a:buChar char="●"/>
            </a:pPr>
            <a:r>
              <a:rPr lang="en-US" sz="3200">
                <a:solidFill>
                  <a:srgbClr val="212121"/>
                </a:solidFill>
                <a:latin typeface="Lora"/>
                <a:ea typeface="Lora"/>
                <a:cs typeface="Lora"/>
                <a:sym typeface="Lora"/>
              </a:rPr>
              <a:t>Categories (title, IMDb grade, year, number of reviews, and genre) are subjectively judged, so it is not clear which is the most important factor to consider when choosing shows/movies.</a:t>
            </a:r>
            <a:endParaRPr sz="3200">
              <a:solidFill>
                <a:srgbClr val="21212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3200"/>
              <a:buFont typeface="Lora"/>
              <a:buChar char="●"/>
            </a:pPr>
            <a:r>
              <a:rPr lang="en-US" sz="3200">
                <a:solidFill>
                  <a:srgbClr val="212121"/>
                </a:solidFill>
                <a:latin typeface="Lora"/>
                <a:ea typeface="Lora"/>
                <a:cs typeface="Lora"/>
                <a:sym typeface="Lora"/>
              </a:rPr>
              <a:t>Some shows might be either a one-season reboot, a mini-series, or were cancelled after one season, or a continuing show</a:t>
            </a:r>
            <a:endParaRPr sz="3200">
              <a:solidFill>
                <a:srgbClr val="21212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3200"/>
              <a:buFont typeface="Lora"/>
              <a:buChar char="●"/>
            </a:pPr>
            <a:r>
              <a:rPr lang="en-US" sz="3200">
                <a:solidFill>
                  <a:srgbClr val="212121"/>
                </a:solidFill>
                <a:latin typeface="Lora"/>
                <a:ea typeface="Lora"/>
                <a:cs typeface="Lora"/>
                <a:sym typeface="Lora"/>
              </a:rPr>
              <a:t>There is always a possibility that the listings will have been updated, so formatting will be off.</a:t>
            </a:r>
            <a:endParaRPr sz="3200">
              <a:solidFill>
                <a:srgbClr val="21212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1212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1212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1" name="Google Shape;161;p19"/>
          <p:cNvSpPr/>
          <p:nvPr/>
        </p:nvSpPr>
        <p:spPr>
          <a:xfrm rot="10800000">
            <a:off x="17573617" y="4617297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1780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4940786" y="476741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2374" y="7646650"/>
            <a:ext cx="3385765" cy="22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FA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 rot="10800000">
            <a:off x="17573617" y="4617297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1780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4940786" y="4767417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/>
        </p:nvSpPr>
        <p:spPr>
          <a:xfrm>
            <a:off x="1057500" y="2540738"/>
            <a:ext cx="12313500" cy="19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1108500" y="2635000"/>
            <a:ext cx="7365600" cy="6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Lora"/>
              <a:buAutoNum type="arabicPeriod"/>
            </a:pPr>
            <a:r>
              <a:rPr lang="en-US" sz="2500">
                <a:latin typeface="Lora"/>
                <a:ea typeface="Lora"/>
                <a:cs typeface="Lora"/>
                <a:sym typeface="Lora"/>
              </a:rPr>
              <a:t>VADER Sentiment Analysis Package</a:t>
            </a:r>
            <a:endParaRPr sz="2500">
              <a:latin typeface="Lora"/>
              <a:ea typeface="Lora"/>
              <a:cs typeface="Lora"/>
              <a:sym typeface="Lora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Lora"/>
              <a:buAutoNum type="arabicPeriod"/>
            </a:pPr>
            <a:r>
              <a:rPr lang="en-US" sz="2500">
                <a:latin typeface="Lora"/>
                <a:ea typeface="Lora"/>
                <a:cs typeface="Lora"/>
                <a:sym typeface="Lora"/>
              </a:rPr>
              <a:t>SentimentIntensityAnalyzer to get a score for each review and loop through all reviews, e.g. </a:t>
            </a:r>
            <a:r>
              <a:rPr lang="en-US" sz="2500">
                <a:latin typeface="Lora"/>
                <a:ea typeface="Lora"/>
                <a:cs typeface="Lora"/>
                <a:sym typeface="Lora"/>
              </a:rPr>
              <a:t>{'compound': -0.969, 'neg': 0.17, 'neu': 0.695, 'pos': 0.136}</a:t>
            </a:r>
            <a:endParaRPr sz="2500">
              <a:latin typeface="Lora"/>
              <a:ea typeface="Lora"/>
              <a:cs typeface="Lora"/>
              <a:sym typeface="Lora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Lora"/>
              <a:buAutoNum type="arabicPeriod"/>
            </a:pPr>
            <a:r>
              <a:rPr lang="en-US" sz="2500">
                <a:latin typeface="Lora"/>
                <a:ea typeface="Lora"/>
                <a:cs typeface="Lora"/>
                <a:sym typeface="Lora"/>
              </a:rPr>
              <a:t>Get the compound score out and calculate the mean as the sentiment score</a:t>
            </a:r>
            <a:endParaRPr sz="2500">
              <a:latin typeface="Lora"/>
              <a:ea typeface="Lora"/>
              <a:cs typeface="Lora"/>
              <a:sym typeface="Lora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500"/>
              <a:buFont typeface="Lora"/>
              <a:buAutoNum type="arabicPeriod"/>
            </a:pPr>
            <a:r>
              <a:rPr lang="en-US" sz="2500">
                <a:latin typeface="Lora"/>
                <a:ea typeface="Lora"/>
                <a:cs typeface="Lora"/>
                <a:sym typeface="Lora"/>
              </a:rPr>
              <a:t>Add up the absolute score of negative and positive to get a intensity score</a:t>
            </a:r>
            <a:endParaRPr sz="25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1221900" y="610250"/>
            <a:ext cx="158442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b="1" lang="en-US" sz="7999">
                <a:solidFill>
                  <a:srgbClr val="17161C"/>
                </a:solidFill>
                <a:latin typeface="Lora"/>
                <a:ea typeface="Lora"/>
                <a:cs typeface="Lora"/>
                <a:sym typeface="Lora"/>
              </a:rPr>
              <a:t>Process: </a:t>
            </a:r>
            <a:r>
              <a:rPr b="1" lang="en-US" sz="7999">
                <a:solidFill>
                  <a:srgbClr val="17161C"/>
                </a:solidFill>
                <a:latin typeface="Lora"/>
                <a:ea typeface="Lora"/>
                <a:cs typeface="Lora"/>
                <a:sym typeface="Lora"/>
              </a:rPr>
              <a:t>Sentiment Analysis</a:t>
            </a:r>
            <a:endParaRPr b="1" sz="7999">
              <a:solidFill>
                <a:srgbClr val="17161C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4700" y="2459777"/>
            <a:ext cx="5385487" cy="7494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FA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/>
        </p:nvSpPr>
        <p:spPr>
          <a:xfrm>
            <a:off x="1278614" y="3519608"/>
            <a:ext cx="67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None/>
            </a:pPr>
            <a:r>
              <a:rPr b="0" i="0" lang="en-US" sz="3799" u="none" cap="none" strike="noStrike">
                <a:solidFill>
                  <a:srgbClr val="F7F4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1278614" y="5818596"/>
            <a:ext cx="67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None/>
            </a:pPr>
            <a:r>
              <a:rPr b="0" i="0" lang="en-US" sz="3799" u="none" cap="none" strike="noStrike">
                <a:solidFill>
                  <a:srgbClr val="F7F4F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12595525" y="-2240925"/>
            <a:ext cx="7006370" cy="734064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12951900" y="410575"/>
            <a:ext cx="5336100" cy="26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b="1" lang="en-US" sz="7000">
                <a:solidFill>
                  <a:srgbClr val="17161C"/>
                </a:solidFill>
                <a:latin typeface="Lora"/>
                <a:ea typeface="Lora"/>
                <a:cs typeface="Lora"/>
                <a:sym typeface="Lora"/>
              </a:rPr>
              <a:t>Final Data</a:t>
            </a:r>
            <a:endParaRPr b="1" sz="7000">
              <a:solidFill>
                <a:srgbClr val="17161C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4986779" y="6401492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/>
          <p:nvPr/>
        </p:nvSpPr>
        <p:spPr>
          <a:xfrm rot="10800000">
            <a:off x="17573617" y="9003722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4">
            <a:alphaModFix/>
          </a:blip>
          <a:srcRect b="0" l="3660" r="0" t="0"/>
          <a:stretch/>
        </p:blipFill>
        <p:spPr>
          <a:xfrm>
            <a:off x="1131075" y="1686400"/>
            <a:ext cx="14443124" cy="79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FA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/>
        </p:nvSpPr>
        <p:spPr>
          <a:xfrm>
            <a:off x="1278614" y="3519608"/>
            <a:ext cx="67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None/>
            </a:pPr>
            <a:r>
              <a:rPr b="0" i="0" lang="en-US" sz="3799" u="none" cap="none" strike="noStrike">
                <a:solidFill>
                  <a:srgbClr val="F7F4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1278614" y="5818596"/>
            <a:ext cx="67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None/>
            </a:pPr>
            <a:r>
              <a:rPr b="0" i="0" lang="en-US" sz="3799" u="none" cap="none" strike="noStrike">
                <a:solidFill>
                  <a:srgbClr val="F7F4F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12595525" y="-2240925"/>
            <a:ext cx="7006370" cy="734064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12951900" y="410575"/>
            <a:ext cx="5336100" cy="26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b="1" lang="en-US" sz="7000">
                <a:solidFill>
                  <a:srgbClr val="17161C"/>
                </a:solidFill>
                <a:latin typeface="Lora"/>
                <a:ea typeface="Lora"/>
                <a:cs typeface="Lora"/>
                <a:sym typeface="Lora"/>
              </a:rPr>
              <a:t>Final Data</a:t>
            </a:r>
            <a:endParaRPr b="1" sz="7000">
              <a:solidFill>
                <a:srgbClr val="17161C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4986779" y="6401492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/>
          <p:nvPr/>
        </p:nvSpPr>
        <p:spPr>
          <a:xfrm rot="10800000">
            <a:off x="17573617" y="9003722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1A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775" y="1791800"/>
            <a:ext cx="14955474" cy="781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