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mo Bold" charset="1" panose="020B0704020202020204"/>
      <p:regular r:id="rId20"/>
    </p:embeddedFont>
    <p:embeddedFont>
      <p:font typeface="Arimo" charset="1"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https://github.com/MarkhorDB/DSA-Solutions"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https://github.com/MarkhorDB/DSA-Solutions"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00200" y="3181350"/>
            <a:ext cx="9744554" cy="8947004"/>
          </a:xfrm>
          <a:custGeom>
            <a:avLst/>
            <a:gdLst/>
            <a:ahLst/>
            <a:cxnLst/>
            <a:rect r="r" b="b" t="t" l="l"/>
            <a:pathLst>
              <a:path h="8947004" w="9744554">
                <a:moveTo>
                  <a:pt x="0" y="0"/>
                </a:moveTo>
                <a:lnTo>
                  <a:pt x="9744554" y="0"/>
                </a:lnTo>
                <a:lnTo>
                  <a:pt x="9744554" y="8947004"/>
                </a:lnTo>
                <a:lnTo>
                  <a:pt x="0" y="89470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8614" y="930535"/>
            <a:ext cx="7044985" cy="448209"/>
            <a:chOff x="0" y="0"/>
            <a:chExt cx="8958610" cy="569956"/>
          </a:xfrm>
        </p:grpSpPr>
        <p:sp>
          <p:nvSpPr>
            <p:cNvPr name="Freeform 4" id="4"/>
            <p:cNvSpPr/>
            <p:nvPr/>
          </p:nvSpPr>
          <p:spPr>
            <a:xfrm flipH="false" flipV="false" rot="0">
              <a:off x="0" y="0"/>
              <a:ext cx="8958578" cy="569976"/>
            </a:xfrm>
            <a:custGeom>
              <a:avLst/>
              <a:gdLst/>
              <a:ahLst/>
              <a:cxnLst/>
              <a:rect r="r" b="b" t="t" l="l"/>
              <a:pathLst>
                <a:path h="569976" w="8958578">
                  <a:moveTo>
                    <a:pt x="0" y="94996"/>
                  </a:moveTo>
                  <a:cubicBezTo>
                    <a:pt x="0" y="42545"/>
                    <a:pt x="24188" y="0"/>
                    <a:pt x="54008" y="0"/>
                  </a:cubicBezTo>
                  <a:lnTo>
                    <a:pt x="8904570" y="0"/>
                  </a:lnTo>
                  <a:cubicBezTo>
                    <a:pt x="8934390" y="0"/>
                    <a:pt x="8958578" y="42545"/>
                    <a:pt x="8958578" y="94996"/>
                  </a:cubicBezTo>
                  <a:lnTo>
                    <a:pt x="8958578" y="474980"/>
                  </a:lnTo>
                  <a:cubicBezTo>
                    <a:pt x="8958578" y="527431"/>
                    <a:pt x="8934390" y="569976"/>
                    <a:pt x="8904570" y="569976"/>
                  </a:cubicBezTo>
                  <a:lnTo>
                    <a:pt x="54008" y="569976"/>
                  </a:lnTo>
                  <a:cubicBezTo>
                    <a:pt x="24188" y="569976"/>
                    <a:pt x="0" y="527431"/>
                    <a:pt x="0" y="474980"/>
                  </a:cubicBezTo>
                  <a:close/>
                </a:path>
              </a:pathLst>
            </a:custGeom>
            <a:solidFill>
              <a:srgbClr val="F8E1EB"/>
            </a:solidFill>
          </p:spPr>
        </p:sp>
      </p:grpSp>
      <p:sp>
        <p:nvSpPr>
          <p:cNvPr name="TextBox 5" id="5"/>
          <p:cNvSpPr txBox="true"/>
          <p:nvPr/>
        </p:nvSpPr>
        <p:spPr>
          <a:xfrm rot="0">
            <a:off x="10496853" y="3021762"/>
            <a:ext cx="6762447" cy="1038225"/>
          </a:xfrm>
          <a:prstGeom prst="rect">
            <a:avLst/>
          </a:prstGeom>
        </p:spPr>
        <p:txBody>
          <a:bodyPr anchor="t" rtlCol="false" tIns="0" lIns="0" bIns="0" rIns="0">
            <a:spAutoFit/>
          </a:bodyPr>
          <a:lstStyle/>
          <a:p>
            <a:pPr algn="l">
              <a:lnSpc>
                <a:spcPts val="7920"/>
              </a:lnSpc>
            </a:pPr>
            <a:r>
              <a:rPr lang="en-US" sz="6600" b="true">
                <a:solidFill>
                  <a:srgbClr val="383838"/>
                </a:solidFill>
                <a:latin typeface="Arimo Bold"/>
                <a:ea typeface="Arimo Bold"/>
                <a:cs typeface="Arimo Bold"/>
                <a:sym typeface="Arimo Bold"/>
              </a:rPr>
              <a:t>Assignment : 01</a:t>
            </a:r>
          </a:p>
        </p:txBody>
      </p:sp>
      <p:sp>
        <p:nvSpPr>
          <p:cNvPr name="TextBox 6" id="6"/>
          <p:cNvSpPr txBox="true"/>
          <p:nvPr/>
        </p:nvSpPr>
        <p:spPr>
          <a:xfrm rot="0">
            <a:off x="10496853" y="4764571"/>
            <a:ext cx="4831167" cy="6762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The assignment includes all the exercise questions and solutions for DSA exercises 1, 2, and 3.</a:t>
            </a:r>
          </a:p>
        </p:txBody>
      </p:sp>
      <p:sp>
        <p:nvSpPr>
          <p:cNvPr name="TextBox 7" id="7"/>
          <p:cNvSpPr txBox="true"/>
          <p:nvPr/>
        </p:nvSpPr>
        <p:spPr>
          <a:xfrm rot="0">
            <a:off x="1468797" y="1012611"/>
            <a:ext cx="3520965" cy="285750"/>
          </a:xfrm>
          <a:prstGeom prst="rect">
            <a:avLst/>
          </a:prstGeom>
        </p:spPr>
        <p:txBody>
          <a:bodyPr anchor="t" rtlCol="false" tIns="0" lIns="0" bIns="0" rIns="0">
            <a:spAutoFit/>
          </a:bodyPr>
          <a:lstStyle/>
          <a:p>
            <a:pPr algn="l">
              <a:lnSpc>
                <a:spcPts val="2160"/>
              </a:lnSpc>
            </a:pPr>
            <a:r>
              <a:rPr lang="en-US" sz="1800" b="true">
                <a:solidFill>
                  <a:srgbClr val="383838"/>
                </a:solidFill>
                <a:latin typeface="Arimo Bold"/>
                <a:ea typeface="Arimo Bold"/>
                <a:cs typeface="Arimo Bold"/>
                <a:sym typeface="Arimo Bold"/>
              </a:rPr>
              <a:t>Rizwan Ali - 14789 - BSCS - 3D</a:t>
            </a:r>
          </a:p>
        </p:txBody>
      </p:sp>
      <p:grpSp>
        <p:nvGrpSpPr>
          <p:cNvPr name="Group 8" id="8"/>
          <p:cNvGrpSpPr/>
          <p:nvPr/>
        </p:nvGrpSpPr>
        <p:grpSpPr>
          <a:xfrm rot="0">
            <a:off x="949890" y="951278"/>
            <a:ext cx="427467" cy="427467"/>
            <a:chOff x="0" y="0"/>
            <a:chExt cx="569956" cy="569956"/>
          </a:xfrm>
        </p:grpSpPr>
        <p:sp>
          <p:nvSpPr>
            <p:cNvPr name="Freeform 9" id="9"/>
            <p:cNvSpPr/>
            <p:nvPr/>
          </p:nvSpPr>
          <p:spPr>
            <a:xfrm flipH="false" flipV="false" rot="0">
              <a:off x="0" y="0"/>
              <a:ext cx="569976" cy="569976"/>
            </a:xfrm>
            <a:custGeom>
              <a:avLst/>
              <a:gdLst/>
              <a:ahLst/>
              <a:cxnLst/>
              <a:rect r="r" b="b" t="t" l="l"/>
              <a:pathLst>
                <a:path h="569976" w="569976">
                  <a:moveTo>
                    <a:pt x="0" y="284988"/>
                  </a:moveTo>
                  <a:cubicBezTo>
                    <a:pt x="0" y="127635"/>
                    <a:pt x="127635" y="0"/>
                    <a:pt x="284988" y="0"/>
                  </a:cubicBezTo>
                  <a:cubicBezTo>
                    <a:pt x="442341" y="0"/>
                    <a:pt x="569976" y="127635"/>
                    <a:pt x="569976" y="284988"/>
                  </a:cubicBezTo>
                  <a:cubicBezTo>
                    <a:pt x="569976" y="442341"/>
                    <a:pt x="442341" y="569976"/>
                    <a:pt x="284988" y="569976"/>
                  </a:cubicBezTo>
                  <a:cubicBezTo>
                    <a:pt x="127635" y="569976"/>
                    <a:pt x="0" y="442341"/>
                    <a:pt x="0" y="284988"/>
                  </a:cubicBezTo>
                  <a:close/>
                </a:path>
              </a:pathLst>
            </a:custGeom>
            <a:solidFill>
              <a:srgbClr val="9C78FF"/>
            </a:solidFill>
          </p:spPr>
        </p:sp>
      </p:grpSp>
      <p:sp>
        <p:nvSpPr>
          <p:cNvPr name="Freeform 10" id="10" descr="Cloud with solid fill"/>
          <p:cNvSpPr/>
          <p:nvPr/>
        </p:nvSpPr>
        <p:spPr>
          <a:xfrm flipH="false" flipV="false" rot="0">
            <a:off x="1036812" y="1080062"/>
            <a:ext cx="260766" cy="148467"/>
          </a:xfrm>
          <a:custGeom>
            <a:avLst/>
            <a:gdLst/>
            <a:ahLst/>
            <a:cxnLst/>
            <a:rect r="r" b="b" t="t" l="l"/>
            <a:pathLst>
              <a:path h="148467" w="260766">
                <a:moveTo>
                  <a:pt x="0" y="0"/>
                </a:moveTo>
                <a:lnTo>
                  <a:pt x="260766" y="0"/>
                </a:lnTo>
                <a:lnTo>
                  <a:pt x="260766" y="148466"/>
                </a:lnTo>
                <a:lnTo>
                  <a:pt x="0" y="1484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496853" y="1007016"/>
            <a:ext cx="918822" cy="247650"/>
          </a:xfrm>
          <a:prstGeom prst="rect">
            <a:avLst/>
          </a:prstGeom>
        </p:spPr>
        <p:txBody>
          <a:bodyPr anchor="t" rtlCol="false" tIns="0" lIns="0" bIns="0" rIns="0">
            <a:spAutoFit/>
          </a:bodyPr>
          <a:lstStyle/>
          <a:p>
            <a:pPr algn="l">
              <a:lnSpc>
                <a:spcPts val="1800"/>
              </a:lnSpc>
            </a:pPr>
            <a:r>
              <a:rPr lang="en-US" sz="1500" b="true">
                <a:solidFill>
                  <a:srgbClr val="9C78FF"/>
                </a:solidFill>
                <a:latin typeface="Arimo Bold"/>
                <a:ea typeface="Arimo Bold"/>
                <a:cs typeface="Arimo Bold"/>
                <a:sym typeface="Arimo Bold"/>
              </a:rPr>
              <a:t>Teacher </a:t>
            </a:r>
          </a:p>
        </p:txBody>
      </p:sp>
      <p:sp>
        <p:nvSpPr>
          <p:cNvPr name="TextBox 12" id="12"/>
          <p:cNvSpPr txBox="true"/>
          <p:nvPr/>
        </p:nvSpPr>
        <p:spPr>
          <a:xfrm rot="0">
            <a:off x="14143870" y="1007016"/>
            <a:ext cx="3008733" cy="247650"/>
          </a:xfrm>
          <a:prstGeom prst="rect">
            <a:avLst/>
          </a:prstGeom>
        </p:spPr>
        <p:txBody>
          <a:bodyPr anchor="t" rtlCol="false" tIns="0" lIns="0" bIns="0" rIns="0">
            <a:spAutoFit/>
          </a:bodyPr>
          <a:lstStyle/>
          <a:p>
            <a:pPr algn="r">
              <a:lnSpc>
                <a:spcPts val="1800"/>
              </a:lnSpc>
            </a:pPr>
            <a:r>
              <a:rPr lang="en-US" sz="1500" b="true">
                <a:solidFill>
                  <a:srgbClr val="383838"/>
                </a:solidFill>
                <a:latin typeface="Arimo Bold"/>
                <a:ea typeface="Arimo Bold"/>
                <a:cs typeface="Arimo Bold"/>
                <a:sym typeface="Arimo Bold"/>
              </a:rPr>
              <a:t>Sir Jamal Abdul Ahad</a:t>
            </a:r>
          </a:p>
        </p:txBody>
      </p:sp>
      <p:sp>
        <p:nvSpPr>
          <p:cNvPr name="TextBox 13" id="13"/>
          <p:cNvSpPr txBox="true"/>
          <p:nvPr/>
        </p:nvSpPr>
        <p:spPr>
          <a:xfrm rot="0">
            <a:off x="10496853" y="4415479"/>
            <a:ext cx="3402313"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Subject : DSA</a:t>
            </a:r>
          </a:p>
        </p:txBody>
      </p:sp>
      <p:sp>
        <p:nvSpPr>
          <p:cNvPr name="Freeform 14" id="14"/>
          <p:cNvSpPr/>
          <p:nvPr/>
        </p:nvSpPr>
        <p:spPr>
          <a:xfrm flipH="false" flipV="false" rot="0">
            <a:off x="1270780" y="3437153"/>
            <a:ext cx="1690309" cy="1690309"/>
          </a:xfrm>
          <a:custGeom>
            <a:avLst/>
            <a:gdLst/>
            <a:ahLst/>
            <a:cxnLst/>
            <a:rect r="r" b="b" t="t" l="l"/>
            <a:pathLst>
              <a:path h="1690309" w="1690309">
                <a:moveTo>
                  <a:pt x="0" y="0"/>
                </a:moveTo>
                <a:lnTo>
                  <a:pt x="1690309" y="0"/>
                </a:lnTo>
                <a:lnTo>
                  <a:pt x="1690309" y="1690310"/>
                </a:lnTo>
                <a:lnTo>
                  <a:pt x="0" y="16903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9896360" y="5947866"/>
            <a:ext cx="864508" cy="864513"/>
          </a:xfrm>
          <a:custGeom>
            <a:avLst/>
            <a:gdLst/>
            <a:ahLst/>
            <a:cxnLst/>
            <a:rect r="r" b="b" t="t" l="l"/>
            <a:pathLst>
              <a:path h="864513" w="864508">
                <a:moveTo>
                  <a:pt x="0" y="0"/>
                </a:moveTo>
                <a:lnTo>
                  <a:pt x="864508" y="0"/>
                </a:lnTo>
                <a:lnTo>
                  <a:pt x="864508" y="864513"/>
                </a:lnTo>
                <a:lnTo>
                  <a:pt x="0" y="864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6098830" y="8026812"/>
            <a:ext cx="1053774" cy="1053775"/>
          </a:xfrm>
          <a:custGeom>
            <a:avLst/>
            <a:gdLst/>
            <a:ahLst/>
            <a:cxnLst/>
            <a:rect r="r" b="b" t="t" l="l"/>
            <a:pathLst>
              <a:path h="1053775" w="1053774">
                <a:moveTo>
                  <a:pt x="0" y="0"/>
                </a:moveTo>
                <a:lnTo>
                  <a:pt x="1053774" y="0"/>
                </a:lnTo>
                <a:lnTo>
                  <a:pt x="1053774" y="1053775"/>
                </a:lnTo>
                <a:lnTo>
                  <a:pt x="0" y="1053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0475763" y="7164804"/>
            <a:ext cx="3402313"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Github Repository :</a:t>
            </a:r>
          </a:p>
        </p:txBody>
      </p:sp>
      <p:sp>
        <p:nvSpPr>
          <p:cNvPr name="TextBox 18" id="18"/>
          <p:cNvSpPr txBox="true"/>
          <p:nvPr/>
        </p:nvSpPr>
        <p:spPr>
          <a:xfrm rot="0">
            <a:off x="10496853" y="7550077"/>
            <a:ext cx="4831167" cy="333375"/>
          </a:xfrm>
          <a:prstGeom prst="rect">
            <a:avLst/>
          </a:prstGeom>
        </p:spPr>
        <p:txBody>
          <a:bodyPr anchor="t" rtlCol="false" tIns="0" lIns="0" bIns="0" rIns="0">
            <a:spAutoFit/>
          </a:bodyPr>
          <a:lstStyle/>
          <a:p>
            <a:pPr algn="just">
              <a:lnSpc>
                <a:spcPts val="2700"/>
              </a:lnSpc>
            </a:pPr>
            <a:r>
              <a:rPr lang="en-US" sz="1500" u="sng">
                <a:solidFill>
                  <a:srgbClr val="BB9BFE"/>
                </a:solidFill>
                <a:latin typeface="Arimo"/>
                <a:ea typeface="Arimo"/>
                <a:cs typeface="Arimo"/>
                <a:sym typeface="Arimo"/>
                <a:hlinkClick r:id="rId12" tooltip="https://github.com/MarkhorDB/DSA-Solutions"/>
              </a:rPr>
              <a:t>https://github.com/MarkhorDB/DSA-Solutions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8200" y="6711228"/>
            <a:ext cx="1665395" cy="1665395"/>
          </a:xfrm>
          <a:custGeom>
            <a:avLst/>
            <a:gdLst/>
            <a:ahLst/>
            <a:cxnLst/>
            <a:rect r="r" b="b" t="t" l="l"/>
            <a:pathLst>
              <a:path h="1665395" w="1665395">
                <a:moveTo>
                  <a:pt x="0" y="0"/>
                </a:moveTo>
                <a:lnTo>
                  <a:pt x="1665395" y="0"/>
                </a:lnTo>
                <a:lnTo>
                  <a:pt x="1665395" y="1665395"/>
                </a:lnTo>
                <a:lnTo>
                  <a:pt x="0" y="1665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79096" y="1370146"/>
            <a:ext cx="1053774" cy="1053775"/>
          </a:xfrm>
          <a:custGeom>
            <a:avLst/>
            <a:gdLst/>
            <a:ahLst/>
            <a:cxnLst/>
            <a:rect r="r" b="b" t="t" l="l"/>
            <a:pathLst>
              <a:path h="1053775" w="1053774">
                <a:moveTo>
                  <a:pt x="0" y="0"/>
                </a:moveTo>
                <a:lnTo>
                  <a:pt x="1053773" y="0"/>
                </a:lnTo>
                <a:lnTo>
                  <a:pt x="1053773" y="1053774"/>
                </a:lnTo>
                <a:lnTo>
                  <a:pt x="0" y="1053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44295" y="9144126"/>
            <a:ext cx="584048" cy="584049"/>
          </a:xfrm>
          <a:custGeom>
            <a:avLst/>
            <a:gdLst/>
            <a:ahLst/>
            <a:cxnLst/>
            <a:rect r="r" b="b" t="t" l="l"/>
            <a:pathLst>
              <a:path h="584049" w="584048">
                <a:moveTo>
                  <a:pt x="0" y="0"/>
                </a:moveTo>
                <a:lnTo>
                  <a:pt x="584048" y="0"/>
                </a:lnTo>
                <a:lnTo>
                  <a:pt x="584048" y="584048"/>
                </a:lnTo>
                <a:lnTo>
                  <a:pt x="0" y="584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790683">
            <a:off x="9144000" y="6653414"/>
            <a:ext cx="5953499" cy="5565473"/>
          </a:xfrm>
          <a:custGeom>
            <a:avLst/>
            <a:gdLst/>
            <a:ahLst/>
            <a:cxnLst/>
            <a:rect r="r" b="b" t="t" l="l"/>
            <a:pathLst>
              <a:path h="5565473" w="5953499">
                <a:moveTo>
                  <a:pt x="0" y="0"/>
                </a:moveTo>
                <a:lnTo>
                  <a:pt x="5953499" y="0"/>
                </a:lnTo>
                <a:lnTo>
                  <a:pt x="5953499" y="5565473"/>
                </a:lnTo>
                <a:lnTo>
                  <a:pt x="0" y="5565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587147"/>
            <a:ext cx="10175010" cy="27336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The loop invariant for the </a:t>
            </a:r>
            <a:r>
              <a:rPr lang="en-US" sz="1500" b="true">
                <a:solidFill>
                  <a:srgbClr val="383838"/>
                </a:solidFill>
                <a:latin typeface="Arimo Bold"/>
                <a:ea typeface="Arimo Bold"/>
                <a:cs typeface="Arimo Bold"/>
                <a:sym typeface="Arimo Bold"/>
              </a:rPr>
              <a:t>MERGE </a:t>
            </a:r>
            <a:r>
              <a:rPr lang="en-US" sz="1500">
                <a:solidFill>
                  <a:srgbClr val="383838"/>
                </a:solidFill>
                <a:latin typeface="Arimo"/>
                <a:ea typeface="Arimo"/>
                <a:cs typeface="Arimo"/>
                <a:sym typeface="Arimo"/>
              </a:rPr>
              <a:t>procedure states that at the start of each iteration, the elements </a:t>
            </a:r>
          </a:p>
          <a:p>
            <a:pPr algn="just">
              <a:lnSpc>
                <a:spcPts val="2700"/>
              </a:lnSpc>
            </a:pPr>
            <a:r>
              <a:rPr lang="en-US" sz="1500">
                <a:solidFill>
                  <a:srgbClr val="383838"/>
                </a:solidFill>
                <a:latin typeface="Arimo"/>
                <a:ea typeface="Arimo"/>
                <a:cs typeface="Arimo"/>
                <a:sym typeface="Arimo"/>
              </a:rPr>
              <a:t>merged into A from sub arrays L and R are sorted, and all elements in A[p...k-1] are in sorted order. </a:t>
            </a:r>
          </a:p>
          <a:p>
            <a:pPr algn="just">
              <a:lnSpc>
                <a:spcPts val="2700"/>
              </a:lnSpc>
            </a:pPr>
            <a:r>
              <a:rPr lang="en-US" sz="1500">
                <a:solidFill>
                  <a:srgbClr val="383838"/>
                </a:solidFill>
                <a:latin typeface="Arimo"/>
                <a:ea typeface="Arimo"/>
                <a:cs typeface="Arimo"/>
                <a:sym typeface="Arimo"/>
              </a:rPr>
              <a:t>Initially, no elements have been merged, so the invariant holds. During each iteration, we compare the </a:t>
            </a:r>
          </a:p>
          <a:p>
            <a:pPr algn="just">
              <a:lnSpc>
                <a:spcPts val="2700"/>
              </a:lnSpc>
            </a:pPr>
            <a:r>
              <a:rPr lang="en-US" sz="1500">
                <a:solidFill>
                  <a:srgbClr val="383838"/>
                </a:solidFill>
                <a:latin typeface="Arimo"/>
                <a:ea typeface="Arimo"/>
                <a:cs typeface="Arimo"/>
                <a:sym typeface="Arimo"/>
              </a:rPr>
              <a:t>current elements from L and R, adding the smaller one to A and moving the corresponding index </a:t>
            </a:r>
          </a:p>
          <a:p>
            <a:pPr algn="just">
              <a:lnSpc>
                <a:spcPts val="2700"/>
              </a:lnSpc>
            </a:pPr>
            <a:r>
              <a:rPr lang="en-US" sz="1500">
                <a:solidFill>
                  <a:srgbClr val="383838"/>
                </a:solidFill>
                <a:latin typeface="Arimo"/>
                <a:ea typeface="Arimo"/>
                <a:cs typeface="Arimo"/>
                <a:sym typeface="Arimo"/>
              </a:rPr>
              <a:t>forward, which keepsthe merged portion sorted. The loop continues until one sub array isfully merged, </a:t>
            </a:r>
          </a:p>
          <a:p>
            <a:pPr algn="just">
              <a:lnSpc>
                <a:spcPts val="2700"/>
              </a:lnSpc>
            </a:pPr>
            <a:r>
              <a:rPr lang="en-US" sz="1500">
                <a:solidFill>
                  <a:srgbClr val="383838"/>
                </a:solidFill>
                <a:latin typeface="Arimo"/>
                <a:ea typeface="Arimo"/>
                <a:cs typeface="Arimo"/>
                <a:sym typeface="Arimo"/>
              </a:rPr>
              <a:t>allowing any remaining elements from the other sorted sub-array to be added directly to A. Thus, the </a:t>
            </a:r>
          </a:p>
          <a:p>
            <a:pPr algn="just">
              <a:lnSpc>
                <a:spcPts val="2700"/>
              </a:lnSpc>
            </a:pPr>
            <a:r>
              <a:rPr lang="en-US" sz="1500" b="true">
                <a:solidFill>
                  <a:srgbClr val="383838"/>
                </a:solidFill>
                <a:latin typeface="Arimo Bold"/>
                <a:ea typeface="Arimo Bold"/>
                <a:cs typeface="Arimo Bold"/>
                <a:sym typeface="Arimo Bold"/>
              </a:rPr>
              <a:t>MERGE </a:t>
            </a:r>
            <a:r>
              <a:rPr lang="en-US" sz="1500">
                <a:solidFill>
                  <a:srgbClr val="383838"/>
                </a:solidFill>
                <a:latin typeface="Arimo"/>
                <a:ea typeface="Arimo"/>
                <a:cs typeface="Arimo"/>
                <a:sym typeface="Arimo"/>
              </a:rPr>
              <a:t>procedure correctly combines two sorted sub arrays into one sorted array</a:t>
            </a:r>
          </a:p>
          <a:p>
            <a:pPr algn="just">
              <a:lnSpc>
                <a:spcPts val="2700"/>
              </a:lnSpc>
            </a:pPr>
          </a:p>
        </p:txBody>
      </p:sp>
      <p:sp>
        <p:nvSpPr>
          <p:cNvPr name="TextBox 7" id="7"/>
          <p:cNvSpPr txBox="true"/>
          <p:nvPr/>
        </p:nvSpPr>
        <p:spPr>
          <a:xfrm rot="0">
            <a:off x="1028700" y="3182999"/>
            <a:ext cx="13187310" cy="314325"/>
          </a:xfrm>
          <a:prstGeom prst="rect">
            <a:avLst/>
          </a:prstGeom>
        </p:spPr>
        <p:txBody>
          <a:bodyPr anchor="t" rtlCol="false" tIns="0" lIns="0" bIns="0" rIns="0">
            <a:spAutoFit/>
          </a:bodyPr>
          <a:lstStyle/>
          <a:p>
            <a:pPr algn="l">
              <a:lnSpc>
                <a:spcPts val="2400"/>
              </a:lnSpc>
            </a:pPr>
            <a:r>
              <a:rPr lang="en-US" sz="2000" b="true">
                <a:solidFill>
                  <a:srgbClr val="000000"/>
                </a:solidFill>
                <a:latin typeface="Arimo Bold"/>
                <a:ea typeface="Arimo Bold"/>
                <a:cs typeface="Arimo Bold"/>
                <a:sym typeface="Arimo Bold"/>
              </a:rPr>
              <a:t>Q. : How can you modify any sorting algorithm to have a good best-case running time ?</a:t>
            </a:r>
          </a:p>
        </p:txBody>
      </p:sp>
      <p:sp>
        <p:nvSpPr>
          <p:cNvPr name="TextBox 8" id="8"/>
          <p:cNvSpPr txBox="true"/>
          <p:nvPr/>
        </p:nvSpPr>
        <p:spPr>
          <a:xfrm rot="0">
            <a:off x="1028700" y="3649724"/>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Freeform 9" id="9"/>
          <p:cNvSpPr/>
          <p:nvPr/>
        </p:nvSpPr>
        <p:spPr>
          <a:xfrm flipH="false" flipV="false" rot="0">
            <a:off x="8621896" y="8206401"/>
            <a:ext cx="1665395" cy="1665395"/>
          </a:xfrm>
          <a:custGeom>
            <a:avLst/>
            <a:gdLst/>
            <a:ahLst/>
            <a:cxnLst/>
            <a:rect r="r" b="b" t="t" l="l"/>
            <a:pathLst>
              <a:path h="1665395" w="1665395">
                <a:moveTo>
                  <a:pt x="0" y="0"/>
                </a:moveTo>
                <a:lnTo>
                  <a:pt x="1665395" y="0"/>
                </a:lnTo>
                <a:lnTo>
                  <a:pt x="1665395" y="1665394"/>
                </a:lnTo>
                <a:lnTo>
                  <a:pt x="0" y="1665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916434" y="1370146"/>
            <a:ext cx="1665395" cy="1665395"/>
          </a:xfrm>
          <a:custGeom>
            <a:avLst/>
            <a:gdLst/>
            <a:ahLst/>
            <a:cxnLst/>
            <a:rect r="r" b="b" t="t" l="l"/>
            <a:pathLst>
              <a:path h="1665395" w="1665395">
                <a:moveTo>
                  <a:pt x="0" y="0"/>
                </a:moveTo>
                <a:lnTo>
                  <a:pt x="1665395" y="0"/>
                </a:lnTo>
                <a:lnTo>
                  <a:pt x="1665395" y="1665394"/>
                </a:lnTo>
                <a:lnTo>
                  <a:pt x="0" y="1665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028700" y="4067257"/>
            <a:ext cx="10175010" cy="6162675"/>
          </a:xfrm>
          <a:prstGeom prst="rect">
            <a:avLst/>
          </a:prstGeom>
        </p:spPr>
        <p:txBody>
          <a:bodyPr anchor="t" rtlCol="false" tIns="0" lIns="0" bIns="0" rIns="0">
            <a:spAutoFit/>
          </a:bodyPr>
          <a:lstStyle/>
          <a:p>
            <a:pPr algn="just">
              <a:lnSpc>
                <a:spcPts val="2700"/>
              </a:lnSpc>
            </a:pPr>
            <a:r>
              <a:rPr lang="en-US" sz="1500" b="true">
                <a:solidFill>
                  <a:srgbClr val="383838"/>
                </a:solidFill>
                <a:latin typeface="Arimo Bold"/>
                <a:ea typeface="Arimo Bold"/>
                <a:cs typeface="Arimo Bold"/>
                <a:sym typeface="Arimo Bold"/>
              </a:rPr>
              <a:t>tep 1: Split the array </a:t>
            </a:r>
            <a:r>
              <a:rPr lang="en-US" sz="1500">
                <a:solidFill>
                  <a:srgbClr val="383838"/>
                </a:solidFill>
                <a:latin typeface="Arimo"/>
                <a:ea typeface="Arimo"/>
                <a:cs typeface="Arimo"/>
                <a:sym typeface="Arimo"/>
              </a:rPr>
              <a:t>into two halves: </a:t>
            </a:r>
          </a:p>
          <a:p>
            <a:pPr algn="just">
              <a:lnSpc>
                <a:spcPts val="2700"/>
              </a:lnSpc>
            </a:pPr>
            <a:r>
              <a:rPr lang="en-US" sz="1500">
                <a:solidFill>
                  <a:srgbClr val="383838"/>
                </a:solidFill>
                <a:latin typeface="Arimo"/>
                <a:ea typeface="Arimo"/>
                <a:cs typeface="Arimo"/>
                <a:sym typeface="Arimo"/>
              </a:rPr>
              <a:t>o Left half: [3, 41, 52, 26] </a:t>
            </a:r>
          </a:p>
          <a:p>
            <a:pPr algn="just">
              <a:lnSpc>
                <a:spcPts val="2700"/>
              </a:lnSpc>
            </a:pPr>
            <a:r>
              <a:rPr lang="en-US" sz="1500">
                <a:solidFill>
                  <a:srgbClr val="383838"/>
                </a:solidFill>
                <a:latin typeface="Arimo"/>
                <a:ea typeface="Arimo"/>
                <a:cs typeface="Arimo"/>
                <a:sym typeface="Arimo"/>
              </a:rPr>
              <a:t>o Right half: [38, 57, 9, 49] </a:t>
            </a:r>
          </a:p>
          <a:p>
            <a:pPr algn="just">
              <a:lnSpc>
                <a:spcPts val="2700"/>
              </a:lnSpc>
            </a:pPr>
            <a:r>
              <a:rPr lang="en-US" sz="1500">
                <a:solidFill>
                  <a:srgbClr val="383838"/>
                </a:solidFill>
                <a:latin typeface="Arimo"/>
                <a:ea typeface="Arimo"/>
                <a:cs typeface="Arimo"/>
                <a:sym typeface="Arimo"/>
              </a:rPr>
              <a:t>2. </a:t>
            </a:r>
            <a:r>
              <a:rPr lang="en-US" sz="1500" b="true">
                <a:solidFill>
                  <a:srgbClr val="383838"/>
                </a:solidFill>
                <a:latin typeface="Arimo Bold"/>
                <a:ea typeface="Arimo Bold"/>
                <a:cs typeface="Arimo Bold"/>
                <a:sym typeface="Arimo Bold"/>
              </a:rPr>
              <a:t>Step 2: Keep splitting </a:t>
            </a:r>
            <a:r>
              <a:rPr lang="en-US" sz="1500">
                <a:solidFill>
                  <a:srgbClr val="383838"/>
                </a:solidFill>
                <a:latin typeface="Arimo"/>
                <a:ea typeface="Arimo"/>
                <a:cs typeface="Arimo"/>
                <a:sym typeface="Arimo"/>
              </a:rPr>
              <a:t>each half until every part has only one element: </a:t>
            </a:r>
          </a:p>
          <a:p>
            <a:pPr algn="just">
              <a:lnSpc>
                <a:spcPts val="2700"/>
              </a:lnSpc>
            </a:pPr>
            <a:r>
              <a:rPr lang="en-US" sz="1500">
                <a:solidFill>
                  <a:srgbClr val="383838"/>
                </a:solidFill>
                <a:latin typeface="Arimo"/>
                <a:ea typeface="Arimo"/>
                <a:cs typeface="Arimo"/>
                <a:sym typeface="Arimo"/>
              </a:rPr>
              <a:t>o Left half [3, 41, 52, 26] becomes [3], [41], [52], [26] </a:t>
            </a:r>
          </a:p>
          <a:p>
            <a:pPr algn="just">
              <a:lnSpc>
                <a:spcPts val="2700"/>
              </a:lnSpc>
            </a:pPr>
            <a:r>
              <a:rPr lang="en-US" sz="1500">
                <a:solidFill>
                  <a:srgbClr val="383838"/>
                </a:solidFill>
                <a:latin typeface="Arimo"/>
                <a:ea typeface="Arimo"/>
                <a:cs typeface="Arimo"/>
                <a:sym typeface="Arimo"/>
              </a:rPr>
              <a:t>o Right half [38, 57, 9, 49] becomes [38], [57], [9], [49] </a:t>
            </a:r>
          </a:p>
          <a:p>
            <a:pPr algn="just">
              <a:lnSpc>
                <a:spcPts val="2700"/>
              </a:lnSpc>
            </a:pPr>
            <a:r>
              <a:rPr lang="en-US" sz="1500">
                <a:solidFill>
                  <a:srgbClr val="383838"/>
                </a:solidFill>
                <a:latin typeface="Arimo"/>
                <a:ea typeface="Arimo"/>
                <a:cs typeface="Arimo"/>
                <a:sym typeface="Arimo"/>
              </a:rPr>
              <a:t>3. </a:t>
            </a:r>
            <a:r>
              <a:rPr lang="en-US" sz="1500" b="true">
                <a:solidFill>
                  <a:srgbClr val="383838"/>
                </a:solidFill>
                <a:latin typeface="Arimo Bold"/>
                <a:ea typeface="Arimo Bold"/>
                <a:cs typeface="Arimo Bold"/>
                <a:sym typeface="Arimo Bold"/>
              </a:rPr>
              <a:t>Step 3: Merge the parts </a:t>
            </a:r>
            <a:r>
              <a:rPr lang="en-US" sz="1500">
                <a:solidFill>
                  <a:srgbClr val="383838"/>
                </a:solidFill>
                <a:latin typeface="Arimo"/>
                <a:ea typeface="Arimo"/>
                <a:cs typeface="Arimo"/>
                <a:sym typeface="Arimo"/>
              </a:rPr>
              <a:t>back together while sorting them: </a:t>
            </a:r>
          </a:p>
          <a:p>
            <a:pPr algn="just">
              <a:lnSpc>
                <a:spcPts val="2700"/>
              </a:lnSpc>
            </a:pPr>
            <a:r>
              <a:rPr lang="en-US" sz="1500">
                <a:solidFill>
                  <a:srgbClr val="383838"/>
                </a:solidFill>
                <a:latin typeface="Arimo"/>
                <a:ea typeface="Arimo"/>
                <a:cs typeface="Arimo"/>
                <a:sym typeface="Arimo"/>
              </a:rPr>
              <a:t>o [3] and [41] merge to become [3, 41] </a:t>
            </a:r>
          </a:p>
          <a:p>
            <a:pPr algn="just">
              <a:lnSpc>
                <a:spcPts val="2700"/>
              </a:lnSpc>
            </a:pPr>
            <a:r>
              <a:rPr lang="en-US" sz="1500">
                <a:solidFill>
                  <a:srgbClr val="383838"/>
                </a:solidFill>
                <a:latin typeface="Arimo"/>
                <a:ea typeface="Arimo"/>
                <a:cs typeface="Arimo"/>
                <a:sym typeface="Arimo"/>
              </a:rPr>
              <a:t>o [52] and [26] merge to become [26, 52] </a:t>
            </a:r>
          </a:p>
          <a:p>
            <a:pPr algn="just">
              <a:lnSpc>
                <a:spcPts val="2700"/>
              </a:lnSpc>
            </a:pPr>
            <a:r>
              <a:rPr lang="en-US" sz="1500">
                <a:solidFill>
                  <a:srgbClr val="383838"/>
                </a:solidFill>
                <a:latin typeface="Arimo"/>
                <a:ea typeface="Arimo"/>
                <a:cs typeface="Arimo"/>
                <a:sym typeface="Arimo"/>
              </a:rPr>
              <a:t>o Now, [3, 41] and [26, 52] merge to become [3, 26, 41, 52] </a:t>
            </a:r>
          </a:p>
          <a:p>
            <a:pPr algn="just">
              <a:lnSpc>
                <a:spcPts val="2700"/>
              </a:lnSpc>
            </a:pPr>
            <a:r>
              <a:rPr lang="en-US" sz="1500">
                <a:solidFill>
                  <a:srgbClr val="383838"/>
                </a:solidFill>
                <a:latin typeface="Arimo"/>
                <a:ea typeface="Arimo"/>
                <a:cs typeface="Arimo"/>
                <a:sym typeface="Arimo"/>
              </a:rPr>
              <a:t>o Similarly, merge [38] and [57] to become [38, 57] </a:t>
            </a:r>
          </a:p>
          <a:p>
            <a:pPr algn="just">
              <a:lnSpc>
                <a:spcPts val="2700"/>
              </a:lnSpc>
            </a:pPr>
            <a:r>
              <a:rPr lang="en-US" sz="1500">
                <a:solidFill>
                  <a:srgbClr val="383838"/>
                </a:solidFill>
                <a:latin typeface="Arimo"/>
                <a:ea typeface="Arimo"/>
                <a:cs typeface="Arimo"/>
                <a:sym typeface="Arimo"/>
              </a:rPr>
              <a:t>o Merge [9] and [49] to become [9, 49] </a:t>
            </a:r>
          </a:p>
          <a:p>
            <a:pPr algn="just">
              <a:lnSpc>
                <a:spcPts val="2700"/>
              </a:lnSpc>
            </a:pPr>
            <a:r>
              <a:rPr lang="en-US" sz="1500">
                <a:solidFill>
                  <a:srgbClr val="383838"/>
                </a:solidFill>
                <a:latin typeface="Arimo"/>
                <a:ea typeface="Arimo"/>
                <a:cs typeface="Arimo"/>
                <a:sym typeface="Arimo"/>
              </a:rPr>
              <a:t>o Then, merge [38, 57] and [9, 49] to become [9, 38, 49, 57] </a:t>
            </a:r>
          </a:p>
          <a:p>
            <a:pPr algn="just">
              <a:lnSpc>
                <a:spcPts val="2700"/>
              </a:lnSpc>
            </a:pPr>
            <a:r>
              <a:rPr lang="en-US" sz="1500">
                <a:solidFill>
                  <a:srgbClr val="383838"/>
                </a:solidFill>
                <a:latin typeface="Arimo"/>
                <a:ea typeface="Arimo"/>
                <a:cs typeface="Arimo"/>
                <a:sym typeface="Arimo"/>
              </a:rPr>
              <a:t>4. </a:t>
            </a:r>
            <a:r>
              <a:rPr lang="en-US" sz="1500" b="true">
                <a:solidFill>
                  <a:srgbClr val="383838"/>
                </a:solidFill>
                <a:latin typeface="Arimo Bold"/>
                <a:ea typeface="Arimo Bold"/>
                <a:cs typeface="Arimo Bold"/>
                <a:sym typeface="Arimo Bold"/>
              </a:rPr>
              <a:t>Step 4: Final merge</a:t>
            </a:r>
            <a:r>
              <a:rPr lang="en-US" sz="1500">
                <a:solidFill>
                  <a:srgbClr val="383838"/>
                </a:solidFill>
                <a:latin typeface="Arimo"/>
                <a:ea typeface="Arimo"/>
                <a:cs typeface="Arimo"/>
                <a:sym typeface="Arimo"/>
              </a:rPr>
              <a:t>: </a:t>
            </a:r>
          </a:p>
          <a:p>
            <a:pPr algn="just">
              <a:lnSpc>
                <a:spcPts val="2700"/>
              </a:lnSpc>
            </a:pPr>
            <a:r>
              <a:rPr lang="en-US" sz="1500">
                <a:solidFill>
                  <a:srgbClr val="383838"/>
                </a:solidFill>
                <a:latin typeface="Arimo"/>
                <a:ea typeface="Arimo"/>
                <a:cs typeface="Arimo"/>
                <a:sym typeface="Arimo"/>
              </a:rPr>
              <a:t>o Merge [3, 26, 41, 52] with [9, 38, 49, 57] to get the sorted array: </a:t>
            </a:r>
          </a:p>
          <a:p>
            <a:pPr algn="just">
              <a:lnSpc>
                <a:spcPts val="2700"/>
              </a:lnSpc>
            </a:pPr>
            <a:r>
              <a:rPr lang="en-US" sz="1500">
                <a:solidFill>
                  <a:srgbClr val="383838"/>
                </a:solidFill>
                <a:latin typeface="Arimo"/>
                <a:ea typeface="Arimo"/>
                <a:cs typeface="Arimo"/>
                <a:sym typeface="Arimo"/>
              </a:rPr>
              <a:t>[3,9,26,38,41,49,52,57] </a:t>
            </a:r>
          </a:p>
          <a:p>
            <a:pPr algn="just">
              <a:lnSpc>
                <a:spcPts val="2700"/>
              </a:lnSpc>
            </a:pPr>
            <a:r>
              <a:rPr lang="en-US" sz="1500" b="true">
                <a:solidFill>
                  <a:srgbClr val="383838"/>
                </a:solidFill>
                <a:latin typeface="Arimo Bold"/>
                <a:ea typeface="Arimo Bold"/>
                <a:cs typeface="Arimo Bold"/>
                <a:sym typeface="Arimo Bold"/>
              </a:rPr>
              <a:t>Result</a:t>
            </a:r>
            <a:r>
              <a:rPr lang="en-US" sz="1500">
                <a:solidFill>
                  <a:srgbClr val="383838"/>
                </a:solidFill>
                <a:latin typeface="Arimo"/>
                <a:ea typeface="Arimo"/>
                <a:cs typeface="Arimo"/>
                <a:sym typeface="Arimo"/>
              </a:rPr>
              <a:t>: The sorted array is [3, 9, 26, 38, 41, 49, 52, 57]</a:t>
            </a:r>
          </a:p>
          <a:p>
            <a:pPr algn="just">
              <a:lnSpc>
                <a:spcPts val="27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8200" y="6711228"/>
            <a:ext cx="1665395" cy="1665395"/>
          </a:xfrm>
          <a:custGeom>
            <a:avLst/>
            <a:gdLst/>
            <a:ahLst/>
            <a:cxnLst/>
            <a:rect r="r" b="b" t="t" l="l"/>
            <a:pathLst>
              <a:path h="1665395" w="1665395">
                <a:moveTo>
                  <a:pt x="0" y="0"/>
                </a:moveTo>
                <a:lnTo>
                  <a:pt x="1665395" y="0"/>
                </a:lnTo>
                <a:lnTo>
                  <a:pt x="1665395" y="1665395"/>
                </a:lnTo>
                <a:lnTo>
                  <a:pt x="0" y="1665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79096" y="1370146"/>
            <a:ext cx="1053774" cy="1053775"/>
          </a:xfrm>
          <a:custGeom>
            <a:avLst/>
            <a:gdLst/>
            <a:ahLst/>
            <a:cxnLst/>
            <a:rect r="r" b="b" t="t" l="l"/>
            <a:pathLst>
              <a:path h="1053775" w="1053774">
                <a:moveTo>
                  <a:pt x="0" y="0"/>
                </a:moveTo>
                <a:lnTo>
                  <a:pt x="1053773" y="0"/>
                </a:lnTo>
                <a:lnTo>
                  <a:pt x="1053773" y="1053774"/>
                </a:lnTo>
                <a:lnTo>
                  <a:pt x="0" y="1053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44295" y="9144126"/>
            <a:ext cx="584048" cy="584049"/>
          </a:xfrm>
          <a:custGeom>
            <a:avLst/>
            <a:gdLst/>
            <a:ahLst/>
            <a:cxnLst/>
            <a:rect r="r" b="b" t="t" l="l"/>
            <a:pathLst>
              <a:path h="584049" w="584048">
                <a:moveTo>
                  <a:pt x="0" y="0"/>
                </a:moveTo>
                <a:lnTo>
                  <a:pt x="584048" y="0"/>
                </a:lnTo>
                <a:lnTo>
                  <a:pt x="584048" y="584048"/>
                </a:lnTo>
                <a:lnTo>
                  <a:pt x="0" y="584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891202"/>
            <a:ext cx="13187310" cy="6191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a:t>
            </a:r>
            <a:r>
              <a:rPr lang="en-US" sz="2000" b="true">
                <a:solidFill>
                  <a:srgbClr val="000000"/>
                </a:solidFill>
                <a:latin typeface="Arimo Bold"/>
                <a:ea typeface="Arimo Bold"/>
                <a:cs typeface="Arimo Bold"/>
                <a:sym typeface="Arimo Bold"/>
              </a:rPr>
              <a:t> What is the smallest value of n such that an algorithm whose running time is 100n2 runs faster than an algorithm whose running time is 2 n on the same machine?</a:t>
            </a:r>
          </a:p>
        </p:txBody>
      </p:sp>
      <p:sp>
        <p:nvSpPr>
          <p:cNvPr name="TextBox 6" id="6"/>
          <p:cNvSpPr txBox="true"/>
          <p:nvPr/>
        </p:nvSpPr>
        <p:spPr>
          <a:xfrm rot="0">
            <a:off x="1028700" y="1577002"/>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Freeform 7" id="7"/>
          <p:cNvSpPr/>
          <p:nvPr/>
        </p:nvSpPr>
        <p:spPr>
          <a:xfrm flipH="false" flipV="false" rot="0">
            <a:off x="12916434" y="1370146"/>
            <a:ext cx="1665395" cy="1665395"/>
          </a:xfrm>
          <a:custGeom>
            <a:avLst/>
            <a:gdLst/>
            <a:ahLst/>
            <a:cxnLst/>
            <a:rect r="r" b="b" t="t" l="l"/>
            <a:pathLst>
              <a:path h="1665395" w="1665395">
                <a:moveTo>
                  <a:pt x="0" y="0"/>
                </a:moveTo>
                <a:lnTo>
                  <a:pt x="1665395" y="0"/>
                </a:lnTo>
                <a:lnTo>
                  <a:pt x="1665395" y="1665394"/>
                </a:lnTo>
                <a:lnTo>
                  <a:pt x="0" y="1665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1994535"/>
            <a:ext cx="10175010" cy="3602355"/>
          </a:xfrm>
          <a:prstGeom prst="rect">
            <a:avLst/>
          </a:prstGeom>
        </p:spPr>
        <p:txBody>
          <a:bodyPr anchor="t" rtlCol="false" tIns="0" lIns="0" bIns="0" rIns="0">
            <a:spAutoFit/>
          </a:bodyPr>
          <a:lstStyle/>
          <a:p>
            <a:pPr algn="just">
              <a:lnSpc>
                <a:spcPts val="2879"/>
              </a:lnSpc>
            </a:pPr>
            <a:r>
              <a:rPr lang="en-US" sz="1599">
                <a:solidFill>
                  <a:srgbClr val="383838"/>
                </a:solidFill>
                <a:latin typeface="Arimo"/>
                <a:ea typeface="Arimo"/>
                <a:cs typeface="Arimo"/>
                <a:sym typeface="Arimo"/>
              </a:rPr>
              <a:t>We are comparing two algorithms with the following running times: Algorithm 1, \(100n^2\), and Algorithm 2, \(2^n\). We need to find the smallest value of \(n\) such that \(100n^2 &lt; 2^n\). Testing various values, we find:</a:t>
            </a:r>
          </a:p>
          <a:p>
            <a:pPr algn="just">
              <a:lnSpc>
                <a:spcPts val="2879"/>
              </a:lnSpc>
            </a:pPr>
          </a:p>
          <a:p>
            <a:pPr algn="just">
              <a:lnSpc>
                <a:spcPts val="2879"/>
              </a:lnSpc>
            </a:pPr>
            <a:r>
              <a:rPr lang="en-US" sz="1599">
                <a:solidFill>
                  <a:srgbClr val="383838"/>
                </a:solidFill>
                <a:latin typeface="Arimo"/>
                <a:ea typeface="Arimo"/>
                <a:cs typeface="Arimo"/>
                <a:sym typeface="Arimo"/>
              </a:rPr>
              <a:t>- For \(n = 1\): \(100(1)^2 = 100\) and \(2^1 = 2\) (False)</a:t>
            </a:r>
          </a:p>
          <a:p>
            <a:pPr algn="just">
              <a:lnSpc>
                <a:spcPts val="2879"/>
              </a:lnSpc>
            </a:pPr>
            <a:r>
              <a:rPr lang="en-US" sz="1599">
                <a:solidFill>
                  <a:srgbClr val="383838"/>
                </a:solidFill>
                <a:latin typeface="Arimo"/>
                <a:ea typeface="Arimo"/>
                <a:cs typeface="Arimo"/>
                <a:sym typeface="Arimo"/>
              </a:rPr>
              <a:t>- For \(n = 5\): \(100(5)^2 = 2500\) and \(2^5 = 32\) (False)</a:t>
            </a:r>
          </a:p>
          <a:p>
            <a:pPr algn="just">
              <a:lnSpc>
                <a:spcPts val="2879"/>
              </a:lnSpc>
            </a:pPr>
            <a:r>
              <a:rPr lang="en-US" sz="1599">
                <a:solidFill>
                  <a:srgbClr val="383838"/>
                </a:solidFill>
                <a:latin typeface="Arimo"/>
                <a:ea typeface="Arimo"/>
                <a:cs typeface="Arimo"/>
                <a:sym typeface="Arimo"/>
              </a:rPr>
              <a:t>- For \(n = 10\): \(100(10)^2 = 10000\) and \(2^{10} = 1024\) (False)</a:t>
            </a:r>
          </a:p>
          <a:p>
            <a:pPr algn="just">
              <a:lnSpc>
                <a:spcPts val="2879"/>
              </a:lnSpc>
            </a:pPr>
            <a:r>
              <a:rPr lang="en-US" sz="1599">
                <a:solidFill>
                  <a:srgbClr val="383838"/>
                </a:solidFill>
                <a:latin typeface="Arimo"/>
                <a:ea typeface="Arimo"/>
                <a:cs typeface="Arimo"/>
                <a:sym typeface="Arimo"/>
              </a:rPr>
              <a:t>- For \(n = 15\): \(100(15)^2 = 22500\) and \(2^{15} = 32768\) (True)</a:t>
            </a:r>
          </a:p>
          <a:p>
            <a:pPr algn="just">
              <a:lnSpc>
                <a:spcPts val="2879"/>
              </a:lnSpc>
            </a:pPr>
            <a:r>
              <a:rPr lang="en-US" sz="1599">
                <a:solidFill>
                  <a:srgbClr val="383838"/>
                </a:solidFill>
                <a:latin typeface="Arimo"/>
                <a:ea typeface="Arimo"/>
                <a:cs typeface="Arimo"/>
                <a:sym typeface="Arimo"/>
              </a:rPr>
              <a:t>- For \(n = 14\): \(100(14)^2 = 19600\) and \(2^{14} = 16384\) (False)</a:t>
            </a:r>
          </a:p>
          <a:p>
            <a:pPr algn="just">
              <a:lnSpc>
                <a:spcPts val="2879"/>
              </a:lnSpc>
            </a:pPr>
          </a:p>
          <a:p>
            <a:pPr algn="just">
              <a:lnSpc>
                <a:spcPts val="2879"/>
              </a:lnSpc>
            </a:pPr>
            <a:r>
              <a:rPr lang="en-US" sz="1599">
                <a:solidFill>
                  <a:srgbClr val="383838"/>
                </a:solidFill>
                <a:latin typeface="Arimo"/>
                <a:ea typeface="Arimo"/>
                <a:cs typeface="Arimo"/>
                <a:sym typeface="Arimo"/>
              </a:rPr>
              <a:t>Therefore, the smallest value of \(n\) that satisfies the inequality \(100n^2 &lt; 2^n\) is \(n = 15\).</a:t>
            </a:r>
          </a:p>
        </p:txBody>
      </p:sp>
      <p:sp>
        <p:nvSpPr>
          <p:cNvPr name="Freeform 9" id="9"/>
          <p:cNvSpPr/>
          <p:nvPr/>
        </p:nvSpPr>
        <p:spPr>
          <a:xfrm flipH="false" flipV="false" rot="0">
            <a:off x="13162236" y="3820982"/>
            <a:ext cx="2024540" cy="2024542"/>
          </a:xfrm>
          <a:custGeom>
            <a:avLst/>
            <a:gdLst/>
            <a:ahLst/>
            <a:cxnLst/>
            <a:rect r="r" b="b" t="t" l="l"/>
            <a:pathLst>
              <a:path h="2024542" w="2024540">
                <a:moveTo>
                  <a:pt x="0" y="0"/>
                </a:moveTo>
                <a:lnTo>
                  <a:pt x="2024540" y="0"/>
                </a:lnTo>
                <a:lnTo>
                  <a:pt x="2024540" y="2024542"/>
                </a:lnTo>
                <a:lnTo>
                  <a:pt x="0" y="20245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34716" y="4895566"/>
            <a:ext cx="1069431" cy="1069432"/>
          </a:xfrm>
          <a:custGeom>
            <a:avLst/>
            <a:gdLst/>
            <a:ahLst/>
            <a:cxnLst/>
            <a:rect r="r" b="b" t="t" l="l"/>
            <a:pathLst>
              <a:path h="1069432" w="1069431">
                <a:moveTo>
                  <a:pt x="0" y="0"/>
                </a:moveTo>
                <a:lnTo>
                  <a:pt x="1069432" y="0"/>
                </a:lnTo>
                <a:lnTo>
                  <a:pt x="1069432" y="1069433"/>
                </a:lnTo>
                <a:lnTo>
                  <a:pt x="0" y="1069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28700" y="212519"/>
            <a:ext cx="479402" cy="479403"/>
          </a:xfrm>
          <a:custGeom>
            <a:avLst/>
            <a:gdLst/>
            <a:ahLst/>
            <a:cxnLst/>
            <a:rect r="r" b="b" t="t" l="l"/>
            <a:pathLst>
              <a:path h="479403" w="479402">
                <a:moveTo>
                  <a:pt x="0" y="0"/>
                </a:moveTo>
                <a:lnTo>
                  <a:pt x="479402" y="0"/>
                </a:lnTo>
                <a:lnTo>
                  <a:pt x="479402" y="479403"/>
                </a:lnTo>
                <a:lnTo>
                  <a:pt x="0" y="4794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28700" y="5955474"/>
            <a:ext cx="13187310" cy="6191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a:t>
            </a:r>
            <a:r>
              <a:rPr lang="en-US" sz="2000" b="true">
                <a:solidFill>
                  <a:srgbClr val="000000"/>
                </a:solidFill>
                <a:latin typeface="Arimo Bold"/>
                <a:ea typeface="Arimo Bold"/>
                <a:cs typeface="Arimo Bold"/>
                <a:sym typeface="Arimo Bold"/>
              </a:rPr>
              <a:t> Describe your own real-world example that requires sorting. Describe one that requires ûnding the shortest distance between two points ?</a:t>
            </a:r>
          </a:p>
        </p:txBody>
      </p:sp>
      <p:sp>
        <p:nvSpPr>
          <p:cNvPr name="TextBox 13" id="13"/>
          <p:cNvSpPr txBox="true"/>
          <p:nvPr/>
        </p:nvSpPr>
        <p:spPr>
          <a:xfrm rot="0">
            <a:off x="1028700" y="6641274"/>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14" id="14"/>
          <p:cNvSpPr txBox="true"/>
          <p:nvPr/>
        </p:nvSpPr>
        <p:spPr>
          <a:xfrm rot="0">
            <a:off x="1028700" y="7058807"/>
            <a:ext cx="10175010" cy="2516505"/>
          </a:xfrm>
          <a:prstGeom prst="rect">
            <a:avLst/>
          </a:prstGeom>
        </p:spPr>
        <p:txBody>
          <a:bodyPr anchor="t" rtlCol="false" tIns="0" lIns="0" bIns="0" rIns="0">
            <a:spAutoFit/>
          </a:bodyPr>
          <a:lstStyle/>
          <a:p>
            <a:pPr algn="just">
              <a:lnSpc>
                <a:spcPts val="2879"/>
              </a:lnSpc>
            </a:pPr>
            <a:r>
              <a:rPr lang="en-US" sz="1599">
                <a:solidFill>
                  <a:srgbClr val="383838"/>
                </a:solidFill>
                <a:latin typeface="Arimo"/>
                <a:ea typeface="Arimo"/>
                <a:cs typeface="Arimo"/>
                <a:sym typeface="Arimo"/>
              </a:rPr>
              <a:t>Real-World Example Requiring Sorting: E-commerce Inventory Sorting</a:t>
            </a:r>
          </a:p>
          <a:p>
            <a:pPr algn="just">
              <a:lnSpc>
                <a:spcPts val="2879"/>
              </a:lnSpc>
            </a:pPr>
            <a:r>
              <a:rPr lang="en-US" sz="1599">
                <a:solidFill>
                  <a:srgbClr val="383838"/>
                </a:solidFill>
                <a:latin typeface="Arimo"/>
                <a:ea typeface="Arimo"/>
                <a:cs typeface="Arimo"/>
                <a:sym typeface="Arimo"/>
              </a:rPr>
              <a:t>In an e-commerce platform like Amazon, sorting plays a crucial role when users search for products, such as "laptops." The platform must organize the results based on various criteria, including price, user reviews, and relevance. For example, if a user opts to sort laptops by price from low to high, the system needs to arrange thousands of laptop listings accordingly. Algorithms like quicksort or mergesort are employed to efficiently sort the prices, making it easier for users to browse options and make informed purchasing decisions.</a:t>
            </a:r>
          </a:p>
          <a:p>
            <a:pPr algn="just">
              <a:lnSpc>
                <a:spcPts val="287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8200" y="6711228"/>
            <a:ext cx="1665395" cy="1665395"/>
          </a:xfrm>
          <a:custGeom>
            <a:avLst/>
            <a:gdLst/>
            <a:ahLst/>
            <a:cxnLst/>
            <a:rect r="r" b="b" t="t" l="l"/>
            <a:pathLst>
              <a:path h="1665395" w="1665395">
                <a:moveTo>
                  <a:pt x="0" y="0"/>
                </a:moveTo>
                <a:lnTo>
                  <a:pt x="1665395" y="0"/>
                </a:lnTo>
                <a:lnTo>
                  <a:pt x="1665395" y="1665395"/>
                </a:lnTo>
                <a:lnTo>
                  <a:pt x="0" y="1665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79096" y="1370146"/>
            <a:ext cx="1053774" cy="1053775"/>
          </a:xfrm>
          <a:custGeom>
            <a:avLst/>
            <a:gdLst/>
            <a:ahLst/>
            <a:cxnLst/>
            <a:rect r="r" b="b" t="t" l="l"/>
            <a:pathLst>
              <a:path h="1053775" w="1053774">
                <a:moveTo>
                  <a:pt x="0" y="0"/>
                </a:moveTo>
                <a:lnTo>
                  <a:pt x="1053773" y="0"/>
                </a:lnTo>
                <a:lnTo>
                  <a:pt x="1053773" y="1053774"/>
                </a:lnTo>
                <a:lnTo>
                  <a:pt x="0" y="1053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44295" y="9144126"/>
            <a:ext cx="584048" cy="584049"/>
          </a:xfrm>
          <a:custGeom>
            <a:avLst/>
            <a:gdLst/>
            <a:ahLst/>
            <a:cxnLst/>
            <a:rect r="r" b="b" t="t" l="l"/>
            <a:pathLst>
              <a:path h="584049" w="584048">
                <a:moveTo>
                  <a:pt x="0" y="0"/>
                </a:moveTo>
                <a:lnTo>
                  <a:pt x="584048" y="0"/>
                </a:lnTo>
                <a:lnTo>
                  <a:pt x="584048" y="584048"/>
                </a:lnTo>
                <a:lnTo>
                  <a:pt x="0" y="584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923925"/>
            <a:ext cx="10175010" cy="2516505"/>
          </a:xfrm>
          <a:prstGeom prst="rect">
            <a:avLst/>
          </a:prstGeom>
        </p:spPr>
        <p:txBody>
          <a:bodyPr anchor="t" rtlCol="false" tIns="0" lIns="0" bIns="0" rIns="0">
            <a:spAutoFit/>
          </a:bodyPr>
          <a:lstStyle/>
          <a:p>
            <a:pPr algn="just">
              <a:lnSpc>
                <a:spcPts val="2879"/>
              </a:lnSpc>
            </a:pPr>
            <a:r>
              <a:rPr lang="en-US" sz="1599">
                <a:solidFill>
                  <a:srgbClr val="383838"/>
                </a:solidFill>
                <a:latin typeface="Arimo"/>
                <a:ea typeface="Arimo"/>
                <a:cs typeface="Arimo"/>
                <a:sym typeface="Arimo"/>
              </a:rPr>
              <a:t> Real-World Example Requiring Finding the Shortest Distance: GPS Navigation</a:t>
            </a:r>
          </a:p>
          <a:p>
            <a:pPr algn="just">
              <a:lnSpc>
                <a:spcPts val="2879"/>
              </a:lnSpc>
            </a:pPr>
            <a:r>
              <a:rPr lang="en-US" sz="1599">
                <a:solidFill>
                  <a:srgbClr val="383838"/>
                </a:solidFill>
                <a:latin typeface="Arimo"/>
                <a:ea typeface="Arimo"/>
                <a:cs typeface="Arimo"/>
                <a:sym typeface="Arimo"/>
              </a:rPr>
              <a:t>A well-known application of finding the shortest distance is in GPS navigation systems, such as Google Maps or Apple Maps. When a user inputs a destination, the system calculates the shortest or fastest route from their current location to that destination. For instance, if you're driving from home to a store in another city, the GPS utilizes algorithms like Dijkstra's or A* to determine the most efficient path through the road network, factoring in road distances, traffic conditions, and other variables. This ensures that users receive optimal directions, avoiding unnecessary detours or delays.</a:t>
            </a:r>
          </a:p>
        </p:txBody>
      </p:sp>
      <p:sp>
        <p:nvSpPr>
          <p:cNvPr name="TextBox 6" id="6"/>
          <p:cNvSpPr txBox="true"/>
          <p:nvPr/>
        </p:nvSpPr>
        <p:spPr>
          <a:xfrm rot="0">
            <a:off x="1028700" y="3732767"/>
            <a:ext cx="13187310" cy="9239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In the MERGE-SORT procedure, the test in line 1 reads rrr, then the subarray A[p…r]A[p \ldots r]A[p…r] is empty. Argue that as long as the initial call of MERGE−SORT(A,1,n)MERGE-SORT(A, 1, n)MERGE−SORT(A,1,n) has n≥1n \geq 1n≥1, the test on rrr is valid?</a:t>
            </a:r>
          </a:p>
        </p:txBody>
      </p:sp>
      <p:sp>
        <p:nvSpPr>
          <p:cNvPr name="TextBox 7" id="7"/>
          <p:cNvSpPr txBox="true"/>
          <p:nvPr/>
        </p:nvSpPr>
        <p:spPr>
          <a:xfrm rot="0">
            <a:off x="1028700" y="4754338"/>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Freeform 8" id="8"/>
          <p:cNvSpPr/>
          <p:nvPr/>
        </p:nvSpPr>
        <p:spPr>
          <a:xfrm flipH="false" flipV="false" rot="0">
            <a:off x="8621896" y="8206401"/>
            <a:ext cx="1665395" cy="1665395"/>
          </a:xfrm>
          <a:custGeom>
            <a:avLst/>
            <a:gdLst/>
            <a:ahLst/>
            <a:cxnLst/>
            <a:rect r="r" b="b" t="t" l="l"/>
            <a:pathLst>
              <a:path h="1665395" w="1665395">
                <a:moveTo>
                  <a:pt x="0" y="0"/>
                </a:moveTo>
                <a:lnTo>
                  <a:pt x="1665395" y="0"/>
                </a:lnTo>
                <a:lnTo>
                  <a:pt x="1665395" y="1665394"/>
                </a:lnTo>
                <a:lnTo>
                  <a:pt x="0" y="1665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916434" y="1370146"/>
            <a:ext cx="1665395" cy="1665395"/>
          </a:xfrm>
          <a:custGeom>
            <a:avLst/>
            <a:gdLst/>
            <a:ahLst/>
            <a:cxnLst/>
            <a:rect r="r" b="b" t="t" l="l"/>
            <a:pathLst>
              <a:path h="1665395" w="1665395">
                <a:moveTo>
                  <a:pt x="0" y="0"/>
                </a:moveTo>
                <a:lnTo>
                  <a:pt x="1665395" y="0"/>
                </a:lnTo>
                <a:lnTo>
                  <a:pt x="1665395" y="1665394"/>
                </a:lnTo>
                <a:lnTo>
                  <a:pt x="0" y="1665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5171871"/>
            <a:ext cx="10175010" cy="2047875"/>
          </a:xfrm>
          <a:prstGeom prst="rect">
            <a:avLst/>
          </a:prstGeom>
        </p:spPr>
        <p:txBody>
          <a:bodyPr anchor="t" rtlCol="false" tIns="0" lIns="0" bIns="0" rIns="0">
            <a:spAutoFit/>
          </a:bodyPr>
          <a:lstStyle/>
          <a:p>
            <a:pPr algn="just">
              <a:lnSpc>
                <a:spcPts val="2700"/>
              </a:lnSpc>
            </a:pPr>
            <a:r>
              <a:rPr lang="en-US" b="true" sz="1500">
                <a:solidFill>
                  <a:srgbClr val="383838"/>
                </a:solidFill>
                <a:latin typeface="Arimo Bold"/>
                <a:ea typeface="Arimo Bold"/>
                <a:cs typeface="Arimo Bold"/>
                <a:sym typeface="Arimo Bold"/>
              </a:rPr>
              <a:t>In the MERGE-SORT procedure, the test on line 1 checks if the subarray defined by indices \(p\) and \(r\) is empty. When \(n \geq 1\) in the initial call \(MERGE-SORT(A, 1, n)\), this implies that the subarray contains at least one element. As a result, the test on \(r\) will ensure that the algorithm continues to divide the array into smaller subarrays until each subarray has one or zero elements. This process is fundamental to the divide-and-conquer approach of merge sort, allowing the merging of sorted subarrays to produce the final sorted array. Thus, as long as \(n \geq 1\), the test effectively maintains the validity of the sorting process.</a:t>
            </a:r>
          </a:p>
        </p:txBody>
      </p:sp>
      <p:sp>
        <p:nvSpPr>
          <p:cNvPr name="TextBox 11" id="11"/>
          <p:cNvSpPr txBox="true"/>
          <p:nvPr/>
        </p:nvSpPr>
        <p:spPr>
          <a:xfrm rot="0">
            <a:off x="1028700" y="7619254"/>
            <a:ext cx="13187310" cy="6191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State a loop invariant for the while loop of lines 12-18 of the MERGE procedure. Show how to use it, along with the while loops of lines 20-23 and 24-27, to prove that the MERGE procedure is correct ?</a:t>
            </a:r>
          </a:p>
        </p:txBody>
      </p:sp>
      <p:sp>
        <p:nvSpPr>
          <p:cNvPr name="TextBox 12" id="12"/>
          <p:cNvSpPr txBox="true"/>
          <p:nvPr/>
        </p:nvSpPr>
        <p:spPr>
          <a:xfrm rot="0">
            <a:off x="1028700" y="8546714"/>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8200" y="6711228"/>
            <a:ext cx="1665395" cy="1665395"/>
          </a:xfrm>
          <a:custGeom>
            <a:avLst/>
            <a:gdLst/>
            <a:ahLst/>
            <a:cxnLst/>
            <a:rect r="r" b="b" t="t" l="l"/>
            <a:pathLst>
              <a:path h="1665395" w="1665395">
                <a:moveTo>
                  <a:pt x="0" y="0"/>
                </a:moveTo>
                <a:lnTo>
                  <a:pt x="1665395" y="0"/>
                </a:lnTo>
                <a:lnTo>
                  <a:pt x="1665395" y="1665395"/>
                </a:lnTo>
                <a:lnTo>
                  <a:pt x="0" y="1665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79096" y="1370146"/>
            <a:ext cx="1053774" cy="1053775"/>
          </a:xfrm>
          <a:custGeom>
            <a:avLst/>
            <a:gdLst/>
            <a:ahLst/>
            <a:cxnLst/>
            <a:rect r="r" b="b" t="t" l="l"/>
            <a:pathLst>
              <a:path h="1053775" w="1053774">
                <a:moveTo>
                  <a:pt x="0" y="0"/>
                </a:moveTo>
                <a:lnTo>
                  <a:pt x="1053773" y="0"/>
                </a:lnTo>
                <a:lnTo>
                  <a:pt x="1053773" y="1053774"/>
                </a:lnTo>
                <a:lnTo>
                  <a:pt x="0" y="1053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44295" y="9144126"/>
            <a:ext cx="584048" cy="584049"/>
          </a:xfrm>
          <a:custGeom>
            <a:avLst/>
            <a:gdLst/>
            <a:ahLst/>
            <a:cxnLst/>
            <a:rect r="r" b="b" t="t" l="l"/>
            <a:pathLst>
              <a:path h="584049" w="584048">
                <a:moveTo>
                  <a:pt x="0" y="0"/>
                </a:moveTo>
                <a:lnTo>
                  <a:pt x="584048" y="0"/>
                </a:lnTo>
                <a:lnTo>
                  <a:pt x="584048" y="584048"/>
                </a:lnTo>
                <a:lnTo>
                  <a:pt x="0" y="584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790683">
            <a:off x="9144000" y="6653414"/>
            <a:ext cx="5953499" cy="5565473"/>
          </a:xfrm>
          <a:custGeom>
            <a:avLst/>
            <a:gdLst/>
            <a:ahLst/>
            <a:cxnLst/>
            <a:rect r="r" b="b" t="t" l="l"/>
            <a:pathLst>
              <a:path h="5565473" w="5953499">
                <a:moveTo>
                  <a:pt x="0" y="0"/>
                </a:moveTo>
                <a:lnTo>
                  <a:pt x="5953499" y="0"/>
                </a:lnTo>
                <a:lnTo>
                  <a:pt x="5953499" y="5565473"/>
                </a:lnTo>
                <a:lnTo>
                  <a:pt x="0" y="5565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5133975"/>
            <a:ext cx="13187310" cy="6191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Write pseudocode for the binary search algorithm, either iterative or recursive. Argue that the worst-case running time of binary search is O(log⁡n)O(\log n)O(logn) ?</a:t>
            </a:r>
          </a:p>
        </p:txBody>
      </p:sp>
      <p:sp>
        <p:nvSpPr>
          <p:cNvPr name="TextBox 7" id="7"/>
          <p:cNvSpPr txBox="true"/>
          <p:nvPr/>
        </p:nvSpPr>
        <p:spPr>
          <a:xfrm rot="0">
            <a:off x="1028700" y="5819775"/>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Freeform 8" id="8"/>
          <p:cNvSpPr/>
          <p:nvPr/>
        </p:nvSpPr>
        <p:spPr>
          <a:xfrm flipH="false" flipV="false" rot="0">
            <a:off x="8621896" y="8206401"/>
            <a:ext cx="1665395" cy="1665395"/>
          </a:xfrm>
          <a:custGeom>
            <a:avLst/>
            <a:gdLst/>
            <a:ahLst/>
            <a:cxnLst/>
            <a:rect r="r" b="b" t="t" l="l"/>
            <a:pathLst>
              <a:path h="1665395" w="1665395">
                <a:moveTo>
                  <a:pt x="0" y="0"/>
                </a:moveTo>
                <a:lnTo>
                  <a:pt x="1665395" y="0"/>
                </a:lnTo>
                <a:lnTo>
                  <a:pt x="1665395" y="1665394"/>
                </a:lnTo>
                <a:lnTo>
                  <a:pt x="0" y="1665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916434" y="1370146"/>
            <a:ext cx="1665395" cy="1665395"/>
          </a:xfrm>
          <a:custGeom>
            <a:avLst/>
            <a:gdLst/>
            <a:ahLst/>
            <a:cxnLst/>
            <a:rect r="r" b="b" t="t" l="l"/>
            <a:pathLst>
              <a:path h="1665395" w="1665395">
                <a:moveTo>
                  <a:pt x="0" y="0"/>
                </a:moveTo>
                <a:lnTo>
                  <a:pt x="1665395" y="0"/>
                </a:lnTo>
                <a:lnTo>
                  <a:pt x="1665395" y="1665394"/>
                </a:lnTo>
                <a:lnTo>
                  <a:pt x="0" y="1665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6237308"/>
            <a:ext cx="10175010" cy="37623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BinarySearch(A, v, low, high)</a:t>
            </a:r>
          </a:p>
          <a:p>
            <a:pPr algn="just">
              <a:lnSpc>
                <a:spcPts val="2700"/>
              </a:lnSpc>
            </a:pPr>
            <a:r>
              <a:rPr lang="en-US" sz="1500">
                <a:solidFill>
                  <a:srgbClr val="383838"/>
                </a:solidFill>
                <a:latin typeface="Arimo"/>
                <a:ea typeface="Arimo"/>
                <a:cs typeface="Arimo"/>
                <a:sym typeface="Arimo"/>
              </a:rPr>
              <a:t>    while low ≤ high do</a:t>
            </a:r>
          </a:p>
          <a:p>
            <a:pPr algn="just">
              <a:lnSpc>
                <a:spcPts val="2700"/>
              </a:lnSpc>
            </a:pPr>
            <a:r>
              <a:rPr lang="en-US" sz="1500">
                <a:solidFill>
                  <a:srgbClr val="383838"/>
                </a:solidFill>
                <a:latin typeface="Arimo"/>
                <a:ea typeface="Arimo"/>
                <a:cs typeface="Arimo"/>
                <a:sym typeface="Arimo"/>
              </a:rPr>
              <a:t>        mid = (low + high) // 2</a:t>
            </a:r>
          </a:p>
          <a:p>
            <a:pPr algn="just">
              <a:lnSpc>
                <a:spcPts val="2700"/>
              </a:lnSpc>
            </a:pPr>
            <a:r>
              <a:rPr lang="en-US" sz="1500">
                <a:solidFill>
                  <a:srgbClr val="383838"/>
                </a:solidFill>
                <a:latin typeface="Arimo"/>
                <a:ea typeface="Arimo"/>
                <a:cs typeface="Arimo"/>
                <a:sym typeface="Arimo"/>
              </a:rPr>
              <a:t>        if A[mid] = v then</a:t>
            </a:r>
          </a:p>
          <a:p>
            <a:pPr algn="just">
              <a:lnSpc>
                <a:spcPts val="2700"/>
              </a:lnSpc>
            </a:pPr>
            <a:r>
              <a:rPr lang="en-US" sz="1500">
                <a:solidFill>
                  <a:srgbClr val="383838"/>
                </a:solidFill>
                <a:latin typeface="Arimo"/>
                <a:ea typeface="Arimo"/>
                <a:cs typeface="Arimo"/>
                <a:sym typeface="Arimo"/>
              </a:rPr>
              <a:t>            return mid  // Found the element</a:t>
            </a:r>
          </a:p>
          <a:p>
            <a:pPr algn="just">
              <a:lnSpc>
                <a:spcPts val="2700"/>
              </a:lnSpc>
            </a:pPr>
            <a:r>
              <a:rPr lang="en-US" sz="1500">
                <a:solidFill>
                  <a:srgbClr val="383838"/>
                </a:solidFill>
                <a:latin typeface="Arimo"/>
                <a:ea typeface="Arimo"/>
                <a:cs typeface="Arimo"/>
                <a:sym typeface="Arimo"/>
              </a:rPr>
              <a:t>        else if A[mid] &lt; v then</a:t>
            </a:r>
          </a:p>
          <a:p>
            <a:pPr algn="just">
              <a:lnSpc>
                <a:spcPts val="2700"/>
              </a:lnSpc>
            </a:pPr>
            <a:r>
              <a:rPr lang="en-US" sz="1500">
                <a:solidFill>
                  <a:srgbClr val="383838"/>
                </a:solidFill>
                <a:latin typeface="Arimo"/>
                <a:ea typeface="Arimo"/>
                <a:cs typeface="Arimo"/>
                <a:sym typeface="Arimo"/>
              </a:rPr>
              <a:t>            low = mid + 1  // Search in the right half</a:t>
            </a:r>
          </a:p>
          <a:p>
            <a:pPr algn="just">
              <a:lnSpc>
                <a:spcPts val="2700"/>
              </a:lnSpc>
            </a:pPr>
            <a:r>
              <a:rPr lang="en-US" sz="1500">
                <a:solidFill>
                  <a:srgbClr val="383838"/>
                </a:solidFill>
                <a:latin typeface="Arimo"/>
                <a:ea typeface="Arimo"/>
                <a:cs typeface="Arimo"/>
                <a:sym typeface="Arimo"/>
              </a:rPr>
              <a:t>        else</a:t>
            </a:r>
          </a:p>
          <a:p>
            <a:pPr algn="just">
              <a:lnSpc>
                <a:spcPts val="2700"/>
              </a:lnSpc>
            </a:pPr>
            <a:r>
              <a:rPr lang="en-US" sz="1500">
                <a:solidFill>
                  <a:srgbClr val="383838"/>
                </a:solidFill>
                <a:latin typeface="Arimo"/>
                <a:ea typeface="Arimo"/>
                <a:cs typeface="Arimo"/>
                <a:sym typeface="Arimo"/>
              </a:rPr>
              <a:t>            high = mid - 1  // Search in the left half</a:t>
            </a:r>
          </a:p>
          <a:p>
            <a:pPr algn="just">
              <a:lnSpc>
                <a:spcPts val="2700"/>
              </a:lnSpc>
            </a:pPr>
            <a:r>
              <a:rPr lang="en-US" sz="1500">
                <a:solidFill>
                  <a:srgbClr val="383838"/>
                </a:solidFill>
                <a:latin typeface="Arimo"/>
                <a:ea typeface="Arimo"/>
                <a:cs typeface="Arimo"/>
                <a:sym typeface="Arimo"/>
              </a:rPr>
              <a:t>    return -1  // Element not found</a:t>
            </a:r>
          </a:p>
          <a:p>
            <a:pPr algn="just">
              <a:lnSpc>
                <a:spcPts val="2700"/>
              </a:lnSpc>
            </a:pPr>
          </a:p>
        </p:txBody>
      </p:sp>
      <p:sp>
        <p:nvSpPr>
          <p:cNvPr name="TextBox 11" id="11"/>
          <p:cNvSpPr txBox="true"/>
          <p:nvPr/>
        </p:nvSpPr>
        <p:spPr>
          <a:xfrm rot="0">
            <a:off x="1028700" y="490345"/>
            <a:ext cx="10175010" cy="47910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A suitable loop invariant for the while loop of lines 12318 in the MERGE procedure can be stated as follows:</a:t>
            </a:r>
          </a:p>
          <a:p>
            <a:pPr algn="just">
              <a:lnSpc>
                <a:spcPts val="2700"/>
              </a:lnSpc>
            </a:pPr>
            <a:r>
              <a:rPr lang="en-US" sz="1500">
                <a:solidFill>
                  <a:srgbClr val="383838"/>
                </a:solidFill>
                <a:latin typeface="Arimo"/>
                <a:ea typeface="Arimo"/>
                <a:cs typeface="Arimo"/>
                <a:sym typeface="Arimo"/>
              </a:rPr>
              <a:t>Loop Invariant: At the start of each iteration of the while loop, the elements in the subarrays LLL (left subarray) and RRR (right subarray) are in sorted order, and all elements before the current index kkk in the merged array A[p…r]A[p \ldots r]A[p…r] are sorted.</a:t>
            </a:r>
          </a:p>
          <a:p>
            <a:pPr algn="just">
              <a:lnSpc>
                <a:spcPts val="2700"/>
              </a:lnSpc>
            </a:pPr>
            <a:r>
              <a:rPr lang="en-US" sz="1500">
                <a:solidFill>
                  <a:srgbClr val="383838"/>
                </a:solidFill>
                <a:latin typeface="Arimo"/>
                <a:ea typeface="Arimo"/>
                <a:cs typeface="Arimo"/>
                <a:sym typeface="Arimo"/>
              </a:rPr>
              <a:t>Before the first iteration of the while loop, the merged array A[p…r]A[p \ldots r]A[p…r] is empty, and the subarrays LLL and RRR are correctly initialized from AAA. Since both subarrays are of size 0, they are trivially sorted. Thus, the invariant holds true at initialization.</a:t>
            </a:r>
          </a:p>
          <a:p>
            <a:pPr algn="just" marL="323850" indent="-161925" lvl="1">
              <a:lnSpc>
                <a:spcPts val="2700"/>
              </a:lnSpc>
              <a:buFont typeface="Arial"/>
              <a:buChar char="•"/>
            </a:pPr>
            <a:r>
              <a:rPr lang="en-US" sz="1500">
                <a:solidFill>
                  <a:srgbClr val="383838"/>
                </a:solidFill>
                <a:latin typeface="Arimo"/>
                <a:ea typeface="Arimo"/>
                <a:cs typeface="Arimo"/>
                <a:sym typeface="Arimo"/>
              </a:rPr>
              <a:t>ssume the invariant holds at the start of an iteration. In the while loop of lines 12318, we compare the current elements of LLL and RRR. If L[i]≤R[j]L[i] \leq R[j]L[i]≤R[j], we place L[i]L[i]L[i] into A[k]A[k]A[k] and increment iii and kkk. If R[j]&lt;L[i]R[j] &lt; L[i]R[j]&lt;L[i], we do the opposite.</a:t>
            </a:r>
          </a:p>
          <a:p>
            <a:pPr algn="just" marL="323850" indent="-161925" lvl="1">
              <a:lnSpc>
                <a:spcPts val="2700"/>
              </a:lnSpc>
              <a:buFont typeface="Arial"/>
              <a:buChar char="•"/>
            </a:pPr>
            <a:r>
              <a:rPr lang="en-US" sz="1500">
                <a:solidFill>
                  <a:srgbClr val="383838"/>
                </a:solidFill>
                <a:latin typeface="Arimo"/>
                <a:ea typeface="Arimo"/>
                <a:cs typeface="Arimo"/>
                <a:sym typeface="Arimo"/>
              </a:rPr>
              <a:t>After each insertion, the invariant is maintained: the newly added element to A[k]A[k]A[k] is the smallest among the remaining elements in LLL and RRR, preserving the sorted order. Therefore, at the end of the iteration, the merged portion remains sorted.</a:t>
            </a:r>
          </a:p>
          <a:p>
            <a:pPr algn="just">
              <a:lnSpc>
                <a:spcPts val="27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00200" y="3181350"/>
            <a:ext cx="9744554" cy="8947004"/>
          </a:xfrm>
          <a:custGeom>
            <a:avLst/>
            <a:gdLst/>
            <a:ahLst/>
            <a:cxnLst/>
            <a:rect r="r" b="b" t="t" l="l"/>
            <a:pathLst>
              <a:path h="8947004" w="9744554">
                <a:moveTo>
                  <a:pt x="0" y="0"/>
                </a:moveTo>
                <a:lnTo>
                  <a:pt x="9744554" y="0"/>
                </a:lnTo>
                <a:lnTo>
                  <a:pt x="9744554" y="8947004"/>
                </a:lnTo>
                <a:lnTo>
                  <a:pt x="0" y="89470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8614" y="930535"/>
            <a:ext cx="7044985" cy="448209"/>
            <a:chOff x="0" y="0"/>
            <a:chExt cx="8958610" cy="569956"/>
          </a:xfrm>
        </p:grpSpPr>
        <p:sp>
          <p:nvSpPr>
            <p:cNvPr name="Freeform 4" id="4"/>
            <p:cNvSpPr/>
            <p:nvPr/>
          </p:nvSpPr>
          <p:spPr>
            <a:xfrm flipH="false" flipV="false" rot="0">
              <a:off x="0" y="0"/>
              <a:ext cx="8958578" cy="569976"/>
            </a:xfrm>
            <a:custGeom>
              <a:avLst/>
              <a:gdLst/>
              <a:ahLst/>
              <a:cxnLst/>
              <a:rect r="r" b="b" t="t" l="l"/>
              <a:pathLst>
                <a:path h="569976" w="8958578">
                  <a:moveTo>
                    <a:pt x="0" y="94996"/>
                  </a:moveTo>
                  <a:cubicBezTo>
                    <a:pt x="0" y="42545"/>
                    <a:pt x="24188" y="0"/>
                    <a:pt x="54008" y="0"/>
                  </a:cubicBezTo>
                  <a:lnTo>
                    <a:pt x="8904570" y="0"/>
                  </a:lnTo>
                  <a:cubicBezTo>
                    <a:pt x="8934390" y="0"/>
                    <a:pt x="8958578" y="42545"/>
                    <a:pt x="8958578" y="94996"/>
                  </a:cubicBezTo>
                  <a:lnTo>
                    <a:pt x="8958578" y="474980"/>
                  </a:lnTo>
                  <a:cubicBezTo>
                    <a:pt x="8958578" y="527431"/>
                    <a:pt x="8934390" y="569976"/>
                    <a:pt x="8904570" y="569976"/>
                  </a:cubicBezTo>
                  <a:lnTo>
                    <a:pt x="54008" y="569976"/>
                  </a:lnTo>
                  <a:cubicBezTo>
                    <a:pt x="24188" y="569976"/>
                    <a:pt x="0" y="527431"/>
                    <a:pt x="0" y="474980"/>
                  </a:cubicBezTo>
                  <a:close/>
                </a:path>
              </a:pathLst>
            </a:custGeom>
            <a:solidFill>
              <a:srgbClr val="F8E1EB"/>
            </a:solidFill>
          </p:spPr>
        </p:sp>
      </p:grpSp>
      <p:sp>
        <p:nvSpPr>
          <p:cNvPr name="TextBox 5" id="5"/>
          <p:cNvSpPr txBox="true"/>
          <p:nvPr/>
        </p:nvSpPr>
        <p:spPr>
          <a:xfrm rot="0">
            <a:off x="10390157" y="3024829"/>
            <a:ext cx="6762447" cy="1038225"/>
          </a:xfrm>
          <a:prstGeom prst="rect">
            <a:avLst/>
          </a:prstGeom>
        </p:spPr>
        <p:txBody>
          <a:bodyPr anchor="t" rtlCol="false" tIns="0" lIns="0" bIns="0" rIns="0">
            <a:spAutoFit/>
          </a:bodyPr>
          <a:lstStyle/>
          <a:p>
            <a:pPr algn="l">
              <a:lnSpc>
                <a:spcPts val="7920"/>
              </a:lnSpc>
            </a:pPr>
            <a:r>
              <a:rPr lang="en-US" sz="6600" b="true">
                <a:solidFill>
                  <a:srgbClr val="383838"/>
                </a:solidFill>
                <a:latin typeface="Arimo Bold"/>
                <a:ea typeface="Arimo Bold"/>
                <a:cs typeface="Arimo Bold"/>
                <a:sym typeface="Arimo Bold"/>
              </a:rPr>
              <a:t>Thank You</a:t>
            </a:r>
          </a:p>
        </p:txBody>
      </p:sp>
      <p:sp>
        <p:nvSpPr>
          <p:cNvPr name="TextBox 6" id="6"/>
          <p:cNvSpPr txBox="true"/>
          <p:nvPr/>
        </p:nvSpPr>
        <p:spPr>
          <a:xfrm rot="0">
            <a:off x="10496853" y="4177533"/>
            <a:ext cx="4831167" cy="6762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I hope you liked my assignment No. 01. Next time, I'll try to make it even better.</a:t>
            </a:r>
          </a:p>
        </p:txBody>
      </p:sp>
      <p:sp>
        <p:nvSpPr>
          <p:cNvPr name="TextBox 7" id="7"/>
          <p:cNvSpPr txBox="true"/>
          <p:nvPr/>
        </p:nvSpPr>
        <p:spPr>
          <a:xfrm rot="0">
            <a:off x="1468797" y="1012611"/>
            <a:ext cx="3520965" cy="285750"/>
          </a:xfrm>
          <a:prstGeom prst="rect">
            <a:avLst/>
          </a:prstGeom>
        </p:spPr>
        <p:txBody>
          <a:bodyPr anchor="t" rtlCol="false" tIns="0" lIns="0" bIns="0" rIns="0">
            <a:spAutoFit/>
          </a:bodyPr>
          <a:lstStyle/>
          <a:p>
            <a:pPr algn="l">
              <a:lnSpc>
                <a:spcPts val="2160"/>
              </a:lnSpc>
            </a:pPr>
            <a:r>
              <a:rPr lang="en-US" sz="1800" b="true">
                <a:solidFill>
                  <a:srgbClr val="383838"/>
                </a:solidFill>
                <a:latin typeface="Arimo Bold"/>
                <a:ea typeface="Arimo Bold"/>
                <a:cs typeface="Arimo Bold"/>
                <a:sym typeface="Arimo Bold"/>
              </a:rPr>
              <a:t>Rizwan Ali - 14789 - BSCS - 3D</a:t>
            </a:r>
          </a:p>
        </p:txBody>
      </p:sp>
      <p:grpSp>
        <p:nvGrpSpPr>
          <p:cNvPr name="Group 8" id="8"/>
          <p:cNvGrpSpPr/>
          <p:nvPr/>
        </p:nvGrpSpPr>
        <p:grpSpPr>
          <a:xfrm rot="0">
            <a:off x="949890" y="951278"/>
            <a:ext cx="427467" cy="427467"/>
            <a:chOff x="0" y="0"/>
            <a:chExt cx="569956" cy="569956"/>
          </a:xfrm>
        </p:grpSpPr>
        <p:sp>
          <p:nvSpPr>
            <p:cNvPr name="Freeform 9" id="9"/>
            <p:cNvSpPr/>
            <p:nvPr/>
          </p:nvSpPr>
          <p:spPr>
            <a:xfrm flipH="false" flipV="false" rot="0">
              <a:off x="0" y="0"/>
              <a:ext cx="569976" cy="569976"/>
            </a:xfrm>
            <a:custGeom>
              <a:avLst/>
              <a:gdLst/>
              <a:ahLst/>
              <a:cxnLst/>
              <a:rect r="r" b="b" t="t" l="l"/>
              <a:pathLst>
                <a:path h="569976" w="569976">
                  <a:moveTo>
                    <a:pt x="0" y="284988"/>
                  </a:moveTo>
                  <a:cubicBezTo>
                    <a:pt x="0" y="127635"/>
                    <a:pt x="127635" y="0"/>
                    <a:pt x="284988" y="0"/>
                  </a:cubicBezTo>
                  <a:cubicBezTo>
                    <a:pt x="442341" y="0"/>
                    <a:pt x="569976" y="127635"/>
                    <a:pt x="569976" y="284988"/>
                  </a:cubicBezTo>
                  <a:cubicBezTo>
                    <a:pt x="569976" y="442341"/>
                    <a:pt x="442341" y="569976"/>
                    <a:pt x="284988" y="569976"/>
                  </a:cubicBezTo>
                  <a:cubicBezTo>
                    <a:pt x="127635" y="569976"/>
                    <a:pt x="0" y="442341"/>
                    <a:pt x="0" y="284988"/>
                  </a:cubicBezTo>
                  <a:close/>
                </a:path>
              </a:pathLst>
            </a:custGeom>
            <a:solidFill>
              <a:srgbClr val="9C78FF"/>
            </a:solidFill>
          </p:spPr>
        </p:sp>
      </p:grpSp>
      <p:sp>
        <p:nvSpPr>
          <p:cNvPr name="Freeform 10" id="10" descr="Cloud with solid fill"/>
          <p:cNvSpPr/>
          <p:nvPr/>
        </p:nvSpPr>
        <p:spPr>
          <a:xfrm flipH="false" flipV="false" rot="0">
            <a:off x="1036812" y="1080062"/>
            <a:ext cx="260766" cy="148467"/>
          </a:xfrm>
          <a:custGeom>
            <a:avLst/>
            <a:gdLst/>
            <a:ahLst/>
            <a:cxnLst/>
            <a:rect r="r" b="b" t="t" l="l"/>
            <a:pathLst>
              <a:path h="148467" w="260766">
                <a:moveTo>
                  <a:pt x="0" y="0"/>
                </a:moveTo>
                <a:lnTo>
                  <a:pt x="260766" y="0"/>
                </a:lnTo>
                <a:lnTo>
                  <a:pt x="260766" y="148466"/>
                </a:lnTo>
                <a:lnTo>
                  <a:pt x="0" y="1484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496853" y="1007016"/>
            <a:ext cx="918822" cy="247650"/>
          </a:xfrm>
          <a:prstGeom prst="rect">
            <a:avLst/>
          </a:prstGeom>
        </p:spPr>
        <p:txBody>
          <a:bodyPr anchor="t" rtlCol="false" tIns="0" lIns="0" bIns="0" rIns="0">
            <a:spAutoFit/>
          </a:bodyPr>
          <a:lstStyle/>
          <a:p>
            <a:pPr algn="l">
              <a:lnSpc>
                <a:spcPts val="1800"/>
              </a:lnSpc>
            </a:pPr>
            <a:r>
              <a:rPr lang="en-US" sz="1500" b="true">
                <a:solidFill>
                  <a:srgbClr val="9C78FF"/>
                </a:solidFill>
                <a:latin typeface="Arimo Bold"/>
                <a:ea typeface="Arimo Bold"/>
                <a:cs typeface="Arimo Bold"/>
                <a:sym typeface="Arimo Bold"/>
              </a:rPr>
              <a:t>Teacher </a:t>
            </a:r>
          </a:p>
        </p:txBody>
      </p:sp>
      <p:sp>
        <p:nvSpPr>
          <p:cNvPr name="TextBox 12" id="12"/>
          <p:cNvSpPr txBox="true"/>
          <p:nvPr/>
        </p:nvSpPr>
        <p:spPr>
          <a:xfrm rot="0">
            <a:off x="14143870" y="1007016"/>
            <a:ext cx="3008733" cy="247650"/>
          </a:xfrm>
          <a:prstGeom prst="rect">
            <a:avLst/>
          </a:prstGeom>
        </p:spPr>
        <p:txBody>
          <a:bodyPr anchor="t" rtlCol="false" tIns="0" lIns="0" bIns="0" rIns="0">
            <a:spAutoFit/>
          </a:bodyPr>
          <a:lstStyle/>
          <a:p>
            <a:pPr algn="r">
              <a:lnSpc>
                <a:spcPts val="1800"/>
              </a:lnSpc>
            </a:pPr>
            <a:r>
              <a:rPr lang="en-US" sz="1500" b="true">
                <a:solidFill>
                  <a:srgbClr val="383838"/>
                </a:solidFill>
                <a:latin typeface="Arimo Bold"/>
                <a:ea typeface="Arimo Bold"/>
                <a:cs typeface="Arimo Bold"/>
                <a:sym typeface="Arimo Bold"/>
              </a:rPr>
              <a:t>Sir Jamal Abdul Ahad</a:t>
            </a:r>
          </a:p>
        </p:txBody>
      </p:sp>
      <p:sp>
        <p:nvSpPr>
          <p:cNvPr name="Freeform 13" id="13"/>
          <p:cNvSpPr/>
          <p:nvPr/>
        </p:nvSpPr>
        <p:spPr>
          <a:xfrm flipH="false" flipV="false" rot="0">
            <a:off x="1270780" y="3437153"/>
            <a:ext cx="1690309" cy="1690309"/>
          </a:xfrm>
          <a:custGeom>
            <a:avLst/>
            <a:gdLst/>
            <a:ahLst/>
            <a:cxnLst/>
            <a:rect r="r" b="b" t="t" l="l"/>
            <a:pathLst>
              <a:path h="1690309" w="1690309">
                <a:moveTo>
                  <a:pt x="0" y="0"/>
                </a:moveTo>
                <a:lnTo>
                  <a:pt x="1690309" y="0"/>
                </a:lnTo>
                <a:lnTo>
                  <a:pt x="1690309" y="1690310"/>
                </a:lnTo>
                <a:lnTo>
                  <a:pt x="0" y="16903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9896360" y="6511537"/>
            <a:ext cx="864508" cy="864513"/>
          </a:xfrm>
          <a:custGeom>
            <a:avLst/>
            <a:gdLst/>
            <a:ahLst/>
            <a:cxnLst/>
            <a:rect r="r" b="b" t="t" l="l"/>
            <a:pathLst>
              <a:path h="864513" w="864508">
                <a:moveTo>
                  <a:pt x="0" y="0"/>
                </a:moveTo>
                <a:lnTo>
                  <a:pt x="864508" y="0"/>
                </a:lnTo>
                <a:lnTo>
                  <a:pt x="864508" y="864513"/>
                </a:lnTo>
                <a:lnTo>
                  <a:pt x="0" y="864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6098830" y="8026812"/>
            <a:ext cx="1053774" cy="1053775"/>
          </a:xfrm>
          <a:custGeom>
            <a:avLst/>
            <a:gdLst/>
            <a:ahLst/>
            <a:cxnLst/>
            <a:rect r="r" b="b" t="t" l="l"/>
            <a:pathLst>
              <a:path h="1053775" w="1053774">
                <a:moveTo>
                  <a:pt x="0" y="0"/>
                </a:moveTo>
                <a:lnTo>
                  <a:pt x="1053774" y="0"/>
                </a:lnTo>
                <a:lnTo>
                  <a:pt x="1053774" y="1053775"/>
                </a:lnTo>
                <a:lnTo>
                  <a:pt x="0" y="1053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10496853" y="5229218"/>
            <a:ext cx="3402313"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Github Repository :</a:t>
            </a:r>
          </a:p>
        </p:txBody>
      </p:sp>
      <p:sp>
        <p:nvSpPr>
          <p:cNvPr name="TextBox 17" id="17"/>
          <p:cNvSpPr txBox="true"/>
          <p:nvPr/>
        </p:nvSpPr>
        <p:spPr>
          <a:xfrm rot="0">
            <a:off x="10517943" y="5614491"/>
            <a:ext cx="4831167" cy="333375"/>
          </a:xfrm>
          <a:prstGeom prst="rect">
            <a:avLst/>
          </a:prstGeom>
        </p:spPr>
        <p:txBody>
          <a:bodyPr anchor="t" rtlCol="false" tIns="0" lIns="0" bIns="0" rIns="0">
            <a:spAutoFit/>
          </a:bodyPr>
          <a:lstStyle/>
          <a:p>
            <a:pPr algn="just">
              <a:lnSpc>
                <a:spcPts val="2700"/>
              </a:lnSpc>
            </a:pPr>
            <a:r>
              <a:rPr lang="en-US" sz="1500" u="sng">
                <a:solidFill>
                  <a:srgbClr val="BB9BFE"/>
                </a:solidFill>
                <a:latin typeface="Arimo"/>
                <a:ea typeface="Arimo"/>
                <a:cs typeface="Arimo"/>
                <a:sym typeface="Arimo"/>
                <a:hlinkClick r:id="rId12" tooltip="https://github.com/MarkhorDB/DSA-Solutions"/>
              </a:rPr>
              <a:t>https://github.com/MarkhorDB/DSA-Solutions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710479" y="5541277"/>
            <a:ext cx="6522847" cy="5074582"/>
          </a:xfrm>
          <a:custGeom>
            <a:avLst/>
            <a:gdLst/>
            <a:ahLst/>
            <a:cxnLst/>
            <a:rect r="r" b="b" t="t" l="l"/>
            <a:pathLst>
              <a:path h="5074582" w="6522847">
                <a:moveTo>
                  <a:pt x="0" y="0"/>
                </a:moveTo>
                <a:lnTo>
                  <a:pt x="6522847" y="0"/>
                </a:lnTo>
                <a:lnTo>
                  <a:pt x="6522847" y="5074582"/>
                </a:lnTo>
                <a:lnTo>
                  <a:pt x="0" y="50745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988834"/>
            <a:ext cx="9429502" cy="9239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383838"/>
                </a:solidFill>
                <a:latin typeface="Arimo Bold"/>
                <a:ea typeface="Arimo Bold"/>
                <a:cs typeface="Arimo Bold"/>
                <a:sym typeface="Arimo Bold"/>
              </a:rPr>
              <a:t>Describe your own real-world example that requires sorting. Describe </a:t>
            </a:r>
          </a:p>
          <a:p>
            <a:pPr algn="l">
              <a:lnSpc>
                <a:spcPts val="2400"/>
              </a:lnSpc>
            </a:pPr>
            <a:r>
              <a:rPr lang="en-US" sz="2000" b="true">
                <a:solidFill>
                  <a:srgbClr val="383838"/>
                </a:solidFill>
                <a:latin typeface="Arimo Bold"/>
                <a:ea typeface="Arimo Bold"/>
                <a:cs typeface="Arimo Bold"/>
                <a:sym typeface="Arimo Bold"/>
              </a:rPr>
              <a:t>one that requires finding the shortest distance between two points.</a:t>
            </a:r>
          </a:p>
          <a:p>
            <a:pPr algn="l">
              <a:lnSpc>
                <a:spcPts val="2400"/>
              </a:lnSpc>
            </a:pPr>
          </a:p>
        </p:txBody>
      </p:sp>
      <p:sp>
        <p:nvSpPr>
          <p:cNvPr name="Freeform 4" id="4"/>
          <p:cNvSpPr/>
          <p:nvPr/>
        </p:nvSpPr>
        <p:spPr>
          <a:xfrm flipH="false" flipV="false" rot="0">
            <a:off x="10458202" y="3485175"/>
            <a:ext cx="1053774" cy="1053775"/>
          </a:xfrm>
          <a:custGeom>
            <a:avLst/>
            <a:gdLst/>
            <a:ahLst/>
            <a:cxnLst/>
            <a:rect r="r" b="b" t="t" l="l"/>
            <a:pathLst>
              <a:path h="1053775" w="1053774">
                <a:moveTo>
                  <a:pt x="0" y="0"/>
                </a:moveTo>
                <a:lnTo>
                  <a:pt x="1053773" y="0"/>
                </a:lnTo>
                <a:lnTo>
                  <a:pt x="1053773" y="1053775"/>
                </a:lnTo>
                <a:lnTo>
                  <a:pt x="0" y="1053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11598" y="1080062"/>
            <a:ext cx="1665395" cy="1665395"/>
          </a:xfrm>
          <a:custGeom>
            <a:avLst/>
            <a:gdLst/>
            <a:ahLst/>
            <a:cxnLst/>
            <a:rect r="r" b="b" t="t" l="l"/>
            <a:pathLst>
              <a:path h="1665395" w="1665395">
                <a:moveTo>
                  <a:pt x="0" y="0"/>
                </a:moveTo>
                <a:lnTo>
                  <a:pt x="1665394" y="0"/>
                </a:lnTo>
                <a:lnTo>
                  <a:pt x="1665394" y="1665394"/>
                </a:lnTo>
                <a:lnTo>
                  <a:pt x="0" y="16653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073329"/>
            <a:ext cx="10175010" cy="10191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Consider a delivery driver who needs to drop off packages at different locations in a neighborhood. To minimize travel time, the driver must find the shortest route that connects all the delivery points. This involves calculating the shortest distance between the starting point and each delivery location.</a:t>
            </a:r>
          </a:p>
        </p:txBody>
      </p:sp>
      <p:sp>
        <p:nvSpPr>
          <p:cNvPr name="TextBox 7" id="7"/>
          <p:cNvSpPr txBox="true"/>
          <p:nvPr/>
        </p:nvSpPr>
        <p:spPr>
          <a:xfrm rot="0">
            <a:off x="1028700" y="1746071"/>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8" id="8"/>
          <p:cNvSpPr txBox="true"/>
          <p:nvPr/>
        </p:nvSpPr>
        <p:spPr>
          <a:xfrm rot="0">
            <a:off x="1028700" y="3349679"/>
            <a:ext cx="9429502" cy="6191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Other than speed, what other measures of efûciency might you </a:t>
            </a:r>
          </a:p>
          <a:p>
            <a:pPr algn="l">
              <a:lnSpc>
                <a:spcPts val="2400"/>
              </a:lnSpc>
            </a:pPr>
            <a:r>
              <a:rPr lang="en-US" sz="2000" b="true">
                <a:solidFill>
                  <a:srgbClr val="000000"/>
                </a:solidFill>
                <a:latin typeface="Arimo Bold"/>
                <a:ea typeface="Arimo Bold"/>
                <a:cs typeface="Arimo Bold"/>
                <a:sym typeface="Arimo Bold"/>
              </a:rPr>
              <a:t>need to consider in a real-world setting?</a:t>
            </a:r>
          </a:p>
        </p:txBody>
      </p:sp>
      <p:sp>
        <p:nvSpPr>
          <p:cNvPr name="TextBox 9" id="9"/>
          <p:cNvSpPr txBox="true"/>
          <p:nvPr/>
        </p:nvSpPr>
        <p:spPr>
          <a:xfrm rot="0">
            <a:off x="1028700" y="4434175"/>
            <a:ext cx="10175010" cy="30765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In a real-world setting, there are several measures of efficiency to consider beyond just speed. Cost is a crucial factor, as it reflects the financial resources required for a project or process. Resource utilization assesses how effectively materials, labor, and technology are employed, ensuring that nothing is wasted. Energy consumption is also important, as minimizing energy use can lead to both cost savings and environmental benefits. Quality must be maintained to ensure that the output meets standards, reducing errors and defects. Additionally, scalability is essential for evaluating how well a process can handle increased demand. Time to market is another key measure, indicating how quickly a product or service can be delivered to consumers. Finally, flexibility is vital for adapting to changing requirements, while sustainability measures the long-term environmental impact of operations. All these factors contribute to a comprehensive understanding of efficiency in any endeavor.</a:t>
            </a:r>
          </a:p>
        </p:txBody>
      </p:sp>
      <p:sp>
        <p:nvSpPr>
          <p:cNvPr name="TextBox 10" id="10"/>
          <p:cNvSpPr txBox="true"/>
          <p:nvPr/>
        </p:nvSpPr>
        <p:spPr>
          <a:xfrm rot="0">
            <a:off x="1028700" y="4106917"/>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11" id="11"/>
          <p:cNvSpPr txBox="true"/>
          <p:nvPr/>
        </p:nvSpPr>
        <p:spPr>
          <a:xfrm rot="0">
            <a:off x="1028700" y="7764243"/>
            <a:ext cx="9429502" cy="6191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383838"/>
                </a:solidFill>
                <a:latin typeface="Arimo Bold"/>
                <a:ea typeface="Arimo Bold"/>
                <a:cs typeface="Arimo Bold"/>
                <a:sym typeface="Arimo Bold"/>
              </a:rPr>
              <a:t>Describe your own real-world example that requires sorting. Describe </a:t>
            </a:r>
          </a:p>
          <a:p>
            <a:pPr algn="l">
              <a:lnSpc>
                <a:spcPts val="2400"/>
              </a:lnSpc>
            </a:pPr>
            <a:r>
              <a:rPr lang="en-US" sz="2000" b="true">
                <a:solidFill>
                  <a:srgbClr val="383838"/>
                </a:solidFill>
                <a:latin typeface="Arimo Bold"/>
                <a:ea typeface="Arimo Bold"/>
                <a:cs typeface="Arimo Bold"/>
                <a:sym typeface="Arimo Bold"/>
              </a:rPr>
              <a:t>one that requires finding the shortest distance between two points.</a:t>
            </a:r>
          </a:p>
        </p:txBody>
      </p:sp>
      <p:sp>
        <p:nvSpPr>
          <p:cNvPr name="TextBox 12" id="12"/>
          <p:cNvSpPr txBox="true"/>
          <p:nvPr/>
        </p:nvSpPr>
        <p:spPr>
          <a:xfrm rot="0">
            <a:off x="1028700" y="8564343"/>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13" id="13"/>
          <p:cNvSpPr txBox="true"/>
          <p:nvPr/>
        </p:nvSpPr>
        <p:spPr>
          <a:xfrm rot="0">
            <a:off x="778179" y="8945343"/>
            <a:ext cx="4573136" cy="323850"/>
          </a:xfrm>
          <a:prstGeom prst="rect">
            <a:avLst/>
          </a:prstGeom>
        </p:spPr>
        <p:txBody>
          <a:bodyPr anchor="t" rtlCol="false" tIns="0" lIns="0" bIns="0" rIns="0">
            <a:spAutoFit/>
          </a:bodyPr>
          <a:lstStyle/>
          <a:p>
            <a:pPr algn="l" marL="453390" indent="-226695" lvl="1">
              <a:lnSpc>
                <a:spcPts val="2520"/>
              </a:lnSpc>
              <a:buFont typeface="Arial"/>
              <a:buChar char="•"/>
            </a:pPr>
            <a:r>
              <a:rPr lang="en-US" b="true" sz="2100">
                <a:solidFill>
                  <a:srgbClr val="9C78FF"/>
                </a:solidFill>
                <a:latin typeface="Arimo Bold"/>
                <a:ea typeface="Arimo Bold"/>
                <a:cs typeface="Arimo Bold"/>
                <a:sym typeface="Arimo Bold"/>
              </a:rPr>
              <a:t>Strengths of Hash Table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90108">
            <a:off x="13869136" y="1267614"/>
            <a:ext cx="6522847" cy="5074582"/>
          </a:xfrm>
          <a:custGeom>
            <a:avLst/>
            <a:gdLst/>
            <a:ahLst/>
            <a:cxnLst/>
            <a:rect r="r" b="b" t="t" l="l"/>
            <a:pathLst>
              <a:path h="5074582" w="6522847">
                <a:moveTo>
                  <a:pt x="0" y="0"/>
                </a:moveTo>
                <a:lnTo>
                  <a:pt x="6522848" y="0"/>
                </a:lnTo>
                <a:lnTo>
                  <a:pt x="6522848" y="5074582"/>
                </a:lnTo>
                <a:lnTo>
                  <a:pt x="0" y="50745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76824" y="6342196"/>
            <a:ext cx="1053774" cy="1053775"/>
          </a:xfrm>
          <a:custGeom>
            <a:avLst/>
            <a:gdLst/>
            <a:ahLst/>
            <a:cxnLst/>
            <a:rect r="r" b="b" t="t" l="l"/>
            <a:pathLst>
              <a:path h="1053775" w="1053774">
                <a:moveTo>
                  <a:pt x="0" y="0"/>
                </a:moveTo>
                <a:lnTo>
                  <a:pt x="1053773" y="0"/>
                </a:lnTo>
                <a:lnTo>
                  <a:pt x="1053773" y="1053774"/>
                </a:lnTo>
                <a:lnTo>
                  <a:pt x="0" y="1053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17461" y="2149529"/>
            <a:ext cx="1665395" cy="1665395"/>
          </a:xfrm>
          <a:custGeom>
            <a:avLst/>
            <a:gdLst/>
            <a:ahLst/>
            <a:cxnLst/>
            <a:rect r="r" b="b" t="t" l="l"/>
            <a:pathLst>
              <a:path h="1665395" w="1665395">
                <a:moveTo>
                  <a:pt x="0" y="0"/>
                </a:moveTo>
                <a:lnTo>
                  <a:pt x="1665394" y="0"/>
                </a:lnTo>
                <a:lnTo>
                  <a:pt x="1665394" y="1665395"/>
                </a:lnTo>
                <a:lnTo>
                  <a:pt x="0" y="16653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3747895"/>
            <a:ext cx="10175010" cy="23907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Despite their strengths, hash tables also have some notable limitations. One of the primary challenges is collision handling; when two keys hash to the same index, it can lead to decreased performance if not managed effectively. Strategies like chaining or open addressing can mitigate this issue but add complexity to the implementation. Another limitation is memory overhead; hash tables can consume more memory than other data structures, particularly if they are sparsely populated, resulting in wasted space. Additionally, hash tables do not maintain any inherent order of elements, making it difficult to perform operations that require sorted data or sequential traversal. These factors must be considered when choosing a hash table for a specific application.</a:t>
            </a:r>
          </a:p>
        </p:txBody>
      </p:sp>
      <p:sp>
        <p:nvSpPr>
          <p:cNvPr name="TextBox 6" id="6"/>
          <p:cNvSpPr txBox="true"/>
          <p:nvPr/>
        </p:nvSpPr>
        <p:spPr>
          <a:xfrm rot="0">
            <a:off x="1028700" y="6272020"/>
            <a:ext cx="9429502" cy="6191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How are the shortest-path and traveling-salesperson problems </a:t>
            </a:r>
          </a:p>
          <a:p>
            <a:pPr algn="l">
              <a:lnSpc>
                <a:spcPts val="2400"/>
              </a:lnSpc>
            </a:pPr>
            <a:r>
              <a:rPr lang="en-US" sz="2000" b="true">
                <a:solidFill>
                  <a:srgbClr val="000000"/>
                </a:solidFill>
                <a:latin typeface="Arimo Bold"/>
                <a:ea typeface="Arimo Bold"/>
                <a:cs typeface="Arimo Bold"/>
                <a:sym typeface="Arimo Bold"/>
              </a:rPr>
              <a:t>given above similar ? How are they different ?</a:t>
            </a:r>
          </a:p>
        </p:txBody>
      </p:sp>
      <p:sp>
        <p:nvSpPr>
          <p:cNvPr name="TextBox 7" id="7"/>
          <p:cNvSpPr txBox="true"/>
          <p:nvPr/>
        </p:nvSpPr>
        <p:spPr>
          <a:xfrm rot="0">
            <a:off x="1028700" y="7072120"/>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8" id="8"/>
          <p:cNvSpPr txBox="true"/>
          <p:nvPr/>
        </p:nvSpPr>
        <p:spPr>
          <a:xfrm rot="0">
            <a:off x="793185" y="3385945"/>
            <a:ext cx="4573136" cy="323850"/>
          </a:xfrm>
          <a:prstGeom prst="rect">
            <a:avLst/>
          </a:prstGeom>
        </p:spPr>
        <p:txBody>
          <a:bodyPr anchor="t" rtlCol="false" tIns="0" lIns="0" bIns="0" rIns="0">
            <a:spAutoFit/>
          </a:bodyPr>
          <a:lstStyle/>
          <a:p>
            <a:pPr algn="l" marL="453390" indent="-226695" lvl="1">
              <a:lnSpc>
                <a:spcPts val="2520"/>
              </a:lnSpc>
              <a:buFont typeface="Arial"/>
              <a:buChar char="•"/>
            </a:pPr>
            <a:r>
              <a:rPr lang="en-US" b="true" sz="2100">
                <a:solidFill>
                  <a:srgbClr val="9C78FF"/>
                </a:solidFill>
                <a:latin typeface="Arimo Bold"/>
                <a:ea typeface="Arimo Bold"/>
                <a:cs typeface="Arimo Bold"/>
                <a:sym typeface="Arimo Bold"/>
              </a:rPr>
              <a:t>Limitations of Hash Table :</a:t>
            </a:r>
          </a:p>
        </p:txBody>
      </p:sp>
      <p:sp>
        <p:nvSpPr>
          <p:cNvPr name="TextBox 9" id="9"/>
          <p:cNvSpPr txBox="true"/>
          <p:nvPr/>
        </p:nvSpPr>
        <p:spPr>
          <a:xfrm rot="0">
            <a:off x="1028700" y="901754"/>
            <a:ext cx="10175010" cy="23907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Hash tables offer several significant advantages, the most notable being their fast access times. They provide average-case constant time complexity (O(1)) for operations such as lookups, insertions, and deletions, making them highly efficient for managing and retrieving data. Additionally, hash tables allow for the use of various data types as keys, providing flexibility in how data is organized. This adaptability is particularly useful in applications where the nature of the data can vary. Furthermore, many hash table implementations include dynamic resizing, which ensures that performance remains optimal even as the dataset grows, allowing them to handle varying amounts of data without a decline in speed.</a:t>
            </a:r>
          </a:p>
        </p:txBody>
      </p:sp>
      <p:sp>
        <p:nvSpPr>
          <p:cNvPr name="TextBox 10" id="10"/>
          <p:cNvSpPr txBox="true"/>
          <p:nvPr/>
        </p:nvSpPr>
        <p:spPr>
          <a:xfrm rot="0">
            <a:off x="772569" y="7529320"/>
            <a:ext cx="4573136" cy="323850"/>
          </a:xfrm>
          <a:prstGeom prst="rect">
            <a:avLst/>
          </a:prstGeom>
        </p:spPr>
        <p:txBody>
          <a:bodyPr anchor="t" rtlCol="false" tIns="0" lIns="0" bIns="0" rIns="0">
            <a:spAutoFit/>
          </a:bodyPr>
          <a:lstStyle/>
          <a:p>
            <a:pPr algn="l" marL="453390" indent="-226695" lvl="1">
              <a:lnSpc>
                <a:spcPts val="2520"/>
              </a:lnSpc>
              <a:buFont typeface="Arial"/>
              <a:buChar char="•"/>
            </a:pPr>
            <a:r>
              <a:rPr lang="en-US" b="true" sz="2100">
                <a:solidFill>
                  <a:srgbClr val="9C78FF"/>
                </a:solidFill>
                <a:latin typeface="Arimo Bold"/>
                <a:ea typeface="Arimo Bold"/>
                <a:cs typeface="Arimo Bold"/>
                <a:sym typeface="Arimo Bold"/>
              </a:rPr>
              <a:t>Similarities :</a:t>
            </a:r>
          </a:p>
        </p:txBody>
      </p:sp>
      <p:sp>
        <p:nvSpPr>
          <p:cNvPr name="TextBox 11" id="11"/>
          <p:cNvSpPr txBox="true"/>
          <p:nvPr/>
        </p:nvSpPr>
        <p:spPr>
          <a:xfrm rot="0">
            <a:off x="1028700" y="7973793"/>
            <a:ext cx="10175010" cy="13620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Both the shortest-path problem and the traveling-salesperson problem (TSP) involve finding optimal routes within a network of points, typically represented as a graph. In both cases, the goal is to minimize the total distance (or cost) traveled. They can both be formulated mathematically and often require similar techniques for solving, such as graph traversal algorithms, heuristics, or optimization methods.</a:t>
            </a:r>
          </a:p>
        </p:txBody>
      </p:sp>
      <p:sp>
        <p:nvSpPr>
          <p:cNvPr name="Freeform 12" id="12"/>
          <p:cNvSpPr/>
          <p:nvPr/>
        </p:nvSpPr>
        <p:spPr>
          <a:xfrm flipH="false" flipV="false" rot="0">
            <a:off x="12763806" y="7616504"/>
            <a:ext cx="1665395" cy="1665395"/>
          </a:xfrm>
          <a:custGeom>
            <a:avLst/>
            <a:gdLst/>
            <a:ahLst/>
            <a:cxnLst/>
            <a:rect r="r" b="b" t="t" l="l"/>
            <a:pathLst>
              <a:path h="1665395" w="1665395">
                <a:moveTo>
                  <a:pt x="0" y="0"/>
                </a:moveTo>
                <a:lnTo>
                  <a:pt x="1665395" y="0"/>
                </a:lnTo>
                <a:lnTo>
                  <a:pt x="1665395" y="1665395"/>
                </a:lnTo>
                <a:lnTo>
                  <a:pt x="0" y="16653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710479" y="5541277"/>
            <a:ext cx="6522847" cy="5074582"/>
          </a:xfrm>
          <a:custGeom>
            <a:avLst/>
            <a:gdLst/>
            <a:ahLst/>
            <a:cxnLst/>
            <a:rect r="r" b="b" t="t" l="l"/>
            <a:pathLst>
              <a:path h="5074582" w="6522847">
                <a:moveTo>
                  <a:pt x="0" y="0"/>
                </a:moveTo>
                <a:lnTo>
                  <a:pt x="6522847" y="0"/>
                </a:lnTo>
                <a:lnTo>
                  <a:pt x="6522847" y="5074582"/>
                </a:lnTo>
                <a:lnTo>
                  <a:pt x="0" y="50745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23955" y="3395470"/>
            <a:ext cx="1053774" cy="1053775"/>
          </a:xfrm>
          <a:custGeom>
            <a:avLst/>
            <a:gdLst/>
            <a:ahLst/>
            <a:cxnLst/>
            <a:rect r="r" b="b" t="t" l="l"/>
            <a:pathLst>
              <a:path h="1053775" w="1053774">
                <a:moveTo>
                  <a:pt x="0" y="0"/>
                </a:moveTo>
                <a:lnTo>
                  <a:pt x="1053774" y="0"/>
                </a:lnTo>
                <a:lnTo>
                  <a:pt x="1053774" y="1053775"/>
                </a:lnTo>
                <a:lnTo>
                  <a:pt x="0" y="1053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11598" y="1080062"/>
            <a:ext cx="1665395" cy="1665395"/>
          </a:xfrm>
          <a:custGeom>
            <a:avLst/>
            <a:gdLst/>
            <a:ahLst/>
            <a:cxnLst/>
            <a:rect r="r" b="b" t="t" l="l"/>
            <a:pathLst>
              <a:path h="1665395" w="1665395">
                <a:moveTo>
                  <a:pt x="0" y="0"/>
                </a:moveTo>
                <a:lnTo>
                  <a:pt x="1665394" y="0"/>
                </a:lnTo>
                <a:lnTo>
                  <a:pt x="1665394" y="1665394"/>
                </a:lnTo>
                <a:lnTo>
                  <a:pt x="0" y="16653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3830120"/>
            <a:ext cx="10885652" cy="9239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Suggest a real-world problem in which only the best solution will do. Then come up </a:t>
            </a:r>
          </a:p>
          <a:p>
            <a:pPr algn="l">
              <a:lnSpc>
                <a:spcPts val="2400"/>
              </a:lnSpc>
            </a:pPr>
            <a:r>
              <a:rPr lang="en-US" sz="2000" b="true">
                <a:solidFill>
                  <a:srgbClr val="000000"/>
                </a:solidFill>
                <a:latin typeface="Arimo Bold"/>
                <a:ea typeface="Arimo Bold"/>
                <a:cs typeface="Arimo Bold"/>
                <a:sym typeface="Arimo Bold"/>
              </a:rPr>
              <a:t>with one in which approximately the best solution is good enough ?</a:t>
            </a:r>
          </a:p>
          <a:p>
            <a:pPr algn="l">
              <a:lnSpc>
                <a:spcPts val="2400"/>
              </a:lnSpc>
            </a:pPr>
          </a:p>
        </p:txBody>
      </p:sp>
      <p:sp>
        <p:nvSpPr>
          <p:cNvPr name="TextBox 6" id="6"/>
          <p:cNvSpPr txBox="true"/>
          <p:nvPr/>
        </p:nvSpPr>
        <p:spPr>
          <a:xfrm rot="0">
            <a:off x="1028700" y="4587358"/>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7" id="7"/>
          <p:cNvSpPr txBox="true"/>
          <p:nvPr/>
        </p:nvSpPr>
        <p:spPr>
          <a:xfrm rot="0">
            <a:off x="806689" y="1019175"/>
            <a:ext cx="4573136" cy="323850"/>
          </a:xfrm>
          <a:prstGeom prst="rect">
            <a:avLst/>
          </a:prstGeom>
        </p:spPr>
        <p:txBody>
          <a:bodyPr anchor="t" rtlCol="false" tIns="0" lIns="0" bIns="0" rIns="0">
            <a:spAutoFit/>
          </a:bodyPr>
          <a:lstStyle/>
          <a:p>
            <a:pPr algn="l" marL="453390" indent="-226695" lvl="1">
              <a:lnSpc>
                <a:spcPts val="2520"/>
              </a:lnSpc>
              <a:buFont typeface="Arial"/>
              <a:buChar char="•"/>
            </a:pPr>
            <a:r>
              <a:rPr lang="en-US" b="true" sz="2100">
                <a:solidFill>
                  <a:srgbClr val="9C78FF"/>
                </a:solidFill>
                <a:latin typeface="Arimo Bold"/>
                <a:ea typeface="Arimo Bold"/>
                <a:cs typeface="Arimo Bold"/>
                <a:sym typeface="Arimo Bold"/>
              </a:rPr>
              <a:t>Differences :</a:t>
            </a:r>
          </a:p>
        </p:txBody>
      </p:sp>
      <p:sp>
        <p:nvSpPr>
          <p:cNvPr name="TextBox 8" id="8"/>
          <p:cNvSpPr txBox="true"/>
          <p:nvPr/>
        </p:nvSpPr>
        <p:spPr>
          <a:xfrm rot="0">
            <a:off x="1028700" y="1378648"/>
            <a:ext cx="10175010" cy="20478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The key difference lies in their objectives and constraints. The shortest-path problem focuses on finding the least-cost route between two specific points in a graph, meaning it only needs to consider the start and end nodes. In contrast, the traveling-salesperson problem requires visiting a set of cities (or nodes) exactly once and returning to the starting point, which makes it a more complex optimization problem. TSP is classified as NP-hard, meaning that finding an exact solution becomes computationally intensive as the number of nodes increases, while the shortest-path problem can typically be solved in polynomial time using algorithms like Dijkstra's or Bellman-Ford.</a:t>
            </a:r>
          </a:p>
        </p:txBody>
      </p:sp>
      <p:sp>
        <p:nvSpPr>
          <p:cNvPr name="TextBox 9" id="9"/>
          <p:cNvSpPr txBox="true"/>
          <p:nvPr/>
        </p:nvSpPr>
        <p:spPr>
          <a:xfrm rot="0">
            <a:off x="1028700" y="5436502"/>
            <a:ext cx="10175010" cy="17049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In the field of aerospace engineering, designing the flight path for a spacecraft on a mission to Mars is a problem where only the best solution will do. The trajectory must be precisely calculated to ensure that the spacecraft arrives at its destination safely and efficiently, considering factors such as gravitational influences, fuel consumption, and travel time. Any deviation from the optimal path could result in mission failure or significant resource wastage.</a:t>
            </a:r>
          </a:p>
          <a:p>
            <a:pPr algn="just">
              <a:lnSpc>
                <a:spcPts val="2700"/>
              </a:lnSpc>
            </a:pPr>
          </a:p>
        </p:txBody>
      </p:sp>
      <p:sp>
        <p:nvSpPr>
          <p:cNvPr name="TextBox 10" id="10"/>
          <p:cNvSpPr txBox="true"/>
          <p:nvPr/>
        </p:nvSpPr>
        <p:spPr>
          <a:xfrm rot="0">
            <a:off x="756832" y="5044558"/>
            <a:ext cx="11352849" cy="323850"/>
          </a:xfrm>
          <a:prstGeom prst="rect">
            <a:avLst/>
          </a:prstGeom>
        </p:spPr>
        <p:txBody>
          <a:bodyPr anchor="t" rtlCol="false" tIns="0" lIns="0" bIns="0" rIns="0">
            <a:spAutoFit/>
          </a:bodyPr>
          <a:lstStyle/>
          <a:p>
            <a:pPr algn="l" marL="453390" indent="-226695" lvl="1">
              <a:lnSpc>
                <a:spcPts val="2520"/>
              </a:lnSpc>
              <a:buFont typeface="Arial"/>
              <a:buChar char="•"/>
            </a:pPr>
            <a:r>
              <a:rPr lang="en-US" b="true" sz="2100">
                <a:solidFill>
                  <a:srgbClr val="9C78FF"/>
                </a:solidFill>
                <a:latin typeface="Arimo Bold"/>
                <a:ea typeface="Arimo Bold"/>
                <a:cs typeface="Arimo Bold"/>
                <a:sym typeface="Arimo Bold"/>
              </a:rPr>
              <a:t>Real-World Problem Requiring the Best Solution :</a:t>
            </a:r>
          </a:p>
        </p:txBody>
      </p:sp>
      <p:sp>
        <p:nvSpPr>
          <p:cNvPr name="TextBox 11" id="11"/>
          <p:cNvSpPr txBox="true"/>
          <p:nvPr/>
        </p:nvSpPr>
        <p:spPr>
          <a:xfrm rot="0">
            <a:off x="1028700" y="7379602"/>
            <a:ext cx="10175010" cy="17049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In the context of food delivery services, optimizing delivery routes for drivers can be a problem where an approximately best solution is often sufficient. While companies strive to minimize delivery time and fuel consumption, small variations in route efficiency may not drastically impact overall service quality. Using heuristic methods or approximations to find good enough routes allows for quick adjustments and flexibility, which is typically acceptable in a dynamic environment with numerous variables, such as traffic conditions and order volume.</a:t>
            </a:r>
          </a:p>
        </p:txBody>
      </p:sp>
      <p:sp>
        <p:nvSpPr>
          <p:cNvPr name="TextBox 12" id="12"/>
          <p:cNvSpPr txBox="true"/>
          <p:nvPr/>
        </p:nvSpPr>
        <p:spPr>
          <a:xfrm rot="0">
            <a:off x="756832" y="6987658"/>
            <a:ext cx="11352849" cy="323850"/>
          </a:xfrm>
          <a:prstGeom prst="rect">
            <a:avLst/>
          </a:prstGeom>
        </p:spPr>
        <p:txBody>
          <a:bodyPr anchor="t" rtlCol="false" tIns="0" lIns="0" bIns="0" rIns="0">
            <a:spAutoFit/>
          </a:bodyPr>
          <a:lstStyle/>
          <a:p>
            <a:pPr algn="l" marL="453390" indent="-226695" lvl="1">
              <a:lnSpc>
                <a:spcPts val="2520"/>
              </a:lnSpc>
              <a:buFont typeface="Arial"/>
              <a:buChar char="•"/>
            </a:pPr>
            <a:r>
              <a:rPr lang="en-US" b="true" sz="2100">
                <a:solidFill>
                  <a:srgbClr val="9C78FF"/>
                </a:solidFill>
                <a:latin typeface="Arimo Bold"/>
                <a:ea typeface="Arimo Bold"/>
                <a:cs typeface="Arimo Bold"/>
                <a:sym typeface="Arimo Bold"/>
              </a:rPr>
              <a:t>Real-World Problem Where Approximately the Best Solution is Good Enough :</a:t>
            </a:r>
          </a:p>
        </p:txBody>
      </p:sp>
      <p:sp>
        <p:nvSpPr>
          <p:cNvPr name="Freeform 13" id="13"/>
          <p:cNvSpPr/>
          <p:nvPr/>
        </p:nvSpPr>
        <p:spPr>
          <a:xfrm flipH="false" flipV="false" rot="0">
            <a:off x="14305780" y="5368408"/>
            <a:ext cx="1053774" cy="1053775"/>
          </a:xfrm>
          <a:custGeom>
            <a:avLst/>
            <a:gdLst/>
            <a:ahLst/>
            <a:cxnLst/>
            <a:rect r="r" b="b" t="t" l="l"/>
            <a:pathLst>
              <a:path h="1053775" w="1053774">
                <a:moveTo>
                  <a:pt x="0" y="0"/>
                </a:moveTo>
                <a:lnTo>
                  <a:pt x="1053773" y="0"/>
                </a:lnTo>
                <a:lnTo>
                  <a:pt x="1053773" y="1053775"/>
                </a:lnTo>
                <a:lnTo>
                  <a:pt x="0" y="1053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23955" y="3395470"/>
            <a:ext cx="1053774" cy="1053775"/>
          </a:xfrm>
          <a:custGeom>
            <a:avLst/>
            <a:gdLst/>
            <a:ahLst/>
            <a:cxnLst/>
            <a:rect r="r" b="b" t="t" l="l"/>
            <a:pathLst>
              <a:path h="1053775" w="1053774">
                <a:moveTo>
                  <a:pt x="0" y="0"/>
                </a:moveTo>
                <a:lnTo>
                  <a:pt x="1053774" y="0"/>
                </a:lnTo>
                <a:lnTo>
                  <a:pt x="1053774" y="1053775"/>
                </a:lnTo>
                <a:lnTo>
                  <a:pt x="0" y="1053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11598" y="1080062"/>
            <a:ext cx="1665395" cy="1665395"/>
          </a:xfrm>
          <a:custGeom>
            <a:avLst/>
            <a:gdLst/>
            <a:ahLst/>
            <a:cxnLst/>
            <a:rect r="r" b="b" t="t" l="l"/>
            <a:pathLst>
              <a:path h="1665395" w="1665395">
                <a:moveTo>
                  <a:pt x="0" y="0"/>
                </a:moveTo>
                <a:lnTo>
                  <a:pt x="1665394" y="0"/>
                </a:lnTo>
                <a:lnTo>
                  <a:pt x="1665394" y="1665394"/>
                </a:lnTo>
                <a:lnTo>
                  <a:pt x="0" y="16653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918970"/>
            <a:ext cx="11887734" cy="9239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Suppose that for inputs of size n on a particular computer, insertion sort runs in 8n2 </a:t>
            </a:r>
          </a:p>
          <a:p>
            <a:pPr algn="l">
              <a:lnSpc>
                <a:spcPts val="2400"/>
              </a:lnSpc>
            </a:pPr>
            <a:r>
              <a:rPr lang="en-US" sz="2000" b="true">
                <a:solidFill>
                  <a:srgbClr val="000000"/>
                </a:solidFill>
                <a:latin typeface="Arimo Bold"/>
                <a:ea typeface="Arimo Bold"/>
                <a:cs typeface="Arimo Bold"/>
                <a:sym typeface="Arimo Bold"/>
              </a:rPr>
              <a:t>steps and merge sort runs in 64 n log n steps. For which values of n does insertion sort beat </a:t>
            </a:r>
          </a:p>
          <a:p>
            <a:pPr algn="l">
              <a:lnSpc>
                <a:spcPts val="2400"/>
              </a:lnSpc>
            </a:pPr>
            <a:r>
              <a:rPr lang="en-US" sz="2000" b="true">
                <a:solidFill>
                  <a:srgbClr val="000000"/>
                </a:solidFill>
                <a:latin typeface="Arimo Bold"/>
                <a:ea typeface="Arimo Bold"/>
                <a:cs typeface="Arimo Bold"/>
                <a:sym typeface="Arimo Bold"/>
              </a:rPr>
              <a:t>merge sort?</a:t>
            </a:r>
          </a:p>
        </p:txBody>
      </p:sp>
      <p:sp>
        <p:nvSpPr>
          <p:cNvPr name="TextBox 5" id="5"/>
          <p:cNvSpPr txBox="true"/>
          <p:nvPr/>
        </p:nvSpPr>
        <p:spPr>
          <a:xfrm rot="0">
            <a:off x="1028700" y="2100070"/>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6" id="6"/>
          <p:cNvSpPr txBox="true"/>
          <p:nvPr/>
        </p:nvSpPr>
        <p:spPr>
          <a:xfrm rot="0">
            <a:off x="1028700" y="2413091"/>
            <a:ext cx="10175010" cy="75342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To determine for which values of nnn insertion sort beats merge sort, we compare their running times:</a:t>
            </a:r>
          </a:p>
          <a:p>
            <a:pPr algn="just" marL="323850" indent="-161925" lvl="1">
              <a:lnSpc>
                <a:spcPts val="2700"/>
              </a:lnSpc>
              <a:buFont typeface="Arial"/>
              <a:buChar char="•"/>
            </a:pPr>
            <a:r>
              <a:rPr lang="en-US" sz="1500">
                <a:solidFill>
                  <a:srgbClr val="383838"/>
                </a:solidFill>
                <a:latin typeface="Arimo"/>
                <a:ea typeface="Arimo"/>
                <a:cs typeface="Arimo"/>
                <a:sym typeface="Arimo"/>
              </a:rPr>
              <a:t>Insertion sort: 8n28n^28n2</a:t>
            </a:r>
          </a:p>
          <a:p>
            <a:pPr algn="just" marL="323850" indent="-161925" lvl="1">
              <a:lnSpc>
                <a:spcPts val="2700"/>
              </a:lnSpc>
              <a:buFont typeface="Arial"/>
              <a:buChar char="•"/>
            </a:pPr>
            <a:r>
              <a:rPr lang="en-US" sz="1500">
                <a:solidFill>
                  <a:srgbClr val="383838"/>
                </a:solidFill>
                <a:latin typeface="Arimo"/>
                <a:ea typeface="Arimo"/>
                <a:cs typeface="Arimo"/>
                <a:sym typeface="Arimo"/>
              </a:rPr>
              <a:t>Merge sort: 64nlog⁡n64n \log n64nlogn</a:t>
            </a:r>
          </a:p>
          <a:p>
            <a:pPr algn="just">
              <a:lnSpc>
                <a:spcPts val="2700"/>
              </a:lnSpc>
            </a:pPr>
            <a:r>
              <a:rPr lang="en-US" sz="1500">
                <a:solidFill>
                  <a:srgbClr val="383838"/>
                </a:solidFill>
                <a:latin typeface="Arimo"/>
                <a:ea typeface="Arimo"/>
                <a:cs typeface="Arimo"/>
                <a:sym typeface="Arimo"/>
              </a:rPr>
              <a:t>We want to find when:</a:t>
            </a:r>
          </a:p>
          <a:p>
            <a:pPr algn="just">
              <a:lnSpc>
                <a:spcPts val="2700"/>
              </a:lnSpc>
            </a:pPr>
            <a:r>
              <a:rPr lang="en-US" sz="1500">
                <a:solidFill>
                  <a:srgbClr val="383838"/>
                </a:solidFill>
                <a:latin typeface="Arimo"/>
                <a:ea typeface="Arimo"/>
                <a:cs typeface="Arimo"/>
                <a:sym typeface="Arimo"/>
              </a:rPr>
              <a:t>8n2&lt;64nlog⁡n8n^2 &lt; 64n \log n8n2&lt;64nlogn</a:t>
            </a:r>
          </a:p>
          <a:p>
            <a:pPr algn="just">
              <a:lnSpc>
                <a:spcPts val="2700"/>
              </a:lnSpc>
            </a:pPr>
            <a:r>
              <a:rPr lang="en-US" sz="1500">
                <a:solidFill>
                  <a:srgbClr val="383838"/>
                </a:solidFill>
                <a:latin typeface="Arimo"/>
                <a:ea typeface="Arimo"/>
                <a:cs typeface="Arimo"/>
                <a:sym typeface="Arimo"/>
              </a:rPr>
              <a:t>Dividing by 8n8n8n gives:</a:t>
            </a:r>
          </a:p>
          <a:p>
            <a:pPr algn="just">
              <a:lnSpc>
                <a:spcPts val="2700"/>
              </a:lnSpc>
            </a:pPr>
            <a:r>
              <a:rPr lang="en-US" sz="1500">
                <a:solidFill>
                  <a:srgbClr val="383838"/>
                </a:solidFill>
                <a:latin typeface="Arimo"/>
                <a:ea typeface="Arimo"/>
                <a:cs typeface="Arimo"/>
                <a:sym typeface="Arimo"/>
              </a:rPr>
              <a:t>n&lt;8log⁡nn &lt; 8 \log nn&lt;8logn</a:t>
            </a:r>
          </a:p>
          <a:p>
            <a:pPr algn="just">
              <a:lnSpc>
                <a:spcPts val="2700"/>
              </a:lnSpc>
            </a:pPr>
            <a:r>
              <a:rPr lang="en-US" sz="1500">
                <a:solidFill>
                  <a:srgbClr val="383838"/>
                </a:solidFill>
                <a:latin typeface="Arimo"/>
                <a:ea typeface="Arimo"/>
                <a:cs typeface="Arimo"/>
                <a:sym typeface="Arimo"/>
              </a:rPr>
              <a:t>Testing small integer values:</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n=1n = 1n=1: False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n=2n = 2n=2: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n=3n = 3n=3: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n=4n = 4n=4: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n=5n = 5n=5: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n=6n = 6n=6: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n=7n = 7n=7: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n=8n = 8n=8: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n=9n = 9n=9: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n=10n = 10n=10: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n=20n = 20n=20: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n=30n = 30n=30: False</a:t>
            </a:r>
          </a:p>
          <a:p>
            <a:pPr algn="just">
              <a:lnSpc>
                <a:spcPts val="2700"/>
              </a:lnSpc>
            </a:pPr>
            <a:r>
              <a:rPr lang="en-US" sz="1500">
                <a:solidFill>
                  <a:srgbClr val="383838"/>
                </a:solidFill>
                <a:latin typeface="Arimo"/>
                <a:ea typeface="Arimo"/>
                <a:cs typeface="Arimo"/>
                <a:sym typeface="Arimo"/>
              </a:rPr>
              <a:t>Thus, insertion sort beats merge sort for nnn values typically up to about 30.</a:t>
            </a:r>
          </a:p>
          <a:p>
            <a:pPr algn="just">
              <a:lnSpc>
                <a:spcPts val="2700"/>
              </a:lnSpc>
            </a:pPr>
          </a:p>
        </p:txBody>
      </p:sp>
      <p:sp>
        <p:nvSpPr>
          <p:cNvPr name="Freeform 7" id="7"/>
          <p:cNvSpPr/>
          <p:nvPr/>
        </p:nvSpPr>
        <p:spPr>
          <a:xfrm flipH="false" flipV="false" rot="0">
            <a:off x="14305780" y="5368408"/>
            <a:ext cx="1053774" cy="1053775"/>
          </a:xfrm>
          <a:custGeom>
            <a:avLst/>
            <a:gdLst/>
            <a:ahLst/>
            <a:cxnLst/>
            <a:rect r="r" b="b" t="t" l="l"/>
            <a:pathLst>
              <a:path h="1053775" w="1053774">
                <a:moveTo>
                  <a:pt x="0" y="0"/>
                </a:moveTo>
                <a:lnTo>
                  <a:pt x="1053773" y="0"/>
                </a:lnTo>
                <a:lnTo>
                  <a:pt x="1053773" y="1053775"/>
                </a:lnTo>
                <a:lnTo>
                  <a:pt x="0" y="1053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998545" y="4334140"/>
            <a:ext cx="10297707" cy="10103579"/>
          </a:xfrm>
          <a:custGeom>
            <a:avLst/>
            <a:gdLst/>
            <a:ahLst/>
            <a:cxnLst/>
            <a:rect r="r" b="b" t="t" l="l"/>
            <a:pathLst>
              <a:path h="10103579" w="10297707">
                <a:moveTo>
                  <a:pt x="0" y="0"/>
                </a:moveTo>
                <a:lnTo>
                  <a:pt x="10297707" y="0"/>
                </a:lnTo>
                <a:lnTo>
                  <a:pt x="10297707" y="10103578"/>
                </a:lnTo>
                <a:lnTo>
                  <a:pt x="0" y="101035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651447" y="4229900"/>
            <a:ext cx="1665395" cy="1665395"/>
          </a:xfrm>
          <a:custGeom>
            <a:avLst/>
            <a:gdLst/>
            <a:ahLst/>
            <a:cxnLst/>
            <a:rect r="r" b="b" t="t" l="l"/>
            <a:pathLst>
              <a:path h="1665395" w="1665395">
                <a:moveTo>
                  <a:pt x="0" y="0"/>
                </a:moveTo>
                <a:lnTo>
                  <a:pt x="1665395" y="0"/>
                </a:lnTo>
                <a:lnTo>
                  <a:pt x="1665395" y="1665395"/>
                </a:lnTo>
                <a:lnTo>
                  <a:pt x="0" y="16653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01434" y="7168936"/>
            <a:ext cx="1053774" cy="1053775"/>
          </a:xfrm>
          <a:custGeom>
            <a:avLst/>
            <a:gdLst/>
            <a:ahLst/>
            <a:cxnLst/>
            <a:rect r="r" b="b" t="t" l="l"/>
            <a:pathLst>
              <a:path h="1053775" w="1053774">
                <a:moveTo>
                  <a:pt x="0" y="0"/>
                </a:moveTo>
                <a:lnTo>
                  <a:pt x="1053774" y="0"/>
                </a:lnTo>
                <a:lnTo>
                  <a:pt x="1053774" y="1053775"/>
                </a:lnTo>
                <a:lnTo>
                  <a:pt x="0" y="1053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11598" y="1080062"/>
            <a:ext cx="1665395" cy="1665395"/>
          </a:xfrm>
          <a:custGeom>
            <a:avLst/>
            <a:gdLst/>
            <a:ahLst/>
            <a:cxnLst/>
            <a:rect r="r" b="b" t="t" l="l"/>
            <a:pathLst>
              <a:path h="1665395" w="1665395">
                <a:moveTo>
                  <a:pt x="0" y="0"/>
                </a:moveTo>
                <a:lnTo>
                  <a:pt x="1665394" y="0"/>
                </a:lnTo>
                <a:lnTo>
                  <a:pt x="1665394" y="1665394"/>
                </a:lnTo>
                <a:lnTo>
                  <a:pt x="0" y="16653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413091"/>
            <a:ext cx="10175010" cy="75342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To determine for which values of nnn insertion sort beats merge sort, we compare their running times:</a:t>
            </a:r>
          </a:p>
          <a:p>
            <a:pPr algn="just" marL="323850" indent="-161925" lvl="1">
              <a:lnSpc>
                <a:spcPts val="2700"/>
              </a:lnSpc>
              <a:buFont typeface="Arial"/>
              <a:buChar char="•"/>
            </a:pPr>
            <a:r>
              <a:rPr lang="en-US" sz="1500">
                <a:solidFill>
                  <a:srgbClr val="383838"/>
                </a:solidFill>
                <a:latin typeface="Arimo"/>
                <a:ea typeface="Arimo"/>
                <a:cs typeface="Arimo"/>
                <a:sym typeface="Arimo"/>
              </a:rPr>
              <a:t>Insertion sort: 8n28n^28n2</a:t>
            </a:r>
          </a:p>
          <a:p>
            <a:pPr algn="just" marL="323850" indent="-161925" lvl="1">
              <a:lnSpc>
                <a:spcPts val="2700"/>
              </a:lnSpc>
              <a:buFont typeface="Arial"/>
              <a:buChar char="•"/>
            </a:pPr>
            <a:r>
              <a:rPr lang="en-US" sz="1500">
                <a:solidFill>
                  <a:srgbClr val="383838"/>
                </a:solidFill>
                <a:latin typeface="Arimo"/>
                <a:ea typeface="Arimo"/>
                <a:cs typeface="Arimo"/>
                <a:sym typeface="Arimo"/>
              </a:rPr>
              <a:t>Merge sort: 64nlog⁡n64n \log n64nlogn</a:t>
            </a:r>
          </a:p>
          <a:p>
            <a:pPr algn="just">
              <a:lnSpc>
                <a:spcPts val="2700"/>
              </a:lnSpc>
            </a:pPr>
            <a:r>
              <a:rPr lang="en-US" sz="1500">
                <a:solidFill>
                  <a:srgbClr val="383838"/>
                </a:solidFill>
                <a:latin typeface="Arimo"/>
                <a:ea typeface="Arimo"/>
                <a:cs typeface="Arimo"/>
                <a:sym typeface="Arimo"/>
              </a:rPr>
              <a:t>We want to find when:</a:t>
            </a:r>
          </a:p>
          <a:p>
            <a:pPr algn="just">
              <a:lnSpc>
                <a:spcPts val="2700"/>
              </a:lnSpc>
            </a:pPr>
            <a:r>
              <a:rPr lang="en-US" sz="1500">
                <a:solidFill>
                  <a:srgbClr val="383838"/>
                </a:solidFill>
                <a:latin typeface="Arimo"/>
                <a:ea typeface="Arimo"/>
                <a:cs typeface="Arimo"/>
                <a:sym typeface="Arimo"/>
              </a:rPr>
              <a:t>8n2&lt;64nlog⁡n8n^2 &lt; 64n \log n8n2&lt;64nlogn</a:t>
            </a:r>
          </a:p>
          <a:p>
            <a:pPr algn="just">
              <a:lnSpc>
                <a:spcPts val="2700"/>
              </a:lnSpc>
            </a:pPr>
            <a:r>
              <a:rPr lang="en-US" sz="1500">
                <a:solidFill>
                  <a:srgbClr val="383838"/>
                </a:solidFill>
                <a:latin typeface="Arimo"/>
                <a:ea typeface="Arimo"/>
                <a:cs typeface="Arimo"/>
                <a:sym typeface="Arimo"/>
              </a:rPr>
              <a:t>Dividing by 8n8n8n gives:</a:t>
            </a:r>
          </a:p>
          <a:p>
            <a:pPr algn="just">
              <a:lnSpc>
                <a:spcPts val="2700"/>
              </a:lnSpc>
            </a:pPr>
            <a:r>
              <a:rPr lang="en-US" sz="1500">
                <a:solidFill>
                  <a:srgbClr val="383838"/>
                </a:solidFill>
                <a:latin typeface="Arimo"/>
                <a:ea typeface="Arimo"/>
                <a:cs typeface="Arimo"/>
                <a:sym typeface="Arimo"/>
              </a:rPr>
              <a:t>n&lt;8log⁡nn &lt; 8 \log nn&lt;8logn</a:t>
            </a:r>
          </a:p>
          <a:p>
            <a:pPr algn="just">
              <a:lnSpc>
                <a:spcPts val="2700"/>
              </a:lnSpc>
            </a:pPr>
            <a:r>
              <a:rPr lang="en-US" sz="1500">
                <a:solidFill>
                  <a:srgbClr val="383838"/>
                </a:solidFill>
                <a:latin typeface="Arimo"/>
                <a:ea typeface="Arimo"/>
                <a:cs typeface="Arimo"/>
                <a:sym typeface="Arimo"/>
              </a:rPr>
              <a:t>Testing small integer values:</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n=1n = 1n=1: False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n=2n = 2n=2: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n=3n = 3n=3: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n=4n = 4n=4: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n=5n = 5n=5: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n=6n = 6n=6: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n=7n = 7n=7: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n=8n = 8n=8: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n=9n = 9n=9: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n=10n = 10n=10: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n=20n = 20n=20: True</a:t>
            </a:r>
          </a:p>
          <a:p>
            <a:pPr algn="just" marL="323850" indent="-161925" lvl="1">
              <a:lnSpc>
                <a:spcPts val="2700"/>
              </a:lnSpc>
              <a:buAutoNum type="arabicPeriod" startAt="1"/>
            </a:pPr>
            <a:r>
              <a:rPr lang="en-US" sz="1500">
                <a:solidFill>
                  <a:srgbClr val="383838"/>
                </a:solidFill>
                <a:latin typeface="Arimo"/>
                <a:ea typeface="Arimo"/>
                <a:cs typeface="Arimo"/>
                <a:sym typeface="Arimo"/>
              </a:rPr>
              <a:t>For n=30n = 30n=30: False</a:t>
            </a:r>
          </a:p>
          <a:p>
            <a:pPr algn="just">
              <a:lnSpc>
                <a:spcPts val="2700"/>
              </a:lnSpc>
            </a:pPr>
            <a:r>
              <a:rPr lang="en-US" sz="1500">
                <a:solidFill>
                  <a:srgbClr val="383838"/>
                </a:solidFill>
                <a:latin typeface="Arimo"/>
                <a:ea typeface="Arimo"/>
                <a:cs typeface="Arimo"/>
                <a:sym typeface="Arimo"/>
              </a:rPr>
              <a:t>Thus, insertion sort beats merge sort for nnn values typically up to about 30.</a:t>
            </a:r>
          </a:p>
          <a:p>
            <a:pPr algn="just">
              <a:lnSpc>
                <a:spcPts val="2700"/>
              </a:lnSpc>
            </a:pPr>
          </a:p>
        </p:txBody>
      </p:sp>
      <p:sp>
        <p:nvSpPr>
          <p:cNvPr name="Freeform 5" id="5"/>
          <p:cNvSpPr/>
          <p:nvPr/>
        </p:nvSpPr>
        <p:spPr>
          <a:xfrm flipH="false" flipV="false" rot="0">
            <a:off x="12389548" y="2423920"/>
            <a:ext cx="1053774" cy="1053775"/>
          </a:xfrm>
          <a:custGeom>
            <a:avLst/>
            <a:gdLst/>
            <a:ahLst/>
            <a:cxnLst/>
            <a:rect r="r" b="b" t="t" l="l"/>
            <a:pathLst>
              <a:path h="1053775" w="1053774">
                <a:moveTo>
                  <a:pt x="0" y="0"/>
                </a:moveTo>
                <a:lnTo>
                  <a:pt x="1053773" y="0"/>
                </a:lnTo>
                <a:lnTo>
                  <a:pt x="1053773" y="1053775"/>
                </a:lnTo>
                <a:lnTo>
                  <a:pt x="0" y="1053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030641" y="3477695"/>
            <a:ext cx="6272628" cy="5974877"/>
          </a:xfrm>
          <a:custGeom>
            <a:avLst/>
            <a:gdLst/>
            <a:ahLst/>
            <a:cxnLst/>
            <a:rect r="r" b="b" t="t" l="l"/>
            <a:pathLst>
              <a:path h="5974877" w="6272628">
                <a:moveTo>
                  <a:pt x="0" y="0"/>
                </a:moveTo>
                <a:lnTo>
                  <a:pt x="6272628" y="0"/>
                </a:lnTo>
                <a:lnTo>
                  <a:pt x="6272628" y="5974877"/>
                </a:lnTo>
                <a:lnTo>
                  <a:pt x="0" y="5974877"/>
                </a:lnTo>
                <a:lnTo>
                  <a:pt x="0" y="0"/>
                </a:lnTo>
                <a:close/>
              </a:path>
            </a:pathLst>
          </a:custGeom>
          <a:blipFill>
            <a:blip r:embed="rId6"/>
            <a:stretch>
              <a:fillRect l="0" t="0" r="0" b="0"/>
            </a:stretch>
          </a:blipFill>
        </p:spPr>
      </p:sp>
      <p:sp>
        <p:nvSpPr>
          <p:cNvPr name="TextBox 7" id="7"/>
          <p:cNvSpPr txBox="true"/>
          <p:nvPr/>
        </p:nvSpPr>
        <p:spPr>
          <a:xfrm rot="0">
            <a:off x="1028700" y="918970"/>
            <a:ext cx="11887734" cy="9239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Suppose that for inputs of size n on a particular computer, insertion sort runs in 8n2 </a:t>
            </a:r>
          </a:p>
          <a:p>
            <a:pPr algn="l">
              <a:lnSpc>
                <a:spcPts val="2400"/>
              </a:lnSpc>
            </a:pPr>
            <a:r>
              <a:rPr lang="en-US" sz="2000" b="true">
                <a:solidFill>
                  <a:srgbClr val="000000"/>
                </a:solidFill>
                <a:latin typeface="Arimo Bold"/>
                <a:ea typeface="Arimo Bold"/>
                <a:cs typeface="Arimo Bold"/>
                <a:sym typeface="Arimo Bold"/>
              </a:rPr>
              <a:t>steps and merge sort runs in 64 n log n steps. For which values of n does insertion sort beat </a:t>
            </a:r>
          </a:p>
          <a:p>
            <a:pPr algn="l">
              <a:lnSpc>
                <a:spcPts val="2400"/>
              </a:lnSpc>
            </a:pPr>
            <a:r>
              <a:rPr lang="en-US" sz="2000" b="true">
                <a:solidFill>
                  <a:srgbClr val="000000"/>
                </a:solidFill>
                <a:latin typeface="Arimo Bold"/>
                <a:ea typeface="Arimo Bold"/>
                <a:cs typeface="Arimo Bold"/>
                <a:sym typeface="Arimo Bold"/>
              </a:rPr>
              <a:t>merge sort?</a:t>
            </a:r>
          </a:p>
        </p:txBody>
      </p:sp>
      <p:sp>
        <p:nvSpPr>
          <p:cNvPr name="TextBox 8" id="8"/>
          <p:cNvSpPr txBox="true"/>
          <p:nvPr/>
        </p:nvSpPr>
        <p:spPr>
          <a:xfrm rot="0">
            <a:off x="1028700" y="2100070"/>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57969" y="6113913"/>
            <a:ext cx="1053774" cy="1053775"/>
          </a:xfrm>
          <a:custGeom>
            <a:avLst/>
            <a:gdLst/>
            <a:ahLst/>
            <a:cxnLst/>
            <a:rect r="r" b="b" t="t" l="l"/>
            <a:pathLst>
              <a:path h="1053775" w="1053774">
                <a:moveTo>
                  <a:pt x="0" y="0"/>
                </a:moveTo>
                <a:lnTo>
                  <a:pt x="1053773" y="0"/>
                </a:lnTo>
                <a:lnTo>
                  <a:pt x="1053773" y="1053775"/>
                </a:lnTo>
                <a:lnTo>
                  <a:pt x="0" y="1053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11598" y="1080062"/>
            <a:ext cx="1665395" cy="1665395"/>
          </a:xfrm>
          <a:custGeom>
            <a:avLst/>
            <a:gdLst/>
            <a:ahLst/>
            <a:cxnLst/>
            <a:rect r="r" b="b" t="t" l="l"/>
            <a:pathLst>
              <a:path h="1665395" w="1665395">
                <a:moveTo>
                  <a:pt x="0" y="0"/>
                </a:moveTo>
                <a:lnTo>
                  <a:pt x="1665394" y="0"/>
                </a:lnTo>
                <a:lnTo>
                  <a:pt x="1665394" y="1665394"/>
                </a:lnTo>
                <a:lnTo>
                  <a:pt x="0" y="16653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068625"/>
            <a:ext cx="10175010" cy="37623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def INSERTION_SORT_DECREASING(A):</a:t>
            </a:r>
          </a:p>
          <a:p>
            <a:pPr algn="just">
              <a:lnSpc>
                <a:spcPts val="2700"/>
              </a:lnSpc>
            </a:pPr>
            <a:r>
              <a:rPr lang="en-US" sz="1500">
                <a:solidFill>
                  <a:srgbClr val="383838"/>
                </a:solidFill>
                <a:latin typeface="Arimo"/>
                <a:ea typeface="Arimo"/>
                <a:cs typeface="Arimo"/>
                <a:sym typeface="Arimo"/>
              </a:rPr>
              <a:t>    n = len(A)</a:t>
            </a:r>
          </a:p>
          <a:p>
            <a:pPr algn="just">
              <a:lnSpc>
                <a:spcPts val="2700"/>
              </a:lnSpc>
            </a:pPr>
            <a:r>
              <a:rPr lang="en-US" sz="1500">
                <a:solidFill>
                  <a:srgbClr val="383838"/>
                </a:solidFill>
                <a:latin typeface="Arimo"/>
                <a:ea typeface="Arimo"/>
                <a:cs typeface="Arimo"/>
                <a:sym typeface="Arimo"/>
              </a:rPr>
              <a:t>    for i in range(1, n):</a:t>
            </a:r>
          </a:p>
          <a:p>
            <a:pPr algn="just">
              <a:lnSpc>
                <a:spcPts val="2700"/>
              </a:lnSpc>
            </a:pPr>
            <a:r>
              <a:rPr lang="en-US" sz="1500">
                <a:solidFill>
                  <a:srgbClr val="383838"/>
                </a:solidFill>
                <a:latin typeface="Arimo"/>
                <a:ea typeface="Arimo"/>
                <a:cs typeface="Arimo"/>
                <a:sym typeface="Arimo"/>
              </a:rPr>
              <a:t>        key = A[i]</a:t>
            </a:r>
          </a:p>
          <a:p>
            <a:pPr algn="just">
              <a:lnSpc>
                <a:spcPts val="2700"/>
              </a:lnSpc>
            </a:pPr>
            <a:r>
              <a:rPr lang="en-US" sz="1500">
                <a:solidFill>
                  <a:srgbClr val="383838"/>
                </a:solidFill>
                <a:latin typeface="Arimo"/>
                <a:ea typeface="Arimo"/>
                <a:cs typeface="Arimo"/>
                <a:sym typeface="Arimo"/>
              </a:rPr>
              <a:t>        j = i - 1</a:t>
            </a:r>
          </a:p>
          <a:p>
            <a:pPr algn="just">
              <a:lnSpc>
                <a:spcPts val="2700"/>
              </a:lnSpc>
            </a:pPr>
            <a:r>
              <a:rPr lang="en-US" sz="1500">
                <a:solidFill>
                  <a:srgbClr val="383838"/>
                </a:solidFill>
                <a:latin typeface="Arimo"/>
                <a:ea typeface="Arimo"/>
                <a:cs typeface="Arimo"/>
                <a:sym typeface="Arimo"/>
              </a:rPr>
              <a:t>        # Change the comparison to sort in decreasing order</a:t>
            </a:r>
          </a:p>
          <a:p>
            <a:pPr algn="just">
              <a:lnSpc>
                <a:spcPts val="2700"/>
              </a:lnSpc>
            </a:pPr>
            <a:r>
              <a:rPr lang="en-US" sz="1500">
                <a:solidFill>
                  <a:srgbClr val="383838"/>
                </a:solidFill>
                <a:latin typeface="Arimo"/>
                <a:ea typeface="Arimo"/>
                <a:cs typeface="Arimo"/>
                <a:sym typeface="Arimo"/>
              </a:rPr>
              <a:t>        while j &gt;= 0 and A[j] &lt; key:</a:t>
            </a:r>
          </a:p>
          <a:p>
            <a:pPr algn="just">
              <a:lnSpc>
                <a:spcPts val="2700"/>
              </a:lnSpc>
            </a:pPr>
            <a:r>
              <a:rPr lang="en-US" sz="1500">
                <a:solidFill>
                  <a:srgbClr val="383838"/>
                </a:solidFill>
                <a:latin typeface="Arimo"/>
                <a:ea typeface="Arimo"/>
                <a:cs typeface="Arimo"/>
                <a:sym typeface="Arimo"/>
              </a:rPr>
              <a:t>            A[j + 1] = A[j]</a:t>
            </a:r>
          </a:p>
          <a:p>
            <a:pPr algn="just">
              <a:lnSpc>
                <a:spcPts val="2700"/>
              </a:lnSpc>
            </a:pPr>
            <a:r>
              <a:rPr lang="en-US" sz="1500">
                <a:solidFill>
                  <a:srgbClr val="383838"/>
                </a:solidFill>
                <a:latin typeface="Arimo"/>
                <a:ea typeface="Arimo"/>
                <a:cs typeface="Arimo"/>
                <a:sym typeface="Arimo"/>
              </a:rPr>
              <a:t>            j -= 1</a:t>
            </a:r>
          </a:p>
          <a:p>
            <a:pPr algn="just">
              <a:lnSpc>
                <a:spcPts val="2700"/>
              </a:lnSpc>
            </a:pPr>
            <a:r>
              <a:rPr lang="en-US" sz="1500">
                <a:solidFill>
                  <a:srgbClr val="383838"/>
                </a:solidFill>
                <a:latin typeface="Arimo"/>
                <a:ea typeface="Arimo"/>
                <a:cs typeface="Arimo"/>
                <a:sym typeface="Arimo"/>
              </a:rPr>
              <a:t>        A[j + 1] = key</a:t>
            </a:r>
          </a:p>
          <a:p>
            <a:pPr algn="just">
              <a:lnSpc>
                <a:spcPts val="2700"/>
              </a:lnSpc>
            </a:pPr>
          </a:p>
        </p:txBody>
      </p:sp>
      <p:sp>
        <p:nvSpPr>
          <p:cNvPr name="Freeform 5" id="5"/>
          <p:cNvSpPr/>
          <p:nvPr/>
        </p:nvSpPr>
        <p:spPr>
          <a:xfrm flipH="false" flipV="false" rot="0">
            <a:off x="12389548" y="2423920"/>
            <a:ext cx="1053774" cy="1053775"/>
          </a:xfrm>
          <a:custGeom>
            <a:avLst/>
            <a:gdLst/>
            <a:ahLst/>
            <a:cxnLst/>
            <a:rect r="r" b="b" t="t" l="l"/>
            <a:pathLst>
              <a:path h="1053775" w="1053774">
                <a:moveTo>
                  <a:pt x="0" y="0"/>
                </a:moveTo>
                <a:lnTo>
                  <a:pt x="1053773" y="0"/>
                </a:lnTo>
                <a:lnTo>
                  <a:pt x="1053773" y="1053775"/>
                </a:lnTo>
                <a:lnTo>
                  <a:pt x="0" y="1053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918970"/>
            <a:ext cx="11887734" cy="6191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Rewrite the </a:t>
            </a:r>
            <a:r>
              <a:rPr lang="en-US" sz="2000" b="true">
                <a:solidFill>
                  <a:srgbClr val="9C78FF"/>
                </a:solidFill>
                <a:latin typeface="Arimo Bold"/>
                <a:ea typeface="Arimo Bold"/>
                <a:cs typeface="Arimo Bold"/>
                <a:sym typeface="Arimo Bold"/>
              </a:rPr>
              <a:t>INSERTION-SORT</a:t>
            </a:r>
            <a:r>
              <a:rPr lang="en-US" sz="2000" b="true">
                <a:solidFill>
                  <a:srgbClr val="000000"/>
                </a:solidFill>
                <a:latin typeface="Arimo Bold"/>
                <a:ea typeface="Arimo Bold"/>
                <a:cs typeface="Arimo Bold"/>
                <a:sym typeface="Arimo Bold"/>
              </a:rPr>
              <a:t> procedure to sort into monotonically decreasing instead of </a:t>
            </a:r>
          </a:p>
          <a:p>
            <a:pPr algn="l">
              <a:lnSpc>
                <a:spcPts val="2400"/>
              </a:lnSpc>
            </a:pPr>
            <a:r>
              <a:rPr lang="en-US" sz="2000" b="true">
                <a:solidFill>
                  <a:srgbClr val="000000"/>
                </a:solidFill>
                <a:latin typeface="Arimo Bold"/>
                <a:ea typeface="Arimo Bold"/>
                <a:cs typeface="Arimo Bold"/>
                <a:sym typeface="Arimo Bold"/>
              </a:rPr>
              <a:t>monotonically increasing order ?</a:t>
            </a:r>
          </a:p>
        </p:txBody>
      </p:sp>
      <p:sp>
        <p:nvSpPr>
          <p:cNvPr name="TextBox 7" id="7"/>
          <p:cNvSpPr txBox="true"/>
          <p:nvPr/>
        </p:nvSpPr>
        <p:spPr>
          <a:xfrm rot="0">
            <a:off x="1028700" y="1746071"/>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8" id="8"/>
          <p:cNvSpPr txBox="true"/>
          <p:nvPr/>
        </p:nvSpPr>
        <p:spPr>
          <a:xfrm rot="0">
            <a:off x="1028700" y="5926250"/>
            <a:ext cx="13187310" cy="9239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Write pseudocode for linear search, which scans through the array from beginning to end, looking for </a:t>
            </a:r>
          </a:p>
          <a:p>
            <a:pPr algn="l">
              <a:lnSpc>
                <a:spcPts val="2400"/>
              </a:lnSpc>
            </a:pPr>
            <a:r>
              <a:rPr lang="en-US" sz="2000" b="true">
                <a:solidFill>
                  <a:srgbClr val="000000"/>
                </a:solidFill>
                <a:latin typeface="Arimo Bold"/>
                <a:ea typeface="Arimo Bold"/>
                <a:cs typeface="Arimo Bold"/>
                <a:sym typeface="Arimo Bold"/>
              </a:rPr>
              <a:t>x. Using a loop invariant, prove that your algorithm is correct. Make sure that your loop invariant </a:t>
            </a:r>
          </a:p>
          <a:p>
            <a:pPr algn="l">
              <a:lnSpc>
                <a:spcPts val="2400"/>
              </a:lnSpc>
            </a:pPr>
            <a:r>
              <a:rPr lang="en-US" sz="2000" b="true">
                <a:solidFill>
                  <a:srgbClr val="000000"/>
                </a:solidFill>
                <a:latin typeface="Arimo Bold"/>
                <a:ea typeface="Arimo Bold"/>
                <a:cs typeface="Arimo Bold"/>
                <a:sym typeface="Arimo Bold"/>
              </a:rPr>
              <a:t>fulfills the three necessary properties.</a:t>
            </a:r>
          </a:p>
        </p:txBody>
      </p:sp>
      <p:sp>
        <p:nvSpPr>
          <p:cNvPr name="TextBox 9" id="9"/>
          <p:cNvSpPr txBox="true"/>
          <p:nvPr/>
        </p:nvSpPr>
        <p:spPr>
          <a:xfrm rot="0">
            <a:off x="1028700" y="7001001"/>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10" id="10"/>
          <p:cNvSpPr txBox="true"/>
          <p:nvPr/>
        </p:nvSpPr>
        <p:spPr>
          <a:xfrm rot="0">
            <a:off x="1028700" y="7439151"/>
            <a:ext cx="10175010" cy="17049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FUNCTION LINEAR_SEARCH(A, n, x)</a:t>
            </a:r>
          </a:p>
          <a:p>
            <a:pPr algn="just">
              <a:lnSpc>
                <a:spcPts val="2700"/>
              </a:lnSpc>
            </a:pPr>
            <a:r>
              <a:rPr lang="en-US" sz="1500">
                <a:solidFill>
                  <a:srgbClr val="383838"/>
                </a:solidFill>
                <a:latin typeface="Arimo"/>
                <a:ea typeface="Arimo"/>
                <a:cs typeface="Arimo"/>
                <a:sym typeface="Arimo"/>
              </a:rPr>
              <a:t>    FOR i FROM 0 TO n - 1 DO</a:t>
            </a:r>
          </a:p>
          <a:p>
            <a:pPr algn="just">
              <a:lnSpc>
                <a:spcPts val="2700"/>
              </a:lnSpc>
            </a:pPr>
            <a:r>
              <a:rPr lang="en-US" sz="1500">
                <a:solidFill>
                  <a:srgbClr val="383838"/>
                </a:solidFill>
                <a:latin typeface="Arimo"/>
                <a:ea typeface="Arimo"/>
                <a:cs typeface="Arimo"/>
                <a:sym typeface="Arimo"/>
              </a:rPr>
              <a:t>        IF A[i] = x THEN</a:t>
            </a:r>
          </a:p>
          <a:p>
            <a:pPr algn="just">
              <a:lnSpc>
                <a:spcPts val="2700"/>
              </a:lnSpc>
            </a:pPr>
            <a:r>
              <a:rPr lang="en-US" sz="1500">
                <a:solidFill>
                  <a:srgbClr val="383838"/>
                </a:solidFill>
                <a:latin typeface="Arimo"/>
                <a:ea typeface="Arimo"/>
                <a:cs typeface="Arimo"/>
                <a:sym typeface="Arimo"/>
              </a:rPr>
              <a:t>            RETURN i  // x found at index i</a:t>
            </a:r>
          </a:p>
          <a:p>
            <a:pPr algn="just">
              <a:lnSpc>
                <a:spcPts val="2700"/>
              </a:lnSpc>
            </a:pPr>
            <a:r>
              <a:rPr lang="en-US" sz="1500">
                <a:solidFill>
                  <a:srgbClr val="383838"/>
                </a:solidFill>
                <a:latin typeface="Arimo"/>
                <a:ea typeface="Arimo"/>
                <a:cs typeface="Arimo"/>
                <a:sym typeface="Arimo"/>
              </a:rPr>
              <a:t>    RETURN -1  // x not found</a:t>
            </a:r>
          </a:p>
        </p:txBody>
      </p:sp>
      <p:sp>
        <p:nvSpPr>
          <p:cNvPr name="Freeform 11" id="11"/>
          <p:cNvSpPr/>
          <p:nvPr/>
        </p:nvSpPr>
        <p:spPr>
          <a:xfrm flipH="false" flipV="false" rot="0">
            <a:off x="12536478" y="7543926"/>
            <a:ext cx="584048" cy="584049"/>
          </a:xfrm>
          <a:custGeom>
            <a:avLst/>
            <a:gdLst/>
            <a:ahLst/>
            <a:cxnLst/>
            <a:rect r="r" b="b" t="t" l="l"/>
            <a:pathLst>
              <a:path h="584049" w="584048">
                <a:moveTo>
                  <a:pt x="0" y="0"/>
                </a:moveTo>
                <a:lnTo>
                  <a:pt x="584048" y="0"/>
                </a:lnTo>
                <a:lnTo>
                  <a:pt x="584048" y="584048"/>
                </a:lnTo>
                <a:lnTo>
                  <a:pt x="0" y="584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544295" y="9144126"/>
            <a:ext cx="584048" cy="584049"/>
          </a:xfrm>
          <a:custGeom>
            <a:avLst/>
            <a:gdLst/>
            <a:ahLst/>
            <a:cxnLst/>
            <a:rect r="r" b="b" t="t" l="l"/>
            <a:pathLst>
              <a:path h="584049" w="584048">
                <a:moveTo>
                  <a:pt x="0" y="0"/>
                </a:moveTo>
                <a:lnTo>
                  <a:pt x="584048" y="0"/>
                </a:lnTo>
                <a:lnTo>
                  <a:pt x="584048" y="584048"/>
                </a:lnTo>
                <a:lnTo>
                  <a:pt x="0" y="584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8200" y="6711228"/>
            <a:ext cx="1665395" cy="1665395"/>
          </a:xfrm>
          <a:custGeom>
            <a:avLst/>
            <a:gdLst/>
            <a:ahLst/>
            <a:cxnLst/>
            <a:rect r="r" b="b" t="t" l="l"/>
            <a:pathLst>
              <a:path h="1665395" w="1665395">
                <a:moveTo>
                  <a:pt x="0" y="0"/>
                </a:moveTo>
                <a:lnTo>
                  <a:pt x="1665395" y="0"/>
                </a:lnTo>
                <a:lnTo>
                  <a:pt x="1665395" y="1665395"/>
                </a:lnTo>
                <a:lnTo>
                  <a:pt x="0" y="1665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79096" y="1370146"/>
            <a:ext cx="1053774" cy="1053775"/>
          </a:xfrm>
          <a:custGeom>
            <a:avLst/>
            <a:gdLst/>
            <a:ahLst/>
            <a:cxnLst/>
            <a:rect r="r" b="b" t="t" l="l"/>
            <a:pathLst>
              <a:path h="1053775" w="1053774">
                <a:moveTo>
                  <a:pt x="0" y="0"/>
                </a:moveTo>
                <a:lnTo>
                  <a:pt x="1053773" y="0"/>
                </a:lnTo>
                <a:lnTo>
                  <a:pt x="1053773" y="1053774"/>
                </a:lnTo>
                <a:lnTo>
                  <a:pt x="0" y="1053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44295" y="9144126"/>
            <a:ext cx="584048" cy="584049"/>
          </a:xfrm>
          <a:custGeom>
            <a:avLst/>
            <a:gdLst/>
            <a:ahLst/>
            <a:cxnLst/>
            <a:rect r="r" b="b" t="t" l="l"/>
            <a:pathLst>
              <a:path h="584049" w="584048">
                <a:moveTo>
                  <a:pt x="0" y="0"/>
                </a:moveTo>
                <a:lnTo>
                  <a:pt x="584048" y="0"/>
                </a:lnTo>
                <a:lnTo>
                  <a:pt x="584048" y="584048"/>
                </a:lnTo>
                <a:lnTo>
                  <a:pt x="0" y="584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282551" y="2423920"/>
            <a:ext cx="5953499" cy="5565473"/>
          </a:xfrm>
          <a:custGeom>
            <a:avLst/>
            <a:gdLst/>
            <a:ahLst/>
            <a:cxnLst/>
            <a:rect r="r" b="b" t="t" l="l"/>
            <a:pathLst>
              <a:path h="5565473" w="5953499">
                <a:moveTo>
                  <a:pt x="0" y="0"/>
                </a:moveTo>
                <a:lnTo>
                  <a:pt x="5953498" y="0"/>
                </a:lnTo>
                <a:lnTo>
                  <a:pt x="5953498" y="5565473"/>
                </a:lnTo>
                <a:lnTo>
                  <a:pt x="0" y="5565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683174"/>
            <a:ext cx="10175010" cy="2733675"/>
          </a:xfrm>
          <a:prstGeom prst="rect">
            <a:avLst/>
          </a:prstGeom>
        </p:spPr>
        <p:txBody>
          <a:bodyPr anchor="t" rtlCol="false" tIns="0" lIns="0" bIns="0" rIns="0">
            <a:spAutoFit/>
          </a:bodyPr>
          <a:lstStyle/>
          <a:p>
            <a:pPr algn="just">
              <a:lnSpc>
                <a:spcPts val="2700"/>
              </a:lnSpc>
            </a:pPr>
            <a:r>
              <a:rPr lang="en-US" sz="1500" b="true">
                <a:solidFill>
                  <a:srgbClr val="383838"/>
                </a:solidFill>
                <a:latin typeface="Arimo Bold"/>
                <a:ea typeface="Arimo Bold"/>
                <a:cs typeface="Arimo Bold"/>
                <a:sym typeface="Arimo Bold"/>
              </a:rPr>
              <a:t>GPS Navigation</a:t>
            </a:r>
          </a:p>
          <a:p>
            <a:pPr algn="just">
              <a:lnSpc>
                <a:spcPts val="2700"/>
              </a:lnSpc>
            </a:pPr>
            <a:r>
              <a:rPr lang="en-US" sz="1500">
                <a:solidFill>
                  <a:srgbClr val="383838"/>
                </a:solidFill>
                <a:latin typeface="Arimo"/>
                <a:ea typeface="Arimo"/>
                <a:cs typeface="Arimo"/>
                <a:sym typeface="Arimo"/>
              </a:rPr>
              <a:t>A classic example of finding the shortest distance between two points is in GPS navigation systems (e.g., Google Maps or Apple Maps). When a user enters a destination, the system must calculate the shortest or fastest route from the current location to the target destination.</a:t>
            </a:r>
          </a:p>
          <a:p>
            <a:pPr algn="just">
              <a:lnSpc>
                <a:spcPts val="2700"/>
              </a:lnSpc>
            </a:pPr>
            <a:r>
              <a:rPr lang="en-US" sz="1500">
                <a:solidFill>
                  <a:srgbClr val="383838"/>
                </a:solidFill>
                <a:latin typeface="Arimo"/>
                <a:ea typeface="Arimo"/>
                <a:cs typeface="Arimo"/>
                <a:sym typeface="Arimo"/>
              </a:rPr>
              <a:t>For instance, if you want to drive from your home to a specific store in another city, the GPS system uses algorithms like Dijkstra's or A* to find the shortest path on the road network, considering road distances, traffic conditions, and other factors. The system ensures you get the most efficient route, avoiding unnecessary detours or delays.</a:t>
            </a:r>
          </a:p>
          <a:p>
            <a:pPr algn="just">
              <a:lnSpc>
                <a:spcPts val="2700"/>
              </a:lnSpc>
            </a:pPr>
          </a:p>
        </p:txBody>
      </p:sp>
      <p:sp>
        <p:nvSpPr>
          <p:cNvPr name="TextBox 7" id="7"/>
          <p:cNvSpPr txBox="true"/>
          <p:nvPr/>
        </p:nvSpPr>
        <p:spPr>
          <a:xfrm rot="0">
            <a:off x="1028700" y="918970"/>
            <a:ext cx="11887734" cy="3143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Real-World Example Requiring Finding the Shortest Distance ?</a:t>
            </a:r>
          </a:p>
        </p:txBody>
      </p:sp>
      <p:sp>
        <p:nvSpPr>
          <p:cNvPr name="TextBox 8" id="8"/>
          <p:cNvSpPr txBox="true"/>
          <p:nvPr/>
        </p:nvSpPr>
        <p:spPr>
          <a:xfrm rot="0">
            <a:off x="1028700" y="1360621"/>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9" id="9"/>
          <p:cNvSpPr txBox="true"/>
          <p:nvPr/>
        </p:nvSpPr>
        <p:spPr>
          <a:xfrm rot="0">
            <a:off x="1028700" y="4407324"/>
            <a:ext cx="13187310" cy="3143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Other than speed, what other measures of efûciency might you need to consider in a real-world setting?</a:t>
            </a:r>
          </a:p>
        </p:txBody>
      </p:sp>
      <p:sp>
        <p:nvSpPr>
          <p:cNvPr name="TextBox 10" id="10"/>
          <p:cNvSpPr txBox="true"/>
          <p:nvPr/>
        </p:nvSpPr>
        <p:spPr>
          <a:xfrm rot="0">
            <a:off x="1028700" y="5037424"/>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TextBox 11" id="11"/>
          <p:cNvSpPr txBox="true"/>
          <p:nvPr/>
        </p:nvSpPr>
        <p:spPr>
          <a:xfrm rot="0">
            <a:off x="1028700" y="5475574"/>
            <a:ext cx="10175010" cy="27336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In a real-world setting, efficiency goes beyond just speed (or time complexity). Other important measures of efficiency that need to be considered include:</a:t>
            </a:r>
          </a:p>
          <a:p>
            <a:pPr algn="just" marL="323850" indent="-161925" lvl="1">
              <a:lnSpc>
                <a:spcPts val="2700"/>
              </a:lnSpc>
              <a:buFont typeface="Arial"/>
              <a:buChar char="•"/>
            </a:pPr>
            <a:r>
              <a:rPr lang="en-US" b="true" sz="1500">
                <a:solidFill>
                  <a:srgbClr val="383838"/>
                </a:solidFill>
                <a:latin typeface="Arimo Bold"/>
                <a:ea typeface="Arimo Bold"/>
                <a:cs typeface="Arimo Bold"/>
                <a:sym typeface="Arimo Bold"/>
              </a:rPr>
              <a:t> Energy Efficiency:</a:t>
            </a:r>
          </a:p>
          <a:p>
            <a:pPr algn="just" marL="323850" indent="-161925" lvl="1">
              <a:lnSpc>
                <a:spcPts val="2700"/>
              </a:lnSpc>
              <a:buFont typeface="Arial"/>
              <a:buChar char="•"/>
            </a:pPr>
            <a:r>
              <a:rPr lang="en-US" sz="1500">
                <a:solidFill>
                  <a:srgbClr val="383838"/>
                </a:solidFill>
                <a:latin typeface="Arimo"/>
                <a:ea typeface="Arimo"/>
                <a:cs typeface="Arimo"/>
                <a:sym typeface="Arimo"/>
              </a:rPr>
              <a:t>Me</a:t>
            </a:r>
            <a:r>
              <a:rPr lang="en-US" b="true" sz="1500">
                <a:solidFill>
                  <a:srgbClr val="383838"/>
                </a:solidFill>
                <a:latin typeface="Arimo Bold"/>
                <a:ea typeface="Arimo Bold"/>
                <a:cs typeface="Arimo Bold"/>
                <a:sym typeface="Arimo Bold"/>
              </a:rPr>
              <a:t>mory Usage (Space Efficiency):</a:t>
            </a:r>
          </a:p>
          <a:p>
            <a:pPr algn="just" marL="323850" indent="-161925" lvl="1">
              <a:lnSpc>
                <a:spcPts val="2700"/>
              </a:lnSpc>
              <a:buFont typeface="Arial"/>
              <a:buChar char="•"/>
            </a:pPr>
            <a:r>
              <a:rPr lang="en-US" b="true" sz="1500">
                <a:solidFill>
                  <a:srgbClr val="383838"/>
                </a:solidFill>
                <a:latin typeface="Arimo Bold"/>
                <a:ea typeface="Arimo Bold"/>
                <a:cs typeface="Arimo Bold"/>
                <a:sym typeface="Arimo Bold"/>
              </a:rPr>
              <a:t>Scalability:</a:t>
            </a:r>
          </a:p>
          <a:p>
            <a:pPr algn="just" marL="323850" indent="-161925" lvl="1">
              <a:lnSpc>
                <a:spcPts val="2700"/>
              </a:lnSpc>
              <a:buFont typeface="Arial"/>
              <a:buChar char="•"/>
            </a:pPr>
            <a:r>
              <a:rPr lang="en-US" b="true" sz="1500">
                <a:solidFill>
                  <a:srgbClr val="383838"/>
                </a:solidFill>
                <a:latin typeface="Arimo Bold"/>
                <a:ea typeface="Arimo Bold"/>
                <a:cs typeface="Arimo Bold"/>
                <a:sym typeface="Arimo Bold"/>
              </a:rPr>
              <a:t>Ease of Implementation and Maintenance:</a:t>
            </a:r>
          </a:p>
          <a:p>
            <a:pPr algn="just" marL="323850" indent="-161925" lvl="1">
              <a:lnSpc>
                <a:spcPts val="2700"/>
              </a:lnSpc>
              <a:buFont typeface="Arial"/>
              <a:buChar char="•"/>
            </a:pPr>
            <a:r>
              <a:rPr lang="en-US" b="true" sz="1500">
                <a:solidFill>
                  <a:srgbClr val="383838"/>
                </a:solidFill>
                <a:latin typeface="Arimo Bold"/>
                <a:ea typeface="Arimo Bold"/>
                <a:cs typeface="Arimo Bold"/>
                <a:sym typeface="Arimo Bold"/>
              </a:rPr>
              <a:t> Robustness and Fault Tolerance:</a:t>
            </a:r>
          </a:p>
          <a:p>
            <a:pPr algn="just" marL="323850" indent="-161925" lvl="1">
              <a:lnSpc>
                <a:spcPts val="2700"/>
              </a:lnSpc>
              <a:buFont typeface="Arial"/>
              <a:buChar char="•"/>
            </a:pPr>
          </a:p>
        </p:txBody>
      </p:sp>
      <p:sp>
        <p:nvSpPr>
          <p:cNvPr name="TextBox 12" id="12"/>
          <p:cNvSpPr txBox="true"/>
          <p:nvPr/>
        </p:nvSpPr>
        <p:spPr>
          <a:xfrm rot="0">
            <a:off x="1028700" y="8482201"/>
            <a:ext cx="13187310" cy="3143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Limitations of Hash Tables ?</a:t>
            </a:r>
          </a:p>
        </p:txBody>
      </p:sp>
      <p:sp>
        <p:nvSpPr>
          <p:cNvPr name="TextBox 13" id="13"/>
          <p:cNvSpPr txBox="true"/>
          <p:nvPr/>
        </p:nvSpPr>
        <p:spPr>
          <a:xfrm rot="0">
            <a:off x="1028700" y="9112300"/>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8200" y="6711228"/>
            <a:ext cx="1665395" cy="1665395"/>
          </a:xfrm>
          <a:custGeom>
            <a:avLst/>
            <a:gdLst/>
            <a:ahLst/>
            <a:cxnLst/>
            <a:rect r="r" b="b" t="t" l="l"/>
            <a:pathLst>
              <a:path h="1665395" w="1665395">
                <a:moveTo>
                  <a:pt x="0" y="0"/>
                </a:moveTo>
                <a:lnTo>
                  <a:pt x="1665395" y="0"/>
                </a:lnTo>
                <a:lnTo>
                  <a:pt x="1665395" y="1665395"/>
                </a:lnTo>
                <a:lnTo>
                  <a:pt x="0" y="16653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79096" y="1370146"/>
            <a:ext cx="1053774" cy="1053775"/>
          </a:xfrm>
          <a:custGeom>
            <a:avLst/>
            <a:gdLst/>
            <a:ahLst/>
            <a:cxnLst/>
            <a:rect r="r" b="b" t="t" l="l"/>
            <a:pathLst>
              <a:path h="1053775" w="1053774">
                <a:moveTo>
                  <a:pt x="0" y="0"/>
                </a:moveTo>
                <a:lnTo>
                  <a:pt x="1053773" y="0"/>
                </a:lnTo>
                <a:lnTo>
                  <a:pt x="1053773" y="1053774"/>
                </a:lnTo>
                <a:lnTo>
                  <a:pt x="0" y="10537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544295" y="9144126"/>
            <a:ext cx="584048" cy="584049"/>
          </a:xfrm>
          <a:custGeom>
            <a:avLst/>
            <a:gdLst/>
            <a:ahLst/>
            <a:cxnLst/>
            <a:rect r="r" b="b" t="t" l="l"/>
            <a:pathLst>
              <a:path h="584049" w="584048">
                <a:moveTo>
                  <a:pt x="0" y="0"/>
                </a:moveTo>
                <a:lnTo>
                  <a:pt x="584048" y="0"/>
                </a:lnTo>
                <a:lnTo>
                  <a:pt x="584048" y="584048"/>
                </a:lnTo>
                <a:lnTo>
                  <a:pt x="0" y="584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72125" y="1019175"/>
            <a:ext cx="13187310" cy="6191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Using reasoning similar to what we used for insertion sort, analyze the running time of the </a:t>
            </a:r>
          </a:p>
          <a:p>
            <a:pPr algn="l">
              <a:lnSpc>
                <a:spcPts val="2400"/>
              </a:lnSpc>
            </a:pPr>
            <a:r>
              <a:rPr lang="en-US" sz="2000" b="true">
                <a:solidFill>
                  <a:srgbClr val="000000"/>
                </a:solidFill>
                <a:latin typeface="Arimo Bold"/>
                <a:ea typeface="Arimo Bold"/>
                <a:cs typeface="Arimo Bold"/>
                <a:sym typeface="Arimo Bold"/>
              </a:rPr>
              <a:t>selection sort algorithm from Exercise 2.2-2 ?</a:t>
            </a:r>
          </a:p>
        </p:txBody>
      </p:sp>
      <p:sp>
        <p:nvSpPr>
          <p:cNvPr name="TextBox 6" id="6"/>
          <p:cNvSpPr txBox="true"/>
          <p:nvPr/>
        </p:nvSpPr>
        <p:spPr>
          <a:xfrm rot="0">
            <a:off x="872125" y="1704975"/>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
        <p:nvSpPr>
          <p:cNvPr name="Freeform 7" id="7"/>
          <p:cNvSpPr/>
          <p:nvPr/>
        </p:nvSpPr>
        <p:spPr>
          <a:xfrm flipH="false" flipV="false" rot="0">
            <a:off x="12916434" y="1370146"/>
            <a:ext cx="1665395" cy="1665395"/>
          </a:xfrm>
          <a:custGeom>
            <a:avLst/>
            <a:gdLst/>
            <a:ahLst/>
            <a:cxnLst/>
            <a:rect r="r" b="b" t="t" l="l"/>
            <a:pathLst>
              <a:path h="1665395" w="1665395">
                <a:moveTo>
                  <a:pt x="0" y="0"/>
                </a:moveTo>
                <a:lnTo>
                  <a:pt x="1665395" y="0"/>
                </a:lnTo>
                <a:lnTo>
                  <a:pt x="1665395" y="1665394"/>
                </a:lnTo>
                <a:lnTo>
                  <a:pt x="0" y="16653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872125" y="2122508"/>
            <a:ext cx="10175010" cy="4791075"/>
          </a:xfrm>
          <a:prstGeom prst="rect">
            <a:avLst/>
          </a:prstGeom>
        </p:spPr>
        <p:txBody>
          <a:bodyPr anchor="t" rtlCol="false" tIns="0" lIns="0" bIns="0" rIns="0">
            <a:spAutoFit/>
          </a:bodyPr>
          <a:lstStyle/>
          <a:p>
            <a:pPr algn="just">
              <a:lnSpc>
                <a:spcPts val="2700"/>
              </a:lnSpc>
            </a:pPr>
            <a:r>
              <a:rPr lang="en-US" sz="1500">
                <a:solidFill>
                  <a:srgbClr val="383838"/>
                </a:solidFill>
                <a:latin typeface="Arimo"/>
                <a:ea typeface="Arimo"/>
                <a:cs typeface="Arimo"/>
                <a:sym typeface="Arimo"/>
              </a:rPr>
              <a:t>break it down step-by-step: </a:t>
            </a:r>
          </a:p>
          <a:p>
            <a:pPr algn="just">
              <a:lnSpc>
                <a:spcPts val="2700"/>
              </a:lnSpc>
            </a:pPr>
            <a:r>
              <a:rPr lang="en-US" sz="1500">
                <a:solidFill>
                  <a:srgbClr val="383838"/>
                </a:solidFill>
                <a:latin typeface="Arimo"/>
                <a:ea typeface="Arimo"/>
                <a:cs typeface="Arimo"/>
                <a:sym typeface="Arimo"/>
              </a:rPr>
              <a:t>Selection Sort Process: </a:t>
            </a:r>
          </a:p>
          <a:p>
            <a:pPr algn="just">
              <a:lnSpc>
                <a:spcPts val="2700"/>
              </a:lnSpc>
            </a:pPr>
            <a:r>
              <a:rPr lang="en-US" sz="1500">
                <a:solidFill>
                  <a:srgbClr val="383838"/>
                </a:solidFill>
                <a:latin typeface="Arimo"/>
                <a:ea typeface="Arimo"/>
                <a:cs typeface="Arimo"/>
                <a:sym typeface="Arimo"/>
              </a:rPr>
              <a:t>1. Find the smallest element in the array and swap it with the first element. </a:t>
            </a:r>
          </a:p>
          <a:p>
            <a:pPr algn="just">
              <a:lnSpc>
                <a:spcPts val="2700"/>
              </a:lnSpc>
            </a:pPr>
            <a:r>
              <a:rPr lang="en-US" sz="1500">
                <a:solidFill>
                  <a:srgbClr val="383838"/>
                </a:solidFill>
                <a:latin typeface="Arimo"/>
                <a:ea typeface="Arimo"/>
                <a:cs typeface="Arimo"/>
                <a:sym typeface="Arimo"/>
              </a:rPr>
              <a:t>2. Find the second smallest element and swap it with the second element. </a:t>
            </a:r>
          </a:p>
          <a:p>
            <a:pPr algn="just">
              <a:lnSpc>
                <a:spcPts val="2700"/>
              </a:lnSpc>
            </a:pPr>
            <a:r>
              <a:rPr lang="en-US" sz="1500">
                <a:solidFill>
                  <a:srgbClr val="383838"/>
                </a:solidFill>
                <a:latin typeface="Arimo"/>
                <a:ea typeface="Arimo"/>
                <a:cs typeface="Arimo"/>
                <a:sym typeface="Arimo"/>
              </a:rPr>
              <a:t>3. Continue this processfor all elements. </a:t>
            </a:r>
          </a:p>
          <a:p>
            <a:pPr algn="just">
              <a:lnSpc>
                <a:spcPts val="2700"/>
              </a:lnSpc>
            </a:pPr>
            <a:r>
              <a:rPr lang="en-US" sz="1500">
                <a:solidFill>
                  <a:srgbClr val="383838"/>
                </a:solidFill>
                <a:latin typeface="Arimo"/>
                <a:ea typeface="Arimo"/>
                <a:cs typeface="Arimo"/>
                <a:sym typeface="Arimo"/>
              </a:rPr>
              <a:t>Comparisonsin Selection Sort: </a:t>
            </a:r>
          </a:p>
          <a:p>
            <a:pPr algn="just">
              <a:lnSpc>
                <a:spcPts val="2700"/>
              </a:lnSpc>
            </a:pPr>
            <a:r>
              <a:rPr lang="en-US" sz="1500">
                <a:solidFill>
                  <a:srgbClr val="383838"/>
                </a:solidFill>
                <a:latin typeface="Arimo"/>
                <a:ea typeface="Arimo"/>
                <a:cs typeface="Arimo"/>
                <a:sym typeface="Arimo"/>
              </a:rPr>
              <a:t>For an array of size n: </a:t>
            </a:r>
          </a:p>
          <a:p>
            <a:pPr algn="just">
              <a:lnSpc>
                <a:spcPts val="2700"/>
              </a:lnSpc>
            </a:pPr>
            <a:r>
              <a:rPr lang="en-US" sz="1500">
                <a:solidFill>
                  <a:srgbClr val="383838"/>
                </a:solidFill>
                <a:latin typeface="Arimo"/>
                <a:ea typeface="Arimo"/>
                <a:cs typeface="Arimo"/>
                <a:sym typeface="Arimo"/>
              </a:rPr>
              <a:t>1. In the first pass, it makes n−1n-1n−1 comparisonsto find the smallest element. </a:t>
            </a:r>
          </a:p>
          <a:p>
            <a:pPr algn="just">
              <a:lnSpc>
                <a:spcPts val="2700"/>
              </a:lnSpc>
            </a:pPr>
            <a:r>
              <a:rPr lang="en-US" sz="1500">
                <a:solidFill>
                  <a:srgbClr val="383838"/>
                </a:solidFill>
                <a:latin typeface="Arimo"/>
                <a:ea typeface="Arimo"/>
                <a:cs typeface="Arimo"/>
                <a:sym typeface="Arimo"/>
              </a:rPr>
              <a:t>2. In the second pass, it makes n−2n-2n−2 comparisonsto find the second smallest element. </a:t>
            </a:r>
          </a:p>
          <a:p>
            <a:pPr algn="just">
              <a:lnSpc>
                <a:spcPts val="2700"/>
              </a:lnSpc>
            </a:pPr>
            <a:r>
              <a:rPr lang="en-US" sz="1500">
                <a:solidFill>
                  <a:srgbClr val="383838"/>
                </a:solidFill>
                <a:latin typeface="Arimo"/>
                <a:ea typeface="Arimo"/>
                <a:cs typeface="Arimo"/>
                <a:sym typeface="Arimo"/>
              </a:rPr>
              <a:t>3. This continues until the last pass, where it makes 1 comparison.</a:t>
            </a:r>
          </a:p>
          <a:p>
            <a:pPr algn="just">
              <a:lnSpc>
                <a:spcPts val="2700"/>
              </a:lnSpc>
            </a:pPr>
            <a:r>
              <a:rPr lang="en-US" sz="1500">
                <a:solidFill>
                  <a:srgbClr val="383838"/>
                </a:solidFill>
                <a:latin typeface="Arimo"/>
                <a:ea typeface="Arimo"/>
                <a:cs typeface="Arimo"/>
                <a:sym typeface="Arimo"/>
              </a:rPr>
              <a:t>Total Comparisons: </a:t>
            </a:r>
          </a:p>
          <a:p>
            <a:pPr algn="just">
              <a:lnSpc>
                <a:spcPts val="2700"/>
              </a:lnSpc>
            </a:pPr>
            <a:r>
              <a:rPr lang="en-US" sz="1500">
                <a:solidFill>
                  <a:srgbClr val="383838"/>
                </a:solidFill>
                <a:latin typeface="Arimo"/>
                <a:ea typeface="Arimo"/>
                <a:cs typeface="Arimo"/>
                <a:sym typeface="Arimo"/>
              </a:rPr>
              <a:t>The total number of comparisons is: </a:t>
            </a:r>
          </a:p>
          <a:p>
            <a:pPr algn="just">
              <a:lnSpc>
                <a:spcPts val="2700"/>
              </a:lnSpc>
            </a:pPr>
            <a:r>
              <a:rPr lang="en-US" sz="1500" b="true">
                <a:solidFill>
                  <a:srgbClr val="383838"/>
                </a:solidFill>
                <a:latin typeface="Arimo Bold"/>
                <a:ea typeface="Arimo Bold"/>
                <a:cs typeface="Arimo Bold"/>
                <a:sym typeface="Arimo Bold"/>
              </a:rPr>
              <a:t>T(n)=n(n−1)/2 </a:t>
            </a:r>
          </a:p>
          <a:p>
            <a:pPr algn="just">
              <a:lnSpc>
                <a:spcPts val="2700"/>
              </a:lnSpc>
            </a:pPr>
          </a:p>
        </p:txBody>
      </p:sp>
      <p:sp>
        <p:nvSpPr>
          <p:cNvPr name="TextBox 9" id="9"/>
          <p:cNvSpPr txBox="true"/>
          <p:nvPr/>
        </p:nvSpPr>
        <p:spPr>
          <a:xfrm rot="0">
            <a:off x="872125" y="7248524"/>
            <a:ext cx="13187310" cy="923925"/>
          </a:xfrm>
          <a:prstGeom prst="rect">
            <a:avLst/>
          </a:prstGeom>
        </p:spPr>
        <p:txBody>
          <a:bodyPr anchor="t" rtlCol="false" tIns="0" lIns="0" bIns="0" rIns="0">
            <a:spAutoFit/>
          </a:bodyPr>
          <a:lstStyle/>
          <a:p>
            <a:pPr algn="l">
              <a:lnSpc>
                <a:spcPts val="2400"/>
              </a:lnSpc>
            </a:pPr>
            <a:r>
              <a:rPr lang="en-US" sz="2000" b="true">
                <a:solidFill>
                  <a:srgbClr val="9C78FF"/>
                </a:solidFill>
                <a:latin typeface="Arimo Bold"/>
                <a:ea typeface="Arimo Bold"/>
                <a:cs typeface="Arimo Bold"/>
                <a:sym typeface="Arimo Bold"/>
              </a:rPr>
              <a:t>Q. : </a:t>
            </a:r>
            <a:r>
              <a:rPr lang="en-US" sz="2000" b="true">
                <a:solidFill>
                  <a:srgbClr val="000000"/>
                </a:solidFill>
                <a:latin typeface="Arimo Bold"/>
                <a:ea typeface="Arimo Bold"/>
                <a:cs typeface="Arimo Bold"/>
                <a:sym typeface="Arimo Bold"/>
              </a:rPr>
              <a:t>State a loop invariant for the while loop of lines 12-18 of the MERGE procedure. Show how to </a:t>
            </a:r>
          </a:p>
          <a:p>
            <a:pPr algn="l">
              <a:lnSpc>
                <a:spcPts val="2400"/>
              </a:lnSpc>
            </a:pPr>
            <a:r>
              <a:rPr lang="en-US" sz="2000" b="true">
                <a:solidFill>
                  <a:srgbClr val="000000"/>
                </a:solidFill>
                <a:latin typeface="Arimo Bold"/>
                <a:ea typeface="Arimo Bold"/>
                <a:cs typeface="Arimo Bold"/>
                <a:sym typeface="Arimo Bold"/>
              </a:rPr>
              <a:t>use it, along with the while loops of lines 20-23 and 24-27, to prove that the MERGE procedure is </a:t>
            </a:r>
          </a:p>
          <a:p>
            <a:pPr algn="l">
              <a:lnSpc>
                <a:spcPts val="2400"/>
              </a:lnSpc>
            </a:pPr>
            <a:r>
              <a:rPr lang="en-US" sz="2000" b="true">
                <a:solidFill>
                  <a:srgbClr val="000000"/>
                </a:solidFill>
                <a:latin typeface="Arimo Bold"/>
                <a:ea typeface="Arimo Bold"/>
                <a:cs typeface="Arimo Bold"/>
                <a:sym typeface="Arimo Bold"/>
              </a:rPr>
              <a:t>correct ?</a:t>
            </a:r>
          </a:p>
        </p:txBody>
      </p:sp>
      <p:sp>
        <p:nvSpPr>
          <p:cNvPr name="TextBox 10" id="10"/>
          <p:cNvSpPr txBox="true"/>
          <p:nvPr/>
        </p:nvSpPr>
        <p:spPr>
          <a:xfrm rot="0">
            <a:off x="872125" y="8362949"/>
            <a:ext cx="2662917" cy="323850"/>
          </a:xfrm>
          <a:prstGeom prst="rect">
            <a:avLst/>
          </a:prstGeom>
        </p:spPr>
        <p:txBody>
          <a:bodyPr anchor="t" rtlCol="false" tIns="0" lIns="0" bIns="0" rIns="0">
            <a:spAutoFit/>
          </a:bodyPr>
          <a:lstStyle/>
          <a:p>
            <a:pPr algn="l">
              <a:lnSpc>
                <a:spcPts val="2520"/>
              </a:lnSpc>
            </a:pPr>
            <a:r>
              <a:rPr lang="en-US" sz="2100" b="true">
                <a:solidFill>
                  <a:srgbClr val="9C78FF"/>
                </a:solidFill>
                <a:latin typeface="Arimo Bold"/>
                <a:ea typeface="Arimo Bold"/>
                <a:cs typeface="Arimo Bold"/>
                <a:sym typeface="Arimo Bold"/>
              </a:rPr>
              <a:t>Answer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DAGVEA7V0oI</dc:identifier>
  <dcterms:modified xsi:type="dcterms:W3CDTF">2011-08-01T06:04:30Z</dcterms:modified>
  <cp:revision>1</cp:revision>
  <dc:title>Creative Studio Annual Report Presentation PPTX.pptx</dc:title>
</cp:coreProperties>
</file>