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8" r:id="rId6"/>
    <p:sldId id="259" r:id="rId7"/>
    <p:sldId id="262" r:id="rId8"/>
    <p:sldId id="263" r:id="rId9"/>
    <p:sldId id="264" r:id="rId10"/>
  </p:sldIdLst>
  <p:sldSz cx="13716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474" y="-78"/>
      </p:cViewPr>
      <p:guideLst>
        <p:guide orient="horz" pos="2160"/>
        <p:guide pos="43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1" y="0"/>
            <a:ext cx="13715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1028701" y="3355848"/>
            <a:ext cx="121158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smtClean="0"/>
              <a:t>Click to edit Master title style</a:t>
            </a:r>
            <a:endParaRPr kumimoji="0" lang="en-US"/>
          </a:p>
        </p:txBody>
      </p:sp>
      <p:sp>
        <p:nvSpPr>
          <p:cNvPr id="3" name="Subtitle 2"/>
          <p:cNvSpPr>
            <a:spLocks noGrp="1"/>
          </p:cNvSpPr>
          <p:nvPr>
            <p:ph type="subTitle" idx="1"/>
          </p:nvPr>
        </p:nvSpPr>
        <p:spPr>
          <a:xfrm>
            <a:off x="1028701" y="1828800"/>
            <a:ext cx="121158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5CF5EFF-BCAE-4203-98DE-EDA5811EA7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9280F-8A76-40FB-BCDB-4BF5D233ACE6}" type="slidenum">
              <a:rPr lang="en-US" smtClean="0"/>
            </a:fld>
            <a:endParaRPr lang="en-US"/>
          </a:p>
        </p:txBody>
      </p:sp>
      <p:sp>
        <p:nvSpPr>
          <p:cNvPr id="10" name="Rectangle 9"/>
          <p:cNvSpPr/>
          <p:nvPr/>
        </p:nvSpPr>
        <p:spPr bwMode="invGray">
          <a:xfrm>
            <a:off x="1" y="5128334"/>
            <a:ext cx="13716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F5EFF-BCAE-4203-98DE-EDA5811EA7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9280F-8A76-40FB-BCDB-4BF5D233ACE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9898380" y="0"/>
            <a:ext cx="6858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9971530" y="0"/>
            <a:ext cx="3771902"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10172700" y="274642"/>
            <a:ext cx="28575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04802"/>
            <a:ext cx="90297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F5EFF-BCAE-4203-98DE-EDA5811EA744}" type="datetimeFigureOut">
              <a:rPr lang="en-US" smtClean="0"/>
            </a:fld>
            <a:endParaRPr lang="en-US"/>
          </a:p>
        </p:txBody>
      </p:sp>
      <p:sp>
        <p:nvSpPr>
          <p:cNvPr id="5" name="Footer Placeholder 4"/>
          <p:cNvSpPr>
            <a:spLocks noGrp="1"/>
          </p:cNvSpPr>
          <p:nvPr>
            <p:ph type="ftr" sz="quarter" idx="11"/>
          </p:nvPr>
        </p:nvSpPr>
        <p:spPr>
          <a:xfrm>
            <a:off x="3960896" y="6377461"/>
            <a:ext cx="5754606" cy="365125"/>
          </a:xfrm>
        </p:spPr>
        <p:txBody>
          <a:bodyPr/>
          <a:lstStyle/>
          <a:p>
            <a:endParaRPr lang="en-US"/>
          </a:p>
        </p:txBody>
      </p:sp>
      <p:sp>
        <p:nvSpPr>
          <p:cNvPr id="6" name="Slide Number Placeholder 5"/>
          <p:cNvSpPr>
            <a:spLocks noGrp="1"/>
          </p:cNvSpPr>
          <p:nvPr>
            <p:ph type="sldNum" sz="quarter" idx="12"/>
          </p:nvPr>
        </p:nvSpPr>
        <p:spPr/>
        <p:txBody>
          <a:bodyPr/>
          <a:lstStyle/>
          <a:p>
            <a:fld id="{9189280F-8A76-40FB-BCDB-4BF5D233ACE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5448"/>
            <a:ext cx="12344401"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F5EFF-BCAE-4203-98DE-EDA5811EA7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9280F-8A76-40FB-BCDB-4BF5D233ACE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1" y="1"/>
            <a:ext cx="13716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1" y="2602520"/>
            <a:ext cx="13716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1124713" y="118872"/>
            <a:ext cx="12019788"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110996" y="1828800"/>
            <a:ext cx="12033504"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55CF5EFF-BCAE-4203-98DE-EDA5811EA7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9280F-8A76-40FB-BCDB-4BF5D233ACE6}"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85801" y="1773936"/>
            <a:ext cx="6057899"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773936"/>
            <a:ext cx="6057899"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CF5EFF-BCAE-4203-98DE-EDA5811EA7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9280F-8A76-40FB-BCDB-4BF5D233ACE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698989"/>
            <a:ext cx="606028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2"/>
          </p:nvPr>
        </p:nvSpPr>
        <p:spPr>
          <a:xfrm>
            <a:off x="685800" y="2449512"/>
            <a:ext cx="606028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967539" y="1698989"/>
            <a:ext cx="606266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endParaRPr kumimoji="0" lang="en-US" smtClean="0"/>
          </a:p>
        </p:txBody>
      </p:sp>
      <p:sp>
        <p:nvSpPr>
          <p:cNvPr id="6" name="Content Placeholder 5"/>
          <p:cNvSpPr>
            <a:spLocks noGrp="1"/>
          </p:cNvSpPr>
          <p:nvPr>
            <p:ph sz="quarter" idx="4"/>
          </p:nvPr>
        </p:nvSpPr>
        <p:spPr>
          <a:xfrm>
            <a:off x="6967539" y="2449512"/>
            <a:ext cx="60626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CF5EFF-BCAE-4203-98DE-EDA5811EA74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89280F-8A76-40FB-BCDB-4BF5D233ACE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CF5EFF-BCAE-4203-98DE-EDA5811EA74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89280F-8A76-40FB-BCDB-4BF5D233ACE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F5EFF-BCAE-4203-98DE-EDA5811EA74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89280F-8A76-40FB-BCDB-4BF5D233ACE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756" y="152400"/>
            <a:ext cx="3785617" cy="978408"/>
          </a:xfrm>
        </p:spPr>
        <p:txBody>
          <a:bodyPr vert="horz" lIns="73152" rIns="45720" bIns="0" rtlCol="0" anchor="b">
            <a:normAutofit/>
            <a:sp3d prstMaterial="matte"/>
          </a:bodyPr>
          <a:lstStyle>
            <a:lvl1pPr algn="l">
              <a:defRPr sz="2000" b="0"/>
            </a:lvl1pPr>
          </a:lstStyle>
          <a:p>
            <a:r>
              <a:rPr kumimoji="0" lang="en-US" smtClean="0"/>
              <a:t>Click to edit Master title style</a:t>
            </a:r>
            <a:endParaRPr kumimoji="0" lang="en-US"/>
          </a:p>
        </p:txBody>
      </p:sp>
      <p:sp>
        <p:nvSpPr>
          <p:cNvPr id="3" name="Content Placeholder 2"/>
          <p:cNvSpPr>
            <a:spLocks noGrp="1"/>
          </p:cNvSpPr>
          <p:nvPr>
            <p:ph idx="1"/>
          </p:nvPr>
        </p:nvSpPr>
        <p:spPr>
          <a:xfrm>
            <a:off x="4529066" y="1743134"/>
            <a:ext cx="8880962"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51757" y="1730018"/>
            <a:ext cx="370332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55CF5EFF-BCAE-4203-98DE-EDA5811EA7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9280F-8A76-40FB-BCDB-4BF5D233ACE6}" type="slidenum">
              <a:rPr lang="en-US" smtClean="0"/>
            </a:fld>
            <a:endParaRPr lang="en-US"/>
          </a:p>
        </p:txBody>
      </p:sp>
      <p:sp>
        <p:nvSpPr>
          <p:cNvPr id="12" name="Rectangle 11"/>
          <p:cNvSpPr/>
          <p:nvPr/>
        </p:nvSpPr>
        <p:spPr bwMode="invGray">
          <a:xfrm>
            <a:off x="4283605" y="0"/>
            <a:ext cx="6858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4283605" y="0"/>
            <a:ext cx="6858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9" y="155448"/>
            <a:ext cx="3787725" cy="978408"/>
          </a:xfrm>
        </p:spPr>
        <p:txBody>
          <a:bodyPr lIns="73152" bIns="0" anchor="b">
            <a:sp3d prstMaterial="matte"/>
          </a:bodyPr>
          <a:lstStyle>
            <a:lvl1pPr algn="l">
              <a:defRPr sz="20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355708" y="1484808"/>
            <a:ext cx="9371095"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46888" y="1728216"/>
            <a:ext cx="370332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246888" y="1170432"/>
            <a:ext cx="3785617" cy="201168"/>
          </a:xfrm>
        </p:spPr>
        <p:txBody>
          <a:bodyPr/>
          <a:lstStyle/>
          <a:p>
            <a:fld id="{55CF5EFF-BCAE-4203-98DE-EDA5811EA744}" type="datetimeFigureOut">
              <a:rPr lang="en-US" smtClean="0"/>
            </a:fld>
            <a:endParaRPr lang="en-US"/>
          </a:p>
        </p:txBody>
      </p:sp>
      <p:sp>
        <p:nvSpPr>
          <p:cNvPr id="11" name="Rectangle 10"/>
          <p:cNvSpPr/>
          <p:nvPr/>
        </p:nvSpPr>
        <p:spPr>
          <a:xfrm>
            <a:off x="4283605" y="0"/>
            <a:ext cx="6858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4283605" y="0"/>
            <a:ext cx="6858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553713" y="1170432"/>
            <a:ext cx="7790688"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2508992" y="1170432"/>
            <a:ext cx="1100796" cy="201168"/>
          </a:xfrm>
        </p:spPr>
        <p:txBody>
          <a:bodyPr/>
          <a:lstStyle/>
          <a:p>
            <a:fld id="{9189280F-8A76-40FB-BCDB-4BF5D233ACE6}"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36000"/>
            <a:lum/>
          </a:blip>
          <a:srcRect/>
          <a:stretch>
            <a:fillRect t="-19000" b="-19000"/>
          </a:stretch>
        </a:blipFill>
        <a:effectLst/>
      </p:bgPr>
    </p:bg>
    <p:spTree>
      <p:nvGrpSpPr>
        <p:cNvPr id="1" name=""/>
        <p:cNvGrpSpPr/>
        <p:nvPr/>
      </p:nvGrpSpPr>
      <p:grpSpPr>
        <a:xfrm>
          <a:off x="0" y="0"/>
          <a:ext cx="0" cy="0"/>
          <a:chOff x="0" y="0"/>
          <a:chExt cx="0" cy="0"/>
        </a:xfrm>
      </p:grpSpPr>
      <p:sp>
        <p:nvSpPr>
          <p:cNvPr id="10" name="Rectangle 9"/>
          <p:cNvSpPr/>
          <p:nvPr/>
        </p:nvSpPr>
        <p:spPr bwMode="invGray">
          <a:xfrm>
            <a:off x="1" y="1435895"/>
            <a:ext cx="13716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2"/>
            <a:ext cx="13715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85800" y="152400"/>
            <a:ext cx="12344401"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775193"/>
            <a:ext cx="12344401" cy="4625609"/>
          </a:xfrm>
          <a:prstGeom prst="rect">
            <a:avLst/>
          </a:prstGeom>
        </p:spPr>
        <p:txBody>
          <a:bodyPr vert="horz" lIns="54864" tIns="91440" rtlCol="0">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85800" y="6476999"/>
            <a:ext cx="32004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55CF5EFF-BCAE-4203-98DE-EDA5811EA744}" type="datetimeFigureOut">
              <a:rPr lang="en-US" smtClean="0"/>
            </a:fld>
            <a:endParaRPr lang="en-US"/>
          </a:p>
        </p:txBody>
      </p:sp>
      <p:sp>
        <p:nvSpPr>
          <p:cNvPr id="5" name="Footer Placeholder 4"/>
          <p:cNvSpPr>
            <a:spLocks noGrp="1"/>
          </p:cNvSpPr>
          <p:nvPr>
            <p:ph type="ftr" sz="quarter" idx="3"/>
          </p:nvPr>
        </p:nvSpPr>
        <p:spPr>
          <a:xfrm>
            <a:off x="3960895" y="6476999"/>
            <a:ext cx="8261578"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en-US"/>
          </a:p>
        </p:txBody>
      </p:sp>
      <p:sp>
        <p:nvSpPr>
          <p:cNvPr id="6" name="Slide Number Placeholder 5"/>
          <p:cNvSpPr>
            <a:spLocks noGrp="1"/>
          </p:cNvSpPr>
          <p:nvPr>
            <p:ph type="sldNum" sz="quarter" idx="4"/>
          </p:nvPr>
        </p:nvSpPr>
        <p:spPr>
          <a:xfrm>
            <a:off x="12306594" y="6476999"/>
            <a:ext cx="1100796"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9189280F-8A76-40FB-BCDB-4BF5D233ACE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785"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950" indent="-228600" algn="l" rtl="0" eaLnBrk="1" latinLnBrk="0" hangingPunct="1">
        <a:spcBef>
          <a:spcPct val="20000"/>
        </a:spcBef>
        <a:buClr>
          <a:schemeClr val="accent3"/>
        </a:buClr>
        <a:buFont typeface="Arial" panose="020B0604020202020204"/>
        <a:buChar char="▪"/>
        <a:defRPr kumimoji="0" sz="2400" kern="1200">
          <a:solidFill>
            <a:schemeClr val="tx1"/>
          </a:solidFill>
          <a:latin typeface="+mn-lt"/>
          <a:ea typeface="+mn-ea"/>
          <a:cs typeface="+mn-cs"/>
        </a:defRPr>
      </a:lvl3pPr>
      <a:lvl4pPr marL="1216025" indent="-182880" algn="l" rtl="0" eaLnBrk="1" latinLnBrk="0" hangingPunct="1">
        <a:spcBef>
          <a:spcPct val="20000"/>
        </a:spcBef>
        <a:buClr>
          <a:schemeClr val="accent4"/>
        </a:buClr>
        <a:buFont typeface="Arial" panose="020B0604020202020204"/>
        <a:buChar char="▪"/>
        <a:defRPr kumimoji="0" sz="2000" kern="1200">
          <a:solidFill>
            <a:schemeClr val="tx1"/>
          </a:solidFill>
          <a:latin typeface="+mn-lt"/>
          <a:ea typeface="+mn-ea"/>
          <a:cs typeface="+mn-cs"/>
        </a:defRPr>
      </a:lvl4pPr>
      <a:lvl5pPr marL="1426210"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HOUSE MANAGEMENT SYSTEM</a:t>
            </a:r>
            <a:endParaRPr lang="en-US" dirty="0"/>
          </a:p>
        </p:txBody>
      </p:sp>
      <p:sp>
        <p:nvSpPr>
          <p:cNvPr id="5" name="Subtitle 4"/>
          <p:cNvSpPr>
            <a:spLocks noGrp="1"/>
          </p:cNvSpPr>
          <p:nvPr>
            <p:ph type="subTitle" idx="1"/>
          </p:nvPr>
        </p:nvSpPr>
        <p:spPr/>
        <p:txBody>
          <a:bodyPr/>
          <a:lstStyle/>
          <a:p>
            <a:endParaRPr lang="en-GB" dirty="0"/>
          </a:p>
          <a:p>
            <a:endParaRPr lang="en-GB"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Overview: Introduction to the House Management System</a:t>
            </a:r>
            <a:endParaRPr lang="en-US" dirty="0"/>
          </a:p>
          <a:p>
            <a:r>
              <a:rPr lang="en-US" dirty="0"/>
              <a:t>Objective: Simplify the process of house allocation and vacancy </a:t>
            </a:r>
            <a:r>
              <a:rPr lang="en-US" dirty="0" smtClean="0"/>
              <a:t>tracking</a:t>
            </a:r>
            <a:endParaRPr lang="en-US" dirty="0" smtClean="0"/>
          </a:p>
          <a:p>
            <a:r>
              <a:rPr lang="en-US" dirty="0"/>
              <a:t>The House Management System aims to address these challenges by providing an automated and user-friendly platform for house allocation and vacancy tracking. By leveraging modern technologies such as Java, MySQL, and JavaFX, the system streamlines the entire process, from user registration to vacancy notification, improving overall efficiency and user </a:t>
            </a:r>
            <a:r>
              <a:rPr lang="en-US" dirty="0" smtClean="0"/>
              <a:t>satisfaction</a:t>
            </a:r>
            <a:endParaRPr lang="en-US" dirty="0"/>
          </a:p>
          <a:p>
            <a:r>
              <a:rPr lang="en-US" dirty="0"/>
              <a:t>Importance: Efficient management of housing resources, ease of use for both users and administrators</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Problem </a:t>
            </a:r>
            <a:r>
              <a:rPr lang="en-US" b="0" dirty="0" smtClean="0"/>
              <a:t>Statement:</a:t>
            </a:r>
            <a:endParaRPr lang="en-US" dirty="0"/>
          </a:p>
        </p:txBody>
      </p:sp>
      <p:sp>
        <p:nvSpPr>
          <p:cNvPr id="3" name="Content Placeholder 2"/>
          <p:cNvSpPr>
            <a:spLocks noGrp="1"/>
          </p:cNvSpPr>
          <p:nvPr>
            <p:ph idx="1"/>
          </p:nvPr>
        </p:nvSpPr>
        <p:spPr/>
        <p:txBody>
          <a:bodyPr/>
          <a:lstStyle/>
          <a:p>
            <a:r>
              <a:rPr lang="en-US" dirty="0"/>
              <a:t>Current Challenges: Current housing management systems may lack automation, leading to inefficiencies and errors. Manual processes for house allocation and vacancy tracking can be time-consuming and prone to inaccuracies. Additionally, traditional systems may not provide users with real-time information on available housing options, leading to frustration and </a:t>
            </a:r>
            <a:r>
              <a:rPr lang="en-US" dirty="0" smtClean="0"/>
              <a:t>delays</a:t>
            </a:r>
            <a:endParaRPr lang="en-US" dirty="0" smtClean="0"/>
          </a:p>
          <a:p>
            <a:r>
              <a:rPr lang="en-US" dirty="0"/>
              <a:t>Issues with manual processes or outdated </a:t>
            </a:r>
            <a:r>
              <a:rPr lang="en-US" dirty="0" smtClean="0"/>
              <a:t>systems</a:t>
            </a:r>
            <a:endParaRPr lang="en-US" dirty="0" smtClean="0"/>
          </a:p>
          <a:p>
            <a:r>
              <a:rPr lang="en-US" dirty="0"/>
              <a:t>Need for an automated and user-friendly solution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Technologies </a:t>
            </a:r>
            <a:r>
              <a:rPr lang="en-US" b="0" dirty="0" smtClean="0"/>
              <a:t>Used:</a:t>
            </a:r>
            <a:endParaRPr lang="en-US" dirty="0"/>
          </a:p>
        </p:txBody>
      </p:sp>
      <p:sp>
        <p:nvSpPr>
          <p:cNvPr id="3" name="Content Placeholder 2"/>
          <p:cNvSpPr>
            <a:spLocks noGrp="1"/>
          </p:cNvSpPr>
          <p:nvPr>
            <p:ph idx="1"/>
          </p:nvPr>
        </p:nvSpPr>
        <p:spPr/>
        <p:txBody>
          <a:bodyPr/>
          <a:lstStyle/>
          <a:p>
            <a:r>
              <a:rPr lang="en-US" dirty="0"/>
              <a:t>Java: Utilized for backend development</a:t>
            </a:r>
            <a:endParaRPr lang="en-US" dirty="0"/>
          </a:p>
          <a:p>
            <a:r>
              <a:rPr lang="en-US" dirty="0"/>
              <a:t>MySQL: Database management system</a:t>
            </a:r>
            <a:endParaRPr lang="en-US" dirty="0"/>
          </a:p>
          <a:p>
            <a:r>
              <a:rPr lang="en-US" dirty="0"/>
              <a:t>JavaSwing: For the </a:t>
            </a:r>
            <a:r>
              <a:rPr lang="en-US" dirty="0" smtClean="0"/>
              <a:t>Graphical user </a:t>
            </a:r>
            <a:r>
              <a:rPr lang="en-US" dirty="0"/>
              <a:t>interface</a:t>
            </a:r>
            <a:endParaRPr lang="en-US" dirty="0"/>
          </a:p>
          <a:p>
            <a:r>
              <a:rPr lang="en-US" dirty="0" smtClean="0"/>
              <a:t>Visual Studio Code: </a:t>
            </a:r>
            <a:r>
              <a:rPr lang="en-US" dirty="0"/>
              <a:t>Integrated Development Environment (IDE) used for development</a:t>
            </a: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Features:</a:t>
            </a:r>
            <a:endParaRPr lang="en-US" dirty="0"/>
          </a:p>
        </p:txBody>
      </p:sp>
      <p:sp>
        <p:nvSpPr>
          <p:cNvPr id="3" name="Content Placeholder 2"/>
          <p:cNvSpPr>
            <a:spLocks noGrp="1"/>
          </p:cNvSpPr>
          <p:nvPr>
            <p:ph idx="1"/>
          </p:nvPr>
        </p:nvSpPr>
        <p:spPr/>
        <p:txBody>
          <a:bodyPr>
            <a:normAutofit/>
          </a:bodyPr>
          <a:lstStyle/>
          <a:p>
            <a:r>
              <a:rPr lang="en-US" dirty="0"/>
              <a:t>User Registration: Allows </a:t>
            </a:r>
            <a:r>
              <a:rPr lang="en-US" dirty="0" smtClean="0"/>
              <a:t>only new users </a:t>
            </a:r>
            <a:r>
              <a:rPr lang="en-US" dirty="0"/>
              <a:t>to register for a house</a:t>
            </a:r>
            <a:endParaRPr lang="en-US" dirty="0"/>
          </a:p>
          <a:p>
            <a:r>
              <a:rPr lang="en-US" dirty="0"/>
              <a:t>User Login: Once allocated, users can log in to view their allocated house details</a:t>
            </a:r>
            <a:endParaRPr lang="en-US" dirty="0"/>
          </a:p>
          <a:p>
            <a:r>
              <a:rPr lang="en-US" dirty="0"/>
              <a:t>House Details: Displays room number and rent of the allocated house</a:t>
            </a:r>
            <a:endParaRPr lang="en-US" dirty="0"/>
          </a:p>
          <a:p>
            <a:r>
              <a:rPr lang="en-US" dirty="0"/>
              <a:t>Vacancy Notification: Users can inform the admin when leaving, marking the room as empty</a:t>
            </a:r>
            <a:endParaRPr lang="en-US" dirty="0"/>
          </a:p>
          <a:p>
            <a:r>
              <a:rPr lang="en-US" dirty="0"/>
              <a:t>Vacant Room Display: System displays all available empty rooms</a:t>
            </a:r>
            <a:endParaRPr lang="en-US" dirty="0"/>
          </a:p>
          <a:p>
            <a:pPr marL="118745" indent="0">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Architecture </a:t>
            </a:r>
            <a:r>
              <a:rPr lang="en-US" b="0"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a:t>High-level architecture diagram showcasing the interaction between components:</a:t>
            </a:r>
            <a:endParaRPr lang="en-US" dirty="0"/>
          </a:p>
          <a:p>
            <a:pPr lvl="1"/>
            <a:r>
              <a:rPr lang="en-US" dirty="0"/>
              <a:t>User Interface (JavaSwing)</a:t>
            </a:r>
            <a:endParaRPr lang="en-US" dirty="0"/>
          </a:p>
          <a:p>
            <a:pPr lvl="1"/>
            <a:r>
              <a:rPr lang="en-US" dirty="0"/>
              <a:t>Backend Logic (Java)</a:t>
            </a:r>
            <a:endParaRPr lang="en-US" dirty="0"/>
          </a:p>
          <a:p>
            <a:pPr lvl="1"/>
            <a:r>
              <a:rPr lang="en-US" dirty="0"/>
              <a:t>Database (MySQL)</a:t>
            </a:r>
            <a:endParaRPr lang="en-US" dirty="0"/>
          </a:p>
          <a:p>
            <a:r>
              <a:rPr lang="en-US" dirty="0"/>
              <a:t>Design Patterns: Implementations of MVC (Model-View-Controller) architecture for separation of </a:t>
            </a:r>
            <a:r>
              <a:rPr lang="en-US" dirty="0" smtClean="0"/>
              <a:t>concerns</a:t>
            </a:r>
            <a:endParaRPr lang="en-US" dirty="0" smtClean="0"/>
          </a:p>
          <a:p>
            <a:pPr lvl="1"/>
            <a:r>
              <a:rPr lang="en-GB" dirty="0"/>
              <a:t> </a:t>
            </a:r>
            <a:r>
              <a:rPr lang="en-GB" dirty="0" smtClean="0"/>
              <a:t>  </a:t>
            </a:r>
            <a:r>
              <a:rPr lang="en-US" dirty="0" smtClean="0"/>
              <a:t>Modell : Overall design of the system</a:t>
            </a:r>
            <a:endParaRPr lang="en-US" dirty="0"/>
          </a:p>
          <a:p>
            <a:pPr lvl="1"/>
            <a:r>
              <a:rPr lang="en-GB" dirty="0" smtClean="0"/>
              <a:t>View : How the users perceives the database</a:t>
            </a:r>
            <a:endParaRPr lang="en-US" dirty="0"/>
          </a:p>
          <a:p>
            <a:pPr lvl="1"/>
            <a:r>
              <a:rPr lang="en-US" dirty="0" smtClean="0"/>
              <a:t>Controller : </a:t>
            </a:r>
            <a:r>
              <a:rPr lang="en-US" dirty="0"/>
              <a:t>It processes user input, updates the Model as necessary, and updates the View to reflect any changes in the data</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Demo:</a:t>
            </a:r>
            <a:endParaRPr lang="en-US" dirty="0"/>
          </a:p>
        </p:txBody>
      </p:sp>
      <p:sp>
        <p:nvSpPr>
          <p:cNvPr id="3" name="Content Placeholder 2"/>
          <p:cNvSpPr>
            <a:spLocks noGrp="1"/>
          </p:cNvSpPr>
          <p:nvPr>
            <p:ph idx="1"/>
          </p:nvPr>
        </p:nvSpPr>
        <p:spPr/>
        <p:txBody>
          <a:bodyPr/>
          <a:lstStyle/>
          <a:p>
            <a:r>
              <a:rPr lang="en-US" dirty="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Conclusion and Future </a:t>
            </a:r>
            <a:r>
              <a:rPr lang="en-US" b="0" dirty="0" smtClean="0"/>
              <a:t>Plans:</a:t>
            </a:r>
            <a:endParaRPr lang="en-US" dirty="0"/>
          </a:p>
        </p:txBody>
      </p:sp>
      <p:sp>
        <p:nvSpPr>
          <p:cNvPr id="3" name="Content Placeholder 2"/>
          <p:cNvSpPr>
            <a:spLocks noGrp="1"/>
          </p:cNvSpPr>
          <p:nvPr>
            <p:ph idx="1"/>
          </p:nvPr>
        </p:nvSpPr>
        <p:spPr/>
        <p:txBody>
          <a:bodyPr/>
          <a:lstStyle/>
          <a:p>
            <a:r>
              <a:rPr lang="en-US" dirty="0"/>
              <a:t>Summary: </a:t>
            </a:r>
            <a:r>
              <a:rPr lang="en-US" dirty="0"/>
              <a:t>Our House Management System streamlines house allocation and vacancy tracking with Java, MySQL, and JavaFX. Featuring user-friendly registration, real-time updates, and MVC architecture for robustness. It offers efficiency and ease, solving challenges of traditional </a:t>
            </a:r>
            <a:r>
              <a:rPr lang="en-US" dirty="0" smtClean="0"/>
              <a:t>systems</a:t>
            </a:r>
            <a:endParaRPr lang="en-US" dirty="0" smtClean="0"/>
          </a:p>
          <a:p>
            <a:r>
              <a:rPr lang="en-US" dirty="0" smtClean="0"/>
              <a:t>Future </a:t>
            </a:r>
            <a:r>
              <a:rPr lang="en-US" dirty="0"/>
              <a:t>Plans</a:t>
            </a:r>
            <a:r>
              <a:rPr lang="en-US" dirty="0" smtClean="0"/>
              <a:t>: </a:t>
            </a:r>
            <a:r>
              <a:rPr lang="en-US" dirty="0"/>
              <a:t>scalability enhancements and additional </a:t>
            </a:r>
            <a:r>
              <a:rPr lang="en-US" dirty="0" smtClean="0"/>
              <a:t>features e.g including all payment management onto the system, e.t.c.</a:t>
            </a:r>
            <a:endParaRPr lang="en-US" dirty="0" smtClean="0"/>
          </a:p>
          <a:p>
            <a:r>
              <a:rPr lang="en-GB" dirty="0" smtClean="0"/>
              <a:t>Benefits : </a:t>
            </a:r>
            <a:r>
              <a:rPr lang="en-US" dirty="0"/>
              <a:t>Streamlined </a:t>
            </a:r>
            <a:r>
              <a:rPr lang="en-US" dirty="0" smtClean="0"/>
              <a:t>Process, </a:t>
            </a:r>
            <a:r>
              <a:rPr lang="en-US" dirty="0"/>
              <a:t>Real-time </a:t>
            </a:r>
            <a:r>
              <a:rPr lang="en-US" dirty="0" smtClean="0"/>
              <a:t>Updates, </a:t>
            </a:r>
            <a:r>
              <a:rPr lang="en-US" dirty="0"/>
              <a:t>User-Friendly </a:t>
            </a:r>
            <a:r>
              <a:rPr lang="en-US" dirty="0" smtClean="0"/>
              <a:t>Interface, </a:t>
            </a:r>
            <a:r>
              <a:rPr lang="en-US" dirty="0"/>
              <a:t>Improved </a:t>
            </a:r>
            <a:r>
              <a:rPr lang="en-US" dirty="0" smtClean="0"/>
              <a:t>Accuracy, </a:t>
            </a:r>
            <a:r>
              <a:rPr lang="en-US" dirty="0"/>
              <a:t>Enhanced </a:t>
            </a:r>
            <a:r>
              <a:rPr lang="en-US" dirty="0" smtClean="0"/>
              <a:t>Management </a:t>
            </a:r>
            <a:r>
              <a:rPr lang="en-US" dirty="0"/>
              <a:t> e.t.c.</a:t>
            </a:r>
            <a:endParaRPr lang="en-US" dirty="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0</TotalTime>
  <Words>2729</Words>
  <Application>WPS Presentation</Application>
  <PresentationFormat>Custom</PresentationFormat>
  <Paragraphs>59</Paragraphs>
  <Slides>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vt:i4>
      </vt:variant>
    </vt:vector>
  </HeadingPairs>
  <TitlesOfParts>
    <vt:vector size="25" baseType="lpstr">
      <vt:lpstr>Arial</vt:lpstr>
      <vt:lpstr>SimSun</vt:lpstr>
      <vt:lpstr>Wingdings</vt:lpstr>
      <vt:lpstr>Wingdings 2</vt:lpstr>
      <vt:lpstr>Gubbi</vt:lpstr>
      <vt:lpstr>Wingdings</vt:lpstr>
      <vt:lpstr>Arial</vt:lpstr>
      <vt:lpstr>Wingdings 3</vt:lpstr>
      <vt:lpstr>Webdings</vt:lpstr>
      <vt:lpstr>Wingdings 2</vt:lpstr>
      <vt:lpstr>Corbel</vt:lpstr>
      <vt:lpstr>Microsoft YaHei</vt:lpstr>
      <vt:lpstr>Droid Sans Fallback</vt:lpstr>
      <vt:lpstr>Arial Unicode MS</vt:lpstr>
      <vt:lpstr>Calibri</vt:lpstr>
      <vt:lpstr>Trebuchet MS</vt:lpstr>
      <vt:lpstr>Module</vt:lpstr>
      <vt:lpstr>HOUSE MANAGEMENT SYSTEM</vt:lpstr>
      <vt:lpstr>Introduction:</vt:lpstr>
      <vt:lpstr>Problem Statement:</vt:lpstr>
      <vt:lpstr>Technologies Used:</vt:lpstr>
      <vt:lpstr>Features:</vt:lpstr>
      <vt:lpstr>Architecture Overview:</vt:lpstr>
      <vt:lpstr>Demo:</vt:lpstr>
      <vt:lpstr>Conclusion and Future Plans: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MANAGEMENT SYSTEM</dc:title>
  <dc:creator>BENARD MAKORI</dc:creator>
  <cp:lastModifiedBy>pc</cp:lastModifiedBy>
  <cp:revision>9</cp:revision>
  <dcterms:created xsi:type="dcterms:W3CDTF">2024-04-05T12:49:40Z</dcterms:created>
  <dcterms:modified xsi:type="dcterms:W3CDTF">2024-04-05T12:49:40Z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