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ontserrat SemiBold"/>
      <p:regular r:id="rId19"/>
      <p:bold r:id="rId20"/>
      <p:italic r:id="rId21"/>
      <p:boldItalic r:id="rId22"/>
    </p:embeddedFont>
    <p:embeddedFont>
      <p:font typeface="Libre Franklin"/>
      <p:regular r:id="rId23"/>
      <p:bold r:id="rId24"/>
      <p:italic r:id="rId25"/>
      <p:boldItalic r:id="rId26"/>
    </p:embeddedFont>
    <p:embeddedFont>
      <p:font typeface="Franklin Gothic"/>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8" roundtripDataSignature="AMtx7mi+CG6EWC5Mxlpoeqn/IwmStB53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customschemas.google.com/relationships/presentationmetadata" Target="metadata"/><Relationship Id="rId27"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8481fba6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8481fba69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38481fba69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8481fba69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8481fba69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38481fba69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Markie47/Steganography-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8875" y="1619100"/>
            <a:ext cx="10830300" cy="984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482AB"/>
                </a:solidFill>
              </a:rPr>
              <a:t>Cybersecurity </a:t>
            </a:r>
            <a:r>
              <a:rPr b="1" i="0" lang="en-US" sz="3200" u="none" cap="none" strike="noStrike">
                <a:solidFill>
                  <a:srgbClr val="1482AB"/>
                </a:solidFill>
                <a:latin typeface="Arial"/>
                <a:ea typeface="Arial"/>
                <a:cs typeface="Arial"/>
                <a:sym typeface="Arial"/>
              </a:rPr>
              <a:t>PROJECT</a:t>
            </a:r>
            <a:endParaRPr b="1" i="0" sz="3200" u="none" cap="none" strike="noStrike">
              <a:solidFill>
                <a:srgbClr val="1482AB"/>
              </a:solidFill>
              <a:latin typeface="Arial"/>
              <a:ea typeface="Arial"/>
              <a:cs typeface="Arial"/>
              <a:sym typeface="Arial"/>
            </a:endParaRPr>
          </a:p>
        </p:txBody>
      </p:sp>
      <p:sp>
        <p:nvSpPr>
          <p:cNvPr id="98" name="Google Shape;98;p1"/>
          <p:cNvSpPr txBox="1"/>
          <p:nvPr/>
        </p:nvSpPr>
        <p:spPr>
          <a:xfrm>
            <a:off x="2043404" y="4551065"/>
            <a:ext cx="7980300" cy="1323600"/>
          </a:xfrm>
          <a:prstGeom prst="rect">
            <a:avLst/>
          </a:prstGeom>
          <a:noFill/>
          <a:ln cap="flat" cmpd="sng" w="9525">
            <a:solidFill>
              <a:srgbClr val="00FFF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FFFF"/>
                </a:solidFill>
                <a:latin typeface="Arial"/>
                <a:ea typeface="Arial"/>
                <a:cs typeface="Arial"/>
                <a:sym typeface="Arial"/>
              </a:rPr>
              <a:t>Presented By: MARK ALFRED JUDE NAZARETH</a:t>
            </a:r>
            <a:endParaRPr>
              <a:solidFill>
                <a:srgbClr val="00FFFF"/>
              </a:solidFill>
            </a:endParaRPr>
          </a:p>
          <a:p>
            <a:pPr indent="0" lvl="0" marL="0" marR="0" rtl="0" algn="l">
              <a:spcBef>
                <a:spcPts val="0"/>
              </a:spcBef>
              <a:spcAft>
                <a:spcPts val="0"/>
              </a:spcAft>
              <a:buNone/>
            </a:pPr>
            <a:r>
              <a:rPr b="1" lang="en-US" sz="2000">
                <a:solidFill>
                  <a:srgbClr val="00FFFF"/>
                </a:solidFill>
                <a:latin typeface="Arial"/>
                <a:ea typeface="Arial"/>
                <a:cs typeface="Arial"/>
                <a:sym typeface="Arial"/>
              </a:rPr>
              <a:t>Student Name : </a:t>
            </a:r>
            <a:r>
              <a:rPr b="1" lang="en-US" sz="2000">
                <a:solidFill>
                  <a:srgbClr val="00FFFF"/>
                </a:solidFill>
              </a:rPr>
              <a:t>MARK ALFRED JUDE NAZARETH</a:t>
            </a:r>
            <a:endParaRPr b="1" sz="2000">
              <a:solidFill>
                <a:srgbClr val="00FFFF"/>
              </a:solidFill>
            </a:endParaRPr>
          </a:p>
          <a:p>
            <a:pPr indent="0" lvl="0" marL="0" marR="0" rtl="0" algn="l">
              <a:spcBef>
                <a:spcPts val="0"/>
              </a:spcBef>
              <a:spcAft>
                <a:spcPts val="0"/>
              </a:spcAft>
              <a:buNone/>
            </a:pPr>
            <a:r>
              <a:rPr b="1" lang="en-US" sz="2000">
                <a:solidFill>
                  <a:srgbClr val="00FFFF"/>
                </a:solidFill>
                <a:latin typeface="Arial"/>
                <a:ea typeface="Arial"/>
                <a:cs typeface="Arial"/>
                <a:sym typeface="Arial"/>
              </a:rPr>
              <a:t>College Name &amp; Department : FR. CONCEICAO RODRIGUES COLLEGE O</a:t>
            </a:r>
            <a:r>
              <a:rPr b="1" lang="en-US" sz="2000">
                <a:solidFill>
                  <a:srgbClr val="00FFFF"/>
                </a:solidFill>
              </a:rPr>
              <a:t>F ENGINEERING, COMPUTER ENGINEERING DEPT.</a:t>
            </a:r>
            <a:endParaRPr b="1" sz="2000">
              <a:solidFill>
                <a:srgbClr val="00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75" name="Google Shape;175;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306000" rtl="0" algn="just">
              <a:lnSpc>
                <a:spcPct val="110000"/>
              </a:lnSpc>
              <a:spcBef>
                <a:spcPts val="0"/>
              </a:spcBef>
              <a:spcAft>
                <a:spcPts val="0"/>
              </a:spcAft>
              <a:buNone/>
            </a:pPr>
            <a:r>
              <a:rPr lang="en-US" sz="2800"/>
              <a:t>The project successfully addresses the problem of secure data transmission by employing steganography to </a:t>
            </a:r>
            <a:r>
              <a:rPr lang="en-US" sz="2800"/>
              <a:t>embed secret</a:t>
            </a:r>
            <a:r>
              <a:rPr lang="en-US" sz="2800"/>
              <a:t> messages within images. By providing password protection and easy-to-use programs for both encryption and decryption, the project ensures that sensitive information remains hidden from unauthorized access. The use of Python and relevant libraries makes the implementation efficient and user-friendly.</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81" name="Google Shape;181;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82200" lvl="0" marL="306000" rtl="0" algn="l">
              <a:lnSpc>
                <a:spcPct val="110000"/>
              </a:lnSpc>
              <a:spcBef>
                <a:spcPts val="0"/>
              </a:spcBef>
              <a:spcAft>
                <a:spcPts val="0"/>
              </a:spcAft>
              <a:buSzPts val="2764"/>
              <a:buChar char="◼"/>
            </a:pPr>
            <a:r>
              <a:rPr b="1" lang="en-US" sz="2900"/>
              <a:t>L</a:t>
            </a:r>
            <a:r>
              <a:rPr b="1" lang="en-US" sz="2900"/>
              <a:t>ink: </a:t>
            </a:r>
            <a:endParaRPr b="1" sz="2900"/>
          </a:p>
          <a:p>
            <a:pPr indent="0" lvl="0" marL="306000" rtl="0" algn="ctr">
              <a:lnSpc>
                <a:spcPct val="110000"/>
              </a:lnSpc>
              <a:spcBef>
                <a:spcPts val="0"/>
              </a:spcBef>
              <a:spcAft>
                <a:spcPts val="0"/>
              </a:spcAft>
              <a:buNone/>
            </a:pPr>
            <a:r>
              <a:rPr b="1" lang="en-US" sz="2900" u="sng">
                <a:solidFill>
                  <a:schemeClr val="hlink"/>
                </a:solidFill>
                <a:hlinkClick r:id="rId3"/>
              </a:rPr>
              <a:t>git@github.com:Markie47/Steganography-Project.git</a:t>
            </a:r>
            <a:endParaRPr b="1"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78206" lvl="0" marL="457200" rtl="0" algn="l">
              <a:spcBef>
                <a:spcPts val="0"/>
              </a:spcBef>
              <a:spcAft>
                <a:spcPts val="0"/>
              </a:spcAft>
              <a:buSzPts val="2356"/>
              <a:buChar char="◼"/>
            </a:pPr>
            <a:r>
              <a:rPr lang="en-US" sz="2400"/>
              <a:t>Enhancing the algorithm to support larger message sizes without compromising image quality.</a:t>
            </a:r>
            <a:endParaRPr sz="2400"/>
          </a:p>
          <a:p>
            <a:pPr indent="-378206" lvl="0" marL="457200" rtl="0" algn="l">
              <a:spcBef>
                <a:spcPts val="0"/>
              </a:spcBef>
              <a:spcAft>
                <a:spcPts val="0"/>
              </a:spcAft>
              <a:buSzPts val="2356"/>
              <a:buChar char="◼"/>
            </a:pPr>
            <a:r>
              <a:rPr lang="en-US" sz="2400"/>
              <a:t>Implementing advanced encryption techniques to further increase security.</a:t>
            </a:r>
            <a:endParaRPr sz="2400"/>
          </a:p>
        </p:txBody>
      </p:sp>
      <p:sp>
        <p:nvSpPr>
          <p:cNvPr id="187" name="Google Shape;187;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1446600" y="3177074"/>
            <a:ext cx="9298800" cy="719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2520"/>
              <a:buFont typeface="Arial"/>
              <a:buNone/>
            </a:pPr>
            <a:r>
              <a:rPr lang="en-US" sz="4420">
                <a:solidFill>
                  <a:srgbClr val="002060"/>
                </a:solidFill>
                <a:latin typeface="Montserrat SemiBold"/>
                <a:ea typeface="Montserrat SemiBold"/>
                <a:cs typeface="Montserrat SemiBold"/>
                <a:sym typeface="Montserrat SemiBold"/>
              </a:rPr>
              <a:t>THANK YOU</a:t>
            </a:r>
            <a:endParaRPr sz="442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a:t>
            </a:r>
            <a:r>
              <a:rPr b="1" lang="en-US" sz="2000">
                <a:latin typeface="Arial"/>
                <a:ea typeface="Arial"/>
                <a:cs typeface="Arial"/>
                <a:sym typeface="Arial"/>
              </a:rPr>
              <a:t>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944"/>
              <a:buNone/>
            </a:pPr>
            <a:r>
              <a:rPr lang="en-US" sz="3100">
                <a:solidFill>
                  <a:srgbClr val="0F0F0F"/>
                </a:solidFill>
              </a:rPr>
              <a:t>The challenge about this project is to ensure secure transmission of confidential data over an untrusted medium. Hence, the project employs steganography to hide secret messages within images, ensuring data remains confidential from unauthorized access. The security is further enhanced by utilizing an encryption algorithm and password protection. The project aims to enhance the privacy and security of sensitive information.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b="1" lang="en-US" sz="3000">
                <a:solidFill>
                  <a:schemeClr val="dk1"/>
                </a:solidFill>
                <a:latin typeface="Arial"/>
                <a:ea typeface="Arial"/>
                <a:cs typeface="Arial"/>
                <a:sym typeface="Arial"/>
              </a:rPr>
              <a:t>Programming Language</a:t>
            </a:r>
            <a:r>
              <a:rPr lang="en-US" sz="3000">
                <a:solidFill>
                  <a:schemeClr val="dk1"/>
                </a:solidFill>
                <a:latin typeface="Arial"/>
                <a:ea typeface="Arial"/>
                <a:cs typeface="Arial"/>
                <a:sym typeface="Arial"/>
              </a:rPr>
              <a:t>: Python</a:t>
            </a:r>
            <a:endParaRPr sz="3000">
              <a:solidFill>
                <a:schemeClr val="dk1"/>
              </a:solidFill>
              <a:latin typeface="Arial"/>
              <a:ea typeface="Arial"/>
              <a:cs typeface="Arial"/>
              <a:sym typeface="Arial"/>
            </a:endParaRPr>
          </a:p>
          <a:p>
            <a:pPr indent="0" lvl="0" marL="0" rtl="0" algn="l">
              <a:spcBef>
                <a:spcPts val="0"/>
              </a:spcBef>
              <a:spcAft>
                <a:spcPts val="0"/>
              </a:spcAft>
              <a:buSzPts val="1100"/>
              <a:buNone/>
            </a:pPr>
            <a:r>
              <a:rPr b="1" lang="en-US" sz="3000">
                <a:solidFill>
                  <a:schemeClr val="dk1"/>
                </a:solidFill>
                <a:latin typeface="Arial"/>
                <a:ea typeface="Arial"/>
                <a:cs typeface="Arial"/>
                <a:sym typeface="Arial"/>
              </a:rPr>
              <a:t>Libraries</a:t>
            </a: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a:p>
            <a:pPr indent="-419100" lvl="0" marL="457200" rtl="0" algn="l">
              <a:lnSpc>
                <a:spcPct val="115000"/>
              </a:lnSpc>
              <a:spcBef>
                <a:spcPts val="1200"/>
              </a:spcBef>
              <a:spcAft>
                <a:spcPts val="0"/>
              </a:spcAft>
              <a:buClr>
                <a:schemeClr val="dk1"/>
              </a:buClr>
              <a:buSzPts val="3000"/>
              <a:buFont typeface="Arial"/>
              <a:buChar char="●"/>
            </a:pPr>
            <a:r>
              <a:rPr lang="en-US" sz="3000">
                <a:solidFill>
                  <a:schemeClr val="dk1"/>
                </a:solidFill>
                <a:latin typeface="Arial"/>
                <a:ea typeface="Arial"/>
                <a:cs typeface="Arial"/>
                <a:sym typeface="Arial"/>
              </a:rPr>
              <a:t>OpenCV (cv2): For image processing</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os: For interacting with the operating system</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tkinter: For creating the graphical user interface (GUI)</a:t>
            </a:r>
            <a:endParaRPr sz="3000">
              <a:solidFill>
                <a:schemeClr val="dk1"/>
              </a:solidFill>
              <a:latin typeface="Arial"/>
              <a:ea typeface="Arial"/>
              <a:cs typeface="Arial"/>
              <a:sym typeface="Arial"/>
            </a:endParaRPr>
          </a:p>
          <a:p>
            <a:pPr indent="0" lvl="0" marL="0" rtl="0" algn="l">
              <a:lnSpc>
                <a:spcPct val="115000"/>
              </a:lnSpc>
              <a:spcBef>
                <a:spcPts val="1200"/>
              </a:spcBef>
              <a:spcAft>
                <a:spcPts val="0"/>
              </a:spcAft>
              <a:buSzPts val="1100"/>
              <a:buNone/>
            </a:pPr>
            <a:r>
              <a:rPr b="1" lang="en-US" sz="3000">
                <a:solidFill>
                  <a:schemeClr val="dk1"/>
                </a:solidFill>
                <a:latin typeface="Arial"/>
                <a:ea typeface="Arial"/>
                <a:cs typeface="Arial"/>
                <a:sym typeface="Arial"/>
              </a:rPr>
              <a:t>Platform</a:t>
            </a:r>
            <a:r>
              <a:rPr lang="en-US" sz="3000">
                <a:solidFill>
                  <a:schemeClr val="dk1"/>
                </a:solidFill>
                <a:latin typeface="Arial"/>
                <a:ea typeface="Arial"/>
                <a:cs typeface="Arial"/>
                <a:sym typeface="Arial"/>
              </a:rPr>
              <a:t>: Jupyter Notebook</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rgbClr val="0F0F0F"/>
                </a:solidFill>
              </a:rPr>
              <a:t>This project stands out due to its seamless integration of steganography with a user-friendly GUI. Unique features include:</a:t>
            </a:r>
            <a:endParaRPr b="1" sz="2000">
              <a:solidFill>
                <a:srgbClr val="0F0F0F"/>
              </a:solidFill>
            </a:endParaRPr>
          </a:p>
          <a:p>
            <a:pPr indent="-311150" lvl="0" marL="457200" rtl="0" algn="l">
              <a:lnSpc>
                <a:spcPct val="115000"/>
              </a:lnSpc>
              <a:spcBef>
                <a:spcPts val="1200"/>
              </a:spcBef>
              <a:spcAft>
                <a:spcPts val="0"/>
              </a:spcAft>
              <a:buClr>
                <a:schemeClr val="dk1"/>
              </a:buClr>
              <a:buSzPts val="1300"/>
              <a:buFont typeface="Arial"/>
              <a:buChar char="●"/>
            </a:pPr>
            <a:r>
              <a:rPr b="1" lang="en-US" sz="2000">
                <a:solidFill>
                  <a:srgbClr val="0F0F0F"/>
                </a:solidFill>
              </a:rPr>
              <a:t>Allows users to create and use a passcode for protection for enhanced security.</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Separate encryption and decryption programs, providing flexibility and ease of use.</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Capability to handle various image formats.</a:t>
            </a:r>
            <a:endParaRPr b="1" sz="2000">
              <a:solidFill>
                <a:srgbClr val="0F0F0F"/>
              </a:solidFill>
            </a:endParaRPr>
          </a:p>
          <a:p>
            <a:pPr indent="-311150" lvl="0" marL="457200" rtl="0" algn="l">
              <a:lnSpc>
                <a:spcPct val="115000"/>
              </a:lnSpc>
              <a:spcBef>
                <a:spcPts val="0"/>
              </a:spcBef>
              <a:spcAft>
                <a:spcPts val="0"/>
              </a:spcAft>
              <a:buClr>
                <a:schemeClr val="dk1"/>
              </a:buClr>
              <a:buSzPts val="1300"/>
              <a:buFont typeface="Arial"/>
              <a:buChar char="●"/>
            </a:pPr>
            <a:r>
              <a:rPr b="1" lang="en-US" sz="2000">
                <a:solidFill>
                  <a:srgbClr val="0F0F0F"/>
                </a:solidFill>
              </a:rPr>
              <a:t>Interactive GUI that simplifies the encryption and decryption processes for end users.</a:t>
            </a:r>
            <a:endParaRPr b="1" sz="20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Arial"/>
                <a:ea typeface="Arial"/>
                <a:cs typeface="Arial"/>
                <a:sym typeface="Arial"/>
              </a:rPr>
              <a:t>End Users:</a:t>
            </a:r>
            <a:endParaRPr b="1" sz="2000">
              <a:solidFill>
                <a:schemeClr val="dk1"/>
              </a:solidFill>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Font typeface="Arial"/>
              <a:buChar char="●"/>
            </a:pPr>
            <a:r>
              <a:rPr lang="en-US" sz="2000">
                <a:solidFill>
                  <a:schemeClr val="dk1"/>
                </a:solidFill>
                <a:latin typeface="Arial"/>
                <a:ea typeface="Arial"/>
                <a:cs typeface="Arial"/>
                <a:sym typeface="Arial"/>
              </a:rPr>
              <a:t>Individuals needing to transmit sensitive data securely.</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Organizations looking to protect confidential information using media.</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Cybersecurity professionals interested in implementing and testing data hiding techniques.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 (Password creation and encryption:)</a:t>
            </a:r>
            <a:endParaRPr/>
          </a:p>
        </p:txBody>
      </p:sp>
      <p:pic>
        <p:nvPicPr>
          <p:cNvPr id="134" name="Google Shape;134;p7"/>
          <p:cNvPicPr preferRelativeResize="0"/>
          <p:nvPr/>
        </p:nvPicPr>
        <p:blipFill>
          <a:blip r:embed="rId3">
            <a:alphaModFix/>
          </a:blip>
          <a:stretch>
            <a:fillRect/>
          </a:stretch>
        </p:blipFill>
        <p:spPr>
          <a:xfrm>
            <a:off x="306650" y="1643638"/>
            <a:ext cx="1695875" cy="1375025"/>
          </a:xfrm>
          <a:prstGeom prst="rect">
            <a:avLst/>
          </a:prstGeom>
          <a:noFill/>
          <a:ln>
            <a:noFill/>
          </a:ln>
        </p:spPr>
      </p:pic>
      <p:sp>
        <p:nvSpPr>
          <p:cNvPr id="135" name="Google Shape;135;p7"/>
          <p:cNvSpPr/>
          <p:nvPr/>
        </p:nvSpPr>
        <p:spPr>
          <a:xfrm>
            <a:off x="2681825" y="211950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36" name="Google Shape;136;p7"/>
          <p:cNvPicPr preferRelativeResize="0"/>
          <p:nvPr/>
        </p:nvPicPr>
        <p:blipFill>
          <a:blip r:embed="rId4">
            <a:alphaModFix/>
          </a:blip>
          <a:stretch>
            <a:fillRect/>
          </a:stretch>
        </p:blipFill>
        <p:spPr>
          <a:xfrm>
            <a:off x="3868075" y="1569150"/>
            <a:ext cx="2343150" cy="1524000"/>
          </a:xfrm>
          <a:prstGeom prst="rect">
            <a:avLst/>
          </a:prstGeom>
          <a:noFill/>
          <a:ln>
            <a:noFill/>
          </a:ln>
        </p:spPr>
      </p:pic>
      <p:sp>
        <p:nvSpPr>
          <p:cNvPr id="137" name="Google Shape;137;p7"/>
          <p:cNvSpPr/>
          <p:nvPr/>
        </p:nvSpPr>
        <p:spPr>
          <a:xfrm>
            <a:off x="6885963" y="2119488"/>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38" name="Google Shape;138;p7"/>
          <p:cNvPicPr preferRelativeResize="0"/>
          <p:nvPr/>
        </p:nvPicPr>
        <p:blipFill>
          <a:blip r:embed="rId5">
            <a:alphaModFix/>
          </a:blip>
          <a:stretch>
            <a:fillRect/>
          </a:stretch>
        </p:blipFill>
        <p:spPr>
          <a:xfrm>
            <a:off x="8486600" y="1316750"/>
            <a:ext cx="3124200" cy="2028825"/>
          </a:xfrm>
          <a:prstGeom prst="rect">
            <a:avLst/>
          </a:prstGeom>
          <a:noFill/>
          <a:ln>
            <a:noFill/>
          </a:ln>
        </p:spPr>
      </p:pic>
      <p:pic>
        <p:nvPicPr>
          <p:cNvPr id="139" name="Google Shape;139;p7"/>
          <p:cNvPicPr preferRelativeResize="0"/>
          <p:nvPr/>
        </p:nvPicPr>
        <p:blipFill>
          <a:blip r:embed="rId6">
            <a:alphaModFix/>
          </a:blip>
          <a:stretch>
            <a:fillRect/>
          </a:stretch>
        </p:blipFill>
        <p:spPr>
          <a:xfrm>
            <a:off x="464013" y="4752975"/>
            <a:ext cx="1381125" cy="1123950"/>
          </a:xfrm>
          <a:prstGeom prst="rect">
            <a:avLst/>
          </a:prstGeom>
          <a:noFill/>
          <a:ln>
            <a:noFill/>
          </a:ln>
        </p:spPr>
      </p:pic>
      <p:sp>
        <p:nvSpPr>
          <p:cNvPr id="140" name="Google Shape;140;p7"/>
          <p:cNvSpPr/>
          <p:nvPr/>
        </p:nvSpPr>
        <p:spPr>
          <a:xfrm>
            <a:off x="2421475" y="510330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41" name="Google Shape;141;p7"/>
          <p:cNvPicPr preferRelativeResize="0"/>
          <p:nvPr/>
        </p:nvPicPr>
        <p:blipFill>
          <a:blip r:embed="rId7">
            <a:alphaModFix/>
          </a:blip>
          <a:stretch>
            <a:fillRect/>
          </a:stretch>
        </p:blipFill>
        <p:spPr>
          <a:xfrm>
            <a:off x="3509300" y="4562475"/>
            <a:ext cx="2305050" cy="1504950"/>
          </a:xfrm>
          <a:prstGeom prst="rect">
            <a:avLst/>
          </a:prstGeom>
          <a:noFill/>
          <a:ln>
            <a:noFill/>
          </a:ln>
        </p:spPr>
      </p:pic>
      <p:sp>
        <p:nvSpPr>
          <p:cNvPr id="142" name="Google Shape;142;p7"/>
          <p:cNvSpPr/>
          <p:nvPr/>
        </p:nvSpPr>
        <p:spPr>
          <a:xfrm>
            <a:off x="6870913" y="5103288"/>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43" name="Google Shape;143;p7"/>
          <p:cNvPicPr preferRelativeResize="0"/>
          <p:nvPr/>
        </p:nvPicPr>
        <p:blipFill>
          <a:blip r:embed="rId8">
            <a:alphaModFix/>
          </a:blip>
          <a:stretch>
            <a:fillRect/>
          </a:stretch>
        </p:blipFill>
        <p:spPr>
          <a:xfrm>
            <a:off x="8438975" y="4262413"/>
            <a:ext cx="3219450"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38481fba69_0_20"/>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RESULTS (Decryption):</a:t>
            </a:r>
            <a:endParaRPr/>
          </a:p>
        </p:txBody>
      </p:sp>
      <p:pic>
        <p:nvPicPr>
          <p:cNvPr id="150" name="Google Shape;150;g338481fba69_0_20"/>
          <p:cNvPicPr preferRelativeResize="0"/>
          <p:nvPr/>
        </p:nvPicPr>
        <p:blipFill>
          <a:blip r:embed="rId3">
            <a:alphaModFix/>
          </a:blip>
          <a:stretch>
            <a:fillRect/>
          </a:stretch>
        </p:blipFill>
        <p:spPr>
          <a:xfrm>
            <a:off x="0" y="5168525"/>
            <a:ext cx="2019075" cy="1504950"/>
          </a:xfrm>
          <a:prstGeom prst="rect">
            <a:avLst/>
          </a:prstGeom>
          <a:noFill/>
          <a:ln>
            <a:noFill/>
          </a:ln>
        </p:spPr>
      </p:pic>
      <p:sp>
        <p:nvSpPr>
          <p:cNvPr id="151" name="Google Shape;151;g338481fba69_0_20"/>
          <p:cNvSpPr/>
          <p:nvPr/>
        </p:nvSpPr>
        <p:spPr>
          <a:xfrm>
            <a:off x="6111825" y="570935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2" name="Google Shape;152;g338481fba69_0_20"/>
          <p:cNvSpPr/>
          <p:nvPr/>
        </p:nvSpPr>
        <p:spPr>
          <a:xfrm>
            <a:off x="2387325" y="5709350"/>
            <a:ext cx="511500" cy="4233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3" name="Google Shape;153;g338481fba69_0_20"/>
          <p:cNvSpPr/>
          <p:nvPr/>
        </p:nvSpPr>
        <p:spPr>
          <a:xfrm rot="-2338489">
            <a:off x="4659815" y="2693164"/>
            <a:ext cx="511305" cy="42341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4" name="Google Shape;154;g338481fba69_0_20"/>
          <p:cNvSpPr/>
          <p:nvPr/>
        </p:nvSpPr>
        <p:spPr>
          <a:xfrm rot="-2209371">
            <a:off x="1799888" y="4634247"/>
            <a:ext cx="511560" cy="42324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55" name="Google Shape;155;g338481fba69_0_20"/>
          <p:cNvPicPr preferRelativeResize="0"/>
          <p:nvPr/>
        </p:nvPicPr>
        <p:blipFill>
          <a:blip r:embed="rId4">
            <a:alphaModFix/>
          </a:blip>
          <a:stretch>
            <a:fillRect/>
          </a:stretch>
        </p:blipFill>
        <p:spPr>
          <a:xfrm>
            <a:off x="2174250" y="2918609"/>
            <a:ext cx="2409275" cy="1615741"/>
          </a:xfrm>
          <a:prstGeom prst="rect">
            <a:avLst/>
          </a:prstGeom>
          <a:noFill/>
          <a:ln>
            <a:noFill/>
          </a:ln>
        </p:spPr>
      </p:pic>
      <p:pic>
        <p:nvPicPr>
          <p:cNvPr id="156" name="Google Shape;156;g338481fba69_0_20"/>
          <p:cNvPicPr preferRelativeResize="0"/>
          <p:nvPr/>
        </p:nvPicPr>
        <p:blipFill>
          <a:blip r:embed="rId5">
            <a:alphaModFix/>
          </a:blip>
          <a:stretch>
            <a:fillRect/>
          </a:stretch>
        </p:blipFill>
        <p:spPr>
          <a:xfrm>
            <a:off x="5117523" y="1232550"/>
            <a:ext cx="2207725" cy="1504950"/>
          </a:xfrm>
          <a:prstGeom prst="rect">
            <a:avLst/>
          </a:prstGeom>
          <a:noFill/>
          <a:ln>
            <a:noFill/>
          </a:ln>
        </p:spPr>
      </p:pic>
      <p:sp>
        <p:nvSpPr>
          <p:cNvPr id="157" name="Google Shape;157;g338481fba69_0_20"/>
          <p:cNvSpPr/>
          <p:nvPr/>
        </p:nvSpPr>
        <p:spPr>
          <a:xfrm>
            <a:off x="7401000" y="1666225"/>
            <a:ext cx="360000" cy="2937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58" name="Google Shape;158;g338481fba69_0_20"/>
          <p:cNvPicPr preferRelativeResize="0"/>
          <p:nvPr/>
        </p:nvPicPr>
        <p:blipFill>
          <a:blip r:embed="rId6">
            <a:alphaModFix/>
          </a:blip>
          <a:stretch>
            <a:fillRect/>
          </a:stretch>
        </p:blipFill>
        <p:spPr>
          <a:xfrm>
            <a:off x="7836750" y="707550"/>
            <a:ext cx="4355250" cy="2211049"/>
          </a:xfrm>
          <a:prstGeom prst="rect">
            <a:avLst/>
          </a:prstGeom>
          <a:noFill/>
          <a:ln>
            <a:noFill/>
          </a:ln>
        </p:spPr>
      </p:pic>
      <p:pic>
        <p:nvPicPr>
          <p:cNvPr id="159" name="Google Shape;159;g338481fba69_0_20"/>
          <p:cNvPicPr preferRelativeResize="0"/>
          <p:nvPr/>
        </p:nvPicPr>
        <p:blipFill>
          <a:blip r:embed="rId7">
            <a:alphaModFix/>
          </a:blip>
          <a:stretch>
            <a:fillRect/>
          </a:stretch>
        </p:blipFill>
        <p:spPr>
          <a:xfrm>
            <a:off x="3139493" y="5154249"/>
            <a:ext cx="2476500" cy="1533525"/>
          </a:xfrm>
          <a:prstGeom prst="rect">
            <a:avLst/>
          </a:prstGeom>
          <a:noFill/>
          <a:ln>
            <a:noFill/>
          </a:ln>
        </p:spPr>
      </p:pic>
      <p:pic>
        <p:nvPicPr>
          <p:cNvPr id="160" name="Google Shape;160;g338481fba69_0_20"/>
          <p:cNvPicPr preferRelativeResize="0"/>
          <p:nvPr/>
        </p:nvPicPr>
        <p:blipFill>
          <a:blip r:embed="rId8">
            <a:alphaModFix/>
          </a:blip>
          <a:stretch>
            <a:fillRect/>
          </a:stretch>
        </p:blipFill>
        <p:spPr>
          <a:xfrm>
            <a:off x="7119138" y="4887537"/>
            <a:ext cx="2606112" cy="197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38481fba69_0_39"/>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solidFill>
                  <a:schemeClr val="accent1"/>
                </a:solidFill>
              </a:rPr>
              <a:t>RESULTS (Images):</a:t>
            </a:r>
            <a:endParaRPr/>
          </a:p>
        </p:txBody>
      </p:sp>
      <p:pic>
        <p:nvPicPr>
          <p:cNvPr id="167" name="Google Shape;167;g338481fba69_0_39"/>
          <p:cNvPicPr preferRelativeResize="0"/>
          <p:nvPr/>
        </p:nvPicPr>
        <p:blipFill>
          <a:blip r:embed="rId3">
            <a:alphaModFix/>
          </a:blip>
          <a:stretch>
            <a:fillRect/>
          </a:stretch>
        </p:blipFill>
        <p:spPr>
          <a:xfrm>
            <a:off x="195700" y="1499900"/>
            <a:ext cx="5279700" cy="3858226"/>
          </a:xfrm>
          <a:prstGeom prst="rect">
            <a:avLst/>
          </a:prstGeom>
          <a:noFill/>
          <a:ln>
            <a:noFill/>
          </a:ln>
        </p:spPr>
      </p:pic>
      <p:sp>
        <p:nvSpPr>
          <p:cNvPr id="168" name="Google Shape;168;g338481fba69_0_39"/>
          <p:cNvSpPr/>
          <p:nvPr/>
        </p:nvSpPr>
        <p:spPr>
          <a:xfrm rot="1915">
            <a:off x="5772201" y="3217352"/>
            <a:ext cx="538500" cy="62820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169" name="Google Shape;169;g338481fba69_0_39"/>
          <p:cNvPicPr preferRelativeResize="0"/>
          <p:nvPr/>
        </p:nvPicPr>
        <p:blipFill>
          <a:blip r:embed="rId4">
            <a:alphaModFix/>
          </a:blip>
          <a:stretch>
            <a:fillRect/>
          </a:stretch>
        </p:blipFill>
        <p:spPr>
          <a:xfrm>
            <a:off x="6607500" y="1499900"/>
            <a:ext cx="5367150" cy="385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