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97" r:id="rId3"/>
    <p:sldId id="263" r:id="rId4"/>
    <p:sldId id="257" r:id="rId5"/>
    <p:sldId id="299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 Light" pitchFamily="2" charset="-18"/>
      <p:regular r:id="rId20"/>
      <p:italic r:id="rId21"/>
    </p:embeddedFont>
    <p:embeddedFont>
      <p:font typeface="Maven Pro" panose="020B0604020202020204" charset="-18"/>
      <p:regular r:id="rId22"/>
      <p:bold r:id="rId23"/>
    </p:embeddedFont>
    <p:embeddedFont>
      <p:font typeface="Nunito Light" pitchFamily="2" charset="-18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8AC"/>
    <a:srgbClr val="00CFCC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ED0A1-EDFE-4EE2-BF11-B81BB2671E7F}">
  <a:tblStyle styleId="{8D4ED0A1-EDFE-4EE2-BF11-B81BB2671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4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8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8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5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5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7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6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89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277952" y="132096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EEG Motor Imagery </a:t>
            </a:r>
            <a:r>
              <a:rPr lang="en" dirty="0">
                <a:solidFill>
                  <a:schemeClr val="accent2"/>
                </a:solidFill>
              </a:rPr>
              <a:t>Classification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219199"/>
            <a:ext cx="8144289" cy="731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E898AC"/>
                </a:solidFill>
              </a:rPr>
              <a:t>From signal to Image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EEG signals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234D4-DCEB-7999-B141-C7552A9F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6" y="2571750"/>
            <a:ext cx="3720147" cy="1352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EA0BB-7945-391B-5E6C-A04A3E014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717" y="1990281"/>
            <a:ext cx="3443399" cy="2582550"/>
          </a:xfrm>
          <a:prstGeom prst="rect">
            <a:avLst/>
          </a:prstGeom>
        </p:spPr>
      </p:pic>
      <p:sp>
        <p:nvSpPr>
          <p:cNvPr id="6" name="Google Shape;1771;p52">
            <a:extLst>
              <a:ext uri="{FF2B5EF4-FFF2-40B4-BE49-F238E27FC236}">
                <a16:creationId xmlns:a16="http://schemas.microsoft.com/office/drawing/2014/main" id="{7254B993-6358-BEE8-5F5B-101A78236AD7}"/>
              </a:ext>
            </a:extLst>
          </p:cNvPr>
          <p:cNvSpPr/>
          <p:nvPr/>
        </p:nvSpPr>
        <p:spPr>
          <a:xfrm>
            <a:off x="4235326" y="3023900"/>
            <a:ext cx="489145" cy="33776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85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292351"/>
            <a:ext cx="4242849" cy="287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E898AC"/>
                </a:solidFill>
              </a:rPr>
              <a:t>Results: Single subject classification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rgbClr val="E898AC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Accuracy: 78%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EEG signals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572C4-31D3-41FC-CCD9-B98978CB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44" y="1292351"/>
            <a:ext cx="3852705" cy="28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3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292351"/>
            <a:ext cx="4242849" cy="287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E898AC"/>
                </a:solidFill>
              </a:rPr>
              <a:t>Results: Multiple subjects classification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rgbClr val="E898AC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Accuracy: 70%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EEG signals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16E21-AAA4-E649-37E6-C8E004B1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86" y="1292351"/>
            <a:ext cx="3773743" cy="2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292351"/>
            <a:ext cx="4242849" cy="287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E898AC"/>
                </a:solidFill>
              </a:rPr>
              <a:t>Results: Classification across different subjects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rgbClr val="E898AC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Accuracy: 50%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EEG signals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1724A-F1A3-EE83-AA0A-6EEC848D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6" y="1292351"/>
            <a:ext cx="3612313" cy="28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29374" y="46430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CFCC"/>
                </a:solidFill>
              </a:rPr>
              <a:t>Motivation</a:t>
            </a:r>
            <a:endParaRPr sz="5400" dirty="0">
              <a:solidFill>
                <a:srgbClr val="00CFCC"/>
              </a:solidFill>
            </a:endParaRPr>
          </a:p>
        </p:txBody>
      </p:sp>
      <p:sp>
        <p:nvSpPr>
          <p:cNvPr id="6" name="Google Shape;1079;p37">
            <a:extLst>
              <a:ext uri="{FF2B5EF4-FFF2-40B4-BE49-F238E27FC236}">
                <a16:creationId xmlns:a16="http://schemas.microsoft.com/office/drawing/2014/main" id="{96383186-84F0-1A3B-8B7A-C6046F77FC61}"/>
              </a:ext>
            </a:extLst>
          </p:cNvPr>
          <p:cNvSpPr txBox="1">
            <a:spLocks/>
          </p:cNvSpPr>
          <p:nvPr/>
        </p:nvSpPr>
        <p:spPr>
          <a:xfrm>
            <a:off x="1433028" y="1895520"/>
            <a:ext cx="6277944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200" dirty="0"/>
              <a:t>Even if someone is unable to perform a certain task it does not mean that they cannot </a:t>
            </a:r>
            <a:r>
              <a:rPr lang="en-US" sz="3200" dirty="0">
                <a:solidFill>
                  <a:schemeClr val="accent3"/>
                </a:solidFill>
              </a:rPr>
              <a:t>imagine it</a:t>
            </a:r>
          </a:p>
        </p:txBody>
      </p:sp>
    </p:spTree>
    <p:extLst>
      <p:ext uri="{BB962C8B-B14F-4D97-AF65-F5344CB8AC3E}">
        <p14:creationId xmlns:p14="http://schemas.microsoft.com/office/powerpoint/2010/main" val="25496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10426" y="1992475"/>
            <a:ext cx="3101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EEG signals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609343"/>
            <a:ext cx="5364513" cy="3241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Recording of the electrical activity of the brain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Does not have constant amplitude or constant frequency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Data acquisition is done in a non-invasive way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Electroencephalogram(EEG)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49F7A-627D-CAD9-CC5F-FD2778AB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60" y="1804416"/>
            <a:ext cx="2639583" cy="2607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254496" y="1475233"/>
            <a:ext cx="2743200" cy="246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Measured on multiple channels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/>
              <a:t>Neighbour</a:t>
            </a:r>
            <a:r>
              <a:rPr lang="en-US" sz="2000" dirty="0"/>
              <a:t> electrodes share similarities </a:t>
            </a:r>
            <a:endParaRPr lang="en-US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Electroencephalogram(EEG)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319AC-F601-1B59-AB25-F3071723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280159"/>
            <a:ext cx="5147991" cy="32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1391" y="1316736"/>
            <a:ext cx="4060955" cy="198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Computer Interface(BCI)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03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98AC"/>
                </a:solidFill>
              </a:rPr>
              <a:t>Brain Computer Interface(BCI)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2FE01-64FA-14F9-7F70-89BE4DB8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254015"/>
            <a:ext cx="5757591" cy="3391373"/>
          </a:xfrm>
          <a:prstGeom prst="rect">
            <a:avLst/>
          </a:prstGeom>
        </p:spPr>
      </p:pic>
      <p:sp>
        <p:nvSpPr>
          <p:cNvPr id="8" name="Google Shape;465;p26">
            <a:extLst>
              <a:ext uri="{FF2B5EF4-FFF2-40B4-BE49-F238E27FC236}">
                <a16:creationId xmlns:a16="http://schemas.microsoft.com/office/drawing/2014/main" id="{C35B9869-F2D6-9494-2C03-BC0354D13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24" y="2182369"/>
            <a:ext cx="2279904" cy="137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Closed loop control system</a:t>
            </a:r>
            <a:endParaRPr lang="en-US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9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75365" y="1316736"/>
            <a:ext cx="4316982" cy="198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EEG signals classification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94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609343"/>
            <a:ext cx="8144289" cy="3241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E898AC"/>
                </a:solidFill>
              </a:rPr>
              <a:t>Methods: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000" dirty="0"/>
              <a:t>Classic approach using Machine Learning witch has multiple disadvantages</a:t>
            </a:r>
            <a:endParaRPr lang="en-US" sz="2200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2200" dirty="0"/>
              <a:t>A modern approach using Convolutional Neural Networks</a:t>
            </a:r>
            <a:endParaRPr lang="en-US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CFCC"/>
                </a:solidFill>
              </a:rPr>
              <a:t>EEG signals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869818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153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Share Tech</vt:lpstr>
      <vt:lpstr>Maven Pro</vt:lpstr>
      <vt:lpstr>Livvic Light</vt:lpstr>
      <vt:lpstr>Arial</vt:lpstr>
      <vt:lpstr>Nunito Light</vt:lpstr>
      <vt:lpstr>Fira Sans Extra Condensed Medium</vt:lpstr>
      <vt:lpstr>Data Science Consulting by Slidesgo</vt:lpstr>
      <vt:lpstr>EEG Motor Imagery Classification</vt:lpstr>
      <vt:lpstr>Motivation</vt:lpstr>
      <vt:lpstr>EEG signals</vt:lpstr>
      <vt:lpstr>Electroencephalogram(EEG)</vt:lpstr>
      <vt:lpstr>Electroencephalogram(EEG)</vt:lpstr>
      <vt:lpstr>Brain Computer Interface(BCI)</vt:lpstr>
      <vt:lpstr>Brain Computer Interface(BCI)</vt:lpstr>
      <vt:lpstr>EEG signals classification</vt:lpstr>
      <vt:lpstr>EEG signals classification</vt:lpstr>
      <vt:lpstr>EEG signals classification</vt:lpstr>
      <vt:lpstr>EEG signals classification</vt:lpstr>
      <vt:lpstr>EEG signals classification</vt:lpstr>
      <vt:lpstr>EEG signals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Iustin Markis</cp:lastModifiedBy>
  <cp:revision>3</cp:revision>
  <dcterms:modified xsi:type="dcterms:W3CDTF">2022-05-23T14:27:02Z</dcterms:modified>
</cp:coreProperties>
</file>