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5" r:id="rId3"/>
    <p:sldId id="260" r:id="rId4"/>
    <p:sldId id="261" r:id="rId5"/>
    <p:sldId id="262" r:id="rId6"/>
    <p:sldId id="263" r:id="rId7"/>
    <p:sldId id="258" r:id="rId8"/>
    <p:sldId id="267" r:id="rId9"/>
    <p:sldId id="266" r:id="rId10"/>
    <p:sldId id="268" r:id="rId11"/>
    <p:sldId id="273" r:id="rId12"/>
    <p:sldId id="259" r:id="rId13"/>
    <p:sldId id="269" r:id="rId14"/>
    <p:sldId id="271" r:id="rId15"/>
    <p:sldId id="272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14F9-A9BB-4544-A6F6-2CF3DCC96380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573BE-13D7-4F09-BFDF-4E08AF9D2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573BE-13D7-4F09-BFDF-4E08AF9D23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Функція </a:t>
            </a:r>
            <a:r>
              <a:rPr lang="uk-UA" sz="7200" dirty="0" smtClean="0"/>
              <a:t>Шпрага-Гранді у комбінаторній теорії ігор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4953000"/>
            <a:ext cx="3657600" cy="53340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uk-UA" dirty="0" smtClean="0"/>
              <a:t>Підготував ст. групи ПМА-51м</a:t>
            </a:r>
          </a:p>
          <a:p>
            <a:pPr algn="r"/>
            <a:r>
              <a:rPr lang="uk-UA" dirty="0" smtClean="0"/>
              <a:t>Мацех М.О.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7800" y="5659582"/>
            <a:ext cx="3657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r"/>
            <a:r>
              <a:rPr lang="uk-UA" dirty="0" smtClean="0"/>
              <a:t>Науковий керівник</a:t>
            </a:r>
          </a:p>
          <a:p>
            <a:pPr algn="r"/>
            <a:r>
              <a:rPr lang="uk-UA" dirty="0" smtClean="0"/>
              <a:t>Дудзяний І.М.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Алгоритм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438400"/>
            <a:ext cx="9144000" cy="3124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0"/>
            <a:endParaRPr lang="uk-UA" dirty="0" smtClean="0"/>
          </a:p>
          <a:p>
            <a:pPr lvl="0"/>
            <a:r>
              <a:rPr lang="uk-UA" dirty="0" smtClean="0"/>
              <a:t>4.</a:t>
            </a:r>
          </a:p>
          <a:p>
            <a:pPr lvl="0"/>
            <a:r>
              <a:rPr lang="uk-UA" dirty="0" smtClean="0"/>
              <a:t>Якщо </a:t>
            </a:r>
            <a:r>
              <a:rPr lang="uk-UA" dirty="0"/>
              <a:t>отримане значення рівне </a:t>
            </a:r>
            <a:r>
              <a:rPr lang="uk-UA" dirty="0" smtClean="0"/>
              <a:t>нулю - гравець програє. Інакше виграє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Оптимальна гра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819400"/>
            <a:ext cx="914400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uk-UA" dirty="0" smtClean="0"/>
              <a:t>Оптимальній хід можна знайти розв’язавши відповідне нім-рівняння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0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Приклад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276600"/>
                <a:ext cx="8229600" cy="1447799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uk-UA" i="1">
                          <a:latin typeface="Cambria Math"/>
                        </a:rPr>
                        <m:t>=</m:t>
                      </m:r>
                      <m:r>
                        <a:rPr lang="uk-UA" i="1">
                          <a:latin typeface="Cambria Math"/>
                        </a:rPr>
                        <m:t>𝑚𝑒𝑥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uk-UA" i="1">
                              <a:latin typeface="Cambria Math"/>
                            </a:rPr>
                            <m:t>,</m:t>
                          </m:r>
                          <m:nary>
                            <m:naryPr>
                              <m:chr m:val="⋃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uk-UA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−2)⊕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−1)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276600"/>
                <a:ext cx="8229600" cy="14477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609600" y="19050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sz="4400" dirty="0" smtClean="0"/>
              <a:t>Гра «Хрестики-Хрестики»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04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Приклад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9050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sz="4400" dirty="0" smtClean="0"/>
              <a:t>Гра «Заведи ферзя в кут»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733800"/>
                <a:ext cx="9144000" cy="762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uk-UA" sz="180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uk-UA" sz="1800" i="1">
                        <a:latin typeface="Cambria Math"/>
                      </a:rPr>
                      <m:t>=</m:t>
                    </m:r>
                    <m:r>
                      <a:rPr lang="uk-UA" sz="1800" i="1">
                        <a:latin typeface="Cambria Math"/>
                      </a:rPr>
                      <m:t>𝑚𝑒𝑥</m:t>
                    </m:r>
                    <m:r>
                      <a:rPr lang="uk-UA" sz="1800" i="1">
                        <a:latin typeface="Cambria Math"/>
                      </a:rPr>
                      <m:t>{</m:t>
                    </m:r>
                    <m:nary>
                      <m:naryPr>
                        <m:chr m:val="⋃"/>
                        <m:limLoc m:val="undOvr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uk-UA" sz="1800" i="1">
                            <a:latin typeface="Cambria Math"/>
                          </a:rPr>
                          <m:t>𝑖</m:t>
                        </m:r>
                        <m:r>
                          <a:rPr lang="uk-UA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uk-UA" sz="1800" i="1">
                            <a:latin typeface="Cambria Math"/>
                          </a:rPr>
                          <m:t>𝑛</m:t>
                        </m:r>
                        <m:r>
                          <a:rPr lang="uk-UA" sz="18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uk-UA" sz="1800" i="1">
                            <a:latin typeface="Cambria Math"/>
                          </a:rPr>
                          <m:t>𝑔</m:t>
                        </m:r>
                        <m:r>
                          <a:rPr lang="uk-UA" sz="1800" i="1">
                            <a:latin typeface="Cambria Math"/>
                          </a:rPr>
                          <m:t>(</m:t>
                        </m:r>
                        <m:r>
                          <a:rPr lang="uk-UA" sz="1800" i="1">
                            <a:latin typeface="Cambria Math"/>
                          </a:rPr>
                          <m:t>𝑛</m:t>
                        </m:r>
                        <m:r>
                          <a:rPr lang="uk-UA" sz="1800" i="1">
                            <a:latin typeface="Cambria Math"/>
                          </a:rPr>
                          <m:t>−</m:t>
                        </m:r>
                        <m:r>
                          <a:rPr lang="uk-UA" sz="1800" i="1">
                            <a:latin typeface="Cambria Math"/>
                          </a:rPr>
                          <m:t>𝑖</m:t>
                        </m:r>
                        <m:r>
                          <a:rPr lang="uk-UA" sz="1800" i="1">
                            <a:latin typeface="Cambria Math"/>
                          </a:rPr>
                          <m:t>,</m:t>
                        </m:r>
                        <m:r>
                          <a:rPr lang="uk-UA" sz="1800" i="1">
                            <a:latin typeface="Cambria Math"/>
                          </a:rPr>
                          <m:t>𝑚</m:t>
                        </m:r>
                        <m:r>
                          <a:rPr lang="uk-UA" sz="1800" i="1">
                            <a:latin typeface="Cambria Math"/>
                          </a:rPr>
                          <m:t>)∪</m:t>
                        </m:r>
                        <m:nary>
                          <m:naryPr>
                            <m:chr m:val="⋃"/>
                            <m:limLoc m:val="undOvr"/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uk-UA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func>
                              <m:func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uk-UA" sz="1800">
                                    <a:latin typeface="Cambria Math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18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uk-UA" sz="1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uk-UA" sz="18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uk-UA" sz="1800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uk-UA" sz="1800" i="1">
                                <a:latin typeface="Cambria Math"/>
                              </a:rPr>
                              <m:t>𝑔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𝑛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)∪</m:t>
                            </m:r>
                            <m:nary>
                              <m:naryPr>
                                <m:chr m:val="⋃"/>
                                <m:limLoc m:val="undOvr"/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uk-UA" sz="1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uk-UA" sz="18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uk-UA" sz="1800" i="1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uk-UA" sz="18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uk-UA" sz="1800" i="1"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733800"/>
                <a:ext cx="9144000" cy="762000"/>
              </a:xfrm>
              <a:blipFill rotWithShape="1">
                <a:blip r:embed="rId2"/>
                <a:stretch>
                  <a:fillRect l="-400" t="-36000" b="-2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7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Приклад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9050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sz="4400" dirty="0" smtClean="0"/>
              <a:t>Гра «Гризун» («</a:t>
            </a:r>
            <a:r>
              <a:rPr lang="en-US" sz="4400" dirty="0" smtClean="0"/>
              <a:t>Chomp</a:t>
            </a:r>
            <a:r>
              <a:rPr lang="uk-UA" sz="4400" dirty="0" smtClean="0"/>
              <a:t>»</a:t>
            </a:r>
            <a:r>
              <a:rPr lang="en-US" sz="4400" dirty="0" smtClean="0"/>
              <a:t>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3733800"/>
                <a:ext cx="8991600" cy="2286000"/>
              </a:xfrm>
            </p:spPr>
            <p:txBody>
              <a:bodyPr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uk-UA" sz="2800" b="0" i="1" smtClean="0">
                        <a:latin typeface="Cambria Math"/>
                      </a:rPr>
                      <m:t>Не піддається аналізу теорією Шпрага−Гранді </m:t>
                    </m:r>
                  </m:oMath>
                </a14:m>
                <a:r>
                  <a:rPr lang="uk-UA" sz="2800" b="0" i="1" dirty="0" smtClean="0">
                    <a:latin typeface="Cambria Math"/>
                  </a:rPr>
                  <a:t/>
                </a:r>
                <a:br>
                  <a:rPr lang="uk-UA" sz="2800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uk-UA" sz="2800" b="0" i="1" smtClean="0">
                        <a:latin typeface="Cambria Math"/>
                      </a:rPr>
                      <m:t>через наявність циклів у графі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3733800"/>
                <a:ext cx="8991600" cy="22860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4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Висновок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505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lang="uk-UA" dirty="0" smtClean="0"/>
              <a:t>Розглянуто рівноправні ігри</a:t>
            </a:r>
          </a:p>
          <a:p>
            <a:pPr>
              <a:lnSpc>
                <a:spcPct val="220000"/>
              </a:lnSpc>
            </a:pPr>
            <a:r>
              <a:rPr lang="uk-UA" dirty="0" smtClean="0"/>
              <a:t>Викладено і реалізовано алгоритм їх розвязку</a:t>
            </a:r>
          </a:p>
          <a:p>
            <a:pPr>
              <a:lnSpc>
                <a:spcPct val="220000"/>
              </a:lnSpc>
            </a:pPr>
            <a:r>
              <a:rPr lang="uk-UA" dirty="0" smtClean="0"/>
              <a:t>Проведено аналіз швидкодії, додані оптимізації</a:t>
            </a:r>
          </a:p>
          <a:p>
            <a:pPr>
              <a:lnSpc>
                <a:spcPct val="220000"/>
              </a:lnSpc>
            </a:pPr>
            <a:r>
              <a:rPr lang="uk-UA" dirty="0" smtClean="0"/>
              <a:t>Знайдено спосіб пошуку оптимального ходу (для деяких ігор)</a:t>
            </a:r>
          </a:p>
          <a:p>
            <a:pPr>
              <a:lnSpc>
                <a:spcPct val="220000"/>
              </a:lnSpc>
            </a:pPr>
            <a:r>
              <a:rPr lang="uk-UA" dirty="0" smtClean="0"/>
              <a:t>Проаналізовано можливі подальші дослідження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0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600200"/>
          </a:xfrm>
        </p:spPr>
        <p:txBody>
          <a:bodyPr/>
          <a:lstStyle/>
          <a:p>
            <a:r>
              <a:rPr lang="uk-UA" dirty="0" smtClean="0"/>
              <a:t>Дякую за увагу!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600200"/>
          </a:xfrm>
        </p:spPr>
        <p:txBody>
          <a:bodyPr/>
          <a:lstStyle/>
          <a:p>
            <a:r>
              <a:rPr lang="uk-UA" dirty="0" smtClean="0">
                <a:latin typeface="Calibri" pitchFamily="34" charset="0"/>
                <a:cs typeface="Calibri" pitchFamily="34" charset="0"/>
              </a:rPr>
              <a:t>Комбінаторні ігри</a:t>
            </a:r>
            <a:br>
              <a:rPr lang="uk-UA" dirty="0" smtClean="0">
                <a:latin typeface="Calibri" pitchFamily="34" charset="0"/>
                <a:cs typeface="Calibri" pitchFamily="34" charset="0"/>
              </a:rPr>
            </a:br>
            <a:r>
              <a:rPr lang="uk-UA" dirty="0" smtClean="0">
                <a:latin typeface="Calibri" pitchFamily="34" charset="0"/>
                <a:cs typeface="Calibri" pitchFamily="34" charset="0"/>
              </a:rPr>
              <a:t>Рівноправні ігри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Теорія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69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2286000"/>
          </a:xfrm>
        </p:spPr>
        <p:txBody>
          <a:bodyPr/>
          <a:lstStyle/>
          <a:p>
            <a:r>
              <a:rPr lang="uk-UA" dirty="0">
                <a:latin typeface="Calibri" pitchFamily="34" charset="0"/>
                <a:cs typeface="Calibri" pitchFamily="34" charset="0"/>
              </a:rPr>
              <a:t>Розв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’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язок:</a:t>
            </a:r>
            <a:br>
              <a:rPr lang="uk-UA" dirty="0" smtClean="0">
                <a:latin typeface="Calibri" pitchFamily="34" charset="0"/>
                <a:cs typeface="Calibri" pitchFamily="34" charset="0"/>
              </a:rPr>
            </a:br>
            <a:r>
              <a:rPr lang="uk-UA" dirty="0" smtClean="0">
                <a:latin typeface="Calibri" pitchFamily="34" charset="0"/>
                <a:cs typeface="Calibri" pitchFamily="34" charset="0"/>
              </a:rPr>
              <a:t>передбачення  </a:t>
            </a:r>
            <a:r>
              <a:rPr lang="uk-UA" dirty="0">
                <a:latin typeface="Calibri" pitchFamily="34" charset="0"/>
                <a:cs typeface="Calibri" pitchFamily="34" charset="0"/>
              </a:rPr>
              <a:t>переможця при оптимальній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грі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Теорія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97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066800"/>
          </a:xfrm>
        </p:spPr>
        <p:txBody>
          <a:bodyPr/>
          <a:lstStyle/>
          <a:p>
            <a:r>
              <a:rPr lang="uk-UA" dirty="0">
                <a:latin typeface="Calibri" pitchFamily="34" charset="0"/>
                <a:cs typeface="Calibri" pitchFamily="34" charset="0"/>
              </a:rPr>
              <a:t>Гра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Нім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Теорія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95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76600"/>
            <a:ext cx="82296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uk-UA" dirty="0" smtClean="0">
                <a:latin typeface="Calibri" pitchFamily="34" charset="0"/>
                <a:cs typeface="Calibri" pitchFamily="34" charset="0"/>
              </a:rPr>
              <a:t>Теорема Шпрага-Гранді:</a:t>
            </a:r>
            <a:br>
              <a:rPr lang="uk-UA" dirty="0" smtClean="0">
                <a:latin typeface="Calibri" pitchFamily="34" charset="0"/>
                <a:cs typeface="Calibri" pitchFamily="34" charset="0"/>
              </a:rPr>
            </a:br>
            <a:r>
              <a:rPr lang="uk-UA" dirty="0" smtClean="0">
                <a:latin typeface="Calibri" pitchFamily="34" charset="0"/>
                <a:cs typeface="Calibri" pitchFamily="34" charset="0"/>
              </a:rPr>
              <a:t>будь-яка рівноправна гра еквівалентна грі Нім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Теорія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11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914400"/>
          </a:xfrm>
        </p:spPr>
        <p:txBody>
          <a:bodyPr/>
          <a:lstStyle/>
          <a:p>
            <a:r>
              <a:rPr lang="uk-UA" dirty="0">
                <a:latin typeface="Calibri" pitchFamily="34" charset="0"/>
                <a:cs typeface="Calibri" pitchFamily="34" charset="0"/>
              </a:rPr>
              <a:t>Суми ігор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Теорія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11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Алгоритм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438400"/>
            <a:ext cx="914400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uk-UA" dirty="0" smtClean="0"/>
              <a:t>1.</a:t>
            </a:r>
          </a:p>
          <a:p>
            <a:pPr lvl="0"/>
            <a:r>
              <a:rPr lang="uk-UA" dirty="0" smtClean="0"/>
              <a:t>Виписати </a:t>
            </a:r>
            <a:r>
              <a:rPr lang="uk-UA" dirty="0"/>
              <a:t>всі можливі переходи в інші стани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Алгоритм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362200"/>
            <a:ext cx="8610600" cy="3505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1" algn="ctr"/>
            <a:r>
              <a:rPr lang="uk-UA" sz="5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2</a:t>
            </a:r>
            <a:r>
              <a:rPr lang="uk-UA" sz="4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.</a:t>
            </a:r>
          </a:p>
          <a:p>
            <a:pPr lvl="1" algn="ctr"/>
            <a:r>
              <a:rPr lang="uk-UA" sz="32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А) </a:t>
            </a:r>
            <a:r>
              <a:rPr lang="uk-UA" sz="3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Якщо </a:t>
            </a:r>
            <a:r>
              <a:rPr lang="uk-UA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перехід веде в одну гру – </a:t>
            </a:r>
            <a:r>
              <a:rPr lang="uk-UA" sz="3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виконати кроки 1, 2а для нової гри</a:t>
            </a:r>
            <a:endParaRPr lang="en-US" sz="32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lvl="1" algn="ctr"/>
            <a:r>
              <a:rPr lang="uk-UA" sz="32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Б) </a:t>
            </a:r>
            <a:r>
              <a:rPr lang="uk-UA" sz="3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Якщо </a:t>
            </a:r>
            <a:r>
              <a:rPr lang="uk-UA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перехід веде в в суму ігор – порахувати значення Шпрага-Гранді як нім-суму значень Шпрага-Гранді цих ігор</a:t>
            </a:r>
            <a:endParaRPr lang="en-US" sz="32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69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Алгоритм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3345" y="23622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uk-UA" dirty="0" smtClean="0"/>
              <a:t>3.</a:t>
            </a:r>
          </a:p>
          <a:p>
            <a:pPr lvl="0"/>
            <a:r>
              <a:rPr lang="uk-UA" dirty="0" smtClean="0"/>
              <a:t>Порахувати </a:t>
            </a:r>
            <a:r>
              <a:rPr lang="en-US" i="1" dirty="0" err="1" smtClean="0"/>
              <a:t>mex</a:t>
            </a:r>
            <a:r>
              <a:rPr lang="en-US" dirty="0" smtClean="0"/>
              <a:t> </a:t>
            </a:r>
            <a:r>
              <a:rPr lang="uk-UA" dirty="0"/>
              <a:t>для цих значень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80</TotalTime>
  <Words>288</Words>
  <Application>Microsoft Office PowerPoint</Application>
  <PresentationFormat>On-screen Show (4:3)</PresentationFormat>
  <Paragraphs>48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Функція Шпрага-Гранді у комбінаторній теорії ігор</vt:lpstr>
      <vt:lpstr>Комбінаторні ігри Рівноправні ігри</vt:lpstr>
      <vt:lpstr>Розв’язок: передбачення  переможця при оптимальній грі</vt:lpstr>
      <vt:lpstr>Гра Нім</vt:lpstr>
      <vt:lpstr>Теорема Шпрага-Гранді: будь-яка рівноправна гра еквівалентна грі Нім</vt:lpstr>
      <vt:lpstr>Суми ігор</vt:lpstr>
      <vt:lpstr>Алгоритм</vt:lpstr>
      <vt:lpstr>Алгоритм</vt:lpstr>
      <vt:lpstr>Алгоритм</vt:lpstr>
      <vt:lpstr>Алгоритм</vt:lpstr>
      <vt:lpstr>Оптимальна гра</vt:lpstr>
      <vt:lpstr>Приклад</vt:lpstr>
      <vt:lpstr>Приклад</vt:lpstr>
      <vt:lpstr>Приклад</vt:lpstr>
      <vt:lpstr>Висновок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Функція Шпрага-Гранді у комбінаторній теорії ігор</dc:title>
  <dc:creator>Harry</dc:creator>
  <cp:lastModifiedBy>Harry</cp:lastModifiedBy>
  <cp:revision>115</cp:revision>
  <dcterms:created xsi:type="dcterms:W3CDTF">2006-08-16T00:00:00Z</dcterms:created>
  <dcterms:modified xsi:type="dcterms:W3CDTF">2012-05-08T06:03:17Z</dcterms:modified>
</cp:coreProperties>
</file>