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5" r:id="rId3"/>
    <p:sldId id="274" r:id="rId4"/>
    <p:sldId id="275" r:id="rId5"/>
    <p:sldId id="260" r:id="rId6"/>
    <p:sldId id="279" r:id="rId7"/>
    <p:sldId id="276" r:id="rId8"/>
    <p:sldId id="277" r:id="rId9"/>
    <p:sldId id="262" r:id="rId10"/>
    <p:sldId id="280" r:id="rId11"/>
    <p:sldId id="281" r:id="rId12"/>
    <p:sldId id="282" r:id="rId13"/>
    <p:sldId id="258" r:id="rId14"/>
    <p:sldId id="267" r:id="rId15"/>
    <p:sldId id="266" r:id="rId16"/>
    <p:sldId id="268" r:id="rId17"/>
    <p:sldId id="273" r:id="rId18"/>
    <p:sldId id="283" r:id="rId19"/>
    <p:sldId id="259" r:id="rId20"/>
    <p:sldId id="269" r:id="rId21"/>
    <p:sldId id="271" r:id="rId22"/>
    <p:sldId id="284" r:id="rId23"/>
    <p:sldId id="272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14F9-A9BB-4544-A6F6-2CF3DCC96380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573BE-13D7-4F09-BFDF-4E08AF9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573BE-13D7-4F09-BFDF-4E08AF9D2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267200"/>
          </a:xfrm>
        </p:spPr>
        <p:txBody>
          <a:bodyPr/>
          <a:lstStyle/>
          <a:p>
            <a:r>
              <a:rPr lang="uk-UA" dirty="0" smtClean="0"/>
              <a:t>Функція </a:t>
            </a:r>
            <a:r>
              <a:rPr lang="uk-UA" sz="7200" dirty="0" smtClean="0"/>
              <a:t>Шпрага-Гранді у комбінаторній теорії ігор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5715000"/>
            <a:ext cx="3657600" cy="5334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uk-UA" dirty="0" smtClean="0"/>
              <a:t>Виконав </a:t>
            </a:r>
            <a:r>
              <a:rPr lang="uk-UA" dirty="0" smtClean="0"/>
              <a:t>ст. групи ПМА-51м</a:t>
            </a:r>
          </a:p>
          <a:p>
            <a:pPr algn="r"/>
            <a:r>
              <a:rPr lang="uk-UA" dirty="0" smtClean="0"/>
              <a:t>Мацех М.О.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 Шпрага-Гранді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346364" y="2819400"/>
                <a:ext cx="8229600" cy="22098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ts val="58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2"/>
                    </a:solidFill>
                    <a:effectLst>
                      <a:outerShdw blurRad="63500" dist="38100" dir="5400000" algn="t" rotWithShape="0">
                        <a:prstClr val="black">
                          <a:alpha val="25000"/>
                        </a:prstClr>
                      </a:outerShdw>
                    </a:effectLst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uk-UA" sz="2800" i="1">
                          <a:effectLst/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uk-UA" sz="2800" i="1">
                              <a:effectLst/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uk-UA" sz="2800" i="1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uk-UA" sz="28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28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0, </m:t>
                              </m:r>
                              <m:r>
                                <a:rPr lang="en-US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=∅</m:t>
                              </m:r>
                            </m:e>
                            <m:e>
                              <m:r>
                                <a:rPr lang="uk-UA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𝑚𝑒𝑥</m:t>
                              </m:r>
                              <m:d>
                                <m:dPr>
                                  <m:ctrlPr>
                                    <a:rPr lang="uk-UA" sz="28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28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uk-UA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uk-UA" sz="28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uk-UA" sz="28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uk-UA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uk-UA" sz="28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,…,</m:t>
                                  </m:r>
                                  <m:r>
                                    <a:rPr lang="uk-UA" sz="28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uk-UA" sz="2800" i="1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uk-UA" sz="2800" i="1">
                                              <a:effectLst/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2800" i="1">
                                  <a:effectLst/>
                                  <a:latin typeface="Cambria Math"/>
                                  <a:ea typeface="Cambria Math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effectLst/>
                  <a:latin typeface="Cambria Math"/>
                  <a:ea typeface="Cambria Math"/>
                </a:endParaRPr>
              </a:p>
              <a:p>
                <a:r>
                  <a:rPr lang="uk-UA" sz="2800" i="1" dirty="0">
                    <a:effectLst/>
                    <a:latin typeface="Cambria Math"/>
                    <a:ea typeface="Cambria Math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uk-UA" sz="2800" i="1">
                        <a:effectLst/>
                        <a:latin typeface="Cambria Math"/>
                        <a:ea typeface="Cambria Math"/>
                      </a:rPr>
                      <m:t>,</m:t>
                    </m:r>
                    <m:r>
                      <a:rPr lang="uk-UA" sz="2800" i="1">
                        <a:effectLst/>
                        <a:latin typeface="Cambria Math"/>
                        <a:ea typeface="Cambria Math"/>
                      </a:rPr>
                      <m:t>𝑖</m:t>
                    </m:r>
                    <m:r>
                      <a:rPr lang="uk-UA" sz="2800" i="1">
                        <a:effectLst/>
                        <a:latin typeface="Cambria Math"/>
                        <a:ea typeface="Cambria Math"/>
                      </a:rPr>
                      <m:t>=0,…,</m:t>
                    </m:r>
                    <m:r>
                      <a:rPr lang="uk-UA" sz="2800" i="1">
                        <a:effectLst/>
                        <a:latin typeface="Cambria Math"/>
                        <a:ea typeface="Cambria Math"/>
                      </a:rPr>
                      <m:t>𝑁</m:t>
                    </m:r>
                    <m:r>
                      <a:rPr lang="uk-UA" sz="2800" i="1">
                        <a:effectLst/>
                        <a:latin typeface="Cambria Math"/>
                        <a:ea typeface="Cambria Math"/>
                      </a:rPr>
                      <m:t>−всі можливі переходи зі стану </m:t>
                    </m:r>
                    <m:r>
                      <a:rPr lang="en-US" sz="2800" i="1">
                        <a:effectLst/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sz="2800" i="1" dirty="0">
                  <a:effectLst/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4" y="2819400"/>
                <a:ext cx="8229600" cy="2209800"/>
              </a:xfrm>
              <a:prstGeom prst="rect">
                <a:avLst/>
              </a:prstGeom>
              <a:blipFill rotWithShape="1">
                <a:blip r:embed="rId2"/>
                <a:stretch>
                  <a:fillRect l="-1407" b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3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dirty="0">
                <a:latin typeface="Calibri" pitchFamily="34" charset="0"/>
                <a:cs typeface="Calibri" pitchFamily="34" charset="0"/>
              </a:rPr>
              <a:t>Теорема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Шпрага-Гранді про суму ігор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36576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uk-UA" sz="4000" dirty="0" smtClean="0">
                <a:latin typeface="Calibri" pitchFamily="34" charset="0"/>
                <a:cs typeface="Calibri" pitchFamily="34" charset="0"/>
              </a:rPr>
              <a:t>Значення Шпрага-Гранді суми ігор рівне нім-сумі значень Шпрага-Гранді цих ігор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2860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uk-UA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/>
              </a:rPr>
              <a:t>Сумою</a:t>
            </a:r>
            <a:r>
              <a:rPr lang="uk-UA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/>
              </a:rPr>
              <a:t> ігор називають гру, суть якої полягає у виборі однієї з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/>
              </a:rPr>
              <a:t>n</a:t>
            </a:r>
            <a:r>
              <a:rPr lang="uk-UA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/>
              </a:rPr>
              <a:t> ігор і робленні ходу у цій конкретній грі.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8621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/>
          <a:lstStyle/>
          <a:p>
            <a:r>
              <a:rPr lang="uk-UA" sz="6600" dirty="0" smtClean="0"/>
              <a:t>Алгоритм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986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4384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lvl="0" algn="l"/>
            <a:r>
              <a:rPr lang="uk-UA" dirty="0" smtClean="0"/>
              <a:t>1.</a:t>
            </a:r>
          </a:p>
          <a:p>
            <a:pPr marL="457200" lvl="0" algn="l"/>
            <a:r>
              <a:rPr lang="uk-UA" dirty="0" smtClean="0"/>
              <a:t>Виписати </a:t>
            </a:r>
            <a:r>
              <a:rPr lang="uk-UA" dirty="0"/>
              <a:t>всі можливі переходи в інші стани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3622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1"/>
            <a:r>
              <a:rPr lang="uk-UA" sz="5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2</a:t>
            </a:r>
            <a:r>
              <a:rPr lang="uk-UA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</a:t>
            </a:r>
          </a:p>
          <a:p>
            <a:pPr lvl="1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одну гру –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виконати кроки 1, 2а для нової гри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lvl="1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в суму ігор – порахувати значення Шпрага-Гранді як нім-суму значень Шпрага-Гранді цих ігор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362200"/>
            <a:ext cx="91440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algn="l"/>
            <a:r>
              <a:rPr lang="uk-UA" dirty="0" smtClean="0"/>
              <a:t>3</a:t>
            </a:r>
            <a:r>
              <a:rPr lang="uk-UA" dirty="0"/>
              <a:t>.</a:t>
            </a:r>
          </a:p>
          <a:p>
            <a:pPr marL="457200" algn="l"/>
            <a:r>
              <a:rPr lang="uk-UA" dirty="0"/>
              <a:t>Порахувати </a:t>
            </a:r>
            <a:r>
              <a:rPr lang="en-US" i="1" dirty="0" err="1"/>
              <a:t>mex</a:t>
            </a:r>
            <a:r>
              <a:rPr lang="en-US" dirty="0"/>
              <a:t> </a:t>
            </a:r>
            <a:r>
              <a:rPr lang="uk-UA" dirty="0"/>
              <a:t>для цих значень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438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 algn="l"/>
            <a:endParaRPr lang="uk-UA" dirty="0" smtClean="0"/>
          </a:p>
          <a:p>
            <a:pPr marL="457200" lvl="0" algn="l"/>
            <a:r>
              <a:rPr lang="uk-UA" dirty="0"/>
              <a:t>4.</a:t>
            </a:r>
          </a:p>
          <a:p>
            <a:pPr marL="457200" lvl="0" algn="l"/>
            <a:r>
              <a:rPr lang="uk-UA" dirty="0"/>
              <a:t>Якщо </a:t>
            </a:r>
            <a:r>
              <a:rPr lang="uk-UA" dirty="0"/>
              <a:t>отримане значення рівне </a:t>
            </a:r>
            <a:r>
              <a:rPr lang="uk-UA" dirty="0"/>
              <a:t>нулю - гравець програє. Інакше виграє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Оптимальна гра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Оптимальній хід можна знайти розв’язавши відповідне нім-рівняння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/>
          <a:lstStyle/>
          <a:p>
            <a:r>
              <a:rPr lang="uk-UA" sz="6600" dirty="0" smtClean="0"/>
              <a:t>Практика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1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uk-UA" dirty="0"/>
              <a:t>Гра </a:t>
            </a:r>
            <a:r>
              <a:rPr lang="uk-UA" dirty="0" smtClean="0"/>
              <a:t>«Шахи Доусона»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48200"/>
                <a:ext cx="8229600" cy="144779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𝑚𝑒𝑥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chr m:val="⋃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−2)⊕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48200"/>
                <a:ext cx="8229600" cy="1447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pic>
        <p:nvPicPr>
          <p:cNvPr id="2050" name="Picture 2" descr="D:\apps\edu\MasterThesis\PaperWork\pics\DawsonChess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40528"/>
            <a:ext cx="5410200" cy="18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514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8800" b="1" dirty="0" smtClean="0"/>
              <a:t>Теорія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96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 «Заведи ферзя в кут»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257800"/>
                <a:ext cx="9144000" cy="1143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r>
                        <a:rPr lang="uk-UA" sz="2000" i="1">
                          <a:latin typeface="Cambria Math"/>
                        </a:rPr>
                        <m:t>𝑚𝑒𝑥</m:t>
                      </m:r>
                      <m:r>
                        <a:rPr lang="uk-UA" sz="2000" i="1">
                          <a:latin typeface="Cambria Math"/>
                        </a:rPr>
                        <m:t>{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  <m:r>
                            <a:rPr lang="uk-UA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uk-UA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uk-UA" sz="2000" i="1">
                              <a:latin typeface="Cambria Math"/>
                            </a:rPr>
                            <m:t>𝑔</m:t>
                          </m:r>
                          <m:r>
                            <a:rPr lang="uk-UA" sz="2000" i="1">
                              <a:latin typeface="Cambria Math"/>
                            </a:rPr>
                            <m:t>(</m:t>
                          </m:r>
                          <m:r>
                            <a:rPr lang="uk-UA" sz="2000" i="1">
                              <a:latin typeface="Cambria Math"/>
                            </a:rPr>
                            <m:t>𝑛</m:t>
                          </m:r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  <m:r>
                            <a:rPr lang="uk-UA" sz="2000" i="1">
                              <a:latin typeface="Cambria Math"/>
                            </a:rPr>
                            <m:t>,</m:t>
                          </m:r>
                          <m:r>
                            <a:rPr lang="uk-UA" sz="2000" i="1">
                              <a:latin typeface="Cambria Math"/>
                            </a:rPr>
                            <m:t>𝑚</m:t>
                          </m:r>
                          <m:r>
                            <a:rPr lang="uk-UA" sz="2000" i="1">
                              <a:latin typeface="Cambria Math"/>
                            </a:rPr>
                            <m:t>)∪</m:t>
                          </m:r>
                          <m:nary>
                            <m:naryPr>
                              <m:chr m:val="⋃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 sz="2000">
                                      <a:latin typeface="Cambria Math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uk-UA" sz="20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)∪</m:t>
                              </m:r>
                              <m:nary>
                                <m:naryPr>
                                  <m:chr m:val="⋃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uk-UA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257800"/>
                <a:ext cx="91440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:\apps\edu\MasterThesis\PaperWork\pics\queen_bo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 «Гризун» («</a:t>
            </a:r>
            <a:r>
              <a:rPr lang="en-US" dirty="0"/>
              <a:t>Chomp</a:t>
            </a:r>
            <a:r>
              <a:rPr lang="uk-UA" dirty="0"/>
              <a:t>»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545" y="5029200"/>
                <a:ext cx="8991600" cy="9906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uk-UA" sz="2800" b="0" i="1" smtClean="0">
                          <a:latin typeface="Cambria Math"/>
                        </a:rPr>
                        <m:t>Не піддається аналізу теорією Шпрага−Гранді </m:t>
                      </m:r>
                    </m:oMath>
                    <m:oMath xmlns:m="http://schemas.openxmlformats.org/officeDocument/2006/math">
                      <m:r>
                        <a:rPr lang="uk-UA" sz="2800" b="0" i="1" smtClean="0">
                          <a:latin typeface="Cambria Math"/>
                        </a:rPr>
                        <m:t>через наявність циклів у графі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45" y="5029200"/>
                <a:ext cx="8991600" cy="990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D:\apps\edu\MasterThesis\PaperWork\pics\cho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65564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apps\edu\MasterThesis\PaperWork\pics\program-snap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" y="1524000"/>
            <a:ext cx="8984673" cy="4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uk-UA" dirty="0" smtClean="0"/>
              <a:t>Програмна реалізація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Висновок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3810000"/>
          </a:xfrm>
        </p:spPr>
        <p:txBody>
          <a:bodyPr>
            <a:noAutofit/>
          </a:bodyPr>
          <a:lstStyle/>
          <a:p>
            <a:pPr marL="457200">
              <a:lnSpc>
                <a:spcPct val="220000"/>
              </a:lnSpc>
            </a:pPr>
            <a:r>
              <a:rPr lang="uk-UA" sz="2000" dirty="0" smtClean="0"/>
              <a:t>Розглянуто теорію рівноправних ігор</a:t>
            </a:r>
            <a:endParaRPr lang="uk-UA" sz="2000" dirty="0" smtClean="0"/>
          </a:p>
          <a:p>
            <a:pPr marL="457200">
              <a:lnSpc>
                <a:spcPct val="220000"/>
              </a:lnSpc>
            </a:pPr>
            <a:r>
              <a:rPr lang="uk-UA" sz="2000" dirty="0" smtClean="0"/>
              <a:t>Викладено і реалізовано алгоритм їх </a:t>
            </a:r>
            <a:r>
              <a:rPr lang="uk-UA" sz="2000" dirty="0" smtClean="0"/>
              <a:t>розв</a:t>
            </a:r>
            <a:r>
              <a:rPr lang="en-US" sz="2000" dirty="0" smtClean="0"/>
              <a:t>’</a:t>
            </a:r>
            <a:r>
              <a:rPr lang="uk-UA" sz="2000" dirty="0" smtClean="0"/>
              <a:t>язку</a:t>
            </a:r>
            <a:endParaRPr lang="uk-UA" sz="2000" dirty="0" smtClean="0"/>
          </a:p>
          <a:p>
            <a:pPr marL="457200">
              <a:lnSpc>
                <a:spcPct val="220000"/>
              </a:lnSpc>
            </a:pPr>
            <a:r>
              <a:rPr lang="uk-UA" sz="2000" dirty="0" smtClean="0"/>
              <a:t>Проведено аналіз швидкодії, додані оптимізації</a:t>
            </a:r>
          </a:p>
          <a:p>
            <a:pPr marL="457200">
              <a:lnSpc>
                <a:spcPct val="220000"/>
              </a:lnSpc>
            </a:pPr>
            <a:r>
              <a:rPr lang="uk-UA" sz="2000" dirty="0" smtClean="0"/>
              <a:t>Знайдено спосіб пошуку оптимального ходу (для деяких ігор)</a:t>
            </a:r>
          </a:p>
          <a:p>
            <a:pPr marL="457200">
              <a:lnSpc>
                <a:spcPct val="220000"/>
              </a:lnSpc>
            </a:pPr>
            <a:r>
              <a:rPr lang="uk-UA" sz="2000" dirty="0" smtClean="0"/>
              <a:t>Проаналізовано можливі подальші дослідження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0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00200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3692236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uk-UA" sz="2800" i="1" dirty="0">
                <a:latin typeface="Calibri" pitchFamily="34" charset="0"/>
                <a:cs typeface="Calibri" pitchFamily="34" charset="0"/>
              </a:rPr>
              <a:t>Рівноправна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 гра – це гра, в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якій</a:t>
            </a:r>
            <a:br>
              <a:rPr lang="uk-UA" sz="2800" dirty="0">
                <a:latin typeface="Calibri" pitchFamily="34" charset="0"/>
                <a:cs typeface="Calibri" pitchFamily="34" charset="0"/>
              </a:rPr>
            </a:br>
            <a:r>
              <a:rPr lang="uk-UA" sz="2800" dirty="0">
                <a:latin typeface="Calibri" pitchFamily="34" charset="0"/>
                <a:cs typeface="Calibri" pitchFamily="34" charset="0"/>
              </a:rPr>
              <a:t>1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. Є 2 гравці</a:t>
            </a:r>
            <a:br>
              <a:rPr lang="uk-UA" sz="2800" dirty="0">
                <a:latin typeface="Calibri" pitchFamily="34" charset="0"/>
                <a:cs typeface="Calibri" pitchFamily="34" charset="0"/>
              </a:rPr>
            </a:br>
            <a:r>
              <a:rPr lang="uk-UA" sz="2800" dirty="0">
                <a:latin typeface="Calibri" pitchFamily="34" charset="0"/>
                <a:cs typeface="Calibri" pitchFamily="34" charset="0"/>
              </a:rPr>
              <a:t>2. Гравці ходять по черзі</a:t>
            </a:r>
            <a:br>
              <a:rPr lang="uk-UA" sz="2800" dirty="0">
                <a:latin typeface="Calibri" pitchFamily="34" charset="0"/>
                <a:cs typeface="Calibri" pitchFamily="34" charset="0"/>
              </a:rPr>
            </a:br>
            <a:r>
              <a:rPr lang="uk-UA" sz="2800" dirty="0">
                <a:latin typeface="Calibri" pitchFamily="34" charset="0"/>
                <a:cs typeface="Calibri" pitchFamily="34" charset="0"/>
              </a:rPr>
              <a:t>3. Є скінченна множина ситуацій</a:t>
            </a:r>
            <a:br>
              <a:rPr lang="uk-UA" sz="2800" dirty="0">
                <a:latin typeface="Calibri" pitchFamily="34" charset="0"/>
                <a:cs typeface="Calibri" pitchFamily="34" charset="0"/>
              </a:rPr>
            </a:br>
            <a:r>
              <a:rPr lang="uk-UA" sz="2800" dirty="0">
                <a:latin typeface="Calibri" pitchFamily="34" charset="0"/>
                <a:cs typeface="Calibri" pitchFamily="34" charset="0"/>
              </a:rPr>
              <a:t>4. Множина ходів не залежить від гравця</a:t>
            </a:r>
            <a:br>
              <a:rPr lang="uk-UA" sz="2800" dirty="0">
                <a:latin typeface="Calibri" pitchFamily="34" charset="0"/>
                <a:cs typeface="Calibri" pitchFamily="34" charset="0"/>
              </a:rPr>
            </a:br>
            <a:r>
              <a:rPr lang="uk-UA" sz="2800" dirty="0">
                <a:latin typeface="Calibri" pitchFamily="34" charset="0"/>
                <a:cs typeface="Calibri" pitchFamily="34" charset="0"/>
              </a:rPr>
              <a:t>5. Кінець наступає, коли немає ходів з позиції</a:t>
            </a:r>
            <a:br>
              <a:rPr lang="uk-UA" sz="2800" dirty="0">
                <a:latin typeface="Calibri" pitchFamily="34" charset="0"/>
                <a:cs typeface="Calibri" pitchFamily="34" charset="0"/>
              </a:rPr>
            </a:br>
            <a:r>
              <a:rPr lang="uk-UA" sz="2800" dirty="0">
                <a:latin typeface="Calibri" pitchFamily="34" charset="0"/>
                <a:cs typeface="Calibri" pitchFamily="34" charset="0"/>
              </a:rPr>
              <a:t>6. Вся інформація про гру відома обом гравцям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dirty="0" smtClean="0"/>
              <a:t>Рівноправна гра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Класифікація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255" y="3276600"/>
            <a:ext cx="8991600" cy="1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uk-UA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 Math"/>
              <a:ea typeface="+mn-ea"/>
              <a:cs typeface="+mn-cs"/>
            </a:endParaRPr>
          </a:p>
          <a:p>
            <a:pPr marL="514350" indent="-51435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2800" dirty="0">
                <a:latin typeface="Calibri" pitchFamily="34" charset="0"/>
                <a:cs typeface="Calibri" pitchFamily="34" charset="0"/>
              </a:rPr>
              <a:t>Всі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термінальні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позиції є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P-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станами</a:t>
            </a:r>
          </a:p>
          <a:p>
            <a:pPr marL="514350" indent="-51435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2800" dirty="0">
                <a:latin typeface="Calibri" pitchFamily="34" charset="0"/>
                <a:cs typeface="Calibri" pitchFamily="34" charset="0"/>
              </a:rPr>
              <a:t>З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кожного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N-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стану є хоча б один хід у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P-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стан</a:t>
            </a:r>
          </a:p>
          <a:p>
            <a:pPr marL="514350" indent="-51435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2800" dirty="0">
                <a:latin typeface="Calibri" pitchFamily="34" charset="0"/>
                <a:cs typeface="Calibri" pitchFamily="34" charset="0"/>
              </a:rPr>
              <a:t>З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кожного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P-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стану всі ходи ведуть тільки в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N-</a:t>
            </a:r>
            <a:r>
              <a:rPr lang="uk-UA" sz="2800" dirty="0" smtClean="0">
                <a:latin typeface="Calibri" pitchFamily="34" charset="0"/>
                <a:cs typeface="Calibri" pitchFamily="34" charset="0"/>
              </a:rPr>
              <a:t>стан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mbria Math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286000"/>
            <a:ext cx="89916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3400" dirty="0" smtClean="0">
                <a:latin typeface="Calibri" pitchFamily="34" charset="0"/>
                <a:cs typeface="Calibri" pitchFamily="34" charset="0"/>
              </a:rPr>
              <a:t>Розрізняють виграшні</a:t>
            </a:r>
            <a:r>
              <a:rPr lang="en-US" sz="3400" dirty="0" smtClean="0">
                <a:latin typeface="Calibri" pitchFamily="34" charset="0"/>
                <a:cs typeface="Calibri" pitchFamily="34" charset="0"/>
              </a:rPr>
              <a:t>(N)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 і програшні</a:t>
            </a:r>
            <a:r>
              <a:rPr lang="en-US" sz="3400" dirty="0" smtClean="0">
                <a:latin typeface="Calibri" pitchFamily="34" charset="0"/>
                <a:cs typeface="Calibri" pitchFamily="34" charset="0"/>
              </a:rPr>
              <a:t>(P)</a:t>
            </a:r>
            <a:r>
              <a:rPr lang="uk-UA" sz="3400" dirty="0" smtClean="0">
                <a:latin typeface="Calibri" pitchFamily="34" charset="0"/>
                <a:cs typeface="Calibri" pitchFamily="34" charset="0"/>
              </a:rPr>
              <a:t> стани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93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362200"/>
          </a:xfrm>
        </p:spPr>
        <p:txBody>
          <a:bodyPr/>
          <a:lstStyle/>
          <a:p>
            <a:r>
              <a:rPr lang="uk-UA" sz="5000" dirty="0" smtClean="0">
                <a:latin typeface="Calibri" pitchFamily="34" charset="0"/>
                <a:cs typeface="Calibri" pitchFamily="34" charset="0"/>
              </a:rPr>
              <a:t>Для заданого стану знайти переможця </a:t>
            </a:r>
            <a:r>
              <a:rPr lang="uk-UA" sz="5000" dirty="0">
                <a:latin typeface="Calibri" pitchFamily="34" charset="0"/>
                <a:cs typeface="Calibri" pitchFamily="34" charset="0"/>
              </a:rPr>
              <a:t>при оптимальній </a:t>
            </a:r>
            <a:r>
              <a:rPr lang="uk-UA" sz="5000" dirty="0" smtClean="0">
                <a:latin typeface="Calibri" pitchFamily="34" charset="0"/>
                <a:cs typeface="Calibri" pitchFamily="34" charset="0"/>
              </a:rPr>
              <a:t>грі</a:t>
            </a:r>
            <a:endParaRPr lang="en-US" sz="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dirty="0">
                <a:latin typeface="Calibri" pitchFamily="34" charset="0"/>
                <a:cs typeface="Calibri" pitchFamily="34" charset="0"/>
              </a:rPr>
              <a:t>Розв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’</a:t>
            </a:r>
            <a:r>
              <a:rPr lang="uk-UA" dirty="0">
                <a:latin typeface="Calibri" pitchFamily="34" charset="0"/>
                <a:cs typeface="Calibri" pitchFamily="34" charset="0"/>
              </a:rPr>
              <a:t>язок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rgbClr val="2F5897"/>
                </a:solidFill>
              </a:rPr>
              <a:t>Гра Нім</a:t>
            </a:r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1026" name="Picture 2" descr="D:\apps\edu\MasterThesis\PaperWork\pics\Nim_q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58" y="3117103"/>
            <a:ext cx="4942083" cy="32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99" y="1905000"/>
            <a:ext cx="8229600" cy="9835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sz="2800" dirty="0">
                <a:latin typeface="Calibri" pitchFamily="34" charset="0"/>
                <a:cs typeface="Calibri" pitchFamily="34" charset="0"/>
              </a:rPr>
              <a:t>Гравці по черзі віднімають додатню кількість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об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’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єктів 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з однієї 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</a:t>
            </a:r>
            <a:r>
              <a:rPr lang="uk-UA" sz="2800" dirty="0">
                <a:latin typeface="Calibri" pitchFamily="34" charset="0"/>
                <a:cs typeface="Calibri" pitchFamily="34" charset="0"/>
              </a:rPr>
              <a:t> купок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</a:t>
            </a:r>
            <a:r>
              <a:rPr lang="en-US" dirty="0" err="1" smtClean="0"/>
              <a:t>Excludant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2819400"/>
                <a:ext cx="9144000" cy="14478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ts val="58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2"/>
                    </a:solidFill>
                    <a:effectLst>
                      <a:outerShdw blurRad="63500" dist="38100" dir="5400000" algn="t" rotWithShape="0">
                        <a:prstClr val="black">
                          <a:alpha val="25000"/>
                        </a:prstClr>
                      </a:outerShdw>
                    </a:effectLst>
                    <a:latin typeface="+mn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/>
                          <a:cs typeface="Calibri" pitchFamily="34" charset="0"/>
                        </a:rPr>
                        <m:t>𝑀𝑒𝑥</m:t>
                      </m:r>
                      <m:d>
                        <m:dPr>
                          <m:ctrlP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50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5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/>
                                  <a:cs typeface="Calibri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5000" b="0" i="1" smtClean="0"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sz="50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∉</m:t>
                              </m:r>
                              <m:r>
                                <a:rPr lang="en-US" sz="50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𝑆</m:t>
                              </m:r>
                              <m:r>
                                <a:rPr lang="en-US" sz="50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sz="50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sz="50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5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sz="5000" b="0" i="1" smtClean="0"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uk-UA" sz="5000" b="0" i="1" smtClean="0">
                              <a:latin typeface="Cambria Math"/>
                              <a:cs typeface="Calibri" pitchFamily="34" charset="0"/>
                            </a:rPr>
                            <m:t>де </m:t>
                          </m:r>
                          <m: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  <m:t>𝑆</m:t>
                          </m:r>
                          <m: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  <m:t>⊂</m:t>
                          </m:r>
                          <m:r>
                            <a:rPr lang="en-US" sz="5000" b="0" i="1" smtClean="0">
                              <a:latin typeface="Cambria Math"/>
                              <a:cs typeface="Calibri" pitchFamily="34" charset="0"/>
                            </a:rPr>
                            <m:t>ℕ</m:t>
                          </m:r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9144000" cy="1447800"/>
              </a:xfrm>
              <a:prstGeom prst="rect">
                <a:avLst/>
              </a:prstGeom>
              <a:blipFill rotWithShape="1">
                <a:blip r:embed="rId2"/>
                <a:stretch>
                  <a:fillRect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Нім-сума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3581400"/>
                <a:ext cx="9144000" cy="1905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ts val="58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2"/>
                    </a:solidFill>
                    <a:effectLst>
                      <a:outerShdw blurRad="63500" dist="38100" dir="5400000" algn="t" rotWithShape="0">
                        <a:prstClr val="black">
                          <a:alpha val="25000"/>
                        </a:prstClr>
                      </a:outerShdw>
                    </a:effectLst>
                    <a:latin typeface="+mn-lt"/>
                    <a:ea typeface="+mj-ea"/>
                    <a:cs typeface="+mj-cs"/>
                  </a:defRPr>
                </a:lvl1pPr>
              </a:lstStyle>
              <a:p>
                <a:pPr marL="27432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uk-UA" sz="2400" i="1">
                                  <a:effectLst/>
                                </a:rPr>
                                <m:t> · · ·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effectLst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uk-UA" sz="2400" i="1">
                              <a:effectLst/>
                            </a:rPr>
                            <m:t>2</m:t>
                          </m:r>
                        </m:sub>
                      </m:sSub>
                      <m:r>
                        <a:rPr lang="uk-UA" sz="2400">
                          <a:effectLst/>
                        </a:rPr>
                        <m:t> </m:t>
                      </m:r>
                      <m:r>
                        <a:rPr lang="uk-UA" sz="2400" i="1">
                          <a:effectLst/>
                        </a:rPr>
                        <m:t>⊕</m:t>
                      </m:r>
                      <m:r>
                        <a:rPr lang="uk-UA" sz="2400">
                          <a:effectLst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effectLst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uk-UA" sz="2400" i="1">
                                  <a:effectLst/>
                                </a:rPr>
                                <m:t> · · ·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effectLst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effectLst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uk-UA" sz="2400" i="1">
                              <a:effectLst/>
                            </a:rPr>
                            <m:t>2</m:t>
                          </m:r>
                        </m:sub>
                      </m:sSub>
                      <m:r>
                        <a:rPr lang="uk-UA" sz="2400" i="1">
                          <a:effectLst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effectLst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uk-UA" sz="2400" i="1">
                                  <a:effectLst/>
                                </a:rPr>
                                <m:t> · · ·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effectLst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effectLst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uk-UA" sz="2400" i="1">
                              <a:effectLst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2400" dirty="0" smtClean="0">
                  <a:effectLst/>
                </a:endParaRPr>
              </a:p>
              <a:p>
                <a:pPr marL="274320">
                  <a:lnSpc>
                    <a:spcPct val="100000"/>
                  </a:lnSpc>
                </a:pPr>
                <a:r>
                  <a:rPr lang="uk-UA" sz="2400" dirty="0">
                    <a:effectLst/>
                  </a:rPr>
                  <a:t>де </a:t>
                </a:r>
                <a14:m>
                  <m:oMath xmlns:m="http://schemas.openxmlformats.org/officeDocument/2006/math">
                    <m:r>
                      <a:rPr lang="uk-UA" sz="2400" i="1" smtClean="0">
                        <a:effectLst/>
                        <a:ea typeface="Cambria Math"/>
                      </a:rPr>
                      <m:t>∀</m:t>
                    </m:r>
                    <m:r>
                      <a:rPr lang="uk-UA" sz="2400" i="1">
                        <a:effectLst/>
                      </a:rPr>
                      <m:t>𝑘</m:t>
                    </m:r>
                    <m:r>
                      <a:rPr lang="uk-UA" sz="2400" i="1">
                        <a:effectLst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effectLst/>
                          </a:rPr>
                        </m:ctrlPr>
                      </m:sSubPr>
                      <m:e>
                        <m:r>
                          <a:rPr lang="uk-UA" sz="2400" i="1">
                            <a:effectLst/>
                          </a:rPr>
                          <m:t>𝑧</m:t>
                        </m:r>
                      </m:e>
                      <m:sub>
                        <m:r>
                          <a:rPr lang="uk-UA" sz="2400" i="1">
                            <a:effectLst/>
                          </a:rPr>
                          <m:t>𝑘</m:t>
                        </m:r>
                      </m:sub>
                    </m:sSub>
                    <m:r>
                      <a:rPr lang="uk-UA" sz="2400" i="1">
                        <a:effectLst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</a:rPr>
                        </m:ctrlPr>
                      </m:sSubPr>
                      <m:e>
                        <m:r>
                          <a:rPr lang="uk-UA" sz="2400" i="1">
                            <a:effectLst/>
                          </a:rPr>
                          <m:t>𝑥</m:t>
                        </m:r>
                      </m:e>
                      <m:sub>
                        <m:r>
                          <a:rPr lang="uk-UA" sz="2400" i="1">
                            <a:effectLst/>
                          </a:rPr>
                          <m:t>𝑘</m:t>
                        </m:r>
                      </m:sub>
                    </m:sSub>
                    <m:r>
                      <a:rPr lang="uk-UA" sz="2400" i="1">
                        <a:effectLst/>
                      </a:rPr>
                      <m:t>⊕</m:t>
                    </m:r>
                    <m:sSub>
                      <m:sSubPr>
                        <m:ctrlPr>
                          <a:rPr lang="en-US" sz="2400" i="1">
                            <a:effectLst/>
                          </a:rPr>
                        </m:ctrlPr>
                      </m:sSubPr>
                      <m:e>
                        <m:r>
                          <a:rPr lang="uk-UA" sz="2400" i="1">
                            <a:effectLst/>
                          </a:rPr>
                          <m:t> </m:t>
                        </m:r>
                        <m:r>
                          <a:rPr lang="uk-UA" sz="2400" i="1">
                            <a:effectLst/>
                          </a:rPr>
                          <m:t>𝑦</m:t>
                        </m:r>
                      </m:e>
                      <m:sub>
                        <m:r>
                          <a:rPr lang="uk-UA" sz="2400" i="1">
                            <a:effectLst/>
                          </a:rPr>
                          <m:t>𝑘</m:t>
                        </m:r>
                      </m:sub>
                    </m:sSub>
                  </m:oMath>
                </a14:m>
                <a:endParaRPr lang="uk-UA" sz="2400" dirty="0" smtClean="0">
                  <a:effectLst/>
                </a:endParaRPr>
              </a:p>
              <a:p>
                <a:pPr marL="274320">
                  <a:lnSpc>
                    <a:spcPct val="100000"/>
                  </a:lnSpc>
                </a:pPr>
                <a:r>
                  <a:rPr lang="uk-UA" sz="2400" dirty="0" smtClean="0">
                    <a:effectLst/>
                  </a:rPr>
                  <a:t>тобто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</a:rPr>
                          <m:t>𝑧</m:t>
                        </m:r>
                      </m:e>
                      <m:sub>
                        <m:r>
                          <a:rPr lang="uk-UA" sz="2400" i="1">
                            <a:effectLst/>
                          </a:rPr>
                          <m:t>𝑘</m:t>
                        </m:r>
                      </m:sub>
                    </m:sSub>
                    <m:r>
                      <a:rPr lang="uk-UA" sz="2400" i="1">
                        <a:effectLst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uk-UA" sz="2400" i="1" smtClean="0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sz="2400" i="1" smtClean="0">
                                <a:effectLst/>
                              </a:rPr>
                            </m:ctrlPr>
                          </m:eqArrPr>
                          <m:e>
                            <m:r>
                              <a:rPr lang="uk-UA" sz="2400" i="1">
                                <a:effectLst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effectLst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effectLst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400" i="1">
                                    <a:effectLst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uk-UA" sz="2400" b="0" i="1" smtClean="0">
                                <a:effectLst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uk-UA" sz="2400" i="1">
                                    <a:effectLst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uk-UA" sz="2400" b="0" i="1" smtClean="0">
                                <a:effectLst/>
                              </a:rPr>
                              <m:t>=1</m:t>
                            </m:r>
                          </m:e>
                          <m:e>
                            <m:r>
                              <a:rPr lang="uk-UA" sz="2400" b="0" i="1" smtClean="0">
                                <a:effectLst/>
                              </a:rPr>
                              <m:t>0</m:t>
                            </m:r>
                            <m:r>
                              <a:rPr lang="en-US" sz="2400" b="0" i="1" smtClean="0">
                                <a:effectLst/>
                              </a:rPr>
                              <m:t>, </m:t>
                            </m:r>
                            <m:r>
                              <a:rPr lang="uk-UA" sz="2400" b="0" i="1" smtClean="0">
                                <a:effectLst/>
                              </a:rPr>
                              <m:t>в інших випадках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1905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D:\apps\edu\MasterThesis\PaperWork\pics\nim-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29" y="1828800"/>
            <a:ext cx="1557339" cy="15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98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>
                <a:latin typeface="Calibri" pitchFamily="34" charset="0"/>
                <a:cs typeface="Calibri" pitchFamily="34" charset="0"/>
              </a:rPr>
              <a:t>Б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удь-яка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рівноправна гра еквівалентна грі 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dirty="0">
                <a:latin typeface="Calibri" pitchFamily="34" charset="0"/>
                <a:cs typeface="Calibri" pitchFamily="34" charset="0"/>
              </a:rPr>
              <a:t>Теорема Шпрага-Гранді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236</TotalTime>
  <Words>557</Words>
  <Application>Microsoft Office PowerPoint</Application>
  <PresentationFormat>On-screen Show (4:3)</PresentationFormat>
  <Paragraphs>63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Функція Шпрага-Гранді у комбінаторній теорії ігор</vt:lpstr>
      <vt:lpstr>PowerPoint Presentation</vt:lpstr>
      <vt:lpstr>Рівноправна гра – це гра, в якій 1. Є 2 гравці 2. Гравці ходять по черзі 3. Є скінченна множина ситуацій 4. Множина ходів не залежить від гравця 5. Кінець наступає, коли немає ходів з позиції 6. Вся інформація про гру відома обом гравцям</vt:lpstr>
      <vt:lpstr>Класифікація</vt:lpstr>
      <vt:lpstr>Для заданого стану знайти переможця при оптимальній грі</vt:lpstr>
      <vt:lpstr>Гравці по черзі віднімають додатню кількість об’єктів з однієї з n купок</vt:lpstr>
      <vt:lpstr>Minimal Excludant</vt:lpstr>
      <vt:lpstr>Нім-сума</vt:lpstr>
      <vt:lpstr> Будь-яка рівноправна гра еквівалентна грі Нім</vt:lpstr>
      <vt:lpstr>Функція Шпрага-Гранді</vt:lpstr>
      <vt:lpstr>Теорема Шпрага-Гранді про суму ігор</vt:lpstr>
      <vt:lpstr>Алгоритм</vt:lpstr>
      <vt:lpstr>Алгоритм</vt:lpstr>
      <vt:lpstr>Алгоритм</vt:lpstr>
      <vt:lpstr>Алгоритм</vt:lpstr>
      <vt:lpstr>Алгоритм</vt:lpstr>
      <vt:lpstr>Оптимальна гра</vt:lpstr>
      <vt:lpstr>Практика</vt:lpstr>
      <vt:lpstr>Гра «Шахи Доусона»</vt:lpstr>
      <vt:lpstr>Гра «Заведи ферзя в кут»</vt:lpstr>
      <vt:lpstr>Гра «Гризун» («Chomp»)</vt:lpstr>
      <vt:lpstr>Програмна реалізація</vt:lpstr>
      <vt:lpstr>Висновок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Функція Шпрага-Гранді у комбінаторній теорії ігор</dc:title>
  <dc:creator>Harry</dc:creator>
  <cp:lastModifiedBy>Harry</cp:lastModifiedBy>
  <cp:revision>223</cp:revision>
  <dcterms:created xsi:type="dcterms:W3CDTF">2006-08-16T00:00:00Z</dcterms:created>
  <dcterms:modified xsi:type="dcterms:W3CDTF">2012-05-13T23:27:20Z</dcterms:modified>
</cp:coreProperties>
</file>