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0" r:id="rId4"/>
    <p:sldId id="261" r:id="rId5"/>
    <p:sldId id="262" r:id="rId6"/>
    <p:sldId id="263" r:id="rId7"/>
    <p:sldId id="258" r:id="rId8"/>
    <p:sldId id="267" r:id="rId9"/>
    <p:sldId id="266" r:id="rId10"/>
    <p:sldId id="268" r:id="rId11"/>
    <p:sldId id="259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Функція </a:t>
            </a:r>
            <a:r>
              <a:rPr lang="uk-UA" sz="7200" dirty="0" smtClean="0"/>
              <a:t>Шпрага-Гранді у комбінаторній теорії ігор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715000"/>
            <a:ext cx="6705600" cy="533400"/>
          </a:xfrm>
        </p:spPr>
        <p:txBody>
          <a:bodyPr>
            <a:normAutofit/>
          </a:bodyPr>
          <a:lstStyle/>
          <a:p>
            <a:r>
              <a:rPr lang="uk-UA" dirty="0" smtClean="0"/>
              <a:t>Мацех Маркіян, Дипломна робота,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Алгоритм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438400"/>
            <a:ext cx="9144000" cy="3124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lvl="0"/>
            <a:endParaRPr lang="uk-UA" dirty="0" smtClean="0"/>
          </a:p>
          <a:p>
            <a:pPr lvl="0"/>
            <a:r>
              <a:rPr lang="uk-UA" dirty="0" smtClean="0"/>
              <a:t>4.</a:t>
            </a:r>
          </a:p>
          <a:p>
            <a:pPr lvl="0"/>
            <a:r>
              <a:rPr lang="uk-UA" dirty="0" smtClean="0"/>
              <a:t>Якщо </a:t>
            </a:r>
            <a:r>
              <a:rPr lang="uk-UA" dirty="0"/>
              <a:t>отримане значення рівне </a:t>
            </a:r>
            <a:r>
              <a:rPr lang="uk-UA" dirty="0" smtClean="0"/>
              <a:t>нулю - гравець програє. Інакше виграє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Приклад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276600"/>
                <a:ext cx="8229600" cy="1447799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/>
                        <m:t>𝑔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uk-UA" i="1"/>
                            <m:t>𝑛</m:t>
                          </m:r>
                        </m:e>
                      </m:d>
                      <m:r>
                        <a:rPr lang="uk-UA" i="1"/>
                        <m:t>=</m:t>
                      </m:r>
                      <m:r>
                        <a:rPr lang="uk-UA" i="1"/>
                        <m:t>𝑚𝑒𝑥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/>
                          </m:ctrlPr>
                        </m:dPr>
                        <m:e>
                          <m:r>
                            <a:rPr lang="uk-UA" i="1"/>
                            <m:t>𝑔</m:t>
                          </m:r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uk-UA" i="1"/>
                                <m:t>𝑛</m:t>
                              </m:r>
                              <m:r>
                                <a:rPr lang="uk-UA" i="1"/>
                                <m:t>−2</m:t>
                              </m:r>
                            </m:e>
                          </m:d>
                          <m:r>
                            <a:rPr lang="uk-UA" i="1"/>
                            <m:t>,</m:t>
                          </m:r>
                          <m:nary>
                            <m:naryPr>
                              <m:chr m:val="⋃"/>
                              <m:limLoc m:val="undOvr"/>
                              <m:ctrlPr>
                                <a:rPr lang="en-US" i="1"/>
                              </m:ctrlPr>
                            </m:naryPr>
                            <m:sub>
                              <m:r>
                                <a:rPr lang="uk-UA" i="1"/>
                                <m:t>𝑖</m:t>
                              </m:r>
                              <m:r>
                                <a:rPr lang="uk-UA" i="1"/>
                                <m:t>=2</m:t>
                              </m:r>
                            </m:sub>
                            <m:sup>
                              <m:r>
                                <a:rPr lang="uk-UA" i="1"/>
                                <m:t>𝑛</m:t>
                              </m:r>
                              <m:r>
                                <a:rPr lang="uk-UA" i="1"/>
                                <m:t>−1</m:t>
                              </m:r>
                            </m:sup>
                            <m:e>
                              <m:r>
                                <a:rPr lang="uk-UA" i="1"/>
                                <m:t>𝑔</m:t>
                              </m:r>
                              <m:r>
                                <a:rPr lang="uk-UA" i="1"/>
                                <m:t>(</m:t>
                              </m:r>
                              <m:r>
                                <a:rPr lang="uk-UA" i="1"/>
                                <m:t>𝑖</m:t>
                              </m:r>
                              <m:r>
                                <a:rPr lang="uk-UA" i="1"/>
                                <m:t>−2)⊕</m:t>
                              </m:r>
                              <m:r>
                                <a:rPr lang="uk-UA" i="1"/>
                                <m:t>𝑔</m:t>
                              </m:r>
                              <m:r>
                                <a:rPr lang="uk-UA" i="1"/>
                                <m:t>(</m:t>
                              </m:r>
                              <m:r>
                                <a:rPr lang="uk-UA" i="1"/>
                                <m:t>𝑛</m:t>
                              </m:r>
                              <m:r>
                                <a:rPr lang="uk-UA" i="1"/>
                                <m:t>−</m:t>
                              </m:r>
                              <m:r>
                                <a:rPr lang="uk-UA" i="1"/>
                                <m:t>𝑖</m:t>
                              </m:r>
                              <m:r>
                                <a:rPr lang="uk-UA" i="1"/>
                                <m:t>−1)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276600"/>
                <a:ext cx="8229600" cy="14477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609600" y="19050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sz="4400" dirty="0" smtClean="0"/>
              <a:t>Гра Хрестики-Хрестики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104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Запитання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447800"/>
            <a:ext cx="8229600" cy="426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sz="28700" dirty="0"/>
              <a:t>?</a:t>
            </a:r>
            <a:endParaRPr lang="en-US" sz="28700" dirty="0"/>
          </a:p>
        </p:txBody>
      </p:sp>
    </p:spTree>
    <p:extLst>
      <p:ext uri="{BB962C8B-B14F-4D97-AF65-F5344CB8AC3E}">
        <p14:creationId xmlns:p14="http://schemas.microsoft.com/office/powerpoint/2010/main" val="1579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600200"/>
          </a:xfrm>
        </p:spPr>
        <p:txBody>
          <a:bodyPr/>
          <a:lstStyle/>
          <a:p>
            <a:r>
              <a:rPr lang="uk-UA" dirty="0" smtClean="0">
                <a:latin typeface="Calibri" pitchFamily="34" charset="0"/>
                <a:cs typeface="Calibri" pitchFamily="34" charset="0"/>
              </a:rPr>
              <a:t>Комбінаторні ігри</a:t>
            </a:r>
            <a:br>
              <a:rPr lang="uk-UA" dirty="0" smtClean="0">
                <a:latin typeface="Calibri" pitchFamily="34" charset="0"/>
                <a:cs typeface="Calibri" pitchFamily="34" charset="0"/>
              </a:rPr>
            </a:br>
            <a:r>
              <a:rPr lang="uk-UA" dirty="0" smtClean="0">
                <a:latin typeface="Calibri" pitchFamily="34" charset="0"/>
                <a:cs typeface="Calibri" pitchFamily="34" charset="0"/>
              </a:rPr>
              <a:t>Рівноправні ігри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b="1" dirty="0" smtClean="0"/>
              <a:t>Теорія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69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2286000"/>
          </a:xfrm>
        </p:spPr>
        <p:txBody>
          <a:bodyPr/>
          <a:lstStyle/>
          <a:p>
            <a:r>
              <a:rPr lang="uk-UA" dirty="0">
                <a:latin typeface="Calibri" pitchFamily="34" charset="0"/>
                <a:cs typeface="Calibri" pitchFamily="34" charset="0"/>
              </a:rPr>
              <a:t>Розв</a:t>
            </a:r>
            <a:r>
              <a:rPr lang="en-US" dirty="0">
                <a:latin typeface="Calibri" pitchFamily="34" charset="0"/>
                <a:cs typeface="Calibri" pitchFamily="34" charset="0"/>
              </a:rPr>
              <a:t>’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язок:</a:t>
            </a:r>
            <a:br>
              <a:rPr lang="uk-UA" dirty="0" smtClean="0">
                <a:latin typeface="Calibri" pitchFamily="34" charset="0"/>
                <a:cs typeface="Calibri" pitchFamily="34" charset="0"/>
              </a:rPr>
            </a:br>
            <a:r>
              <a:rPr lang="uk-UA" dirty="0" smtClean="0">
                <a:latin typeface="Calibri" pitchFamily="34" charset="0"/>
                <a:cs typeface="Calibri" pitchFamily="34" charset="0"/>
              </a:rPr>
              <a:t>передбачення  </a:t>
            </a:r>
            <a:r>
              <a:rPr lang="uk-UA" dirty="0">
                <a:latin typeface="Calibri" pitchFamily="34" charset="0"/>
                <a:cs typeface="Calibri" pitchFamily="34" charset="0"/>
              </a:rPr>
              <a:t>переможця при оптимальній 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грі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b="1" dirty="0" smtClean="0"/>
              <a:t>Теорія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97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066800"/>
          </a:xfrm>
        </p:spPr>
        <p:txBody>
          <a:bodyPr/>
          <a:lstStyle/>
          <a:p>
            <a:r>
              <a:rPr lang="uk-UA" dirty="0">
                <a:latin typeface="Calibri" pitchFamily="34" charset="0"/>
                <a:cs typeface="Calibri" pitchFamily="34" charset="0"/>
              </a:rPr>
              <a:t>Гра 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Нім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b="1" dirty="0" smtClean="0"/>
              <a:t>Теорія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95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76600"/>
            <a:ext cx="8229600" cy="2362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uk-UA" dirty="0" smtClean="0">
                <a:latin typeface="Calibri" pitchFamily="34" charset="0"/>
                <a:cs typeface="Calibri" pitchFamily="34" charset="0"/>
              </a:rPr>
              <a:t>Теорема Шпрага-Гранді:</a:t>
            </a:r>
            <a:br>
              <a:rPr lang="uk-UA" dirty="0" smtClean="0">
                <a:latin typeface="Calibri" pitchFamily="34" charset="0"/>
                <a:cs typeface="Calibri" pitchFamily="34" charset="0"/>
              </a:rPr>
            </a:br>
            <a:r>
              <a:rPr lang="uk-UA" dirty="0" smtClean="0">
                <a:latin typeface="Calibri" pitchFamily="34" charset="0"/>
                <a:cs typeface="Calibri" pitchFamily="34" charset="0"/>
              </a:rPr>
              <a:t>будь-яка рівноправна гра еквівалентна грі Нім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b="1" dirty="0" smtClean="0"/>
              <a:t>Теорія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11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00400"/>
            <a:ext cx="8229600" cy="914400"/>
          </a:xfrm>
        </p:spPr>
        <p:txBody>
          <a:bodyPr/>
          <a:lstStyle/>
          <a:p>
            <a:r>
              <a:rPr lang="uk-UA" dirty="0">
                <a:latin typeface="Calibri" pitchFamily="34" charset="0"/>
                <a:cs typeface="Calibri" pitchFamily="34" charset="0"/>
              </a:rPr>
              <a:t>Суми ігор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b="1" dirty="0" smtClean="0"/>
              <a:t>Теорія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11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Алгоритм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438400"/>
            <a:ext cx="9144000" cy="2438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uk-UA" dirty="0" smtClean="0"/>
              <a:t>1.</a:t>
            </a:r>
          </a:p>
          <a:p>
            <a:pPr lvl="0"/>
            <a:r>
              <a:rPr lang="uk-UA" dirty="0" smtClean="0"/>
              <a:t>Виписати </a:t>
            </a:r>
            <a:r>
              <a:rPr lang="uk-UA" dirty="0"/>
              <a:t>всі можливі переходи в інші стани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Алгоритм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362200"/>
            <a:ext cx="8610600" cy="3505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lvl="1" algn="ctr"/>
            <a:r>
              <a:rPr lang="uk-UA" sz="54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2</a:t>
            </a:r>
            <a:r>
              <a:rPr lang="uk-UA" sz="4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.</a:t>
            </a:r>
          </a:p>
          <a:p>
            <a:pPr lvl="1" algn="ctr"/>
            <a:r>
              <a:rPr lang="uk-UA" sz="32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А) </a:t>
            </a:r>
            <a:r>
              <a:rPr lang="uk-UA" sz="3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Якщо </a:t>
            </a:r>
            <a:r>
              <a:rPr lang="uk-UA" sz="3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перехід веде в одну гру – </a:t>
            </a:r>
            <a:r>
              <a:rPr lang="uk-UA" sz="3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виконати кроки 1, 2а для нової гри</a:t>
            </a:r>
            <a:endParaRPr lang="en-US" sz="32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  <a:p>
            <a:pPr lvl="1" algn="ctr"/>
            <a:r>
              <a:rPr lang="uk-UA" sz="32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Б) </a:t>
            </a:r>
            <a:r>
              <a:rPr lang="uk-UA" sz="3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Якщо </a:t>
            </a:r>
            <a:r>
              <a:rPr lang="uk-UA" sz="3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перехід веде в в суму ігор – порахувати значення Шпрага-Гранді як нім-суму значень Шпрага-Гранді цих ігор</a:t>
            </a:r>
            <a:endParaRPr lang="en-US" sz="32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69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Алгоритм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3345" y="2362200"/>
            <a:ext cx="8229600" cy="2514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uk-UA" dirty="0" smtClean="0"/>
              <a:t>3.</a:t>
            </a:r>
          </a:p>
          <a:p>
            <a:pPr lvl="0"/>
            <a:r>
              <a:rPr lang="uk-UA" dirty="0" smtClean="0"/>
              <a:t>Порахувати </a:t>
            </a:r>
            <a:r>
              <a:rPr lang="en-US" i="1" dirty="0" err="1" smtClean="0"/>
              <a:t>mex</a:t>
            </a:r>
            <a:r>
              <a:rPr lang="en-US" dirty="0" smtClean="0"/>
              <a:t> </a:t>
            </a:r>
            <a:r>
              <a:rPr lang="uk-UA" dirty="0"/>
              <a:t>для цих значень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41</TotalTime>
  <Words>143</Words>
  <Application>Microsoft Office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Функція Шпрага-Гранді у комбінаторній теорії ігор</vt:lpstr>
      <vt:lpstr>Комбінаторні ігри Рівноправні ігри</vt:lpstr>
      <vt:lpstr>Розв’язок: передбачення  переможця при оптимальній грі</vt:lpstr>
      <vt:lpstr>Гра Нім</vt:lpstr>
      <vt:lpstr>Теорема Шпрага-Гранді: будь-яка рівноправна гра еквівалентна грі Нім</vt:lpstr>
      <vt:lpstr>Суми ігор</vt:lpstr>
      <vt:lpstr>Алгоритм</vt:lpstr>
      <vt:lpstr>Алгоритм</vt:lpstr>
      <vt:lpstr>Алгоритм</vt:lpstr>
      <vt:lpstr>Алгоритм</vt:lpstr>
      <vt:lpstr>Приклад</vt:lpstr>
      <vt:lpstr>Запитання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Функція Шпрага-Гранді у комбінаторній теорії ігор</dc:title>
  <dc:creator>Harry</dc:creator>
  <cp:lastModifiedBy>Harry</cp:lastModifiedBy>
  <cp:revision>83</cp:revision>
  <dcterms:created xsi:type="dcterms:W3CDTF">2006-08-16T00:00:00Z</dcterms:created>
  <dcterms:modified xsi:type="dcterms:W3CDTF">2012-05-06T22:48:03Z</dcterms:modified>
</cp:coreProperties>
</file>