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media/image2.svg" ContentType="image/svg+xml"/>
  <Override PartName="/ppt/media/image4.svg" ContentType="image/svg+xml"/>
  <Override PartName="/ppt/media/image44.svg" ContentType="image/svg+xml"/>
  <Override PartName="/ppt/media/image6.svg" ContentType="image/svg+xml"/>
  <Override PartName="/ppt/media/image8.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18288000" cy="10287000"/>
  <p:notesSz cx="6858000" cy="9144000"/>
  <p:embeddedFontLst>
    <p:embeddedFont>
      <p:font typeface="Public Sans Bold"/>
      <p:bold r:id="rId44"/>
    </p:embeddedFont>
    <p:embeddedFont>
      <p:font typeface="Public Sans"/>
      <p:regular r:id="rId45"/>
    </p:embeddedFont>
    <p:embeddedFont>
      <p:font typeface="Calibri" panose="020F0502020204030204" charset="0"/>
      <p:regular r:id="rId46"/>
      <p:bold r:id="rId47"/>
      <p:italic r:id="rId48"/>
      <p:boldItalic r:id="rId4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9" Type="http://schemas.openxmlformats.org/officeDocument/2006/relationships/font" Target="fonts/font6.fntdata"/><Relationship Id="rId48" Type="http://schemas.openxmlformats.org/officeDocument/2006/relationships/font" Target="fonts/font5.fntdata"/><Relationship Id="rId47" Type="http://schemas.openxmlformats.org/officeDocument/2006/relationships/font" Target="fonts/font4.fntdata"/><Relationship Id="rId46" Type="http://schemas.openxmlformats.org/officeDocument/2006/relationships/font" Target="fonts/font3.fntdata"/><Relationship Id="rId45" Type="http://schemas.openxmlformats.org/officeDocument/2006/relationships/font" Target="fonts/font2.fntdata"/><Relationship Id="rId44" Type="http://schemas.openxmlformats.org/officeDocument/2006/relationships/font" Target="fonts/font1.fntdata"/><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svg"/><Relationship Id="rId1"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3.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5.png"/><Relationship Id="rId1" Type="http://schemas.openxmlformats.org/officeDocument/2006/relationships/image" Target="../media/image34.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7.png"/><Relationship Id="rId1" Type="http://schemas.openxmlformats.org/officeDocument/2006/relationships/image" Target="../media/image36.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8.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0.png"/><Relationship Id="rId1" Type="http://schemas.openxmlformats.org/officeDocument/2006/relationships/image" Target="../media/image39.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1.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2.png"/></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hyperlink" Target="https://www.kaggle.com/datasets/aadarshvelu/aids-virus-infection-prediction" TargetMode="Externa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sv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01D42"/>
        </a:solidFill>
        <a:effectLst/>
      </p:bgPr>
    </p:bg>
    <p:spTree>
      <p:nvGrpSpPr>
        <p:cNvPr id="1" name=""/>
        <p:cNvGrpSpPr/>
        <p:nvPr/>
      </p:nvGrpSpPr>
      <p:grpSpPr>
        <a:xfrm>
          <a:off x="0" y="0"/>
          <a:ext cx="0" cy="0"/>
          <a:chOff x="0" y="0"/>
          <a:chExt cx="0" cy="0"/>
        </a:xfrm>
      </p:grpSpPr>
      <p:sp>
        <p:nvSpPr>
          <p:cNvPr id="2" name="Freeform 2"/>
          <p:cNvSpPr/>
          <p:nvPr/>
        </p:nvSpPr>
        <p:spPr>
          <a:xfrm flipH="1">
            <a:off x="13157015" y="0"/>
            <a:ext cx="5130985" cy="5143500"/>
          </a:xfrm>
          <a:custGeom>
            <a:avLst/>
            <a:gdLst/>
            <a:ahLst/>
            <a:cxnLst/>
            <a:rect l="l" t="t" r="r" b="b"/>
            <a:pathLst>
              <a:path w="5130985" h="5143500">
                <a:moveTo>
                  <a:pt x="5130985" y="0"/>
                </a:moveTo>
                <a:lnTo>
                  <a:pt x="0" y="0"/>
                </a:lnTo>
                <a:lnTo>
                  <a:pt x="0" y="5143500"/>
                </a:lnTo>
                <a:lnTo>
                  <a:pt x="5130985" y="5143500"/>
                </a:lnTo>
                <a:lnTo>
                  <a:pt x="5130985"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3922167" y="4317709"/>
            <a:ext cx="5337594" cy="4114800"/>
          </a:xfrm>
          <a:custGeom>
            <a:avLst/>
            <a:gdLst/>
            <a:ahLst/>
            <a:cxnLst/>
            <a:rect l="l" t="t" r="r" b="b"/>
            <a:pathLst>
              <a:path w="5337594" h="4114800">
                <a:moveTo>
                  <a:pt x="0" y="0"/>
                </a:moveTo>
                <a:lnTo>
                  <a:pt x="5337594" y="0"/>
                </a:lnTo>
                <a:lnTo>
                  <a:pt x="533759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4297490" y="2360669"/>
            <a:ext cx="2499488" cy="2782831"/>
          </a:xfrm>
          <a:custGeom>
            <a:avLst/>
            <a:gdLst/>
            <a:ahLst/>
            <a:cxnLst/>
            <a:rect l="l" t="t" r="r" b="b"/>
            <a:pathLst>
              <a:path w="2499488" h="2782831">
                <a:moveTo>
                  <a:pt x="0" y="0"/>
                </a:moveTo>
                <a:lnTo>
                  <a:pt x="2499488" y="0"/>
                </a:lnTo>
                <a:lnTo>
                  <a:pt x="2499488" y="2782831"/>
                </a:lnTo>
                <a:lnTo>
                  <a:pt x="0" y="278283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1028700" y="5665864"/>
            <a:ext cx="14625413" cy="2076450"/>
          </a:xfrm>
          <a:prstGeom prst="rect">
            <a:avLst/>
          </a:prstGeom>
        </p:spPr>
        <p:txBody>
          <a:bodyPr lIns="0" tIns="0" rIns="0" bIns="0" rtlCol="0" anchor="t">
            <a:spAutoFit/>
          </a:bodyPr>
          <a:lstStyle/>
          <a:p>
            <a:pPr algn="l">
              <a:lnSpc>
                <a:spcPts val="16800"/>
              </a:lnSpc>
              <a:spcBef>
                <a:spcPct val="0"/>
              </a:spcBef>
            </a:pPr>
            <a:r>
              <a:rPr lang="en-US" sz="12000">
                <a:solidFill>
                  <a:srgbClr val="F4F4F4"/>
                </a:solidFill>
                <a:latin typeface="Public Sans Bold"/>
              </a:rPr>
              <a:t>Dự Đoán AIDS</a:t>
            </a:r>
            <a:endParaRPr lang="en-US" sz="12000">
              <a:solidFill>
                <a:srgbClr val="F4F4F4"/>
              </a:solidFill>
              <a:latin typeface="Public Sans Bold"/>
            </a:endParaRPr>
          </a:p>
        </p:txBody>
      </p:sp>
      <p:sp>
        <p:nvSpPr>
          <p:cNvPr id="6" name="TextBox 6"/>
          <p:cNvSpPr txBox="1"/>
          <p:nvPr/>
        </p:nvSpPr>
        <p:spPr>
          <a:xfrm>
            <a:off x="1028700" y="8102018"/>
            <a:ext cx="11251416" cy="584782"/>
          </a:xfrm>
          <a:prstGeom prst="rect">
            <a:avLst/>
          </a:prstGeom>
        </p:spPr>
        <p:txBody>
          <a:bodyPr lIns="0" tIns="0" rIns="0" bIns="0" rtlCol="0" anchor="t">
            <a:spAutoFit/>
          </a:bodyPr>
          <a:lstStyle/>
          <a:p>
            <a:pPr algn="l">
              <a:lnSpc>
                <a:spcPts val="4690"/>
              </a:lnSpc>
              <a:spcBef>
                <a:spcPct val="0"/>
              </a:spcBef>
            </a:pPr>
            <a:r>
              <a:rPr lang="en-US" sz="3350">
                <a:solidFill>
                  <a:srgbClr val="F4F4F4"/>
                </a:solidFill>
                <a:latin typeface="Public Sans"/>
              </a:rPr>
              <a:t>Machine Cleaning - Final Report</a:t>
            </a:r>
            <a:endParaRPr lang="en-US" sz="3350">
              <a:solidFill>
                <a:srgbClr val="F4F4F4"/>
              </a:solidFill>
              <a:latin typeface="Public Sans"/>
            </a:endParaRPr>
          </a:p>
        </p:txBody>
      </p:sp>
      <p:sp>
        <p:nvSpPr>
          <p:cNvPr id="7" name="Freeform 7"/>
          <p:cNvSpPr/>
          <p:nvPr/>
        </p:nvSpPr>
        <p:spPr>
          <a:xfrm rot="5564826">
            <a:off x="-660594" y="1487004"/>
            <a:ext cx="2814200" cy="2169493"/>
          </a:xfrm>
          <a:custGeom>
            <a:avLst/>
            <a:gdLst/>
            <a:ahLst/>
            <a:cxnLst/>
            <a:rect l="l" t="t" r="r" b="b"/>
            <a:pathLst>
              <a:path w="2814200" h="2169493">
                <a:moveTo>
                  <a:pt x="0" y="0"/>
                </a:moveTo>
                <a:lnTo>
                  <a:pt x="2814200" y="0"/>
                </a:lnTo>
                <a:lnTo>
                  <a:pt x="2814200" y="2169492"/>
                </a:lnTo>
                <a:lnTo>
                  <a:pt x="0" y="21694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2"/>
          <p:cNvSpPr/>
          <p:nvPr/>
        </p:nvSpPr>
        <p:spPr>
          <a:xfrm>
            <a:off x="2853740" y="1603331"/>
            <a:ext cx="12580520" cy="5208496"/>
          </a:xfrm>
          <a:custGeom>
            <a:avLst/>
            <a:gdLst/>
            <a:ahLst/>
            <a:cxnLst/>
            <a:rect l="l" t="t" r="r" b="b"/>
            <a:pathLst>
              <a:path w="12580520" h="5208496">
                <a:moveTo>
                  <a:pt x="0" y="0"/>
                </a:moveTo>
                <a:lnTo>
                  <a:pt x="12580520" y="0"/>
                </a:lnTo>
                <a:lnTo>
                  <a:pt x="12580520" y="5208496"/>
                </a:lnTo>
                <a:lnTo>
                  <a:pt x="0" y="5208496"/>
                </a:lnTo>
                <a:lnTo>
                  <a:pt x="0" y="0"/>
                </a:lnTo>
                <a:close/>
              </a:path>
            </a:pathLst>
          </a:custGeom>
          <a:blipFill>
            <a:blip r:embed="rId1"/>
            <a:stretch>
              <a:fillRect/>
            </a:stretch>
          </a:blipFill>
        </p:spPr>
      </p:sp>
      <p:sp>
        <p:nvSpPr>
          <p:cNvPr id="3" name="TextBox 3"/>
          <p:cNvSpPr txBox="1"/>
          <p:nvPr/>
        </p:nvSpPr>
        <p:spPr>
          <a:xfrm>
            <a:off x="1028700" y="923925"/>
            <a:ext cx="13480306" cy="561975"/>
          </a:xfrm>
          <a:prstGeom prst="rect">
            <a:avLst/>
          </a:prstGeom>
        </p:spPr>
        <p:txBody>
          <a:bodyPr lIns="0" tIns="0" rIns="0" bIns="0" rtlCol="0" anchor="t">
            <a:spAutoFit/>
          </a:bodyPr>
          <a:lstStyle/>
          <a:p>
            <a:pPr marL="647700" lvl="1" indent="-323850" algn="just">
              <a:lnSpc>
                <a:spcPts val="4500"/>
              </a:lnSpc>
              <a:buFont typeface="Arial" panose="020B0604020202020204"/>
              <a:buChar char="•"/>
            </a:pPr>
            <a:r>
              <a:rPr lang="en-US" sz="3000">
                <a:solidFill>
                  <a:srgbClr val="101D42"/>
                </a:solidFill>
                <a:latin typeface="Public Sans"/>
              </a:rPr>
              <a:t>preanti:</a:t>
            </a:r>
            <a:endParaRPr lang="en-US" sz="3000">
              <a:solidFill>
                <a:srgbClr val="101D42"/>
              </a:solidFill>
              <a:latin typeface="Public Sans"/>
            </a:endParaRPr>
          </a:p>
        </p:txBody>
      </p:sp>
      <p:sp>
        <p:nvSpPr>
          <p:cNvPr id="4" name="TextBox 4"/>
          <p:cNvSpPr txBox="1"/>
          <p:nvPr/>
        </p:nvSpPr>
        <p:spPr>
          <a:xfrm>
            <a:off x="1321032" y="7179707"/>
            <a:ext cx="15645936" cy="2617470"/>
          </a:xfrm>
          <a:prstGeom prst="rect">
            <a:avLst/>
          </a:prstGeom>
        </p:spPr>
        <p:txBody>
          <a:bodyPr lIns="0" tIns="0" rIns="0" bIns="0" rtlCol="0" anchor="t">
            <a:spAutoFit/>
          </a:bodyPr>
          <a:lstStyle/>
          <a:p>
            <a:pPr algn="l">
              <a:lnSpc>
                <a:spcPts val="3450"/>
              </a:lnSpc>
              <a:spcBef>
                <a:spcPct val="0"/>
              </a:spcBef>
            </a:pPr>
            <a:r>
              <a:rPr lang="en-US" sz="2300">
                <a:solidFill>
                  <a:srgbClr val="0F60D4"/>
                </a:solidFill>
                <a:latin typeface="Public Sans Bold"/>
              </a:rPr>
              <a:t>Nhận xét:</a:t>
            </a:r>
            <a:endParaRPr lang="en-US" sz="2300">
              <a:solidFill>
                <a:srgbClr val="0F60D4"/>
              </a:solidFill>
              <a:latin typeface="Public Sans Bold"/>
            </a:endParaRPr>
          </a:p>
          <a:p>
            <a:pPr marL="496570" lvl="1" indent="-248285" algn="l">
              <a:lnSpc>
                <a:spcPts val="3450"/>
              </a:lnSpc>
              <a:spcBef>
                <a:spcPct val="0"/>
              </a:spcBef>
              <a:buFont typeface="Arial" panose="020B0604020202020204"/>
              <a:buChar char="•"/>
            </a:pPr>
            <a:r>
              <a:rPr lang="en-US" sz="2300">
                <a:solidFill>
                  <a:srgbClr val="101D42"/>
                </a:solidFill>
                <a:latin typeface="Public Sans"/>
              </a:rPr>
              <a:t>Hầu hết bệnh nhân có số ngày dùng antiretroviral là 0 ngày. Có thể là mới điều trị hay là không điều trị.</a:t>
            </a:r>
            <a:endParaRPr lang="en-US" sz="2300">
              <a:solidFill>
                <a:srgbClr val="101D42"/>
              </a:solidFill>
              <a:latin typeface="Public Sans"/>
            </a:endParaRPr>
          </a:p>
          <a:p>
            <a:pPr marL="496570" lvl="1" indent="-248285" algn="l">
              <a:lnSpc>
                <a:spcPts val="3450"/>
              </a:lnSpc>
              <a:spcBef>
                <a:spcPct val="0"/>
              </a:spcBef>
              <a:buFont typeface="Arial" panose="020B0604020202020204"/>
              <a:buChar char="•"/>
            </a:pPr>
            <a:r>
              <a:rPr lang="en-US" sz="2300">
                <a:solidFill>
                  <a:srgbClr val="101D42"/>
                </a:solidFill>
                <a:latin typeface="Public Sans"/>
              </a:rPr>
              <a:t>Các giá trị ngoại lệ ở mức cao là trên 1250 ngày. Cần biết, liệu pháp antiretroviral là một phương pháp điều trị suốt đời cho cá bệnh nhân nhiễm HIV/AIDS, nên số ngày được điều trị có thể rất dài tùy thuộc vào tuổi thọ của bệnh nhân, nên những giá trị này sẽ không được xem là những giá trị vô lý và được giữ lại.</a:t>
            </a:r>
            <a:endParaRPr lang="en-US" sz="2300">
              <a:solidFill>
                <a:srgbClr val="101D42"/>
              </a:solidFill>
              <a:latin typeface="Public Sans"/>
            </a:endParaRPr>
          </a:p>
          <a:p>
            <a:pPr algn="just">
              <a:lnSpc>
                <a:spcPts val="3450"/>
              </a:lnSpc>
              <a:spcBef>
                <a:spcPct val="0"/>
              </a:spcBef>
            </a:p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2"/>
          <p:cNvSpPr/>
          <p:nvPr/>
        </p:nvSpPr>
        <p:spPr>
          <a:xfrm>
            <a:off x="3590646" y="1048343"/>
            <a:ext cx="12971697" cy="5382937"/>
          </a:xfrm>
          <a:custGeom>
            <a:avLst/>
            <a:gdLst/>
            <a:ahLst/>
            <a:cxnLst/>
            <a:rect l="l" t="t" r="r" b="b"/>
            <a:pathLst>
              <a:path w="12971697" h="5382937">
                <a:moveTo>
                  <a:pt x="0" y="0"/>
                </a:moveTo>
                <a:lnTo>
                  <a:pt x="12971697" y="0"/>
                </a:lnTo>
                <a:lnTo>
                  <a:pt x="12971697" y="5382937"/>
                </a:lnTo>
                <a:lnTo>
                  <a:pt x="0" y="5382937"/>
                </a:lnTo>
                <a:lnTo>
                  <a:pt x="0" y="0"/>
                </a:lnTo>
                <a:close/>
              </a:path>
            </a:pathLst>
          </a:custGeom>
          <a:blipFill>
            <a:blip r:embed="rId1"/>
            <a:stretch>
              <a:fillRect/>
            </a:stretch>
          </a:blipFill>
        </p:spPr>
      </p:sp>
      <p:sp>
        <p:nvSpPr>
          <p:cNvPr id="3" name="TextBox 3"/>
          <p:cNvSpPr txBox="1"/>
          <p:nvPr/>
        </p:nvSpPr>
        <p:spPr>
          <a:xfrm>
            <a:off x="1028700" y="923925"/>
            <a:ext cx="13480306" cy="561975"/>
          </a:xfrm>
          <a:prstGeom prst="rect">
            <a:avLst/>
          </a:prstGeom>
        </p:spPr>
        <p:txBody>
          <a:bodyPr lIns="0" tIns="0" rIns="0" bIns="0" rtlCol="0" anchor="t">
            <a:spAutoFit/>
          </a:bodyPr>
          <a:lstStyle/>
          <a:p>
            <a:pPr marL="647700" lvl="1" indent="-323850" algn="just">
              <a:lnSpc>
                <a:spcPts val="4500"/>
              </a:lnSpc>
              <a:buFont typeface="Arial" panose="020B0604020202020204"/>
              <a:buChar char="•"/>
            </a:pPr>
            <a:r>
              <a:rPr lang="en-US" sz="3000">
                <a:solidFill>
                  <a:srgbClr val="101D42"/>
                </a:solidFill>
                <a:latin typeface="Public Sans"/>
              </a:rPr>
              <a:t>cd40:</a:t>
            </a:r>
            <a:endParaRPr lang="en-US" sz="3000">
              <a:solidFill>
                <a:srgbClr val="101D42"/>
              </a:solidFill>
              <a:latin typeface="Public Sans"/>
            </a:endParaRPr>
          </a:p>
        </p:txBody>
      </p:sp>
      <p:sp>
        <p:nvSpPr>
          <p:cNvPr id="4" name="TextBox 4"/>
          <p:cNvSpPr txBox="1"/>
          <p:nvPr/>
        </p:nvSpPr>
        <p:spPr>
          <a:xfrm>
            <a:off x="1176715" y="6355080"/>
            <a:ext cx="16230600" cy="3931920"/>
          </a:xfrm>
          <a:prstGeom prst="rect">
            <a:avLst/>
          </a:prstGeom>
        </p:spPr>
        <p:txBody>
          <a:bodyPr lIns="0" tIns="0" rIns="0" bIns="0" rtlCol="0" anchor="t">
            <a:spAutoFit/>
          </a:bodyPr>
          <a:lstStyle/>
          <a:p>
            <a:pPr algn="l">
              <a:lnSpc>
                <a:spcPts val="3450"/>
              </a:lnSpc>
              <a:spcBef>
                <a:spcPct val="0"/>
              </a:spcBef>
            </a:pPr>
            <a:r>
              <a:rPr lang="en-US" sz="2300">
                <a:solidFill>
                  <a:srgbClr val="0F60D4"/>
                </a:solidFill>
                <a:latin typeface="Public Sans Bold"/>
              </a:rPr>
              <a:t>Nhận xét:</a:t>
            </a:r>
            <a:endParaRPr lang="en-US" sz="2300">
              <a:solidFill>
                <a:srgbClr val="0F60D4"/>
              </a:solidFill>
              <a:latin typeface="Public Sans Bold"/>
            </a:endParaRPr>
          </a:p>
          <a:p>
            <a:pPr marL="496570" lvl="1" indent="-248285" algn="l">
              <a:lnSpc>
                <a:spcPts val="3450"/>
              </a:lnSpc>
              <a:spcBef>
                <a:spcPct val="0"/>
              </a:spcBef>
              <a:buFont typeface="Arial" panose="020B0604020202020204"/>
              <a:buChar char="•"/>
            </a:pPr>
            <a:r>
              <a:rPr lang="en-US" sz="2300">
                <a:solidFill>
                  <a:srgbClr val="101D42"/>
                </a:solidFill>
                <a:latin typeface="Public Sans"/>
              </a:rPr>
              <a:t>Có sự phân bố đa điểm trong đồ thị phân bố của số tế bào CD4 của bệnh nhân.</a:t>
            </a:r>
            <a:endParaRPr lang="en-US" sz="2300">
              <a:solidFill>
                <a:srgbClr val="101D42"/>
              </a:solidFill>
              <a:latin typeface="Public Sans"/>
            </a:endParaRPr>
          </a:p>
          <a:p>
            <a:pPr marL="496570" lvl="1" indent="-248285" algn="l">
              <a:lnSpc>
                <a:spcPts val="3450"/>
              </a:lnSpc>
              <a:spcBef>
                <a:spcPct val="0"/>
              </a:spcBef>
              <a:buFont typeface="Arial" panose="020B0604020202020204"/>
              <a:buChar char="•"/>
            </a:pPr>
            <a:r>
              <a:rPr lang="en-US" sz="2300">
                <a:solidFill>
                  <a:srgbClr val="101D42"/>
                </a:solidFill>
                <a:latin typeface="Public Sans"/>
              </a:rPr>
              <a:t>Ta có các giá trị ngoại lệ ở mức thấp và mức cao (hơn 650 tế bào).</a:t>
            </a:r>
            <a:endParaRPr lang="en-US" sz="2300">
              <a:solidFill>
                <a:srgbClr val="101D42"/>
              </a:solidFill>
              <a:latin typeface="Public Sans"/>
            </a:endParaRPr>
          </a:p>
          <a:p>
            <a:pPr marL="496570" lvl="1" indent="-248285" algn="l">
              <a:lnSpc>
                <a:spcPts val="3450"/>
              </a:lnSpc>
              <a:spcBef>
                <a:spcPct val="0"/>
              </a:spcBef>
              <a:buFont typeface="Arial" panose="020B0604020202020204"/>
              <a:buChar char="•"/>
            </a:pPr>
            <a:r>
              <a:rPr lang="en-US" sz="2300">
                <a:solidFill>
                  <a:srgbClr val="101D42"/>
                </a:solidFill>
                <a:latin typeface="Public Sans"/>
              </a:rPr>
              <a:t>Theo nghiên cứu, đối với người khỏe mạnh thì tế bào có thể mức rất cao (trên 1000). Vì thế những giá trị ngoại lệ ở mức cao sẽ được giữ lại.</a:t>
            </a:r>
            <a:endParaRPr lang="en-US" sz="2300">
              <a:solidFill>
                <a:srgbClr val="101D42"/>
              </a:solidFill>
              <a:latin typeface="Public Sans"/>
            </a:endParaRPr>
          </a:p>
          <a:p>
            <a:pPr marL="496570" lvl="1" indent="-248285" algn="l">
              <a:lnSpc>
                <a:spcPts val="3450"/>
              </a:lnSpc>
              <a:spcBef>
                <a:spcPct val="0"/>
              </a:spcBef>
              <a:buFont typeface="Arial" panose="020B0604020202020204"/>
              <a:buChar char="•"/>
            </a:pPr>
            <a:r>
              <a:rPr lang="en-US" sz="2300">
                <a:solidFill>
                  <a:srgbClr val="101D42"/>
                </a:solidFill>
                <a:latin typeface="Public Sans"/>
              </a:rPr>
              <a:t>Với những giá trị ngoại lệ ở mức thấp, ta sẽ kiểm tra min của dữ liệu. Cần biết giá trị tế bào cd4 có thể gần với mức 0 do nhiễm AIDS. Tuy nhiên, việc chỉ số tế bào này có giá trị 0 là gần như không thể, thế nên ta sẽ loại bỏ những record có giá trị 0 này.</a:t>
            </a:r>
            <a:endParaRPr lang="en-US" sz="2300">
              <a:solidFill>
                <a:srgbClr val="101D42"/>
              </a:solidFill>
              <a:latin typeface="Public Sans"/>
            </a:endParaRPr>
          </a:p>
          <a:p>
            <a:pPr algn="l">
              <a:lnSpc>
                <a:spcPts val="3450"/>
              </a:lnSpc>
              <a:spcBef>
                <a:spcPct val="0"/>
              </a:spcBef>
            </a:p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2"/>
          <p:cNvSpPr/>
          <p:nvPr/>
        </p:nvSpPr>
        <p:spPr>
          <a:xfrm>
            <a:off x="2801727" y="1624363"/>
            <a:ext cx="12684546" cy="5354505"/>
          </a:xfrm>
          <a:custGeom>
            <a:avLst/>
            <a:gdLst/>
            <a:ahLst/>
            <a:cxnLst/>
            <a:rect l="l" t="t" r="r" b="b"/>
            <a:pathLst>
              <a:path w="12684546" h="5354505">
                <a:moveTo>
                  <a:pt x="0" y="0"/>
                </a:moveTo>
                <a:lnTo>
                  <a:pt x="12684546" y="0"/>
                </a:lnTo>
                <a:lnTo>
                  <a:pt x="12684546" y="5354505"/>
                </a:lnTo>
                <a:lnTo>
                  <a:pt x="0" y="5354505"/>
                </a:lnTo>
                <a:lnTo>
                  <a:pt x="0" y="0"/>
                </a:lnTo>
                <a:close/>
              </a:path>
            </a:pathLst>
          </a:custGeom>
          <a:blipFill>
            <a:blip r:embed="rId1"/>
            <a:stretch>
              <a:fillRect/>
            </a:stretch>
          </a:blipFill>
        </p:spPr>
      </p:sp>
      <p:sp>
        <p:nvSpPr>
          <p:cNvPr id="3" name="TextBox 3"/>
          <p:cNvSpPr txBox="1"/>
          <p:nvPr/>
        </p:nvSpPr>
        <p:spPr>
          <a:xfrm>
            <a:off x="1071474" y="923925"/>
            <a:ext cx="13480306" cy="561975"/>
          </a:xfrm>
          <a:prstGeom prst="rect">
            <a:avLst/>
          </a:prstGeom>
        </p:spPr>
        <p:txBody>
          <a:bodyPr lIns="0" tIns="0" rIns="0" bIns="0" rtlCol="0" anchor="t">
            <a:spAutoFit/>
          </a:bodyPr>
          <a:lstStyle/>
          <a:p>
            <a:pPr marL="647700" lvl="1" indent="-323850" algn="just">
              <a:lnSpc>
                <a:spcPts val="4500"/>
              </a:lnSpc>
              <a:buFont typeface="Arial" panose="020B0604020202020204"/>
              <a:buChar char="•"/>
            </a:pPr>
            <a:r>
              <a:rPr lang="en-US" sz="3000">
                <a:solidFill>
                  <a:srgbClr val="101D42"/>
                </a:solidFill>
                <a:latin typeface="Public Sans"/>
              </a:rPr>
              <a:t>cd420:</a:t>
            </a:r>
            <a:endParaRPr lang="en-US" sz="3000">
              <a:solidFill>
                <a:srgbClr val="101D42"/>
              </a:solidFill>
              <a:latin typeface="Public Sans"/>
            </a:endParaRPr>
          </a:p>
        </p:txBody>
      </p:sp>
      <p:sp>
        <p:nvSpPr>
          <p:cNvPr id="4" name="TextBox 4"/>
          <p:cNvSpPr txBox="1"/>
          <p:nvPr/>
        </p:nvSpPr>
        <p:spPr>
          <a:xfrm>
            <a:off x="1250723" y="7253714"/>
            <a:ext cx="10046812" cy="2179320"/>
          </a:xfrm>
          <a:prstGeom prst="rect">
            <a:avLst/>
          </a:prstGeom>
        </p:spPr>
        <p:txBody>
          <a:bodyPr lIns="0" tIns="0" rIns="0" bIns="0" rtlCol="0" anchor="t">
            <a:spAutoFit/>
          </a:bodyPr>
          <a:lstStyle/>
          <a:p>
            <a:pPr algn="l">
              <a:lnSpc>
                <a:spcPts val="3450"/>
              </a:lnSpc>
              <a:spcBef>
                <a:spcPct val="0"/>
              </a:spcBef>
            </a:pPr>
            <a:r>
              <a:rPr lang="en-US" sz="2300">
                <a:solidFill>
                  <a:srgbClr val="0F60D4"/>
                </a:solidFill>
                <a:latin typeface="Public Sans Bold"/>
              </a:rPr>
              <a:t>Nhận xét:</a:t>
            </a:r>
            <a:endParaRPr lang="en-US" sz="2300">
              <a:solidFill>
                <a:srgbClr val="0F60D4"/>
              </a:solidFill>
              <a:latin typeface="Public Sans Bold"/>
            </a:endParaRPr>
          </a:p>
          <a:p>
            <a:pPr marL="496570" lvl="1" indent="-248285" algn="l">
              <a:lnSpc>
                <a:spcPts val="3450"/>
              </a:lnSpc>
              <a:spcBef>
                <a:spcPct val="0"/>
              </a:spcBef>
              <a:buFont typeface="Arial" panose="020B0604020202020204"/>
              <a:buChar char="•"/>
            </a:pPr>
            <a:r>
              <a:rPr lang="en-US" sz="2300">
                <a:solidFill>
                  <a:srgbClr val="101D42"/>
                </a:solidFill>
                <a:latin typeface="Public Sans"/>
              </a:rPr>
              <a:t>Đồ thị có sự lệch phải.</a:t>
            </a:r>
            <a:endParaRPr lang="en-US" sz="2300">
              <a:solidFill>
                <a:srgbClr val="101D42"/>
              </a:solidFill>
              <a:latin typeface="Public Sans"/>
            </a:endParaRPr>
          </a:p>
          <a:p>
            <a:pPr marL="496570" lvl="1" indent="-248285" algn="l">
              <a:lnSpc>
                <a:spcPts val="3450"/>
              </a:lnSpc>
              <a:spcBef>
                <a:spcPct val="0"/>
              </a:spcBef>
              <a:buFont typeface="Arial" panose="020B0604020202020204"/>
              <a:buChar char="•"/>
            </a:pPr>
            <a:r>
              <a:rPr lang="en-US" sz="2300">
                <a:solidFill>
                  <a:srgbClr val="101D42"/>
                </a:solidFill>
                <a:latin typeface="Public Sans"/>
              </a:rPr>
              <a:t>Các giá trị ngoại lệ năm ở mức cao (khoảng hơn 850).</a:t>
            </a:r>
            <a:endParaRPr lang="en-US" sz="2300">
              <a:solidFill>
                <a:srgbClr val="101D42"/>
              </a:solidFill>
              <a:latin typeface="Public Sans"/>
            </a:endParaRPr>
          </a:p>
          <a:p>
            <a:pPr marL="496570" lvl="1" indent="-248285" algn="l">
              <a:lnSpc>
                <a:spcPts val="3450"/>
              </a:lnSpc>
              <a:spcBef>
                <a:spcPct val="0"/>
              </a:spcBef>
              <a:buFont typeface="Arial" panose="020B0604020202020204"/>
              <a:buChar char="•"/>
            </a:pPr>
            <a:r>
              <a:rPr lang="en-US" sz="2300">
                <a:solidFill>
                  <a:srgbClr val="101D42"/>
                </a:solidFill>
                <a:latin typeface="Public Sans"/>
              </a:rPr>
              <a:t>Như đã giải thích ở trên, chúng ta sẽ không loại các giá trị ngoại lệ này.</a:t>
            </a:r>
            <a:endParaRPr lang="en-US" sz="2300">
              <a:solidFill>
                <a:srgbClr val="101D42"/>
              </a:solidFill>
              <a:latin typeface="Public Sans"/>
            </a:endParaRPr>
          </a:p>
          <a:p>
            <a:pPr algn="l">
              <a:lnSpc>
                <a:spcPts val="3450"/>
              </a:lnSpc>
              <a:spcBef>
                <a:spcPct val="0"/>
              </a:spcBef>
            </a:p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2"/>
          <p:cNvSpPr/>
          <p:nvPr/>
        </p:nvSpPr>
        <p:spPr>
          <a:xfrm>
            <a:off x="2392991" y="1642993"/>
            <a:ext cx="13502019" cy="5602302"/>
          </a:xfrm>
          <a:custGeom>
            <a:avLst/>
            <a:gdLst/>
            <a:ahLst/>
            <a:cxnLst/>
            <a:rect l="l" t="t" r="r" b="b"/>
            <a:pathLst>
              <a:path w="13502019" h="5602302">
                <a:moveTo>
                  <a:pt x="0" y="0"/>
                </a:moveTo>
                <a:lnTo>
                  <a:pt x="13502018" y="0"/>
                </a:lnTo>
                <a:lnTo>
                  <a:pt x="13502018" y="5602302"/>
                </a:lnTo>
                <a:lnTo>
                  <a:pt x="0" y="5602302"/>
                </a:lnTo>
                <a:lnTo>
                  <a:pt x="0" y="0"/>
                </a:lnTo>
                <a:close/>
              </a:path>
            </a:pathLst>
          </a:custGeom>
          <a:blipFill>
            <a:blip r:embed="rId1"/>
            <a:stretch>
              <a:fillRect/>
            </a:stretch>
          </a:blipFill>
        </p:spPr>
      </p:sp>
      <p:sp>
        <p:nvSpPr>
          <p:cNvPr id="3" name="TextBox 3"/>
          <p:cNvSpPr txBox="1"/>
          <p:nvPr/>
        </p:nvSpPr>
        <p:spPr>
          <a:xfrm>
            <a:off x="1028700" y="923925"/>
            <a:ext cx="13480306" cy="561975"/>
          </a:xfrm>
          <a:prstGeom prst="rect">
            <a:avLst/>
          </a:prstGeom>
        </p:spPr>
        <p:txBody>
          <a:bodyPr lIns="0" tIns="0" rIns="0" bIns="0" rtlCol="0" anchor="t">
            <a:spAutoFit/>
          </a:bodyPr>
          <a:lstStyle/>
          <a:p>
            <a:pPr marL="647700" lvl="1" indent="-323850" algn="just">
              <a:lnSpc>
                <a:spcPts val="4500"/>
              </a:lnSpc>
              <a:buFont typeface="Arial" panose="020B0604020202020204"/>
              <a:buChar char="•"/>
            </a:pPr>
            <a:r>
              <a:rPr lang="en-US" sz="3000">
                <a:solidFill>
                  <a:srgbClr val="101D42"/>
                </a:solidFill>
                <a:latin typeface="Public Sans"/>
              </a:rPr>
              <a:t>cd80:</a:t>
            </a:r>
            <a:endParaRPr lang="en-US" sz="3000">
              <a:solidFill>
                <a:srgbClr val="101D42"/>
              </a:solidFill>
              <a:latin typeface="Public Sans"/>
            </a:endParaRPr>
          </a:p>
        </p:txBody>
      </p:sp>
      <p:sp>
        <p:nvSpPr>
          <p:cNvPr id="4" name="TextBox 4"/>
          <p:cNvSpPr txBox="1"/>
          <p:nvPr/>
        </p:nvSpPr>
        <p:spPr>
          <a:xfrm>
            <a:off x="1369135" y="7321495"/>
            <a:ext cx="14861456" cy="2617470"/>
          </a:xfrm>
          <a:prstGeom prst="rect">
            <a:avLst/>
          </a:prstGeom>
        </p:spPr>
        <p:txBody>
          <a:bodyPr lIns="0" tIns="0" rIns="0" bIns="0" rtlCol="0" anchor="t">
            <a:spAutoFit/>
          </a:bodyPr>
          <a:lstStyle/>
          <a:p>
            <a:pPr algn="l">
              <a:lnSpc>
                <a:spcPts val="3450"/>
              </a:lnSpc>
              <a:spcBef>
                <a:spcPct val="0"/>
              </a:spcBef>
            </a:pPr>
            <a:r>
              <a:rPr lang="en-US" sz="2300">
                <a:solidFill>
                  <a:srgbClr val="0F60D4"/>
                </a:solidFill>
                <a:latin typeface="Public Sans Bold"/>
              </a:rPr>
              <a:t>Nhận xét:</a:t>
            </a:r>
            <a:endParaRPr lang="en-US" sz="2300">
              <a:solidFill>
                <a:srgbClr val="0F60D4"/>
              </a:solidFill>
              <a:latin typeface="Public Sans Bold"/>
            </a:endParaRPr>
          </a:p>
          <a:p>
            <a:pPr marL="496570" lvl="1" indent="-248285" algn="l">
              <a:lnSpc>
                <a:spcPts val="3450"/>
              </a:lnSpc>
              <a:spcBef>
                <a:spcPct val="0"/>
              </a:spcBef>
              <a:buFont typeface="Arial" panose="020B0604020202020204"/>
              <a:buChar char="•"/>
            </a:pPr>
            <a:r>
              <a:rPr lang="en-US" sz="2300">
                <a:solidFill>
                  <a:srgbClr val="101D42"/>
                </a:solidFill>
                <a:latin typeface="Public Sans"/>
              </a:rPr>
              <a:t>Đồ thị có xu hướng lệch phải.</a:t>
            </a:r>
            <a:endParaRPr lang="en-US" sz="2300">
              <a:solidFill>
                <a:srgbClr val="101D42"/>
              </a:solidFill>
              <a:latin typeface="Public Sans"/>
            </a:endParaRPr>
          </a:p>
          <a:p>
            <a:pPr marL="496570" lvl="1" indent="-248285" algn="l">
              <a:lnSpc>
                <a:spcPts val="3450"/>
              </a:lnSpc>
              <a:spcBef>
                <a:spcPct val="0"/>
              </a:spcBef>
              <a:buFont typeface="Arial" panose="020B0604020202020204"/>
              <a:buChar char="•"/>
            </a:pPr>
            <a:r>
              <a:rPr lang="en-US" sz="2300">
                <a:solidFill>
                  <a:srgbClr val="101D42"/>
                </a:solidFill>
                <a:latin typeface="Public Sans"/>
              </a:rPr>
              <a:t>Giá trị ngoại lệ ở mức cao (trên 2000 tế bào).</a:t>
            </a:r>
            <a:endParaRPr lang="en-US" sz="2300">
              <a:solidFill>
                <a:srgbClr val="101D42"/>
              </a:solidFill>
              <a:latin typeface="Public Sans"/>
            </a:endParaRPr>
          </a:p>
          <a:p>
            <a:pPr marL="496570" lvl="1" indent="-248285" algn="l">
              <a:lnSpc>
                <a:spcPts val="3450"/>
              </a:lnSpc>
              <a:spcBef>
                <a:spcPct val="0"/>
              </a:spcBef>
              <a:buFont typeface="Arial" panose="020B0604020202020204"/>
              <a:buChar char="•"/>
            </a:pPr>
            <a:r>
              <a:rPr lang="en-US" sz="2300">
                <a:solidFill>
                  <a:srgbClr val="101D42"/>
                </a:solidFill>
                <a:latin typeface="Public Sans"/>
              </a:rPr>
              <a:t>Tương tự như cd4, các tế bào cd8 cũng có thể ở mức cao biểu thị cho cơ thể khỏe mạnh. Nên những giá trị này không được xem là ngoại lệ.</a:t>
            </a:r>
            <a:endParaRPr lang="en-US" sz="2300">
              <a:solidFill>
                <a:srgbClr val="101D42"/>
              </a:solidFill>
              <a:latin typeface="Public Sans"/>
            </a:endParaRPr>
          </a:p>
          <a:p>
            <a:pPr algn="l">
              <a:lnSpc>
                <a:spcPts val="3450"/>
              </a:lnSpc>
              <a:spcBef>
                <a:spcPct val="0"/>
              </a:spcBef>
            </a:p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2"/>
          <p:cNvSpPr/>
          <p:nvPr/>
        </p:nvSpPr>
        <p:spPr>
          <a:xfrm>
            <a:off x="2403847" y="1747477"/>
            <a:ext cx="13480306" cy="5662872"/>
          </a:xfrm>
          <a:custGeom>
            <a:avLst/>
            <a:gdLst/>
            <a:ahLst/>
            <a:cxnLst/>
            <a:rect l="l" t="t" r="r" b="b"/>
            <a:pathLst>
              <a:path w="13480306" h="5662872">
                <a:moveTo>
                  <a:pt x="0" y="0"/>
                </a:moveTo>
                <a:lnTo>
                  <a:pt x="13480306" y="0"/>
                </a:lnTo>
                <a:lnTo>
                  <a:pt x="13480306" y="5662872"/>
                </a:lnTo>
                <a:lnTo>
                  <a:pt x="0" y="5662872"/>
                </a:lnTo>
                <a:lnTo>
                  <a:pt x="0" y="0"/>
                </a:lnTo>
                <a:close/>
              </a:path>
            </a:pathLst>
          </a:custGeom>
          <a:blipFill>
            <a:blip r:embed="rId1"/>
            <a:stretch>
              <a:fillRect/>
            </a:stretch>
          </a:blipFill>
        </p:spPr>
      </p:sp>
      <p:sp>
        <p:nvSpPr>
          <p:cNvPr id="3" name="TextBox 3"/>
          <p:cNvSpPr txBox="1"/>
          <p:nvPr/>
        </p:nvSpPr>
        <p:spPr>
          <a:xfrm>
            <a:off x="1028700" y="923925"/>
            <a:ext cx="13480306" cy="561975"/>
          </a:xfrm>
          <a:prstGeom prst="rect">
            <a:avLst/>
          </a:prstGeom>
        </p:spPr>
        <p:txBody>
          <a:bodyPr lIns="0" tIns="0" rIns="0" bIns="0" rtlCol="0" anchor="t">
            <a:spAutoFit/>
          </a:bodyPr>
          <a:lstStyle/>
          <a:p>
            <a:pPr marL="647700" lvl="1" indent="-323850" algn="just">
              <a:lnSpc>
                <a:spcPts val="4500"/>
              </a:lnSpc>
              <a:buFont typeface="Arial" panose="020B0604020202020204"/>
              <a:buChar char="•"/>
            </a:pPr>
            <a:r>
              <a:rPr lang="en-US" sz="3000">
                <a:solidFill>
                  <a:srgbClr val="101D42"/>
                </a:solidFill>
                <a:latin typeface="Public Sans"/>
              </a:rPr>
              <a:t>cd820:</a:t>
            </a:r>
            <a:endParaRPr lang="en-US" sz="3000">
              <a:solidFill>
                <a:srgbClr val="101D42"/>
              </a:solidFill>
              <a:latin typeface="Public Sans"/>
            </a:endParaRPr>
          </a:p>
        </p:txBody>
      </p:sp>
      <p:sp>
        <p:nvSpPr>
          <p:cNvPr id="4" name="TextBox 4"/>
          <p:cNvSpPr txBox="1"/>
          <p:nvPr/>
        </p:nvSpPr>
        <p:spPr>
          <a:xfrm>
            <a:off x="1028700" y="7446134"/>
            <a:ext cx="7777004" cy="2179320"/>
          </a:xfrm>
          <a:prstGeom prst="rect">
            <a:avLst/>
          </a:prstGeom>
        </p:spPr>
        <p:txBody>
          <a:bodyPr lIns="0" tIns="0" rIns="0" bIns="0" rtlCol="0" anchor="t">
            <a:spAutoFit/>
          </a:bodyPr>
          <a:lstStyle/>
          <a:p>
            <a:pPr algn="l">
              <a:lnSpc>
                <a:spcPts val="3450"/>
              </a:lnSpc>
              <a:spcBef>
                <a:spcPct val="0"/>
              </a:spcBef>
            </a:pPr>
            <a:r>
              <a:rPr lang="en-US" sz="2300">
                <a:solidFill>
                  <a:srgbClr val="0F60D4"/>
                </a:solidFill>
                <a:latin typeface="Public Sans Bold"/>
              </a:rPr>
              <a:t>Nhận xét:</a:t>
            </a:r>
            <a:endParaRPr lang="en-US" sz="2300">
              <a:solidFill>
                <a:srgbClr val="0F60D4"/>
              </a:solidFill>
              <a:latin typeface="Public Sans Bold"/>
            </a:endParaRPr>
          </a:p>
          <a:p>
            <a:pPr marL="496570" lvl="1" indent="-248285" algn="l">
              <a:lnSpc>
                <a:spcPts val="3450"/>
              </a:lnSpc>
              <a:spcBef>
                <a:spcPct val="0"/>
              </a:spcBef>
              <a:buFont typeface="Arial" panose="020B0604020202020204"/>
              <a:buChar char="•"/>
            </a:pPr>
            <a:r>
              <a:rPr lang="en-US" sz="2300">
                <a:solidFill>
                  <a:srgbClr val="101D42"/>
                </a:solidFill>
                <a:latin typeface="Public Sans"/>
              </a:rPr>
              <a:t>Đồ thị có sự lệch phải.</a:t>
            </a:r>
            <a:endParaRPr lang="en-US" sz="2300">
              <a:solidFill>
                <a:srgbClr val="101D42"/>
              </a:solidFill>
              <a:latin typeface="Public Sans"/>
            </a:endParaRPr>
          </a:p>
          <a:p>
            <a:pPr marL="496570" lvl="1" indent="-248285" algn="l">
              <a:lnSpc>
                <a:spcPts val="3450"/>
              </a:lnSpc>
              <a:spcBef>
                <a:spcPct val="0"/>
              </a:spcBef>
              <a:buFont typeface="Arial" panose="020B0604020202020204"/>
              <a:buChar char="•"/>
            </a:pPr>
            <a:r>
              <a:rPr lang="en-US" sz="2300">
                <a:solidFill>
                  <a:srgbClr val="101D42"/>
                </a:solidFill>
                <a:latin typeface="Public Sans"/>
              </a:rPr>
              <a:t>Các giá trị ngoại lệ năm ở mức cao (khoảng hơn 1750).</a:t>
            </a:r>
            <a:endParaRPr lang="en-US" sz="2300">
              <a:solidFill>
                <a:srgbClr val="101D42"/>
              </a:solidFill>
              <a:latin typeface="Public Sans"/>
            </a:endParaRPr>
          </a:p>
          <a:p>
            <a:pPr marL="496570" lvl="1" indent="-248285" algn="l">
              <a:lnSpc>
                <a:spcPts val="3450"/>
              </a:lnSpc>
              <a:spcBef>
                <a:spcPct val="0"/>
              </a:spcBef>
              <a:buFont typeface="Arial" panose="020B0604020202020204"/>
              <a:buChar char="•"/>
            </a:pPr>
            <a:r>
              <a:rPr lang="en-US" sz="2300">
                <a:solidFill>
                  <a:srgbClr val="101D42"/>
                </a:solidFill>
                <a:latin typeface="Public Sans"/>
              </a:rPr>
              <a:t>Tương tự, ta cũng sẽ không loại những giá trị này.</a:t>
            </a:r>
            <a:endParaRPr lang="en-US" sz="2300">
              <a:solidFill>
                <a:srgbClr val="101D42"/>
              </a:solidFill>
              <a:latin typeface="Public Sans"/>
            </a:endParaRPr>
          </a:p>
          <a:p>
            <a:pPr algn="l">
              <a:lnSpc>
                <a:spcPts val="3450"/>
              </a:lnSpc>
              <a:spcBef>
                <a:spcPct val="0"/>
              </a:spcBef>
            </a:p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2"/>
          <p:cNvSpPr/>
          <p:nvPr/>
        </p:nvSpPr>
        <p:spPr>
          <a:xfrm>
            <a:off x="5679377" y="1510961"/>
            <a:ext cx="6929246" cy="6958669"/>
          </a:xfrm>
          <a:custGeom>
            <a:avLst/>
            <a:gdLst/>
            <a:ahLst/>
            <a:cxnLst/>
            <a:rect l="l" t="t" r="r" b="b"/>
            <a:pathLst>
              <a:path w="6929246" h="6958669">
                <a:moveTo>
                  <a:pt x="0" y="0"/>
                </a:moveTo>
                <a:lnTo>
                  <a:pt x="6929246" y="0"/>
                </a:lnTo>
                <a:lnTo>
                  <a:pt x="6929246" y="6958669"/>
                </a:lnTo>
                <a:lnTo>
                  <a:pt x="0" y="6958669"/>
                </a:lnTo>
                <a:lnTo>
                  <a:pt x="0" y="0"/>
                </a:lnTo>
                <a:close/>
              </a:path>
            </a:pathLst>
          </a:custGeom>
          <a:blipFill>
            <a:blip r:embed="rId1"/>
            <a:stretch>
              <a:fillRect/>
            </a:stretch>
          </a:blipFill>
        </p:spPr>
      </p:sp>
      <p:sp>
        <p:nvSpPr>
          <p:cNvPr id="3" name="TextBox 3"/>
          <p:cNvSpPr txBox="1"/>
          <p:nvPr/>
        </p:nvSpPr>
        <p:spPr>
          <a:xfrm>
            <a:off x="1028700" y="923925"/>
            <a:ext cx="13480306" cy="561975"/>
          </a:xfrm>
          <a:prstGeom prst="rect">
            <a:avLst/>
          </a:prstGeom>
        </p:spPr>
        <p:txBody>
          <a:bodyPr lIns="0" tIns="0" rIns="0" bIns="0" rtlCol="0" anchor="t">
            <a:spAutoFit/>
          </a:bodyPr>
          <a:lstStyle/>
          <a:p>
            <a:pPr marL="647700" lvl="1" indent="-323850" algn="just">
              <a:lnSpc>
                <a:spcPts val="4500"/>
              </a:lnSpc>
              <a:buFont typeface="Arial" panose="020B0604020202020204"/>
              <a:buChar char="•"/>
            </a:pPr>
            <a:r>
              <a:rPr lang="en-US" sz="3000">
                <a:solidFill>
                  <a:srgbClr val="101D42"/>
                </a:solidFill>
                <a:latin typeface="Public Sans"/>
              </a:rPr>
              <a:t>infected:</a:t>
            </a:r>
            <a:endParaRPr lang="en-US" sz="3000">
              <a:solidFill>
                <a:srgbClr val="101D42"/>
              </a:solidFill>
              <a:latin typeface="Public Sans"/>
            </a:endParaRPr>
          </a:p>
        </p:txBody>
      </p:sp>
      <p:sp>
        <p:nvSpPr>
          <p:cNvPr id="4" name="TextBox 4"/>
          <p:cNvSpPr txBox="1"/>
          <p:nvPr/>
        </p:nvSpPr>
        <p:spPr>
          <a:xfrm>
            <a:off x="1028700" y="8393430"/>
            <a:ext cx="8154829" cy="864870"/>
          </a:xfrm>
          <a:prstGeom prst="rect">
            <a:avLst/>
          </a:prstGeom>
        </p:spPr>
        <p:txBody>
          <a:bodyPr lIns="0" tIns="0" rIns="0" bIns="0" rtlCol="0" anchor="t">
            <a:spAutoFit/>
          </a:bodyPr>
          <a:lstStyle/>
          <a:p>
            <a:pPr algn="l">
              <a:lnSpc>
                <a:spcPts val="3450"/>
              </a:lnSpc>
              <a:spcBef>
                <a:spcPct val="0"/>
              </a:spcBef>
            </a:pPr>
            <a:r>
              <a:rPr lang="en-US" sz="2300">
                <a:solidFill>
                  <a:srgbClr val="0F60D4"/>
                </a:solidFill>
                <a:latin typeface="Public Sans Bold"/>
              </a:rPr>
              <a:t>Nhận xét:</a:t>
            </a:r>
            <a:endParaRPr lang="en-US" sz="2300">
              <a:solidFill>
                <a:srgbClr val="0F60D4"/>
              </a:solidFill>
              <a:latin typeface="Public Sans Bold"/>
            </a:endParaRPr>
          </a:p>
          <a:p>
            <a:pPr marL="496570" lvl="1" indent="-248285" algn="ctr">
              <a:lnSpc>
                <a:spcPts val="3450"/>
              </a:lnSpc>
              <a:spcBef>
                <a:spcPct val="0"/>
              </a:spcBef>
              <a:buFont typeface="Arial" panose="020B0604020202020204"/>
              <a:buChar char="•"/>
            </a:pPr>
            <a:r>
              <a:rPr lang="en-US" sz="2300">
                <a:solidFill>
                  <a:srgbClr val="101D42"/>
                </a:solidFill>
                <a:latin typeface="Public Sans"/>
              </a:rPr>
              <a:t>Số người không nhiễm có tỉ lệ cao hơn số người bị nhiễm.</a:t>
            </a:r>
            <a:endParaRPr lang="en-US" sz="2300">
              <a:solidFill>
                <a:srgbClr val="101D42"/>
              </a:solidFill>
              <a:latin typeface="Public Sans"/>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2"/>
          <p:cNvSpPr/>
          <p:nvPr/>
        </p:nvSpPr>
        <p:spPr>
          <a:xfrm>
            <a:off x="2057376" y="1650517"/>
            <a:ext cx="14173249" cy="6446366"/>
          </a:xfrm>
          <a:custGeom>
            <a:avLst/>
            <a:gdLst/>
            <a:ahLst/>
            <a:cxnLst/>
            <a:rect l="l" t="t" r="r" b="b"/>
            <a:pathLst>
              <a:path w="14173249" h="6446366">
                <a:moveTo>
                  <a:pt x="0" y="0"/>
                </a:moveTo>
                <a:lnTo>
                  <a:pt x="14173248" y="0"/>
                </a:lnTo>
                <a:lnTo>
                  <a:pt x="14173248" y="6446366"/>
                </a:lnTo>
                <a:lnTo>
                  <a:pt x="0" y="6446366"/>
                </a:lnTo>
                <a:lnTo>
                  <a:pt x="0" y="0"/>
                </a:lnTo>
                <a:close/>
              </a:path>
            </a:pathLst>
          </a:custGeom>
          <a:blipFill>
            <a:blip r:embed="rId1"/>
            <a:stretch>
              <a:fillRect/>
            </a:stretch>
          </a:blipFill>
        </p:spPr>
      </p:sp>
      <p:sp>
        <p:nvSpPr>
          <p:cNvPr id="3" name="TextBox 3"/>
          <p:cNvSpPr txBox="1"/>
          <p:nvPr/>
        </p:nvSpPr>
        <p:spPr>
          <a:xfrm>
            <a:off x="1028700" y="923925"/>
            <a:ext cx="13480306" cy="561975"/>
          </a:xfrm>
          <a:prstGeom prst="rect">
            <a:avLst/>
          </a:prstGeom>
        </p:spPr>
        <p:txBody>
          <a:bodyPr lIns="0" tIns="0" rIns="0" bIns="0" rtlCol="0" anchor="t">
            <a:spAutoFit/>
          </a:bodyPr>
          <a:lstStyle/>
          <a:p>
            <a:pPr marL="647700" lvl="1" indent="-323850" algn="just">
              <a:lnSpc>
                <a:spcPts val="4500"/>
              </a:lnSpc>
              <a:buFont typeface="Arial" panose="020B0604020202020204"/>
              <a:buChar char="•"/>
            </a:pPr>
            <a:r>
              <a:rPr lang="en-US" sz="3000">
                <a:solidFill>
                  <a:srgbClr val="101D42"/>
                </a:solidFill>
                <a:latin typeface="Public Sans"/>
              </a:rPr>
              <a:t>trt:</a:t>
            </a:r>
            <a:endParaRPr lang="en-US" sz="3000">
              <a:solidFill>
                <a:srgbClr val="101D42"/>
              </a:solidFill>
              <a:latin typeface="Public Sans"/>
            </a:endParaRPr>
          </a:p>
        </p:txBody>
      </p:sp>
      <p:sp>
        <p:nvSpPr>
          <p:cNvPr id="4" name="TextBox 4"/>
          <p:cNvSpPr txBox="1"/>
          <p:nvPr/>
        </p:nvSpPr>
        <p:spPr>
          <a:xfrm>
            <a:off x="1198955" y="8020683"/>
            <a:ext cx="15194485" cy="1741169"/>
          </a:xfrm>
          <a:prstGeom prst="rect">
            <a:avLst/>
          </a:prstGeom>
        </p:spPr>
        <p:txBody>
          <a:bodyPr lIns="0" tIns="0" rIns="0" bIns="0" rtlCol="0" anchor="t">
            <a:spAutoFit/>
          </a:bodyPr>
          <a:lstStyle/>
          <a:p>
            <a:pPr algn="just">
              <a:lnSpc>
                <a:spcPts val="3450"/>
              </a:lnSpc>
              <a:spcBef>
                <a:spcPct val="0"/>
              </a:spcBef>
            </a:pPr>
            <a:r>
              <a:rPr lang="en-US" sz="2300">
                <a:solidFill>
                  <a:srgbClr val="0F60D4"/>
                </a:solidFill>
                <a:latin typeface="Public Sans Bold"/>
              </a:rPr>
              <a:t>Nhận xét:</a:t>
            </a:r>
            <a:endParaRPr lang="en-US" sz="2300">
              <a:solidFill>
                <a:srgbClr val="0F60D4"/>
              </a:solidFill>
              <a:latin typeface="Public Sans Bold"/>
            </a:endParaRPr>
          </a:p>
          <a:p>
            <a:pPr marL="496570" lvl="1" indent="-248285" algn="l">
              <a:lnSpc>
                <a:spcPts val="3450"/>
              </a:lnSpc>
              <a:spcBef>
                <a:spcPct val="0"/>
              </a:spcBef>
              <a:buFont typeface="Arial" panose="020B0604020202020204"/>
              <a:buChar char="•"/>
            </a:pPr>
            <a:r>
              <a:rPr lang="en-US" sz="2300">
                <a:solidFill>
                  <a:srgbClr val="101D42"/>
                </a:solidFill>
                <a:latin typeface="Public Sans"/>
              </a:rPr>
              <a:t>Số người chỉ sử dụng ddl là cao nhất.</a:t>
            </a:r>
            <a:endParaRPr lang="en-US" sz="2300">
              <a:solidFill>
                <a:srgbClr val="101D42"/>
              </a:solidFill>
              <a:latin typeface="Public Sans"/>
            </a:endParaRPr>
          </a:p>
          <a:p>
            <a:pPr marL="496570" lvl="1" indent="-248285" algn="l">
              <a:lnSpc>
                <a:spcPts val="3450"/>
              </a:lnSpc>
              <a:spcBef>
                <a:spcPct val="0"/>
              </a:spcBef>
              <a:buFont typeface="Arial" panose="020B0604020202020204"/>
              <a:buChar char="•"/>
            </a:pPr>
            <a:r>
              <a:rPr lang="en-US" sz="2300">
                <a:solidFill>
                  <a:srgbClr val="101D42"/>
                </a:solidFill>
                <a:latin typeface="Public Sans"/>
              </a:rPr>
              <a:t>Những người chỉ sử dụng ZDV có số lượng nhiễm bệnh cao hơn những liệu pháp điều trị khác. Điều này có thể là do những phương pháp điều trị khác có thể cho ra hiệu quả cao hơn so với việc chỉ dùng mỗi ZDV.</a:t>
            </a:r>
            <a:endParaRPr lang="en-US" sz="2300">
              <a:solidFill>
                <a:srgbClr val="101D42"/>
              </a:solidFill>
              <a:latin typeface="Public Sans"/>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2"/>
          <p:cNvSpPr/>
          <p:nvPr/>
        </p:nvSpPr>
        <p:spPr>
          <a:xfrm>
            <a:off x="2850360" y="1725613"/>
            <a:ext cx="12821706" cy="5541182"/>
          </a:xfrm>
          <a:custGeom>
            <a:avLst/>
            <a:gdLst/>
            <a:ahLst/>
            <a:cxnLst/>
            <a:rect l="l" t="t" r="r" b="b"/>
            <a:pathLst>
              <a:path w="12821706" h="5541182">
                <a:moveTo>
                  <a:pt x="0" y="0"/>
                </a:moveTo>
                <a:lnTo>
                  <a:pt x="12821707" y="0"/>
                </a:lnTo>
                <a:lnTo>
                  <a:pt x="12821707" y="5541182"/>
                </a:lnTo>
                <a:lnTo>
                  <a:pt x="0" y="5541182"/>
                </a:lnTo>
                <a:lnTo>
                  <a:pt x="0" y="0"/>
                </a:lnTo>
                <a:close/>
              </a:path>
            </a:pathLst>
          </a:custGeom>
          <a:blipFill>
            <a:blip r:embed="rId1"/>
            <a:stretch>
              <a:fillRect/>
            </a:stretch>
          </a:blipFill>
        </p:spPr>
      </p:sp>
      <p:sp>
        <p:nvSpPr>
          <p:cNvPr id="3" name="TextBox 3"/>
          <p:cNvSpPr txBox="1"/>
          <p:nvPr/>
        </p:nvSpPr>
        <p:spPr>
          <a:xfrm>
            <a:off x="1028700" y="923925"/>
            <a:ext cx="13480306" cy="561975"/>
          </a:xfrm>
          <a:prstGeom prst="rect">
            <a:avLst/>
          </a:prstGeom>
        </p:spPr>
        <p:txBody>
          <a:bodyPr lIns="0" tIns="0" rIns="0" bIns="0" rtlCol="0" anchor="t">
            <a:spAutoFit/>
          </a:bodyPr>
          <a:lstStyle/>
          <a:p>
            <a:pPr marL="647700" lvl="1" indent="-323850" algn="just">
              <a:lnSpc>
                <a:spcPts val="4500"/>
              </a:lnSpc>
              <a:buFont typeface="Arial" panose="020B0604020202020204"/>
              <a:buChar char="•"/>
            </a:pPr>
            <a:r>
              <a:rPr lang="en-US" sz="3000">
                <a:solidFill>
                  <a:srgbClr val="101D42"/>
                </a:solidFill>
                <a:latin typeface="Public Sans"/>
              </a:rPr>
              <a:t>hemo:</a:t>
            </a:r>
            <a:endParaRPr lang="en-US" sz="3000">
              <a:solidFill>
                <a:srgbClr val="101D42"/>
              </a:solidFill>
              <a:latin typeface="Public Sans"/>
            </a:endParaRPr>
          </a:p>
        </p:txBody>
      </p:sp>
      <p:sp>
        <p:nvSpPr>
          <p:cNvPr id="4" name="TextBox 4"/>
          <p:cNvSpPr txBox="1"/>
          <p:nvPr/>
        </p:nvSpPr>
        <p:spPr>
          <a:xfrm>
            <a:off x="1265524" y="7860576"/>
            <a:ext cx="8383270" cy="1741170"/>
          </a:xfrm>
          <a:prstGeom prst="rect">
            <a:avLst/>
          </a:prstGeom>
        </p:spPr>
        <p:txBody>
          <a:bodyPr lIns="0" tIns="0" rIns="0" bIns="0" rtlCol="0" anchor="t">
            <a:spAutoFit/>
          </a:bodyPr>
          <a:lstStyle/>
          <a:p>
            <a:pPr algn="l">
              <a:lnSpc>
                <a:spcPts val="3450"/>
              </a:lnSpc>
              <a:spcBef>
                <a:spcPct val="0"/>
              </a:spcBef>
            </a:pPr>
            <a:r>
              <a:rPr lang="en-US" sz="2300">
                <a:solidFill>
                  <a:srgbClr val="0F60D4"/>
                </a:solidFill>
                <a:latin typeface="Public Sans Bold"/>
              </a:rPr>
              <a:t>Nhận xét:</a:t>
            </a:r>
            <a:endParaRPr lang="en-US" sz="2300">
              <a:solidFill>
                <a:srgbClr val="0F60D4"/>
              </a:solidFill>
              <a:latin typeface="Public Sans Bold"/>
            </a:endParaRPr>
          </a:p>
          <a:p>
            <a:pPr marL="496570" lvl="1" indent="-248285" algn="l">
              <a:lnSpc>
                <a:spcPts val="3450"/>
              </a:lnSpc>
              <a:spcBef>
                <a:spcPct val="0"/>
              </a:spcBef>
              <a:buFont typeface="Arial" panose="020B0604020202020204"/>
              <a:buChar char="•"/>
            </a:pPr>
            <a:r>
              <a:rPr lang="en-US" sz="2300">
                <a:solidFill>
                  <a:srgbClr val="101D42"/>
                </a:solidFill>
                <a:latin typeface="Public Sans"/>
              </a:rPr>
              <a:t>Số người không có triệu chứng đông máu chiếm đáng kể.</a:t>
            </a:r>
            <a:endParaRPr lang="en-US" sz="2300">
              <a:solidFill>
                <a:srgbClr val="101D42"/>
              </a:solidFill>
              <a:latin typeface="Public Sans"/>
            </a:endParaRPr>
          </a:p>
          <a:p>
            <a:pPr marL="496570" lvl="1" indent="-248285" algn="l">
              <a:lnSpc>
                <a:spcPts val="3450"/>
              </a:lnSpc>
              <a:spcBef>
                <a:spcPct val="0"/>
              </a:spcBef>
              <a:buFont typeface="Arial" panose="020B0604020202020204"/>
              <a:buChar char="•"/>
            </a:pPr>
            <a:r>
              <a:rPr lang="en-US" sz="2300">
                <a:solidFill>
                  <a:srgbClr val="101D42"/>
                </a:solidFill>
                <a:latin typeface="Public Sans"/>
              </a:rPr>
              <a:t>Số người có triệu chứng chỉ chiếm phần ít (khoảng 3.38%).</a:t>
            </a:r>
            <a:endParaRPr lang="en-US" sz="2300">
              <a:solidFill>
                <a:srgbClr val="101D42"/>
              </a:solidFill>
              <a:latin typeface="Public Sans"/>
            </a:endParaRPr>
          </a:p>
          <a:p>
            <a:pPr algn="l">
              <a:lnSpc>
                <a:spcPts val="3450"/>
              </a:lnSpc>
              <a:spcBef>
                <a:spcPct val="0"/>
              </a:spcBef>
            </a:p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2"/>
          <p:cNvSpPr/>
          <p:nvPr/>
        </p:nvSpPr>
        <p:spPr>
          <a:xfrm>
            <a:off x="2318304" y="1681797"/>
            <a:ext cx="13651393" cy="5840697"/>
          </a:xfrm>
          <a:custGeom>
            <a:avLst/>
            <a:gdLst/>
            <a:ahLst/>
            <a:cxnLst/>
            <a:rect l="l" t="t" r="r" b="b"/>
            <a:pathLst>
              <a:path w="13651393" h="5840697">
                <a:moveTo>
                  <a:pt x="0" y="0"/>
                </a:moveTo>
                <a:lnTo>
                  <a:pt x="13651392" y="0"/>
                </a:lnTo>
                <a:lnTo>
                  <a:pt x="13651392" y="5840698"/>
                </a:lnTo>
                <a:lnTo>
                  <a:pt x="0" y="5840698"/>
                </a:lnTo>
                <a:lnTo>
                  <a:pt x="0" y="0"/>
                </a:lnTo>
                <a:close/>
              </a:path>
            </a:pathLst>
          </a:custGeom>
          <a:blipFill>
            <a:blip r:embed="rId1"/>
            <a:stretch>
              <a:fillRect/>
            </a:stretch>
          </a:blipFill>
        </p:spPr>
      </p:sp>
      <p:sp>
        <p:nvSpPr>
          <p:cNvPr id="3" name="TextBox 3"/>
          <p:cNvSpPr txBox="1"/>
          <p:nvPr/>
        </p:nvSpPr>
        <p:spPr>
          <a:xfrm>
            <a:off x="1028700" y="923925"/>
            <a:ext cx="13480306" cy="561975"/>
          </a:xfrm>
          <a:prstGeom prst="rect">
            <a:avLst/>
          </a:prstGeom>
        </p:spPr>
        <p:txBody>
          <a:bodyPr lIns="0" tIns="0" rIns="0" bIns="0" rtlCol="0" anchor="t">
            <a:spAutoFit/>
          </a:bodyPr>
          <a:lstStyle/>
          <a:p>
            <a:pPr marL="647700" lvl="1" indent="-323850" algn="just">
              <a:lnSpc>
                <a:spcPts val="4500"/>
              </a:lnSpc>
              <a:buFont typeface="Arial" panose="020B0604020202020204"/>
              <a:buChar char="•"/>
            </a:pPr>
            <a:r>
              <a:rPr lang="en-US" sz="3000">
                <a:solidFill>
                  <a:srgbClr val="101D42"/>
                </a:solidFill>
                <a:latin typeface="Public Sans"/>
              </a:rPr>
              <a:t>homo:</a:t>
            </a:r>
            <a:endParaRPr lang="en-US" sz="3000">
              <a:solidFill>
                <a:srgbClr val="101D42"/>
              </a:solidFill>
              <a:latin typeface="Public Sans"/>
            </a:endParaRPr>
          </a:p>
        </p:txBody>
      </p:sp>
      <p:sp>
        <p:nvSpPr>
          <p:cNvPr id="4" name="TextBox 4"/>
          <p:cNvSpPr txBox="1"/>
          <p:nvPr/>
        </p:nvSpPr>
        <p:spPr>
          <a:xfrm>
            <a:off x="1028700" y="8393430"/>
            <a:ext cx="7198361" cy="864870"/>
          </a:xfrm>
          <a:prstGeom prst="rect">
            <a:avLst/>
          </a:prstGeom>
        </p:spPr>
        <p:txBody>
          <a:bodyPr lIns="0" tIns="0" rIns="0" bIns="0" rtlCol="0" anchor="t">
            <a:spAutoFit/>
          </a:bodyPr>
          <a:lstStyle/>
          <a:p>
            <a:pPr algn="l">
              <a:lnSpc>
                <a:spcPts val="3450"/>
              </a:lnSpc>
              <a:spcBef>
                <a:spcPct val="0"/>
              </a:spcBef>
            </a:pPr>
            <a:r>
              <a:rPr lang="en-US" sz="2300">
                <a:solidFill>
                  <a:srgbClr val="0F60D4"/>
                </a:solidFill>
                <a:latin typeface="Public Sans Bold"/>
              </a:rPr>
              <a:t>Nhận xét:</a:t>
            </a:r>
            <a:endParaRPr lang="en-US" sz="2300">
              <a:solidFill>
                <a:srgbClr val="0F60D4"/>
              </a:solidFill>
              <a:latin typeface="Public Sans Bold"/>
            </a:endParaRPr>
          </a:p>
          <a:p>
            <a:pPr marL="496570" lvl="1" indent="-248285" algn="ctr">
              <a:lnSpc>
                <a:spcPts val="3450"/>
              </a:lnSpc>
              <a:spcBef>
                <a:spcPct val="0"/>
              </a:spcBef>
              <a:buFont typeface="Arial" panose="020B0604020202020204"/>
              <a:buChar char="•"/>
            </a:pPr>
            <a:r>
              <a:rPr lang="en-US" sz="2300">
                <a:solidFill>
                  <a:srgbClr val="101D42"/>
                </a:solidFill>
                <a:latin typeface="Public Sans"/>
              </a:rPr>
              <a:t>Người có hoạt động đồng tính chiếm tỉ lệ cao hơn.</a:t>
            </a:r>
            <a:endParaRPr lang="en-US" sz="2300">
              <a:solidFill>
                <a:srgbClr val="101D42"/>
              </a:solidFill>
              <a:latin typeface="Public Sans"/>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2"/>
          <p:cNvSpPr/>
          <p:nvPr/>
        </p:nvSpPr>
        <p:spPr>
          <a:xfrm>
            <a:off x="2559433" y="1581860"/>
            <a:ext cx="13169134" cy="5807324"/>
          </a:xfrm>
          <a:custGeom>
            <a:avLst/>
            <a:gdLst/>
            <a:ahLst/>
            <a:cxnLst/>
            <a:rect l="l" t="t" r="r" b="b"/>
            <a:pathLst>
              <a:path w="13169134" h="5807324">
                <a:moveTo>
                  <a:pt x="0" y="0"/>
                </a:moveTo>
                <a:lnTo>
                  <a:pt x="13169134" y="0"/>
                </a:lnTo>
                <a:lnTo>
                  <a:pt x="13169134" y="5807324"/>
                </a:lnTo>
                <a:lnTo>
                  <a:pt x="0" y="5807324"/>
                </a:lnTo>
                <a:lnTo>
                  <a:pt x="0" y="0"/>
                </a:lnTo>
                <a:close/>
              </a:path>
            </a:pathLst>
          </a:custGeom>
          <a:blipFill>
            <a:blip r:embed="rId1"/>
            <a:stretch>
              <a:fillRect/>
            </a:stretch>
          </a:blipFill>
        </p:spPr>
      </p:sp>
      <p:sp>
        <p:nvSpPr>
          <p:cNvPr id="3" name="TextBox 3"/>
          <p:cNvSpPr txBox="1"/>
          <p:nvPr/>
        </p:nvSpPr>
        <p:spPr>
          <a:xfrm>
            <a:off x="1028700" y="923925"/>
            <a:ext cx="13480306" cy="561975"/>
          </a:xfrm>
          <a:prstGeom prst="rect">
            <a:avLst/>
          </a:prstGeom>
        </p:spPr>
        <p:txBody>
          <a:bodyPr lIns="0" tIns="0" rIns="0" bIns="0" rtlCol="0" anchor="t">
            <a:spAutoFit/>
          </a:bodyPr>
          <a:lstStyle/>
          <a:p>
            <a:pPr marL="647700" lvl="1" indent="-323850" algn="just">
              <a:lnSpc>
                <a:spcPts val="4500"/>
              </a:lnSpc>
              <a:buFont typeface="Arial" panose="020B0604020202020204"/>
              <a:buChar char="•"/>
            </a:pPr>
            <a:r>
              <a:rPr lang="en-US" sz="3000">
                <a:solidFill>
                  <a:srgbClr val="101D42"/>
                </a:solidFill>
                <a:latin typeface="Public Sans"/>
              </a:rPr>
              <a:t>drugs:</a:t>
            </a:r>
            <a:endParaRPr lang="en-US" sz="3000">
              <a:solidFill>
                <a:srgbClr val="101D42"/>
              </a:solidFill>
              <a:latin typeface="Public Sans"/>
            </a:endParaRPr>
          </a:p>
        </p:txBody>
      </p:sp>
      <p:sp>
        <p:nvSpPr>
          <p:cNvPr id="4" name="TextBox 4"/>
          <p:cNvSpPr txBox="1"/>
          <p:nvPr/>
        </p:nvSpPr>
        <p:spPr>
          <a:xfrm>
            <a:off x="1028700" y="8393430"/>
            <a:ext cx="6728936" cy="864870"/>
          </a:xfrm>
          <a:prstGeom prst="rect">
            <a:avLst/>
          </a:prstGeom>
        </p:spPr>
        <p:txBody>
          <a:bodyPr lIns="0" tIns="0" rIns="0" bIns="0" rtlCol="0" anchor="t">
            <a:spAutoFit/>
          </a:bodyPr>
          <a:lstStyle/>
          <a:p>
            <a:pPr algn="l">
              <a:lnSpc>
                <a:spcPts val="3450"/>
              </a:lnSpc>
              <a:spcBef>
                <a:spcPct val="0"/>
              </a:spcBef>
            </a:pPr>
            <a:r>
              <a:rPr lang="en-US" sz="2300">
                <a:solidFill>
                  <a:srgbClr val="0F60D4"/>
                </a:solidFill>
                <a:latin typeface="Public Sans Bold"/>
              </a:rPr>
              <a:t>Nhận xét:</a:t>
            </a:r>
            <a:endParaRPr lang="en-US" sz="2300">
              <a:solidFill>
                <a:srgbClr val="0F60D4"/>
              </a:solidFill>
              <a:latin typeface="Public Sans Bold"/>
            </a:endParaRPr>
          </a:p>
          <a:p>
            <a:pPr marL="496570" lvl="1" indent="-248285" algn="ctr">
              <a:lnSpc>
                <a:spcPts val="3450"/>
              </a:lnSpc>
              <a:spcBef>
                <a:spcPct val="0"/>
              </a:spcBef>
              <a:buFont typeface="Arial" panose="020B0604020202020204"/>
              <a:buChar char="•"/>
            </a:pPr>
            <a:r>
              <a:rPr lang="en-US" sz="2300">
                <a:solidFill>
                  <a:srgbClr val="101D42"/>
                </a:solidFill>
                <a:latin typeface="Public Sans"/>
              </a:rPr>
              <a:t>Số người không dùng ma túy chiếm nhiều hơn.</a:t>
            </a:r>
            <a:endParaRPr lang="en-US" sz="2300">
              <a:solidFill>
                <a:srgbClr val="101D42"/>
              </a:solidFill>
              <a:latin typeface="Public Sans"/>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2"/>
          <p:cNvSpPr/>
          <p:nvPr/>
        </p:nvSpPr>
        <p:spPr>
          <a:xfrm flipV="1">
            <a:off x="0" y="5636755"/>
            <a:ext cx="4638930" cy="4650245"/>
          </a:xfrm>
          <a:custGeom>
            <a:avLst/>
            <a:gdLst/>
            <a:ahLst/>
            <a:cxnLst/>
            <a:rect l="l" t="t" r="r" b="b"/>
            <a:pathLst>
              <a:path w="4638930" h="4650245">
                <a:moveTo>
                  <a:pt x="0" y="4650245"/>
                </a:moveTo>
                <a:lnTo>
                  <a:pt x="4638930" y="4650245"/>
                </a:lnTo>
                <a:lnTo>
                  <a:pt x="4638930" y="0"/>
                </a:lnTo>
                <a:lnTo>
                  <a:pt x="0" y="0"/>
                </a:lnTo>
                <a:lnTo>
                  <a:pt x="0" y="4650245"/>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3686998" y="6858113"/>
            <a:ext cx="4447849" cy="3428887"/>
          </a:xfrm>
          <a:custGeom>
            <a:avLst/>
            <a:gdLst/>
            <a:ahLst/>
            <a:cxnLst/>
            <a:rect l="l" t="t" r="r" b="b"/>
            <a:pathLst>
              <a:path w="4447849" h="3428887">
                <a:moveTo>
                  <a:pt x="0" y="0"/>
                </a:moveTo>
                <a:lnTo>
                  <a:pt x="4447849" y="0"/>
                </a:lnTo>
                <a:lnTo>
                  <a:pt x="4447849" y="3428887"/>
                </a:lnTo>
                <a:lnTo>
                  <a:pt x="0" y="3428887"/>
                </a:lnTo>
                <a:lnTo>
                  <a:pt x="0" y="0"/>
                </a:lnTo>
                <a:close/>
              </a:path>
            </a:pathLst>
          </a:custGeom>
          <a:blipFill>
            <a:blip r:embed="rId3">
              <a:alphaModFix amt="47000"/>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7900792" y="1009650"/>
            <a:ext cx="2486416" cy="1076325"/>
          </a:xfrm>
          <a:prstGeom prst="rect">
            <a:avLst/>
          </a:prstGeom>
        </p:spPr>
        <p:txBody>
          <a:bodyPr lIns="0" tIns="0" rIns="0" bIns="0" rtlCol="0" anchor="t">
            <a:spAutoFit/>
          </a:bodyPr>
          <a:lstStyle/>
          <a:p>
            <a:pPr marL="0" lvl="0" indent="0" algn="l">
              <a:lnSpc>
                <a:spcPts val="8400"/>
              </a:lnSpc>
            </a:pPr>
            <a:r>
              <a:rPr lang="en-US" sz="7000">
                <a:solidFill>
                  <a:srgbClr val="0F60D4"/>
                </a:solidFill>
                <a:latin typeface="Public Sans Bold"/>
              </a:rPr>
              <a:t>AIDS</a:t>
            </a:r>
            <a:endParaRPr lang="en-US" sz="7000">
              <a:solidFill>
                <a:srgbClr val="0F60D4"/>
              </a:solidFill>
              <a:latin typeface="Public Sans Bold"/>
            </a:endParaRPr>
          </a:p>
        </p:txBody>
      </p:sp>
      <p:sp>
        <p:nvSpPr>
          <p:cNvPr id="5" name="TextBox 5"/>
          <p:cNvSpPr txBox="1"/>
          <p:nvPr/>
        </p:nvSpPr>
        <p:spPr>
          <a:xfrm>
            <a:off x="3580567" y="3248004"/>
            <a:ext cx="11126867" cy="1704975"/>
          </a:xfrm>
          <a:prstGeom prst="rect">
            <a:avLst/>
          </a:prstGeom>
        </p:spPr>
        <p:txBody>
          <a:bodyPr lIns="0" tIns="0" rIns="0" bIns="0" rtlCol="0" anchor="t">
            <a:spAutoFit/>
          </a:bodyPr>
          <a:lstStyle/>
          <a:p>
            <a:pPr marL="647700" lvl="1" indent="-323850" algn="just">
              <a:lnSpc>
                <a:spcPts val="4500"/>
              </a:lnSpc>
              <a:buFont typeface="Arial" panose="020B0604020202020204"/>
              <a:buChar char="•"/>
            </a:pPr>
            <a:r>
              <a:rPr lang="en-US" sz="3000">
                <a:solidFill>
                  <a:srgbClr val="101D42"/>
                </a:solidFill>
                <a:latin typeface="Public Sans"/>
              </a:rPr>
              <a:t>Một trong những vấn đề sức khỏe toàn cầu nghiêm trọng, gây ra bởi virus HIV khi loại virus này tấn công vào hệ miễn dịch của cơ thể. </a:t>
            </a:r>
            <a:endParaRPr lang="en-US" sz="3000">
              <a:solidFill>
                <a:srgbClr val="101D42"/>
              </a:solidFill>
              <a:latin typeface="Public Sans"/>
            </a:endParaRPr>
          </a:p>
        </p:txBody>
      </p:sp>
      <p:sp>
        <p:nvSpPr>
          <p:cNvPr id="6" name="TextBox 6"/>
          <p:cNvSpPr txBox="1"/>
          <p:nvPr/>
        </p:nvSpPr>
        <p:spPr>
          <a:xfrm>
            <a:off x="3580567" y="5153138"/>
            <a:ext cx="11126867" cy="1704975"/>
          </a:xfrm>
          <a:prstGeom prst="rect">
            <a:avLst/>
          </a:prstGeom>
        </p:spPr>
        <p:txBody>
          <a:bodyPr lIns="0" tIns="0" rIns="0" bIns="0" rtlCol="0" anchor="t">
            <a:spAutoFit/>
          </a:bodyPr>
          <a:lstStyle/>
          <a:p>
            <a:pPr marL="647700" lvl="1" indent="-323850" algn="just">
              <a:lnSpc>
                <a:spcPts val="4500"/>
              </a:lnSpc>
              <a:buFont typeface="Arial" panose="020B0604020202020204"/>
              <a:buChar char="•"/>
            </a:pPr>
            <a:r>
              <a:rPr lang="en-US" sz="3000">
                <a:solidFill>
                  <a:srgbClr val="101D42"/>
                </a:solidFill>
                <a:latin typeface="Public Sans"/>
              </a:rPr>
              <a:t>Có hàng triệu người mắc bệnh mỗi năm, và trình trạng này đặc biệt nghiêm trọng ở những khu vực có tài nguyên y tế hạn chế.</a:t>
            </a:r>
            <a:r>
              <a:rPr lang="en-US" sz="3000">
                <a:solidFill>
                  <a:srgbClr val="101D42"/>
                </a:solidFill>
                <a:latin typeface="Public Sans"/>
              </a:rPr>
              <a:t> </a:t>
            </a:r>
            <a:endParaRPr lang="en-US" sz="3000">
              <a:solidFill>
                <a:srgbClr val="101D42"/>
              </a:solidFill>
              <a:latin typeface="Public Sans"/>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2"/>
          <p:cNvSpPr/>
          <p:nvPr/>
        </p:nvSpPr>
        <p:spPr>
          <a:xfrm>
            <a:off x="2461274" y="1687755"/>
            <a:ext cx="13365452" cy="5709986"/>
          </a:xfrm>
          <a:custGeom>
            <a:avLst/>
            <a:gdLst/>
            <a:ahLst/>
            <a:cxnLst/>
            <a:rect l="l" t="t" r="r" b="b"/>
            <a:pathLst>
              <a:path w="13365452" h="5709986">
                <a:moveTo>
                  <a:pt x="0" y="0"/>
                </a:moveTo>
                <a:lnTo>
                  <a:pt x="13365452" y="0"/>
                </a:lnTo>
                <a:lnTo>
                  <a:pt x="13365452" y="5709985"/>
                </a:lnTo>
                <a:lnTo>
                  <a:pt x="0" y="5709985"/>
                </a:lnTo>
                <a:lnTo>
                  <a:pt x="0" y="0"/>
                </a:lnTo>
                <a:close/>
              </a:path>
            </a:pathLst>
          </a:custGeom>
          <a:blipFill>
            <a:blip r:embed="rId1"/>
            <a:stretch>
              <a:fillRect/>
            </a:stretch>
          </a:blipFill>
        </p:spPr>
      </p:sp>
      <p:sp>
        <p:nvSpPr>
          <p:cNvPr id="3" name="TextBox 3"/>
          <p:cNvSpPr txBox="1"/>
          <p:nvPr/>
        </p:nvSpPr>
        <p:spPr>
          <a:xfrm>
            <a:off x="1028700" y="923925"/>
            <a:ext cx="13480306" cy="561975"/>
          </a:xfrm>
          <a:prstGeom prst="rect">
            <a:avLst/>
          </a:prstGeom>
        </p:spPr>
        <p:txBody>
          <a:bodyPr lIns="0" tIns="0" rIns="0" bIns="0" rtlCol="0" anchor="t">
            <a:spAutoFit/>
          </a:bodyPr>
          <a:lstStyle/>
          <a:p>
            <a:pPr marL="647700" lvl="1" indent="-323850" algn="just">
              <a:lnSpc>
                <a:spcPts val="4500"/>
              </a:lnSpc>
              <a:buFont typeface="Arial" panose="020B0604020202020204"/>
              <a:buChar char="•"/>
            </a:pPr>
            <a:r>
              <a:rPr lang="en-US" sz="3000">
                <a:solidFill>
                  <a:srgbClr val="101D42"/>
                </a:solidFill>
                <a:latin typeface="Public Sans"/>
              </a:rPr>
              <a:t>oprior:</a:t>
            </a:r>
            <a:endParaRPr lang="en-US" sz="3000">
              <a:solidFill>
                <a:srgbClr val="101D42"/>
              </a:solidFill>
              <a:latin typeface="Public Sans"/>
            </a:endParaRPr>
          </a:p>
        </p:txBody>
      </p:sp>
      <p:sp>
        <p:nvSpPr>
          <p:cNvPr id="4" name="TextBox 4"/>
          <p:cNvSpPr txBox="1"/>
          <p:nvPr/>
        </p:nvSpPr>
        <p:spPr>
          <a:xfrm>
            <a:off x="1028700" y="8393430"/>
            <a:ext cx="4849019" cy="864870"/>
          </a:xfrm>
          <a:prstGeom prst="rect">
            <a:avLst/>
          </a:prstGeom>
        </p:spPr>
        <p:txBody>
          <a:bodyPr lIns="0" tIns="0" rIns="0" bIns="0" rtlCol="0" anchor="t">
            <a:spAutoFit/>
          </a:bodyPr>
          <a:lstStyle/>
          <a:p>
            <a:pPr algn="l">
              <a:lnSpc>
                <a:spcPts val="3450"/>
              </a:lnSpc>
              <a:spcBef>
                <a:spcPct val="0"/>
              </a:spcBef>
            </a:pPr>
            <a:r>
              <a:rPr lang="en-US" sz="2300">
                <a:solidFill>
                  <a:srgbClr val="0F60D4"/>
                </a:solidFill>
                <a:latin typeface="Public Sans Bold"/>
              </a:rPr>
              <a:t>Nhận xét:</a:t>
            </a:r>
            <a:endParaRPr lang="en-US" sz="2300">
              <a:solidFill>
                <a:srgbClr val="0F60D4"/>
              </a:solidFill>
              <a:latin typeface="Public Sans Bold"/>
            </a:endParaRPr>
          </a:p>
          <a:p>
            <a:pPr marL="496570" lvl="1" indent="-248285" algn="ctr">
              <a:lnSpc>
                <a:spcPts val="3450"/>
              </a:lnSpc>
              <a:spcBef>
                <a:spcPct val="0"/>
              </a:spcBef>
              <a:buFont typeface="Arial" panose="020B0604020202020204"/>
              <a:buChar char="•"/>
            </a:pPr>
            <a:r>
              <a:rPr lang="en-US" sz="2300">
                <a:solidFill>
                  <a:srgbClr val="101D42"/>
                </a:solidFill>
                <a:latin typeface="Public Sans"/>
              </a:rPr>
              <a:t>Số người không dùng nhiều hơn</a:t>
            </a:r>
            <a:r>
              <a:rPr lang="en-US" sz="2300">
                <a:solidFill>
                  <a:srgbClr val="101D42"/>
                </a:solidFill>
                <a:latin typeface="Public Sans"/>
              </a:rPr>
              <a:t>.</a:t>
            </a:r>
            <a:endParaRPr lang="en-US" sz="2300">
              <a:solidFill>
                <a:srgbClr val="101D42"/>
              </a:solidFill>
              <a:latin typeface="Public Sans"/>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2"/>
          <p:cNvSpPr/>
          <p:nvPr/>
        </p:nvSpPr>
        <p:spPr>
          <a:xfrm>
            <a:off x="2423059" y="1647304"/>
            <a:ext cx="13441882" cy="5695548"/>
          </a:xfrm>
          <a:custGeom>
            <a:avLst/>
            <a:gdLst/>
            <a:ahLst/>
            <a:cxnLst/>
            <a:rect l="l" t="t" r="r" b="b"/>
            <a:pathLst>
              <a:path w="13441882" h="5695548">
                <a:moveTo>
                  <a:pt x="0" y="0"/>
                </a:moveTo>
                <a:lnTo>
                  <a:pt x="13441882" y="0"/>
                </a:lnTo>
                <a:lnTo>
                  <a:pt x="13441882" y="5695548"/>
                </a:lnTo>
                <a:lnTo>
                  <a:pt x="0" y="5695548"/>
                </a:lnTo>
                <a:lnTo>
                  <a:pt x="0" y="0"/>
                </a:lnTo>
                <a:close/>
              </a:path>
            </a:pathLst>
          </a:custGeom>
          <a:blipFill>
            <a:blip r:embed="rId1"/>
            <a:stretch>
              <a:fillRect/>
            </a:stretch>
          </a:blipFill>
        </p:spPr>
      </p:sp>
      <p:sp>
        <p:nvSpPr>
          <p:cNvPr id="3" name="TextBox 3"/>
          <p:cNvSpPr txBox="1"/>
          <p:nvPr/>
        </p:nvSpPr>
        <p:spPr>
          <a:xfrm>
            <a:off x="1028700" y="923925"/>
            <a:ext cx="13480306" cy="561975"/>
          </a:xfrm>
          <a:prstGeom prst="rect">
            <a:avLst/>
          </a:prstGeom>
        </p:spPr>
        <p:txBody>
          <a:bodyPr lIns="0" tIns="0" rIns="0" bIns="0" rtlCol="0" anchor="t">
            <a:spAutoFit/>
          </a:bodyPr>
          <a:lstStyle/>
          <a:p>
            <a:pPr marL="647700" lvl="1" indent="-323850" algn="just">
              <a:lnSpc>
                <a:spcPts val="4500"/>
              </a:lnSpc>
              <a:buFont typeface="Arial" panose="020B0604020202020204"/>
              <a:buChar char="•"/>
            </a:pPr>
            <a:r>
              <a:rPr lang="en-US" sz="3000">
                <a:solidFill>
                  <a:srgbClr val="101D42"/>
                </a:solidFill>
                <a:latin typeface="Public Sans"/>
              </a:rPr>
              <a:t>z30:</a:t>
            </a:r>
            <a:endParaRPr lang="en-US" sz="3000">
              <a:solidFill>
                <a:srgbClr val="101D42"/>
              </a:solidFill>
              <a:latin typeface="Public Sans"/>
            </a:endParaRPr>
          </a:p>
        </p:txBody>
      </p:sp>
      <p:sp>
        <p:nvSpPr>
          <p:cNvPr id="4" name="TextBox 4"/>
          <p:cNvSpPr txBox="1"/>
          <p:nvPr/>
        </p:nvSpPr>
        <p:spPr>
          <a:xfrm>
            <a:off x="1513452" y="7428577"/>
            <a:ext cx="15261097" cy="2617470"/>
          </a:xfrm>
          <a:prstGeom prst="rect">
            <a:avLst/>
          </a:prstGeom>
        </p:spPr>
        <p:txBody>
          <a:bodyPr lIns="0" tIns="0" rIns="0" bIns="0" rtlCol="0" anchor="t">
            <a:spAutoFit/>
          </a:bodyPr>
          <a:lstStyle/>
          <a:p>
            <a:pPr algn="l">
              <a:lnSpc>
                <a:spcPts val="3450"/>
              </a:lnSpc>
              <a:spcBef>
                <a:spcPct val="0"/>
              </a:spcBef>
            </a:pPr>
            <a:r>
              <a:rPr lang="en-US" sz="2300">
                <a:solidFill>
                  <a:srgbClr val="0F60D4"/>
                </a:solidFill>
                <a:latin typeface="Public Sans Bold"/>
              </a:rPr>
              <a:t>Nhận xét:</a:t>
            </a:r>
            <a:endParaRPr lang="en-US" sz="2300">
              <a:solidFill>
                <a:srgbClr val="0F60D4"/>
              </a:solidFill>
              <a:latin typeface="Public Sans Bold"/>
            </a:endParaRPr>
          </a:p>
          <a:p>
            <a:pPr marL="496570" lvl="1" indent="-248285" algn="l">
              <a:lnSpc>
                <a:spcPts val="3450"/>
              </a:lnSpc>
              <a:spcBef>
                <a:spcPct val="0"/>
              </a:spcBef>
              <a:buFont typeface="Arial" panose="020B0604020202020204"/>
              <a:buChar char="•"/>
            </a:pPr>
            <a:r>
              <a:rPr lang="en-US" sz="2300">
                <a:solidFill>
                  <a:srgbClr val="101D42"/>
                </a:solidFill>
                <a:latin typeface="Public Sans"/>
              </a:rPr>
              <a:t>Số người dùng nhiều hơn.</a:t>
            </a:r>
            <a:endParaRPr lang="en-US" sz="2300">
              <a:solidFill>
                <a:srgbClr val="101D42"/>
              </a:solidFill>
              <a:latin typeface="Public Sans"/>
            </a:endParaRPr>
          </a:p>
          <a:p>
            <a:pPr marL="496570" lvl="1" indent="-248285" algn="l">
              <a:lnSpc>
                <a:spcPts val="3450"/>
              </a:lnSpc>
              <a:spcBef>
                <a:spcPct val="0"/>
              </a:spcBef>
              <a:buFont typeface="Arial" panose="020B0604020202020204"/>
              <a:buChar char="•"/>
            </a:pPr>
            <a:r>
              <a:rPr lang="en-US" sz="2300">
                <a:solidFill>
                  <a:srgbClr val="101D42"/>
                </a:solidFill>
                <a:latin typeface="Public Sans"/>
              </a:rPr>
              <a:t>Ta nhận thấy, số người chỉ dùng ZDV và dùng các phương pháp khác không có sự chệnh lệch nhau quá nhiều, tuy nhiên ở phía những người chỉ dùng ZDV, số người nhiễm lại cao gấp đôi. Điều này một lần nữa lại cho thấy các phương pháp khác mang lại hiệu quả cao hơn so với chỉ dùng ZDV.</a:t>
            </a:r>
            <a:endParaRPr lang="en-US" sz="2300">
              <a:solidFill>
                <a:srgbClr val="101D42"/>
              </a:solidFill>
              <a:latin typeface="Public Sans"/>
            </a:endParaRPr>
          </a:p>
          <a:p>
            <a:pPr algn="l">
              <a:lnSpc>
                <a:spcPts val="3450"/>
              </a:lnSpc>
              <a:spcBef>
                <a:spcPct val="0"/>
              </a:spcBef>
            </a:p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2"/>
          <p:cNvSpPr/>
          <p:nvPr/>
        </p:nvSpPr>
        <p:spPr>
          <a:xfrm>
            <a:off x="2101966" y="1574709"/>
            <a:ext cx="14084069" cy="5983428"/>
          </a:xfrm>
          <a:custGeom>
            <a:avLst/>
            <a:gdLst/>
            <a:ahLst/>
            <a:cxnLst/>
            <a:rect l="l" t="t" r="r" b="b"/>
            <a:pathLst>
              <a:path w="14084069" h="5983428">
                <a:moveTo>
                  <a:pt x="0" y="0"/>
                </a:moveTo>
                <a:lnTo>
                  <a:pt x="14084068" y="0"/>
                </a:lnTo>
                <a:lnTo>
                  <a:pt x="14084068" y="5983428"/>
                </a:lnTo>
                <a:lnTo>
                  <a:pt x="0" y="5983428"/>
                </a:lnTo>
                <a:lnTo>
                  <a:pt x="0" y="0"/>
                </a:lnTo>
                <a:close/>
              </a:path>
            </a:pathLst>
          </a:custGeom>
          <a:blipFill>
            <a:blip r:embed="rId1"/>
            <a:stretch>
              <a:fillRect/>
            </a:stretch>
          </a:blipFill>
        </p:spPr>
      </p:sp>
      <p:sp>
        <p:nvSpPr>
          <p:cNvPr id="3" name="TextBox 3"/>
          <p:cNvSpPr txBox="1"/>
          <p:nvPr/>
        </p:nvSpPr>
        <p:spPr>
          <a:xfrm>
            <a:off x="1028700" y="923925"/>
            <a:ext cx="13480306" cy="561975"/>
          </a:xfrm>
          <a:prstGeom prst="rect">
            <a:avLst/>
          </a:prstGeom>
        </p:spPr>
        <p:txBody>
          <a:bodyPr lIns="0" tIns="0" rIns="0" bIns="0" rtlCol="0" anchor="t">
            <a:spAutoFit/>
          </a:bodyPr>
          <a:lstStyle/>
          <a:p>
            <a:pPr marL="647700" lvl="1" indent="-323850" algn="just">
              <a:lnSpc>
                <a:spcPts val="4500"/>
              </a:lnSpc>
              <a:buFont typeface="Arial" panose="020B0604020202020204"/>
              <a:buChar char="•"/>
            </a:pPr>
            <a:r>
              <a:rPr lang="en-US" sz="3000">
                <a:solidFill>
                  <a:srgbClr val="101D42"/>
                </a:solidFill>
                <a:latin typeface="Public Sans"/>
              </a:rPr>
              <a:t>race:</a:t>
            </a:r>
            <a:endParaRPr lang="en-US" sz="3000">
              <a:solidFill>
                <a:srgbClr val="101D42"/>
              </a:solidFill>
              <a:latin typeface="Public Sans"/>
            </a:endParaRPr>
          </a:p>
        </p:txBody>
      </p:sp>
      <p:sp>
        <p:nvSpPr>
          <p:cNvPr id="4" name="TextBox 4"/>
          <p:cNvSpPr txBox="1"/>
          <p:nvPr/>
        </p:nvSpPr>
        <p:spPr>
          <a:xfrm>
            <a:off x="1028700" y="8393430"/>
            <a:ext cx="7251066" cy="864870"/>
          </a:xfrm>
          <a:prstGeom prst="rect">
            <a:avLst/>
          </a:prstGeom>
        </p:spPr>
        <p:txBody>
          <a:bodyPr lIns="0" tIns="0" rIns="0" bIns="0" rtlCol="0" anchor="t">
            <a:spAutoFit/>
          </a:bodyPr>
          <a:lstStyle/>
          <a:p>
            <a:pPr algn="l">
              <a:lnSpc>
                <a:spcPts val="3450"/>
              </a:lnSpc>
              <a:spcBef>
                <a:spcPct val="0"/>
              </a:spcBef>
            </a:pPr>
            <a:r>
              <a:rPr lang="en-US" sz="2300">
                <a:solidFill>
                  <a:srgbClr val="0F60D4"/>
                </a:solidFill>
                <a:latin typeface="Public Sans Bold"/>
              </a:rPr>
              <a:t>Nhận xét:</a:t>
            </a:r>
            <a:endParaRPr lang="en-US" sz="2300">
              <a:solidFill>
                <a:srgbClr val="0F60D4"/>
              </a:solidFill>
              <a:latin typeface="Public Sans Bold"/>
            </a:endParaRPr>
          </a:p>
          <a:p>
            <a:pPr marL="496570" lvl="1" indent="-248285" algn="ctr">
              <a:lnSpc>
                <a:spcPts val="3450"/>
              </a:lnSpc>
              <a:spcBef>
                <a:spcPct val="0"/>
              </a:spcBef>
              <a:buFont typeface="Arial" panose="020B0604020202020204"/>
              <a:buChar char="•"/>
            </a:pPr>
            <a:r>
              <a:rPr lang="en-US" sz="2300">
                <a:solidFill>
                  <a:srgbClr val="101D42"/>
                </a:solidFill>
                <a:latin typeface="Public Sans"/>
              </a:rPr>
              <a:t>Bệnh nhân có sắc tộc da trắng chiếm tỉ lệ cao hơn</a:t>
            </a:r>
            <a:r>
              <a:rPr lang="en-US" sz="2300">
                <a:solidFill>
                  <a:srgbClr val="101D42"/>
                </a:solidFill>
                <a:latin typeface="Public Sans"/>
              </a:rPr>
              <a:t>.</a:t>
            </a:r>
            <a:endParaRPr lang="en-US" sz="2300">
              <a:solidFill>
                <a:srgbClr val="101D42"/>
              </a:solidFill>
              <a:latin typeface="Public Sans"/>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2"/>
          <p:cNvSpPr/>
          <p:nvPr/>
        </p:nvSpPr>
        <p:spPr>
          <a:xfrm>
            <a:off x="2020334" y="1746271"/>
            <a:ext cx="14247332" cy="6151533"/>
          </a:xfrm>
          <a:custGeom>
            <a:avLst/>
            <a:gdLst/>
            <a:ahLst/>
            <a:cxnLst/>
            <a:rect l="l" t="t" r="r" b="b"/>
            <a:pathLst>
              <a:path w="14247332" h="6151533">
                <a:moveTo>
                  <a:pt x="0" y="0"/>
                </a:moveTo>
                <a:lnTo>
                  <a:pt x="14247332" y="0"/>
                </a:lnTo>
                <a:lnTo>
                  <a:pt x="14247332" y="6151532"/>
                </a:lnTo>
                <a:lnTo>
                  <a:pt x="0" y="6151532"/>
                </a:lnTo>
                <a:lnTo>
                  <a:pt x="0" y="0"/>
                </a:lnTo>
                <a:close/>
              </a:path>
            </a:pathLst>
          </a:custGeom>
          <a:blipFill>
            <a:blip r:embed="rId1"/>
            <a:stretch>
              <a:fillRect/>
            </a:stretch>
          </a:blipFill>
        </p:spPr>
      </p:sp>
      <p:sp>
        <p:nvSpPr>
          <p:cNvPr id="3" name="TextBox 3"/>
          <p:cNvSpPr txBox="1"/>
          <p:nvPr/>
        </p:nvSpPr>
        <p:spPr>
          <a:xfrm>
            <a:off x="1028700" y="923925"/>
            <a:ext cx="13480306" cy="561975"/>
          </a:xfrm>
          <a:prstGeom prst="rect">
            <a:avLst/>
          </a:prstGeom>
        </p:spPr>
        <p:txBody>
          <a:bodyPr lIns="0" tIns="0" rIns="0" bIns="0" rtlCol="0" anchor="t">
            <a:spAutoFit/>
          </a:bodyPr>
          <a:lstStyle/>
          <a:p>
            <a:pPr marL="647700" lvl="1" indent="-323850" algn="just">
              <a:lnSpc>
                <a:spcPts val="4500"/>
              </a:lnSpc>
              <a:buFont typeface="Arial" panose="020B0604020202020204"/>
              <a:buChar char="•"/>
            </a:pPr>
            <a:r>
              <a:rPr lang="en-US" sz="3000">
                <a:solidFill>
                  <a:srgbClr val="101D42"/>
                </a:solidFill>
                <a:latin typeface="Public Sans"/>
              </a:rPr>
              <a:t>gender:</a:t>
            </a:r>
            <a:endParaRPr lang="en-US" sz="3000">
              <a:solidFill>
                <a:srgbClr val="101D42"/>
              </a:solidFill>
              <a:latin typeface="Public Sans"/>
            </a:endParaRPr>
          </a:p>
        </p:txBody>
      </p:sp>
      <p:sp>
        <p:nvSpPr>
          <p:cNvPr id="4" name="TextBox 4"/>
          <p:cNvSpPr txBox="1"/>
          <p:nvPr/>
        </p:nvSpPr>
        <p:spPr>
          <a:xfrm>
            <a:off x="1028700" y="8393430"/>
            <a:ext cx="5023485" cy="864870"/>
          </a:xfrm>
          <a:prstGeom prst="rect">
            <a:avLst/>
          </a:prstGeom>
        </p:spPr>
        <p:txBody>
          <a:bodyPr lIns="0" tIns="0" rIns="0" bIns="0" rtlCol="0" anchor="t">
            <a:spAutoFit/>
          </a:bodyPr>
          <a:lstStyle/>
          <a:p>
            <a:pPr algn="l">
              <a:lnSpc>
                <a:spcPts val="3450"/>
              </a:lnSpc>
              <a:spcBef>
                <a:spcPct val="0"/>
              </a:spcBef>
            </a:pPr>
            <a:r>
              <a:rPr lang="en-US" sz="2300">
                <a:solidFill>
                  <a:srgbClr val="0F60D4"/>
                </a:solidFill>
                <a:latin typeface="Public Sans Bold"/>
              </a:rPr>
              <a:t>Nhận xét:</a:t>
            </a:r>
            <a:endParaRPr lang="en-US" sz="2300">
              <a:solidFill>
                <a:srgbClr val="0F60D4"/>
              </a:solidFill>
              <a:latin typeface="Public Sans Bold"/>
            </a:endParaRPr>
          </a:p>
          <a:p>
            <a:pPr marL="496570" lvl="1" indent="-248285" algn="ctr">
              <a:lnSpc>
                <a:spcPts val="3450"/>
              </a:lnSpc>
              <a:spcBef>
                <a:spcPct val="0"/>
              </a:spcBef>
              <a:buFont typeface="Arial" panose="020B0604020202020204"/>
              <a:buChar char="•"/>
            </a:pPr>
            <a:r>
              <a:rPr lang="en-US" sz="2300">
                <a:solidFill>
                  <a:srgbClr val="101D42"/>
                </a:solidFill>
                <a:latin typeface="Public Sans"/>
              </a:rPr>
              <a:t>Bệnh nhân nữ chiếm tỉ lệ cao hơn.</a:t>
            </a:r>
            <a:endParaRPr lang="en-US" sz="2300">
              <a:solidFill>
                <a:srgbClr val="101D42"/>
              </a:solidFill>
              <a:latin typeface="Public Sans"/>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2"/>
          <p:cNvSpPr/>
          <p:nvPr/>
        </p:nvSpPr>
        <p:spPr>
          <a:xfrm>
            <a:off x="2825370" y="1722724"/>
            <a:ext cx="13614159" cy="6166102"/>
          </a:xfrm>
          <a:custGeom>
            <a:avLst/>
            <a:gdLst/>
            <a:ahLst/>
            <a:cxnLst/>
            <a:rect l="l" t="t" r="r" b="b"/>
            <a:pathLst>
              <a:path w="13614159" h="6166102">
                <a:moveTo>
                  <a:pt x="0" y="0"/>
                </a:moveTo>
                <a:lnTo>
                  <a:pt x="13614159" y="0"/>
                </a:lnTo>
                <a:lnTo>
                  <a:pt x="13614159" y="6166102"/>
                </a:lnTo>
                <a:lnTo>
                  <a:pt x="0" y="6166102"/>
                </a:lnTo>
                <a:lnTo>
                  <a:pt x="0" y="0"/>
                </a:lnTo>
                <a:close/>
              </a:path>
            </a:pathLst>
          </a:custGeom>
          <a:blipFill>
            <a:blip r:embed="rId1"/>
            <a:stretch>
              <a:fillRect/>
            </a:stretch>
          </a:blipFill>
        </p:spPr>
      </p:sp>
      <p:sp>
        <p:nvSpPr>
          <p:cNvPr id="3" name="TextBox 3"/>
          <p:cNvSpPr txBox="1"/>
          <p:nvPr/>
        </p:nvSpPr>
        <p:spPr>
          <a:xfrm>
            <a:off x="1028700" y="923925"/>
            <a:ext cx="13480306" cy="561975"/>
          </a:xfrm>
          <a:prstGeom prst="rect">
            <a:avLst/>
          </a:prstGeom>
        </p:spPr>
        <p:txBody>
          <a:bodyPr lIns="0" tIns="0" rIns="0" bIns="0" rtlCol="0" anchor="t">
            <a:spAutoFit/>
          </a:bodyPr>
          <a:lstStyle/>
          <a:p>
            <a:pPr marL="647700" lvl="1" indent="-323850" algn="just">
              <a:lnSpc>
                <a:spcPts val="4500"/>
              </a:lnSpc>
              <a:buFont typeface="Arial" panose="020B0604020202020204"/>
              <a:buChar char="•"/>
            </a:pPr>
            <a:r>
              <a:rPr lang="en-US" sz="3000">
                <a:solidFill>
                  <a:srgbClr val="101D42"/>
                </a:solidFill>
                <a:latin typeface="Public Sans"/>
              </a:rPr>
              <a:t>str2:</a:t>
            </a:r>
            <a:endParaRPr lang="en-US" sz="3000">
              <a:solidFill>
                <a:srgbClr val="101D42"/>
              </a:solidFill>
              <a:latin typeface="Public Sans"/>
            </a:endParaRPr>
          </a:p>
        </p:txBody>
      </p:sp>
      <p:sp>
        <p:nvSpPr>
          <p:cNvPr id="4" name="TextBox 4"/>
          <p:cNvSpPr txBox="1"/>
          <p:nvPr/>
        </p:nvSpPr>
        <p:spPr>
          <a:xfrm>
            <a:off x="1191517" y="7669530"/>
            <a:ext cx="15764348" cy="2179320"/>
          </a:xfrm>
          <a:prstGeom prst="rect">
            <a:avLst/>
          </a:prstGeom>
        </p:spPr>
        <p:txBody>
          <a:bodyPr lIns="0" tIns="0" rIns="0" bIns="0" rtlCol="0" anchor="t">
            <a:spAutoFit/>
          </a:bodyPr>
          <a:lstStyle/>
          <a:p>
            <a:pPr algn="l">
              <a:lnSpc>
                <a:spcPts val="3450"/>
              </a:lnSpc>
              <a:spcBef>
                <a:spcPct val="0"/>
              </a:spcBef>
            </a:pPr>
            <a:r>
              <a:rPr lang="en-US" sz="2300">
                <a:solidFill>
                  <a:srgbClr val="0F60D4"/>
                </a:solidFill>
                <a:latin typeface="Public Sans Bold"/>
              </a:rPr>
              <a:t>Nhận xét:</a:t>
            </a:r>
            <a:endParaRPr lang="en-US" sz="2300">
              <a:solidFill>
                <a:srgbClr val="0F60D4"/>
              </a:solidFill>
              <a:latin typeface="Public Sans Bold"/>
            </a:endParaRPr>
          </a:p>
          <a:p>
            <a:pPr marL="496570" lvl="1" indent="-248285" algn="l">
              <a:lnSpc>
                <a:spcPts val="3450"/>
              </a:lnSpc>
              <a:spcBef>
                <a:spcPct val="0"/>
              </a:spcBef>
              <a:buFont typeface="Arial" panose="020B0604020202020204"/>
              <a:buChar char="•"/>
            </a:pPr>
            <a:r>
              <a:rPr lang="en-US" sz="2300">
                <a:solidFill>
                  <a:srgbClr val="101D42"/>
                </a:solidFill>
                <a:latin typeface="Public Sans"/>
              </a:rPr>
              <a:t>Những người sử dụng cao hơn.</a:t>
            </a:r>
            <a:endParaRPr lang="en-US" sz="2300">
              <a:solidFill>
                <a:srgbClr val="101D42"/>
              </a:solidFill>
              <a:latin typeface="Public Sans"/>
            </a:endParaRPr>
          </a:p>
          <a:p>
            <a:pPr marL="496570" lvl="1" indent="-248285" algn="l">
              <a:lnSpc>
                <a:spcPts val="3450"/>
              </a:lnSpc>
              <a:spcBef>
                <a:spcPct val="0"/>
              </a:spcBef>
              <a:buFont typeface="Arial" panose="020B0604020202020204"/>
              <a:buChar char="•"/>
            </a:pPr>
            <a:r>
              <a:rPr lang="en-US" sz="2300">
                <a:solidFill>
                  <a:srgbClr val="101D42"/>
                </a:solidFill>
                <a:latin typeface="Public Sans"/>
              </a:rPr>
              <a:t>Những người đã trải nghiệm dùng antiretroviral có số người nhiễm bệnh cao hơn. Do liệu pháp này chủ yếu dành cho người nghi nhiễm HIV/AIDS nên những người đã trải nghiệm qua thì tỉ lệ họ đang nhiễm cũng sẽ cao hơn.</a:t>
            </a:r>
            <a:endParaRPr lang="en-US" sz="2300">
              <a:solidFill>
                <a:srgbClr val="101D42"/>
              </a:solidFill>
              <a:latin typeface="Public Sans"/>
            </a:endParaRPr>
          </a:p>
          <a:p>
            <a:pPr algn="l">
              <a:lnSpc>
                <a:spcPts val="3450"/>
              </a:lnSpc>
              <a:spcBef>
                <a:spcPct val="0"/>
              </a:spcBef>
            </a:p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2"/>
          <p:cNvSpPr/>
          <p:nvPr/>
        </p:nvSpPr>
        <p:spPr>
          <a:xfrm>
            <a:off x="2512254" y="1580008"/>
            <a:ext cx="13263493" cy="5871546"/>
          </a:xfrm>
          <a:custGeom>
            <a:avLst/>
            <a:gdLst/>
            <a:ahLst/>
            <a:cxnLst/>
            <a:rect l="l" t="t" r="r" b="b"/>
            <a:pathLst>
              <a:path w="13263493" h="5871546">
                <a:moveTo>
                  <a:pt x="0" y="0"/>
                </a:moveTo>
                <a:lnTo>
                  <a:pt x="13263492" y="0"/>
                </a:lnTo>
                <a:lnTo>
                  <a:pt x="13263492" y="5871546"/>
                </a:lnTo>
                <a:lnTo>
                  <a:pt x="0" y="5871546"/>
                </a:lnTo>
                <a:lnTo>
                  <a:pt x="0" y="0"/>
                </a:lnTo>
                <a:close/>
              </a:path>
            </a:pathLst>
          </a:custGeom>
          <a:blipFill>
            <a:blip r:embed="rId1"/>
            <a:stretch>
              <a:fillRect/>
            </a:stretch>
          </a:blipFill>
        </p:spPr>
      </p:sp>
      <p:sp>
        <p:nvSpPr>
          <p:cNvPr id="3" name="TextBox 3"/>
          <p:cNvSpPr txBox="1"/>
          <p:nvPr/>
        </p:nvSpPr>
        <p:spPr>
          <a:xfrm>
            <a:off x="1028700" y="923925"/>
            <a:ext cx="13480306" cy="561975"/>
          </a:xfrm>
          <a:prstGeom prst="rect">
            <a:avLst/>
          </a:prstGeom>
        </p:spPr>
        <p:txBody>
          <a:bodyPr lIns="0" tIns="0" rIns="0" bIns="0" rtlCol="0" anchor="t">
            <a:spAutoFit/>
          </a:bodyPr>
          <a:lstStyle/>
          <a:p>
            <a:pPr marL="647700" lvl="1" indent="-323850" algn="just">
              <a:lnSpc>
                <a:spcPts val="4500"/>
              </a:lnSpc>
              <a:buFont typeface="Arial" panose="020B0604020202020204"/>
              <a:buChar char="•"/>
            </a:pPr>
            <a:r>
              <a:rPr lang="en-US" sz="3000">
                <a:solidFill>
                  <a:srgbClr val="101D42"/>
                </a:solidFill>
                <a:latin typeface="Public Sans"/>
              </a:rPr>
              <a:t>strat</a:t>
            </a:r>
            <a:endParaRPr lang="en-US" sz="3000">
              <a:solidFill>
                <a:srgbClr val="101D42"/>
              </a:solidFill>
              <a:latin typeface="Public Sans"/>
            </a:endParaRPr>
          </a:p>
        </p:txBody>
      </p:sp>
      <p:sp>
        <p:nvSpPr>
          <p:cNvPr id="4" name="TextBox 4"/>
          <p:cNvSpPr txBox="1"/>
          <p:nvPr/>
        </p:nvSpPr>
        <p:spPr>
          <a:xfrm>
            <a:off x="1028700" y="7742164"/>
            <a:ext cx="16235522" cy="2179320"/>
          </a:xfrm>
          <a:prstGeom prst="rect">
            <a:avLst/>
          </a:prstGeom>
        </p:spPr>
        <p:txBody>
          <a:bodyPr lIns="0" tIns="0" rIns="0" bIns="0" rtlCol="0" anchor="t">
            <a:spAutoFit/>
          </a:bodyPr>
          <a:lstStyle/>
          <a:p>
            <a:pPr algn="l">
              <a:lnSpc>
                <a:spcPts val="3450"/>
              </a:lnSpc>
              <a:spcBef>
                <a:spcPct val="0"/>
              </a:spcBef>
            </a:pPr>
            <a:r>
              <a:rPr lang="en-US" sz="2300">
                <a:solidFill>
                  <a:srgbClr val="0F60D4"/>
                </a:solidFill>
                <a:latin typeface="Public Sans Bold"/>
              </a:rPr>
              <a:t>Nhận xét:</a:t>
            </a:r>
            <a:endParaRPr lang="en-US" sz="2300">
              <a:solidFill>
                <a:srgbClr val="0F60D4"/>
              </a:solidFill>
              <a:latin typeface="Public Sans Bold"/>
            </a:endParaRPr>
          </a:p>
          <a:p>
            <a:pPr marL="496570" lvl="1" indent="-248285" algn="l">
              <a:lnSpc>
                <a:spcPts val="3450"/>
              </a:lnSpc>
              <a:spcBef>
                <a:spcPct val="0"/>
              </a:spcBef>
              <a:buFont typeface="Arial" panose="020B0604020202020204"/>
              <a:buChar char="•"/>
            </a:pPr>
            <a:r>
              <a:rPr lang="en-US" sz="2300">
                <a:solidFill>
                  <a:srgbClr val="101D42"/>
                </a:solidFill>
                <a:latin typeface="Public Sans"/>
              </a:rPr>
              <a:t>Đa số là những người chưa dùng liệu pháp hoặc dùng liệu pháp trên 52 tuần.</a:t>
            </a:r>
            <a:endParaRPr lang="en-US" sz="2300">
              <a:solidFill>
                <a:srgbClr val="101D42"/>
              </a:solidFill>
              <a:latin typeface="Public Sans"/>
            </a:endParaRPr>
          </a:p>
          <a:p>
            <a:pPr marL="496570" lvl="1" indent="-248285" algn="l">
              <a:lnSpc>
                <a:spcPts val="3450"/>
              </a:lnSpc>
              <a:spcBef>
                <a:spcPct val="0"/>
              </a:spcBef>
              <a:buFont typeface="Arial" panose="020B0604020202020204"/>
              <a:buChar char="•"/>
            </a:pPr>
            <a:r>
              <a:rPr lang="en-US" sz="2300">
                <a:solidFill>
                  <a:srgbClr val="101D42"/>
                </a:solidFill>
                <a:latin typeface="Public Sans"/>
              </a:rPr>
              <a:t>Những người chưa dùng liệu pháp mặc dù chiếm tỉ lệ cao nhất những lại có số người nhiễm thấp hơn.</a:t>
            </a:r>
            <a:endParaRPr lang="en-US" sz="2300">
              <a:solidFill>
                <a:srgbClr val="101D42"/>
              </a:solidFill>
              <a:latin typeface="Public Sans"/>
            </a:endParaRPr>
          </a:p>
          <a:p>
            <a:pPr marL="496570" lvl="1" indent="-248285" algn="l">
              <a:lnSpc>
                <a:spcPts val="3450"/>
              </a:lnSpc>
              <a:spcBef>
                <a:spcPct val="0"/>
              </a:spcBef>
              <a:buFont typeface="Arial" panose="020B0604020202020204"/>
              <a:buChar char="•"/>
            </a:pPr>
            <a:r>
              <a:rPr lang="en-US" sz="2300">
                <a:solidFill>
                  <a:srgbClr val="101D42"/>
                </a:solidFill>
                <a:latin typeface="Public Sans"/>
              </a:rPr>
              <a:t>Ngược lại, những người sử dụng liệu pháp này có số người nhiễm cao hơn (giống như phân tích ở phần str2 trước đó).</a:t>
            </a:r>
            <a:endParaRPr lang="en-US" sz="2300">
              <a:solidFill>
                <a:srgbClr val="101D42"/>
              </a:solidFill>
              <a:latin typeface="Public Sans"/>
            </a:endParaRPr>
          </a:p>
          <a:p>
            <a:pPr algn="l">
              <a:lnSpc>
                <a:spcPts val="3450"/>
              </a:lnSpc>
              <a:spcBef>
                <a:spcPct val="0"/>
              </a:spcBef>
            </a:p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2"/>
          <p:cNvSpPr/>
          <p:nvPr/>
        </p:nvSpPr>
        <p:spPr>
          <a:xfrm>
            <a:off x="2897828" y="1862495"/>
            <a:ext cx="14002097" cy="6251899"/>
          </a:xfrm>
          <a:custGeom>
            <a:avLst/>
            <a:gdLst/>
            <a:ahLst/>
            <a:cxnLst/>
            <a:rect l="l" t="t" r="r" b="b"/>
            <a:pathLst>
              <a:path w="14002097" h="6251899">
                <a:moveTo>
                  <a:pt x="0" y="0"/>
                </a:moveTo>
                <a:lnTo>
                  <a:pt x="14002097" y="0"/>
                </a:lnTo>
                <a:lnTo>
                  <a:pt x="14002097" y="6251899"/>
                </a:lnTo>
                <a:lnTo>
                  <a:pt x="0" y="6251899"/>
                </a:lnTo>
                <a:lnTo>
                  <a:pt x="0" y="0"/>
                </a:lnTo>
                <a:close/>
              </a:path>
            </a:pathLst>
          </a:custGeom>
          <a:blipFill>
            <a:blip r:embed="rId1"/>
            <a:stretch>
              <a:fillRect/>
            </a:stretch>
          </a:blipFill>
        </p:spPr>
      </p:sp>
      <p:sp>
        <p:nvSpPr>
          <p:cNvPr id="3" name="TextBox 3"/>
          <p:cNvSpPr txBox="1"/>
          <p:nvPr/>
        </p:nvSpPr>
        <p:spPr>
          <a:xfrm>
            <a:off x="1028700" y="923925"/>
            <a:ext cx="13480306" cy="561975"/>
          </a:xfrm>
          <a:prstGeom prst="rect">
            <a:avLst/>
          </a:prstGeom>
        </p:spPr>
        <p:txBody>
          <a:bodyPr lIns="0" tIns="0" rIns="0" bIns="0" rtlCol="0" anchor="t">
            <a:spAutoFit/>
          </a:bodyPr>
          <a:lstStyle/>
          <a:p>
            <a:pPr marL="647700" lvl="1" indent="-323850" algn="just">
              <a:lnSpc>
                <a:spcPts val="4500"/>
              </a:lnSpc>
              <a:buFont typeface="Arial" panose="020B0604020202020204"/>
              <a:buChar char="•"/>
            </a:pPr>
            <a:r>
              <a:rPr lang="en-US" sz="3000">
                <a:solidFill>
                  <a:srgbClr val="101D42"/>
                </a:solidFill>
                <a:latin typeface="Public Sans"/>
              </a:rPr>
              <a:t>symptom:</a:t>
            </a:r>
            <a:endParaRPr lang="en-US" sz="3000">
              <a:solidFill>
                <a:srgbClr val="101D42"/>
              </a:solidFill>
              <a:latin typeface="Public Sans"/>
            </a:endParaRPr>
          </a:p>
        </p:txBody>
      </p:sp>
      <p:sp>
        <p:nvSpPr>
          <p:cNvPr id="4" name="TextBox 4"/>
          <p:cNvSpPr txBox="1"/>
          <p:nvPr/>
        </p:nvSpPr>
        <p:spPr>
          <a:xfrm>
            <a:off x="1028700" y="8038194"/>
            <a:ext cx="10875487" cy="1741170"/>
          </a:xfrm>
          <a:prstGeom prst="rect">
            <a:avLst/>
          </a:prstGeom>
        </p:spPr>
        <p:txBody>
          <a:bodyPr lIns="0" tIns="0" rIns="0" bIns="0" rtlCol="0" anchor="t">
            <a:spAutoFit/>
          </a:bodyPr>
          <a:lstStyle/>
          <a:p>
            <a:pPr algn="l">
              <a:lnSpc>
                <a:spcPts val="3450"/>
              </a:lnSpc>
              <a:spcBef>
                <a:spcPct val="0"/>
              </a:spcBef>
            </a:pPr>
            <a:r>
              <a:rPr lang="en-US" sz="2300">
                <a:solidFill>
                  <a:srgbClr val="0F60D4"/>
                </a:solidFill>
                <a:latin typeface="Public Sans Bold"/>
              </a:rPr>
              <a:t>Nhận xét:</a:t>
            </a:r>
            <a:endParaRPr lang="en-US" sz="2300">
              <a:solidFill>
                <a:srgbClr val="0F60D4"/>
              </a:solidFill>
              <a:latin typeface="Public Sans Bold"/>
            </a:endParaRPr>
          </a:p>
          <a:p>
            <a:pPr marL="496570" lvl="1" indent="-248285" algn="l">
              <a:lnSpc>
                <a:spcPts val="3450"/>
              </a:lnSpc>
              <a:spcBef>
                <a:spcPct val="0"/>
              </a:spcBef>
              <a:buFont typeface="Arial" panose="020B0604020202020204"/>
              <a:buChar char="•"/>
            </a:pPr>
            <a:r>
              <a:rPr lang="en-US" sz="2300">
                <a:solidFill>
                  <a:srgbClr val="101D42"/>
                </a:solidFill>
                <a:latin typeface="Public Sans"/>
              </a:rPr>
              <a:t>Đa số là những người không có triệu chứng.</a:t>
            </a:r>
            <a:endParaRPr lang="en-US" sz="2300">
              <a:solidFill>
                <a:srgbClr val="101D42"/>
              </a:solidFill>
              <a:latin typeface="Public Sans"/>
            </a:endParaRPr>
          </a:p>
          <a:p>
            <a:pPr marL="496570" lvl="1" indent="-248285" algn="l">
              <a:lnSpc>
                <a:spcPts val="3450"/>
              </a:lnSpc>
              <a:spcBef>
                <a:spcPct val="0"/>
              </a:spcBef>
              <a:buFont typeface="Arial" panose="020B0604020202020204"/>
              <a:buChar char="•"/>
            </a:pPr>
            <a:r>
              <a:rPr lang="en-US" sz="2300">
                <a:solidFill>
                  <a:srgbClr val="101D42"/>
                </a:solidFill>
                <a:latin typeface="Public Sans"/>
              </a:rPr>
              <a:t>Trong tổng số nghững người có triệu chứng, tỉ lệ người nhiễm cao hơn (50%).</a:t>
            </a:r>
            <a:endParaRPr lang="en-US" sz="2300">
              <a:solidFill>
                <a:srgbClr val="101D42"/>
              </a:solidFill>
              <a:latin typeface="Public Sans"/>
            </a:endParaRPr>
          </a:p>
          <a:p>
            <a:pPr algn="l">
              <a:lnSpc>
                <a:spcPts val="3450"/>
              </a:lnSpc>
              <a:spcBef>
                <a:spcPct val="0"/>
              </a:spcBef>
            </a:p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2"/>
          <p:cNvSpPr/>
          <p:nvPr/>
        </p:nvSpPr>
        <p:spPr>
          <a:xfrm>
            <a:off x="2164805" y="1584224"/>
            <a:ext cx="13958390" cy="6249867"/>
          </a:xfrm>
          <a:custGeom>
            <a:avLst/>
            <a:gdLst/>
            <a:ahLst/>
            <a:cxnLst/>
            <a:rect l="l" t="t" r="r" b="b"/>
            <a:pathLst>
              <a:path w="13958390" h="6249867">
                <a:moveTo>
                  <a:pt x="0" y="0"/>
                </a:moveTo>
                <a:lnTo>
                  <a:pt x="13958390" y="0"/>
                </a:lnTo>
                <a:lnTo>
                  <a:pt x="13958390" y="6249866"/>
                </a:lnTo>
                <a:lnTo>
                  <a:pt x="0" y="6249866"/>
                </a:lnTo>
                <a:lnTo>
                  <a:pt x="0" y="0"/>
                </a:lnTo>
                <a:close/>
              </a:path>
            </a:pathLst>
          </a:custGeom>
          <a:blipFill>
            <a:blip r:embed="rId1"/>
            <a:stretch>
              <a:fillRect/>
            </a:stretch>
          </a:blipFill>
        </p:spPr>
      </p:sp>
      <p:sp>
        <p:nvSpPr>
          <p:cNvPr id="3" name="TextBox 3"/>
          <p:cNvSpPr txBox="1"/>
          <p:nvPr/>
        </p:nvSpPr>
        <p:spPr>
          <a:xfrm>
            <a:off x="1028700" y="923925"/>
            <a:ext cx="13480306" cy="561975"/>
          </a:xfrm>
          <a:prstGeom prst="rect">
            <a:avLst/>
          </a:prstGeom>
        </p:spPr>
        <p:txBody>
          <a:bodyPr lIns="0" tIns="0" rIns="0" bIns="0" rtlCol="0" anchor="t">
            <a:spAutoFit/>
          </a:bodyPr>
          <a:lstStyle/>
          <a:p>
            <a:pPr marL="647700" lvl="1" indent="-323850" algn="just">
              <a:lnSpc>
                <a:spcPts val="4500"/>
              </a:lnSpc>
              <a:buFont typeface="Arial" panose="020B0604020202020204"/>
              <a:buChar char="•"/>
            </a:pPr>
            <a:r>
              <a:rPr lang="en-US" sz="3000">
                <a:solidFill>
                  <a:srgbClr val="101D42"/>
                </a:solidFill>
                <a:latin typeface="Public Sans"/>
              </a:rPr>
              <a:t>treat:</a:t>
            </a:r>
            <a:endParaRPr lang="en-US" sz="3000">
              <a:solidFill>
                <a:srgbClr val="101D42"/>
              </a:solidFill>
              <a:latin typeface="Public Sans"/>
            </a:endParaRPr>
          </a:p>
        </p:txBody>
      </p:sp>
      <p:sp>
        <p:nvSpPr>
          <p:cNvPr id="4" name="TextBox 4"/>
          <p:cNvSpPr txBox="1"/>
          <p:nvPr/>
        </p:nvSpPr>
        <p:spPr>
          <a:xfrm>
            <a:off x="1028700" y="7949385"/>
            <a:ext cx="10760869" cy="1741170"/>
          </a:xfrm>
          <a:prstGeom prst="rect">
            <a:avLst/>
          </a:prstGeom>
        </p:spPr>
        <p:txBody>
          <a:bodyPr lIns="0" tIns="0" rIns="0" bIns="0" rtlCol="0" anchor="t">
            <a:spAutoFit/>
          </a:bodyPr>
          <a:lstStyle/>
          <a:p>
            <a:pPr algn="l">
              <a:lnSpc>
                <a:spcPts val="3450"/>
              </a:lnSpc>
              <a:spcBef>
                <a:spcPct val="0"/>
              </a:spcBef>
            </a:pPr>
            <a:r>
              <a:rPr lang="en-US" sz="2300">
                <a:solidFill>
                  <a:srgbClr val="0F60D4"/>
                </a:solidFill>
                <a:latin typeface="Public Sans Bold"/>
              </a:rPr>
              <a:t>Nhận xét:</a:t>
            </a:r>
            <a:endParaRPr lang="en-US" sz="2300">
              <a:solidFill>
                <a:srgbClr val="0F60D4"/>
              </a:solidFill>
              <a:latin typeface="Public Sans Bold"/>
            </a:endParaRPr>
          </a:p>
          <a:p>
            <a:pPr marL="496570" lvl="1" indent="-248285" algn="l">
              <a:lnSpc>
                <a:spcPts val="3450"/>
              </a:lnSpc>
              <a:spcBef>
                <a:spcPct val="0"/>
              </a:spcBef>
              <a:buFont typeface="Arial" panose="020B0604020202020204"/>
              <a:buChar char="•"/>
            </a:pPr>
            <a:r>
              <a:rPr lang="en-US" sz="2300">
                <a:solidFill>
                  <a:srgbClr val="101D42"/>
                </a:solidFill>
                <a:latin typeface="Public Sans"/>
              </a:rPr>
              <a:t>Hầu hết bệnh nhân sử dụng các liệu pháp khác so với việc chỉ dùng mỗi ZDV.</a:t>
            </a:r>
            <a:endParaRPr lang="en-US" sz="2300">
              <a:solidFill>
                <a:srgbClr val="101D42"/>
              </a:solidFill>
              <a:latin typeface="Public Sans"/>
            </a:endParaRPr>
          </a:p>
          <a:p>
            <a:pPr marL="496570" lvl="1" indent="-248285" algn="l">
              <a:lnSpc>
                <a:spcPts val="3450"/>
              </a:lnSpc>
              <a:spcBef>
                <a:spcPct val="0"/>
              </a:spcBef>
              <a:buFont typeface="Arial" panose="020B0604020202020204"/>
              <a:buChar char="•"/>
            </a:pPr>
            <a:r>
              <a:rPr lang="en-US" sz="2300">
                <a:solidFill>
                  <a:srgbClr val="101D42"/>
                </a:solidFill>
                <a:latin typeface="Public Sans"/>
              </a:rPr>
              <a:t>Trong tổng số những người chỉ sử dụng ZDV, tỉ lệ người nhiễm chiếm 50%.</a:t>
            </a:r>
            <a:endParaRPr lang="en-US" sz="2300">
              <a:solidFill>
                <a:srgbClr val="101D42"/>
              </a:solidFill>
              <a:latin typeface="Public Sans"/>
            </a:endParaRPr>
          </a:p>
          <a:p>
            <a:pPr algn="l">
              <a:lnSpc>
                <a:spcPts val="3450"/>
              </a:lnSpc>
              <a:spcBef>
                <a:spcPct val="0"/>
              </a:spcBef>
            </a:p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2"/>
          <p:cNvSpPr/>
          <p:nvPr/>
        </p:nvSpPr>
        <p:spPr>
          <a:xfrm>
            <a:off x="2183979" y="1485900"/>
            <a:ext cx="13920041" cy="6135878"/>
          </a:xfrm>
          <a:custGeom>
            <a:avLst/>
            <a:gdLst/>
            <a:ahLst/>
            <a:cxnLst/>
            <a:rect l="l" t="t" r="r" b="b"/>
            <a:pathLst>
              <a:path w="13920041" h="6135878">
                <a:moveTo>
                  <a:pt x="0" y="0"/>
                </a:moveTo>
                <a:lnTo>
                  <a:pt x="13920042" y="0"/>
                </a:lnTo>
                <a:lnTo>
                  <a:pt x="13920042" y="6135878"/>
                </a:lnTo>
                <a:lnTo>
                  <a:pt x="0" y="6135878"/>
                </a:lnTo>
                <a:lnTo>
                  <a:pt x="0" y="0"/>
                </a:lnTo>
                <a:close/>
              </a:path>
            </a:pathLst>
          </a:custGeom>
          <a:blipFill>
            <a:blip r:embed="rId1"/>
            <a:stretch>
              <a:fillRect/>
            </a:stretch>
          </a:blipFill>
        </p:spPr>
      </p:sp>
      <p:sp>
        <p:nvSpPr>
          <p:cNvPr id="3" name="TextBox 3"/>
          <p:cNvSpPr txBox="1"/>
          <p:nvPr/>
        </p:nvSpPr>
        <p:spPr>
          <a:xfrm>
            <a:off x="1028700" y="923925"/>
            <a:ext cx="13480306" cy="561975"/>
          </a:xfrm>
          <a:prstGeom prst="rect">
            <a:avLst/>
          </a:prstGeom>
        </p:spPr>
        <p:txBody>
          <a:bodyPr lIns="0" tIns="0" rIns="0" bIns="0" rtlCol="0" anchor="t">
            <a:spAutoFit/>
          </a:bodyPr>
          <a:lstStyle/>
          <a:p>
            <a:pPr marL="647700" lvl="1" indent="-323850" algn="just">
              <a:lnSpc>
                <a:spcPts val="4500"/>
              </a:lnSpc>
              <a:buFont typeface="Arial" panose="020B0604020202020204"/>
              <a:buChar char="•"/>
            </a:pPr>
            <a:r>
              <a:rPr lang="en-US" sz="3000">
                <a:solidFill>
                  <a:srgbClr val="101D42"/>
                </a:solidFill>
                <a:latin typeface="Public Sans"/>
              </a:rPr>
              <a:t>offtrt:</a:t>
            </a:r>
            <a:endParaRPr lang="en-US" sz="3000">
              <a:solidFill>
                <a:srgbClr val="101D42"/>
              </a:solidFill>
              <a:latin typeface="Public Sans"/>
            </a:endParaRPr>
          </a:p>
        </p:txBody>
      </p:sp>
      <p:sp>
        <p:nvSpPr>
          <p:cNvPr id="4" name="TextBox 4"/>
          <p:cNvSpPr txBox="1"/>
          <p:nvPr/>
        </p:nvSpPr>
        <p:spPr>
          <a:xfrm>
            <a:off x="1147112" y="7771767"/>
            <a:ext cx="15187089" cy="2179320"/>
          </a:xfrm>
          <a:prstGeom prst="rect">
            <a:avLst/>
          </a:prstGeom>
        </p:spPr>
        <p:txBody>
          <a:bodyPr lIns="0" tIns="0" rIns="0" bIns="0" rtlCol="0" anchor="t">
            <a:spAutoFit/>
          </a:bodyPr>
          <a:lstStyle/>
          <a:p>
            <a:pPr algn="l">
              <a:lnSpc>
                <a:spcPts val="3450"/>
              </a:lnSpc>
              <a:spcBef>
                <a:spcPct val="0"/>
              </a:spcBef>
            </a:pPr>
            <a:r>
              <a:rPr lang="en-US" sz="2300">
                <a:solidFill>
                  <a:srgbClr val="0F60D4"/>
                </a:solidFill>
                <a:latin typeface="Public Sans Bold"/>
              </a:rPr>
              <a:t>Nhận xét:</a:t>
            </a:r>
            <a:endParaRPr lang="en-US" sz="2300">
              <a:solidFill>
                <a:srgbClr val="0F60D4"/>
              </a:solidFill>
              <a:latin typeface="Public Sans Bold"/>
            </a:endParaRPr>
          </a:p>
          <a:p>
            <a:pPr marL="496570" lvl="1" indent="-248285" algn="l">
              <a:lnSpc>
                <a:spcPts val="3450"/>
              </a:lnSpc>
              <a:spcBef>
                <a:spcPct val="0"/>
              </a:spcBef>
              <a:buFont typeface="Arial" panose="020B0604020202020204"/>
              <a:buChar char="•"/>
            </a:pPr>
            <a:r>
              <a:rPr lang="en-US" sz="2300">
                <a:solidFill>
                  <a:srgbClr val="101D42"/>
                </a:solidFill>
                <a:latin typeface="Public Sans"/>
              </a:rPr>
              <a:t>Đã số là những người không ngừng việc chữa trị trước thời điểm 96 +/- 5 tuần.</a:t>
            </a:r>
            <a:endParaRPr lang="en-US" sz="2300">
              <a:solidFill>
                <a:srgbClr val="101D42"/>
              </a:solidFill>
              <a:latin typeface="Public Sans"/>
            </a:endParaRPr>
          </a:p>
          <a:p>
            <a:pPr marL="496570" lvl="1" indent="-248285" algn="l">
              <a:lnSpc>
                <a:spcPts val="3450"/>
              </a:lnSpc>
              <a:spcBef>
                <a:spcPct val="0"/>
              </a:spcBef>
              <a:buFont typeface="Arial" panose="020B0604020202020204"/>
              <a:buChar char="•"/>
            </a:pPr>
            <a:r>
              <a:rPr lang="en-US" sz="2300">
                <a:solidFill>
                  <a:srgbClr val="101D42"/>
                </a:solidFill>
                <a:latin typeface="Public Sans"/>
              </a:rPr>
              <a:t>Những người ngừng trước thời điểm này có tỉ lệ người nhiễm cao hơn (gần 50%). Điề này cho thấy, liệu pháp antiretroviral này đóng góp một phần quan trọng trong việc ngăn ngừa virus phát tán.</a:t>
            </a:r>
            <a:endParaRPr lang="en-US" sz="2300">
              <a:solidFill>
                <a:srgbClr val="101D42"/>
              </a:solidFill>
              <a:latin typeface="Public Sans"/>
            </a:endParaRPr>
          </a:p>
          <a:p>
            <a:pPr algn="l">
              <a:lnSpc>
                <a:spcPts val="3450"/>
              </a:lnSpc>
              <a:spcBef>
                <a:spcPct val="0"/>
              </a:spcBef>
            </a:p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2"/>
          <p:cNvSpPr/>
          <p:nvPr/>
        </p:nvSpPr>
        <p:spPr>
          <a:xfrm>
            <a:off x="2983809" y="1722623"/>
            <a:ext cx="12320382" cy="8097778"/>
          </a:xfrm>
          <a:custGeom>
            <a:avLst/>
            <a:gdLst/>
            <a:ahLst/>
            <a:cxnLst/>
            <a:rect l="l" t="t" r="r" b="b"/>
            <a:pathLst>
              <a:path w="12320382" h="8097778">
                <a:moveTo>
                  <a:pt x="0" y="0"/>
                </a:moveTo>
                <a:lnTo>
                  <a:pt x="12320382" y="0"/>
                </a:lnTo>
                <a:lnTo>
                  <a:pt x="12320382" y="8097779"/>
                </a:lnTo>
                <a:lnTo>
                  <a:pt x="0" y="8097779"/>
                </a:lnTo>
                <a:lnTo>
                  <a:pt x="0" y="0"/>
                </a:lnTo>
                <a:close/>
              </a:path>
            </a:pathLst>
          </a:custGeom>
          <a:blipFill>
            <a:blip r:embed="rId1"/>
            <a:stretch>
              <a:fillRect/>
            </a:stretch>
          </a:blipFill>
        </p:spPr>
      </p:sp>
      <p:sp>
        <p:nvSpPr>
          <p:cNvPr id="3" name="TextBox 3"/>
          <p:cNvSpPr txBox="1"/>
          <p:nvPr/>
        </p:nvSpPr>
        <p:spPr>
          <a:xfrm>
            <a:off x="1028700" y="756580"/>
            <a:ext cx="13480306" cy="754381"/>
          </a:xfrm>
          <a:prstGeom prst="rect">
            <a:avLst/>
          </a:prstGeom>
        </p:spPr>
        <p:txBody>
          <a:bodyPr lIns="0" tIns="0" rIns="0" bIns="0" rtlCol="0" anchor="t">
            <a:spAutoFit/>
          </a:bodyPr>
          <a:lstStyle/>
          <a:p>
            <a:pPr algn="just">
              <a:lnSpc>
                <a:spcPts val="6300"/>
              </a:lnSpc>
            </a:pPr>
            <a:r>
              <a:rPr lang="en-US" sz="4200">
                <a:solidFill>
                  <a:srgbClr val="0F60D4"/>
                </a:solidFill>
                <a:latin typeface="Public Sans Bold"/>
              </a:rPr>
              <a:t>Biều đồ tương quan:</a:t>
            </a:r>
            <a:endParaRPr lang="en-US" sz="4200">
              <a:solidFill>
                <a:srgbClr val="0F60D4"/>
              </a:solidFill>
              <a:latin typeface="Public Sans Bold"/>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F60D4"/>
        </a:solidFill>
        <a:effectLst/>
      </p:bgPr>
    </p:bg>
    <p:spTree>
      <p:nvGrpSpPr>
        <p:cNvPr id="1" name=""/>
        <p:cNvGrpSpPr/>
        <p:nvPr/>
      </p:nvGrpSpPr>
      <p:grpSpPr>
        <a:xfrm>
          <a:off x="0" y="0"/>
          <a:ext cx="0" cy="0"/>
          <a:chOff x="0" y="0"/>
          <a:chExt cx="0" cy="0"/>
        </a:xfrm>
      </p:grpSpPr>
      <p:sp>
        <p:nvSpPr>
          <p:cNvPr id="2" name="TextBox 2"/>
          <p:cNvSpPr txBox="1"/>
          <p:nvPr/>
        </p:nvSpPr>
        <p:spPr>
          <a:xfrm>
            <a:off x="2781300" y="4402772"/>
            <a:ext cx="12725400" cy="1377950"/>
          </a:xfrm>
          <a:prstGeom prst="rect">
            <a:avLst/>
          </a:prstGeom>
        </p:spPr>
        <p:txBody>
          <a:bodyPr lIns="0" tIns="0" rIns="0" bIns="0" rtlCol="0" anchor="t">
            <a:spAutoFit/>
          </a:bodyPr>
          <a:lstStyle/>
          <a:p>
            <a:pPr algn="ctr">
              <a:lnSpc>
                <a:spcPts val="11050"/>
              </a:lnSpc>
            </a:pPr>
            <a:r>
              <a:rPr lang="en-US" sz="8500">
                <a:solidFill>
                  <a:srgbClr val="F4F4F4"/>
                </a:solidFill>
                <a:latin typeface="Public Sans Bold"/>
              </a:rPr>
              <a:t>Tập Dữ Liệu</a:t>
            </a:r>
            <a:endParaRPr lang="en-US" sz="8500">
              <a:solidFill>
                <a:srgbClr val="F4F4F4"/>
              </a:solidFill>
              <a:latin typeface="Public Sans Bold"/>
            </a:endParaRPr>
          </a:p>
        </p:txBody>
      </p:sp>
      <p:grpSp>
        <p:nvGrpSpPr>
          <p:cNvPr id="3" name="Group 3"/>
          <p:cNvGrpSpPr/>
          <p:nvPr/>
        </p:nvGrpSpPr>
        <p:grpSpPr>
          <a:xfrm rot="-10800000">
            <a:off x="16018864" y="0"/>
            <a:ext cx="2272999" cy="2269362"/>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101D42"/>
            </a:solidFill>
          </p:spPr>
        </p:sp>
      </p:grpSp>
      <p:sp>
        <p:nvSpPr>
          <p:cNvPr id="5" name="Freeform 5"/>
          <p:cNvSpPr/>
          <p:nvPr/>
        </p:nvSpPr>
        <p:spPr>
          <a:xfrm flipV="1">
            <a:off x="0" y="7144955"/>
            <a:ext cx="3134400" cy="3142045"/>
          </a:xfrm>
          <a:custGeom>
            <a:avLst/>
            <a:gdLst/>
            <a:ahLst/>
            <a:cxnLst/>
            <a:rect l="l" t="t" r="r" b="b"/>
            <a:pathLst>
              <a:path w="3134400" h="3142045">
                <a:moveTo>
                  <a:pt x="0" y="3142045"/>
                </a:moveTo>
                <a:lnTo>
                  <a:pt x="3134400" y="3142045"/>
                </a:lnTo>
                <a:lnTo>
                  <a:pt x="3134400" y="0"/>
                </a:lnTo>
                <a:lnTo>
                  <a:pt x="0" y="0"/>
                </a:lnTo>
                <a:lnTo>
                  <a:pt x="0" y="3142045"/>
                </a:lnTo>
                <a:close/>
              </a:path>
            </a:pathLst>
          </a:custGeom>
          <a:blipFill>
            <a:blip r:embed="rId1">
              <a:extLst>
                <a:ext uri="{96DAC541-7B7A-43D3-8B79-37D633B846F1}">
                  <asvg:svgBlip xmlns:asvg="http://schemas.microsoft.com/office/drawing/2016/SVG/main" r:embed="rId2"/>
                </a:ext>
              </a:extLst>
            </a:blip>
            <a:stretch>
              <a:fillRect/>
            </a:stretch>
          </a:blipFill>
        </p:spPr>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F60D4"/>
        </a:solidFill>
        <a:effectLst/>
      </p:bgPr>
    </p:bg>
    <p:spTree>
      <p:nvGrpSpPr>
        <p:cNvPr id="1" name=""/>
        <p:cNvGrpSpPr/>
        <p:nvPr/>
      </p:nvGrpSpPr>
      <p:grpSpPr>
        <a:xfrm>
          <a:off x="0" y="0"/>
          <a:ext cx="0" cy="0"/>
          <a:chOff x="0" y="0"/>
          <a:chExt cx="0" cy="0"/>
        </a:xfrm>
      </p:grpSpPr>
      <p:sp>
        <p:nvSpPr>
          <p:cNvPr id="2" name="TextBox 2"/>
          <p:cNvSpPr txBox="1"/>
          <p:nvPr/>
        </p:nvSpPr>
        <p:spPr>
          <a:xfrm>
            <a:off x="2781300" y="3711575"/>
            <a:ext cx="12725400" cy="2778126"/>
          </a:xfrm>
          <a:prstGeom prst="rect">
            <a:avLst/>
          </a:prstGeom>
        </p:spPr>
        <p:txBody>
          <a:bodyPr lIns="0" tIns="0" rIns="0" bIns="0" rtlCol="0" anchor="t">
            <a:spAutoFit/>
          </a:bodyPr>
          <a:lstStyle/>
          <a:p>
            <a:pPr algn="ctr">
              <a:lnSpc>
                <a:spcPts val="11050"/>
              </a:lnSpc>
            </a:pPr>
            <a:r>
              <a:rPr lang="en-US" sz="8500">
                <a:solidFill>
                  <a:srgbClr val="F4F4F4"/>
                </a:solidFill>
                <a:latin typeface="Public Sans Bold"/>
              </a:rPr>
              <a:t>HUẤN LUYỆN MÔ HÌNH DỰ ĐOÁN AIDS</a:t>
            </a:r>
            <a:endParaRPr lang="en-US" sz="8500">
              <a:solidFill>
                <a:srgbClr val="F4F4F4"/>
              </a:solidFill>
              <a:latin typeface="Public Sans Bold"/>
            </a:endParaRPr>
          </a:p>
        </p:txBody>
      </p:sp>
      <p:grpSp>
        <p:nvGrpSpPr>
          <p:cNvPr id="3" name="Group 3"/>
          <p:cNvGrpSpPr/>
          <p:nvPr/>
        </p:nvGrpSpPr>
        <p:grpSpPr>
          <a:xfrm rot="-10800000">
            <a:off x="16018864" y="0"/>
            <a:ext cx="2272999" cy="2269362"/>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101D42"/>
            </a:solidFill>
          </p:spPr>
        </p:sp>
      </p:grpSp>
      <p:sp>
        <p:nvSpPr>
          <p:cNvPr id="5" name="Freeform 5"/>
          <p:cNvSpPr/>
          <p:nvPr/>
        </p:nvSpPr>
        <p:spPr>
          <a:xfrm flipV="1">
            <a:off x="0" y="7144955"/>
            <a:ext cx="3134400" cy="3142045"/>
          </a:xfrm>
          <a:custGeom>
            <a:avLst/>
            <a:gdLst/>
            <a:ahLst/>
            <a:cxnLst/>
            <a:rect l="l" t="t" r="r" b="b"/>
            <a:pathLst>
              <a:path w="3134400" h="3142045">
                <a:moveTo>
                  <a:pt x="0" y="3142045"/>
                </a:moveTo>
                <a:lnTo>
                  <a:pt x="3134400" y="3142045"/>
                </a:lnTo>
                <a:lnTo>
                  <a:pt x="3134400" y="0"/>
                </a:lnTo>
                <a:lnTo>
                  <a:pt x="0" y="0"/>
                </a:lnTo>
                <a:lnTo>
                  <a:pt x="0" y="3142045"/>
                </a:lnTo>
                <a:close/>
              </a:path>
            </a:pathLst>
          </a:custGeom>
          <a:blipFill>
            <a:blip r:embed="rId1"/>
            <a:stretch>
              <a:fillRect/>
            </a:stretch>
          </a:blipFill>
        </p:spPr>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2"/>
          <p:cNvSpPr/>
          <p:nvPr/>
        </p:nvSpPr>
        <p:spPr>
          <a:xfrm>
            <a:off x="3493211" y="3036795"/>
            <a:ext cx="11301578" cy="4723940"/>
          </a:xfrm>
          <a:custGeom>
            <a:avLst/>
            <a:gdLst/>
            <a:ahLst/>
            <a:cxnLst/>
            <a:rect l="l" t="t" r="r" b="b"/>
            <a:pathLst>
              <a:path w="11301578" h="4723940">
                <a:moveTo>
                  <a:pt x="0" y="0"/>
                </a:moveTo>
                <a:lnTo>
                  <a:pt x="11301578" y="0"/>
                </a:lnTo>
                <a:lnTo>
                  <a:pt x="11301578" y="4723941"/>
                </a:lnTo>
                <a:lnTo>
                  <a:pt x="0" y="4723941"/>
                </a:lnTo>
                <a:lnTo>
                  <a:pt x="0" y="0"/>
                </a:lnTo>
                <a:close/>
              </a:path>
            </a:pathLst>
          </a:custGeom>
          <a:blipFill>
            <a:blip r:embed="rId1"/>
            <a:stretch>
              <a:fillRect/>
            </a:stretch>
          </a:blipFill>
        </p:spPr>
      </p:sp>
      <p:sp>
        <p:nvSpPr>
          <p:cNvPr id="3" name="TextBox 3"/>
          <p:cNvSpPr txBox="1"/>
          <p:nvPr/>
        </p:nvSpPr>
        <p:spPr>
          <a:xfrm>
            <a:off x="5928281" y="904875"/>
            <a:ext cx="6431439" cy="754381"/>
          </a:xfrm>
          <a:prstGeom prst="rect">
            <a:avLst/>
          </a:prstGeom>
        </p:spPr>
        <p:txBody>
          <a:bodyPr lIns="0" tIns="0" rIns="0" bIns="0" rtlCol="0" anchor="t">
            <a:spAutoFit/>
          </a:bodyPr>
          <a:lstStyle/>
          <a:p>
            <a:pPr algn="ctr">
              <a:lnSpc>
                <a:spcPts val="6300"/>
              </a:lnSpc>
              <a:spcBef>
                <a:spcPct val="0"/>
              </a:spcBef>
            </a:pPr>
            <a:r>
              <a:rPr lang="en-US" sz="4200">
                <a:solidFill>
                  <a:srgbClr val="0F60D4"/>
                </a:solidFill>
                <a:latin typeface="Public Sans Bold"/>
              </a:rPr>
              <a:t>Random Forest Classifier</a:t>
            </a:r>
            <a:endParaRPr lang="en-US" sz="4200">
              <a:solidFill>
                <a:srgbClr val="0F60D4"/>
              </a:solidFill>
              <a:latin typeface="Public Sans Bold"/>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2"/>
          <p:cNvSpPr/>
          <p:nvPr/>
        </p:nvSpPr>
        <p:spPr>
          <a:xfrm>
            <a:off x="1327465" y="740021"/>
            <a:ext cx="6107892" cy="7140939"/>
          </a:xfrm>
          <a:custGeom>
            <a:avLst/>
            <a:gdLst/>
            <a:ahLst/>
            <a:cxnLst/>
            <a:rect l="l" t="t" r="r" b="b"/>
            <a:pathLst>
              <a:path w="6107892" h="7140939">
                <a:moveTo>
                  <a:pt x="0" y="0"/>
                </a:moveTo>
                <a:lnTo>
                  <a:pt x="6107891" y="0"/>
                </a:lnTo>
                <a:lnTo>
                  <a:pt x="6107891" y="7140939"/>
                </a:lnTo>
                <a:lnTo>
                  <a:pt x="0" y="7140939"/>
                </a:lnTo>
                <a:lnTo>
                  <a:pt x="0" y="0"/>
                </a:lnTo>
                <a:close/>
              </a:path>
            </a:pathLst>
          </a:custGeom>
          <a:blipFill>
            <a:blip r:embed="rId1"/>
            <a:stretch>
              <a:fillRect/>
            </a:stretch>
          </a:blipFill>
        </p:spPr>
      </p:sp>
      <p:sp>
        <p:nvSpPr>
          <p:cNvPr id="3" name="Freeform 3"/>
          <p:cNvSpPr/>
          <p:nvPr/>
        </p:nvSpPr>
        <p:spPr>
          <a:xfrm>
            <a:off x="8524297" y="740021"/>
            <a:ext cx="8973704" cy="6842630"/>
          </a:xfrm>
          <a:custGeom>
            <a:avLst/>
            <a:gdLst/>
            <a:ahLst/>
            <a:cxnLst/>
            <a:rect l="l" t="t" r="r" b="b"/>
            <a:pathLst>
              <a:path w="8973704" h="6842630">
                <a:moveTo>
                  <a:pt x="0" y="0"/>
                </a:moveTo>
                <a:lnTo>
                  <a:pt x="8973703" y="0"/>
                </a:lnTo>
                <a:lnTo>
                  <a:pt x="8973703" y="6842630"/>
                </a:lnTo>
                <a:lnTo>
                  <a:pt x="0" y="6842630"/>
                </a:lnTo>
                <a:lnTo>
                  <a:pt x="0" y="0"/>
                </a:lnTo>
                <a:close/>
              </a:path>
            </a:pathLst>
          </a:custGeom>
          <a:blipFill>
            <a:blip r:embed="rId2"/>
            <a:stretch>
              <a:fillRect/>
            </a:stretch>
          </a:blipFill>
        </p:spPr>
      </p:sp>
      <p:sp>
        <p:nvSpPr>
          <p:cNvPr id="4" name="TextBox 4"/>
          <p:cNvSpPr txBox="1"/>
          <p:nvPr/>
        </p:nvSpPr>
        <p:spPr>
          <a:xfrm>
            <a:off x="1028700" y="8393430"/>
            <a:ext cx="12870649" cy="864870"/>
          </a:xfrm>
          <a:prstGeom prst="rect">
            <a:avLst/>
          </a:prstGeom>
        </p:spPr>
        <p:txBody>
          <a:bodyPr lIns="0" tIns="0" rIns="0" bIns="0" rtlCol="0" anchor="t">
            <a:spAutoFit/>
          </a:bodyPr>
          <a:lstStyle/>
          <a:p>
            <a:pPr algn="just">
              <a:lnSpc>
                <a:spcPts val="3450"/>
              </a:lnSpc>
              <a:spcBef>
                <a:spcPct val="0"/>
              </a:spcBef>
            </a:pPr>
            <a:r>
              <a:rPr lang="en-US" sz="2300">
                <a:solidFill>
                  <a:srgbClr val="0F60D4"/>
                </a:solidFill>
                <a:latin typeface="Public Sans Bold"/>
              </a:rPr>
              <a:t>Nhận xét: </a:t>
            </a:r>
            <a:r>
              <a:rPr lang="en-US" sz="2300">
                <a:solidFill>
                  <a:srgbClr val="000000"/>
                </a:solidFill>
                <a:latin typeface="Public Sans"/>
              </a:rPr>
              <a:t>Ta thấy, phương pháp tìm siêu tham số đã cải thiện được độ chính xác, cũng như các đánh giá về precision, recall và f1-score cũng được cải thiện trên nhãn dương tính (nhãn 1).</a:t>
            </a:r>
            <a:endParaRPr lang="en-US" sz="2300">
              <a:solidFill>
                <a:srgbClr val="000000"/>
              </a:solidFill>
              <a:latin typeface="Public Sans"/>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2"/>
          <p:cNvSpPr/>
          <p:nvPr/>
        </p:nvSpPr>
        <p:spPr>
          <a:xfrm>
            <a:off x="3206889" y="1168491"/>
            <a:ext cx="6025924" cy="7011054"/>
          </a:xfrm>
          <a:custGeom>
            <a:avLst/>
            <a:gdLst/>
            <a:ahLst/>
            <a:cxnLst/>
            <a:rect l="l" t="t" r="r" b="b"/>
            <a:pathLst>
              <a:path w="6025924" h="7011054">
                <a:moveTo>
                  <a:pt x="0" y="0"/>
                </a:moveTo>
                <a:lnTo>
                  <a:pt x="6025925" y="0"/>
                </a:lnTo>
                <a:lnTo>
                  <a:pt x="6025925" y="7011054"/>
                </a:lnTo>
                <a:lnTo>
                  <a:pt x="0" y="7011054"/>
                </a:lnTo>
                <a:lnTo>
                  <a:pt x="0" y="0"/>
                </a:lnTo>
                <a:close/>
              </a:path>
            </a:pathLst>
          </a:custGeom>
          <a:blipFill>
            <a:blip r:embed="rId1"/>
            <a:stretch>
              <a:fillRect/>
            </a:stretch>
          </a:blipFill>
        </p:spPr>
      </p:sp>
      <p:sp>
        <p:nvSpPr>
          <p:cNvPr id="3" name="Freeform 3"/>
          <p:cNvSpPr/>
          <p:nvPr/>
        </p:nvSpPr>
        <p:spPr>
          <a:xfrm>
            <a:off x="9722647" y="1456788"/>
            <a:ext cx="8565353" cy="6434460"/>
          </a:xfrm>
          <a:custGeom>
            <a:avLst/>
            <a:gdLst/>
            <a:ahLst/>
            <a:cxnLst/>
            <a:rect l="l" t="t" r="r" b="b"/>
            <a:pathLst>
              <a:path w="8565353" h="6434460">
                <a:moveTo>
                  <a:pt x="0" y="0"/>
                </a:moveTo>
                <a:lnTo>
                  <a:pt x="8565353" y="0"/>
                </a:lnTo>
                <a:lnTo>
                  <a:pt x="8565353" y="6434460"/>
                </a:lnTo>
                <a:lnTo>
                  <a:pt x="0" y="6434460"/>
                </a:lnTo>
                <a:lnTo>
                  <a:pt x="0" y="0"/>
                </a:lnTo>
                <a:close/>
              </a:path>
            </a:pathLst>
          </a:custGeom>
          <a:blipFill>
            <a:blip r:embed="rId2"/>
            <a:stretch>
              <a:fillRect/>
            </a:stretch>
          </a:blipFill>
        </p:spPr>
      </p:sp>
      <p:sp>
        <p:nvSpPr>
          <p:cNvPr id="4" name="TextBox 4"/>
          <p:cNvSpPr txBox="1"/>
          <p:nvPr/>
        </p:nvSpPr>
        <p:spPr>
          <a:xfrm>
            <a:off x="910288" y="318710"/>
            <a:ext cx="13480306" cy="561975"/>
          </a:xfrm>
          <a:prstGeom prst="rect">
            <a:avLst/>
          </a:prstGeom>
        </p:spPr>
        <p:txBody>
          <a:bodyPr lIns="0" tIns="0" rIns="0" bIns="0" rtlCol="0" anchor="t">
            <a:spAutoFit/>
          </a:bodyPr>
          <a:lstStyle/>
          <a:p>
            <a:pPr algn="just">
              <a:lnSpc>
                <a:spcPts val="4500"/>
              </a:lnSpc>
            </a:pPr>
            <a:r>
              <a:rPr lang="en-US" sz="3000">
                <a:solidFill>
                  <a:srgbClr val="0F60D4"/>
                </a:solidFill>
                <a:latin typeface="Public Sans Bold"/>
              </a:rPr>
              <a:t>Chọn lọc đặc trưng:</a:t>
            </a:r>
            <a:endParaRPr lang="en-US" sz="3000">
              <a:solidFill>
                <a:srgbClr val="0F60D4"/>
              </a:solidFill>
              <a:latin typeface="Public Sans Bold"/>
            </a:endParaRPr>
          </a:p>
        </p:txBody>
      </p:sp>
      <p:sp>
        <p:nvSpPr>
          <p:cNvPr id="5" name="TextBox 5"/>
          <p:cNvSpPr txBox="1"/>
          <p:nvPr/>
        </p:nvSpPr>
        <p:spPr>
          <a:xfrm>
            <a:off x="1206327" y="7878767"/>
            <a:ext cx="16052973" cy="2179320"/>
          </a:xfrm>
          <a:prstGeom prst="rect">
            <a:avLst/>
          </a:prstGeom>
        </p:spPr>
        <p:txBody>
          <a:bodyPr lIns="0" tIns="0" rIns="0" bIns="0" rtlCol="0" anchor="t">
            <a:spAutoFit/>
          </a:bodyPr>
          <a:lstStyle/>
          <a:p>
            <a:pPr algn="just">
              <a:lnSpc>
                <a:spcPts val="3450"/>
              </a:lnSpc>
              <a:spcBef>
                <a:spcPct val="0"/>
              </a:spcBef>
            </a:pPr>
            <a:r>
              <a:rPr lang="en-US" sz="2300">
                <a:solidFill>
                  <a:srgbClr val="0F60D4"/>
                </a:solidFill>
                <a:latin typeface="Public Sans Bold"/>
              </a:rPr>
              <a:t>Nhận xét: </a:t>
            </a:r>
            <a:endParaRPr lang="en-US" sz="2300">
              <a:solidFill>
                <a:srgbClr val="0F60D4"/>
              </a:solidFill>
              <a:latin typeface="Public Sans Bold"/>
            </a:endParaRPr>
          </a:p>
          <a:p>
            <a:pPr marL="496570" lvl="1" indent="-248285" algn="just">
              <a:lnSpc>
                <a:spcPts val="3450"/>
              </a:lnSpc>
              <a:spcBef>
                <a:spcPct val="0"/>
              </a:spcBef>
              <a:buFont typeface="Arial" panose="020B0604020202020204"/>
              <a:buChar char="•"/>
            </a:pPr>
            <a:r>
              <a:rPr lang="en-US" sz="2300">
                <a:solidFill>
                  <a:srgbClr val="000000"/>
                </a:solidFill>
                <a:latin typeface="Public Sans"/>
              </a:rPr>
              <a:t>Độ chính xác tăng nhẹ.</a:t>
            </a:r>
            <a:endParaRPr lang="en-US" sz="2300">
              <a:solidFill>
                <a:srgbClr val="000000"/>
              </a:solidFill>
              <a:latin typeface="Public Sans"/>
            </a:endParaRPr>
          </a:p>
          <a:p>
            <a:pPr marL="496570" lvl="1" indent="-248285" algn="just">
              <a:lnSpc>
                <a:spcPts val="3450"/>
              </a:lnSpc>
              <a:spcBef>
                <a:spcPct val="0"/>
              </a:spcBef>
              <a:buFont typeface="Arial" panose="020B0604020202020204"/>
              <a:buChar char="•"/>
            </a:pPr>
            <a:r>
              <a:rPr lang="en-US" sz="2300">
                <a:solidFill>
                  <a:srgbClr val="000000"/>
                </a:solidFill>
                <a:latin typeface="Public Sans"/>
              </a:rPr>
              <a:t>Độ nhạy recall ở nhãn âm tính tăng nhẹ</a:t>
            </a:r>
            <a:endParaRPr lang="en-US" sz="2300">
              <a:solidFill>
                <a:srgbClr val="000000"/>
              </a:solidFill>
              <a:latin typeface="Public Sans"/>
            </a:endParaRPr>
          </a:p>
          <a:p>
            <a:pPr marL="496570" lvl="1" indent="-248285" algn="just">
              <a:lnSpc>
                <a:spcPts val="3450"/>
              </a:lnSpc>
              <a:spcBef>
                <a:spcPct val="0"/>
              </a:spcBef>
              <a:buFont typeface="Arial" panose="020B0604020202020204"/>
              <a:buChar char="•"/>
            </a:pPr>
            <a:r>
              <a:rPr lang="en-US" sz="2300">
                <a:solidFill>
                  <a:srgbClr val="000000"/>
                </a:solidFill>
                <a:latin typeface="Public Sans"/>
              </a:rPr>
              <a:t>Precision ở nhãn dương tính tăng nhẹ, nhưng giá trị recall ở nhãn dương tính giảm nhẹ.</a:t>
            </a:r>
            <a:endParaRPr lang="en-US" sz="2300">
              <a:solidFill>
                <a:srgbClr val="000000"/>
              </a:solidFill>
              <a:latin typeface="Public Sans"/>
            </a:endParaRPr>
          </a:p>
          <a:p>
            <a:pPr algn="just">
              <a:lnSpc>
                <a:spcPts val="3450"/>
              </a:lnSpc>
              <a:spcBef>
                <a:spcPct val="0"/>
              </a:spcBef>
            </a:p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2"/>
          <p:cNvSpPr/>
          <p:nvPr/>
        </p:nvSpPr>
        <p:spPr>
          <a:xfrm>
            <a:off x="6536581" y="2694614"/>
            <a:ext cx="5214837" cy="6134443"/>
          </a:xfrm>
          <a:custGeom>
            <a:avLst/>
            <a:gdLst/>
            <a:ahLst/>
            <a:cxnLst/>
            <a:rect l="l" t="t" r="r" b="b"/>
            <a:pathLst>
              <a:path w="5214837" h="6134443">
                <a:moveTo>
                  <a:pt x="0" y="0"/>
                </a:moveTo>
                <a:lnTo>
                  <a:pt x="5214838" y="0"/>
                </a:lnTo>
                <a:lnTo>
                  <a:pt x="5214838" y="6134442"/>
                </a:lnTo>
                <a:lnTo>
                  <a:pt x="0" y="6134442"/>
                </a:lnTo>
                <a:lnTo>
                  <a:pt x="0" y="0"/>
                </a:lnTo>
                <a:close/>
              </a:path>
            </a:pathLst>
          </a:custGeom>
          <a:blipFill>
            <a:blip r:embed="rId1"/>
            <a:stretch>
              <a:fillRect/>
            </a:stretch>
          </a:blipFill>
        </p:spPr>
      </p:sp>
      <p:sp>
        <p:nvSpPr>
          <p:cNvPr id="3" name="TextBox 3"/>
          <p:cNvSpPr txBox="1"/>
          <p:nvPr/>
        </p:nvSpPr>
        <p:spPr>
          <a:xfrm>
            <a:off x="5944155" y="904875"/>
            <a:ext cx="6399689" cy="754381"/>
          </a:xfrm>
          <a:prstGeom prst="rect">
            <a:avLst/>
          </a:prstGeom>
        </p:spPr>
        <p:txBody>
          <a:bodyPr lIns="0" tIns="0" rIns="0" bIns="0" rtlCol="0" anchor="t">
            <a:spAutoFit/>
          </a:bodyPr>
          <a:lstStyle/>
          <a:p>
            <a:pPr algn="ctr">
              <a:lnSpc>
                <a:spcPts val="6300"/>
              </a:lnSpc>
              <a:spcBef>
                <a:spcPct val="0"/>
              </a:spcBef>
            </a:pPr>
            <a:r>
              <a:rPr lang="en-US" sz="4200">
                <a:solidFill>
                  <a:srgbClr val="0F60D4"/>
                </a:solidFill>
                <a:latin typeface="Public Sans Bold"/>
              </a:rPr>
              <a:t>Gradient Boost Classifier</a:t>
            </a:r>
            <a:endParaRPr lang="en-US" sz="4200">
              <a:solidFill>
                <a:srgbClr val="0F60D4"/>
              </a:solidFill>
              <a:latin typeface="Public Sans Bold"/>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2"/>
          <p:cNvSpPr/>
          <p:nvPr/>
        </p:nvSpPr>
        <p:spPr>
          <a:xfrm>
            <a:off x="1127708" y="1513039"/>
            <a:ext cx="6162406" cy="7260922"/>
          </a:xfrm>
          <a:custGeom>
            <a:avLst/>
            <a:gdLst/>
            <a:ahLst/>
            <a:cxnLst/>
            <a:rect l="l" t="t" r="r" b="b"/>
            <a:pathLst>
              <a:path w="6162406" h="7260922">
                <a:moveTo>
                  <a:pt x="0" y="0"/>
                </a:moveTo>
                <a:lnTo>
                  <a:pt x="6162406" y="0"/>
                </a:lnTo>
                <a:lnTo>
                  <a:pt x="6162406" y="7260922"/>
                </a:lnTo>
                <a:lnTo>
                  <a:pt x="0" y="7260922"/>
                </a:lnTo>
                <a:lnTo>
                  <a:pt x="0" y="0"/>
                </a:lnTo>
                <a:close/>
              </a:path>
            </a:pathLst>
          </a:custGeom>
          <a:blipFill>
            <a:blip r:embed="rId1"/>
            <a:stretch>
              <a:fillRect/>
            </a:stretch>
          </a:blipFill>
        </p:spPr>
      </p:sp>
      <p:sp>
        <p:nvSpPr>
          <p:cNvPr id="3" name="Freeform 3"/>
          <p:cNvSpPr/>
          <p:nvPr/>
        </p:nvSpPr>
        <p:spPr>
          <a:xfrm>
            <a:off x="8400586" y="1734012"/>
            <a:ext cx="8858714" cy="6818977"/>
          </a:xfrm>
          <a:custGeom>
            <a:avLst/>
            <a:gdLst/>
            <a:ahLst/>
            <a:cxnLst/>
            <a:rect l="l" t="t" r="r" b="b"/>
            <a:pathLst>
              <a:path w="8858714" h="6818977">
                <a:moveTo>
                  <a:pt x="0" y="0"/>
                </a:moveTo>
                <a:lnTo>
                  <a:pt x="8858714" y="0"/>
                </a:lnTo>
                <a:lnTo>
                  <a:pt x="8858714" y="6818976"/>
                </a:lnTo>
                <a:lnTo>
                  <a:pt x="0" y="6818976"/>
                </a:lnTo>
                <a:lnTo>
                  <a:pt x="0" y="0"/>
                </a:lnTo>
                <a:close/>
              </a:path>
            </a:pathLst>
          </a:custGeom>
          <a:blipFill>
            <a:blip r:embed="rId2"/>
            <a:stretch>
              <a:fillRect/>
            </a:stretch>
          </a:blipFill>
        </p:spPr>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2"/>
          <p:cNvSpPr/>
          <p:nvPr/>
        </p:nvSpPr>
        <p:spPr>
          <a:xfrm>
            <a:off x="6265221" y="2425154"/>
            <a:ext cx="5757558" cy="6833146"/>
          </a:xfrm>
          <a:custGeom>
            <a:avLst/>
            <a:gdLst/>
            <a:ahLst/>
            <a:cxnLst/>
            <a:rect l="l" t="t" r="r" b="b"/>
            <a:pathLst>
              <a:path w="5757558" h="6833146">
                <a:moveTo>
                  <a:pt x="0" y="0"/>
                </a:moveTo>
                <a:lnTo>
                  <a:pt x="5757558" y="0"/>
                </a:lnTo>
                <a:lnTo>
                  <a:pt x="5757558" y="6833146"/>
                </a:lnTo>
                <a:lnTo>
                  <a:pt x="0" y="6833146"/>
                </a:lnTo>
                <a:lnTo>
                  <a:pt x="0" y="0"/>
                </a:lnTo>
                <a:close/>
              </a:path>
            </a:pathLst>
          </a:custGeom>
          <a:blipFill>
            <a:blip r:embed="rId1"/>
            <a:stretch>
              <a:fillRect/>
            </a:stretch>
          </a:blipFill>
        </p:spPr>
      </p:sp>
      <p:sp>
        <p:nvSpPr>
          <p:cNvPr id="3" name="TextBox 3"/>
          <p:cNvSpPr txBox="1"/>
          <p:nvPr/>
        </p:nvSpPr>
        <p:spPr>
          <a:xfrm>
            <a:off x="6672501" y="904875"/>
            <a:ext cx="4942999" cy="754381"/>
          </a:xfrm>
          <a:prstGeom prst="rect">
            <a:avLst/>
          </a:prstGeom>
        </p:spPr>
        <p:txBody>
          <a:bodyPr lIns="0" tIns="0" rIns="0" bIns="0" rtlCol="0" anchor="t">
            <a:spAutoFit/>
          </a:bodyPr>
          <a:lstStyle/>
          <a:p>
            <a:pPr algn="ctr">
              <a:lnSpc>
                <a:spcPts val="6300"/>
              </a:lnSpc>
              <a:spcBef>
                <a:spcPct val="0"/>
              </a:spcBef>
            </a:pPr>
            <a:r>
              <a:rPr lang="en-US" sz="4200">
                <a:solidFill>
                  <a:srgbClr val="0F60D4"/>
                </a:solidFill>
                <a:latin typeface="Public Sans Bold"/>
              </a:rPr>
              <a:t>XG Boost Classifier</a:t>
            </a:r>
            <a:endParaRPr lang="en-US" sz="4200">
              <a:solidFill>
                <a:srgbClr val="0F60D4"/>
              </a:solidFill>
              <a:latin typeface="Public Sans Bold"/>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2"/>
          <p:cNvSpPr/>
          <p:nvPr/>
        </p:nvSpPr>
        <p:spPr>
          <a:xfrm>
            <a:off x="5714720" y="1028700"/>
            <a:ext cx="6858561" cy="8070634"/>
          </a:xfrm>
          <a:custGeom>
            <a:avLst/>
            <a:gdLst/>
            <a:ahLst/>
            <a:cxnLst/>
            <a:rect l="l" t="t" r="r" b="b"/>
            <a:pathLst>
              <a:path w="6858561" h="8070634">
                <a:moveTo>
                  <a:pt x="0" y="0"/>
                </a:moveTo>
                <a:lnTo>
                  <a:pt x="6858560" y="0"/>
                </a:lnTo>
                <a:lnTo>
                  <a:pt x="6858560" y="8070634"/>
                </a:lnTo>
                <a:lnTo>
                  <a:pt x="0" y="8070634"/>
                </a:lnTo>
                <a:lnTo>
                  <a:pt x="0" y="0"/>
                </a:lnTo>
                <a:close/>
              </a:path>
            </a:pathLst>
          </a:custGeom>
          <a:blipFill>
            <a:blip r:embed="rId1"/>
            <a:stretch>
              <a:fillRect/>
            </a:stretch>
          </a:blipFill>
        </p:spPr>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F60D4"/>
        </a:solidFill>
        <a:effectLst/>
      </p:bgPr>
    </p:bg>
    <p:spTree>
      <p:nvGrpSpPr>
        <p:cNvPr id="1" name=""/>
        <p:cNvGrpSpPr/>
        <p:nvPr/>
      </p:nvGrpSpPr>
      <p:grpSpPr>
        <a:xfrm>
          <a:off x="0" y="0"/>
          <a:ext cx="0" cy="0"/>
          <a:chOff x="0" y="0"/>
          <a:chExt cx="0" cy="0"/>
        </a:xfrm>
      </p:grpSpPr>
      <p:sp>
        <p:nvSpPr>
          <p:cNvPr id="2" name="Freeform 2"/>
          <p:cNvSpPr/>
          <p:nvPr/>
        </p:nvSpPr>
        <p:spPr>
          <a:xfrm flipV="1">
            <a:off x="-192420" y="310832"/>
            <a:ext cx="10261971" cy="10287000"/>
          </a:xfrm>
          <a:custGeom>
            <a:avLst/>
            <a:gdLst/>
            <a:ahLst/>
            <a:cxnLst/>
            <a:rect l="l" t="t" r="r" b="b"/>
            <a:pathLst>
              <a:path w="10261971" h="10287000">
                <a:moveTo>
                  <a:pt x="0" y="10287000"/>
                </a:moveTo>
                <a:lnTo>
                  <a:pt x="10261971" y="10287000"/>
                </a:lnTo>
                <a:lnTo>
                  <a:pt x="10261971" y="0"/>
                </a:lnTo>
                <a:lnTo>
                  <a:pt x="0" y="0"/>
                </a:lnTo>
                <a:lnTo>
                  <a:pt x="0" y="10287000"/>
                </a:lnTo>
                <a:close/>
              </a:path>
            </a:pathLst>
          </a:custGeom>
          <a:blipFill>
            <a:blip r:embed="rId1"/>
            <a:stretch>
              <a:fillRect/>
            </a:stretch>
          </a:blipFill>
        </p:spPr>
      </p:sp>
      <p:sp>
        <p:nvSpPr>
          <p:cNvPr id="3" name="TextBox 3"/>
          <p:cNvSpPr txBox="1"/>
          <p:nvPr/>
        </p:nvSpPr>
        <p:spPr>
          <a:xfrm>
            <a:off x="4107922" y="1428168"/>
            <a:ext cx="13610224" cy="2292350"/>
          </a:xfrm>
          <a:prstGeom prst="rect">
            <a:avLst/>
          </a:prstGeom>
        </p:spPr>
        <p:txBody>
          <a:bodyPr lIns="0" tIns="0" rIns="0" bIns="0" rtlCol="0" anchor="t">
            <a:spAutoFit/>
          </a:bodyPr>
          <a:lstStyle/>
          <a:p>
            <a:pPr algn="ctr">
              <a:lnSpc>
                <a:spcPts val="9100"/>
              </a:lnSpc>
            </a:pPr>
            <a:r>
              <a:rPr lang="en-US" sz="7000">
                <a:solidFill>
                  <a:srgbClr val="F4F4F4"/>
                </a:solidFill>
                <a:latin typeface="Public Sans Bold"/>
              </a:rPr>
              <a:t>Cảm ơn thầy đã theo dõi bài thuyết trình của nhóm chúng em</a:t>
            </a:r>
            <a:endParaRPr lang="en-US" sz="7000">
              <a:solidFill>
                <a:srgbClr val="F4F4F4"/>
              </a:solidFill>
              <a:latin typeface="Public Sans Bold"/>
            </a:endParaRPr>
          </a:p>
        </p:txBody>
      </p:sp>
      <p:sp>
        <p:nvSpPr>
          <p:cNvPr id="4" name="Freeform 4"/>
          <p:cNvSpPr/>
          <p:nvPr/>
        </p:nvSpPr>
        <p:spPr>
          <a:xfrm>
            <a:off x="9728914" y="4894968"/>
            <a:ext cx="5337594" cy="4114800"/>
          </a:xfrm>
          <a:custGeom>
            <a:avLst/>
            <a:gdLst/>
            <a:ahLst/>
            <a:cxnLst/>
            <a:rect l="l" t="t" r="r" b="b"/>
            <a:pathLst>
              <a:path w="5337594" h="4114800">
                <a:moveTo>
                  <a:pt x="0" y="0"/>
                </a:moveTo>
                <a:lnTo>
                  <a:pt x="5337594" y="0"/>
                </a:lnTo>
                <a:lnTo>
                  <a:pt x="533759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TextBox 2"/>
          <p:cNvSpPr txBox="1"/>
          <p:nvPr/>
        </p:nvSpPr>
        <p:spPr>
          <a:xfrm>
            <a:off x="2677589" y="1161013"/>
            <a:ext cx="14581711" cy="1076325"/>
          </a:xfrm>
          <a:prstGeom prst="rect">
            <a:avLst/>
          </a:prstGeom>
        </p:spPr>
        <p:txBody>
          <a:bodyPr lIns="0" tIns="0" rIns="0" bIns="0" rtlCol="0" anchor="t">
            <a:spAutoFit/>
          </a:bodyPr>
          <a:lstStyle/>
          <a:p>
            <a:pPr marL="0" lvl="0" indent="0" algn="l">
              <a:lnSpc>
                <a:spcPts val="8400"/>
              </a:lnSpc>
            </a:pPr>
            <a:r>
              <a:rPr lang="en-US" sz="7000">
                <a:solidFill>
                  <a:srgbClr val="0F60D4"/>
                </a:solidFill>
                <a:latin typeface="Public Sans Bold"/>
                <a:ea typeface="Public Sans Bold"/>
                <a:hlinkClick r:id="rId1" tooltip="https://www.kaggle.com/datasets/aadarshvelu/aids-virus-infection-prediction"/>
              </a:rPr>
              <a:t>AIDS Virus Infection Prediction 💉</a:t>
            </a:r>
            <a:endParaRPr lang="en-US" sz="7000">
              <a:solidFill>
                <a:srgbClr val="0F60D4"/>
              </a:solidFill>
              <a:latin typeface="Public Sans Bold"/>
              <a:ea typeface="Public Sans Bold"/>
              <a:hlinkClick r:id="rId1" tooltip="https://www.kaggle.com/datasets/aadarshvelu/aids-virus-infection-prediction"/>
            </a:endParaRPr>
          </a:p>
        </p:txBody>
      </p:sp>
      <p:sp>
        <p:nvSpPr>
          <p:cNvPr id="3" name="TextBox 3"/>
          <p:cNvSpPr txBox="1"/>
          <p:nvPr/>
        </p:nvSpPr>
        <p:spPr>
          <a:xfrm>
            <a:off x="2782683" y="3832352"/>
            <a:ext cx="12722634" cy="3958590"/>
          </a:xfrm>
          <a:prstGeom prst="rect">
            <a:avLst/>
          </a:prstGeom>
        </p:spPr>
        <p:txBody>
          <a:bodyPr lIns="0" tIns="0" rIns="0" bIns="0" rtlCol="0" anchor="t">
            <a:spAutoFit/>
          </a:bodyPr>
          <a:lstStyle/>
          <a:p>
            <a:pPr marL="647700" lvl="1" indent="-323850" algn="just">
              <a:lnSpc>
                <a:spcPts val="5280"/>
              </a:lnSpc>
              <a:buFont typeface="Arial" panose="020B0604020202020204"/>
              <a:buChar char="•"/>
            </a:pPr>
            <a:r>
              <a:rPr lang="en-US" sz="3000">
                <a:solidFill>
                  <a:srgbClr val="101D42"/>
                </a:solidFill>
                <a:latin typeface="Public Sans"/>
              </a:rPr>
              <a:t>Tập dữ liệu này bao gồm các thống kê y tế và các thông tin phân loại về những bệnh nhân đã được chẩn đoán nhiễm AIDS. Tập dữ liệu này được đăng vào năm 1996.</a:t>
            </a:r>
            <a:endParaRPr lang="en-US" sz="3000">
              <a:solidFill>
                <a:srgbClr val="101D42"/>
              </a:solidFill>
              <a:latin typeface="Public Sans"/>
            </a:endParaRPr>
          </a:p>
          <a:p>
            <a:pPr marL="647700" lvl="1" indent="-323850" algn="just">
              <a:lnSpc>
                <a:spcPts val="5280"/>
              </a:lnSpc>
              <a:buFont typeface="Arial" panose="020B0604020202020204"/>
              <a:buChar char="•"/>
            </a:pPr>
            <a:r>
              <a:rPr lang="en-US" sz="3000">
                <a:solidFill>
                  <a:srgbClr val="101D42"/>
                </a:solidFill>
                <a:latin typeface="Public Sans"/>
              </a:rPr>
              <a:t>Tập dữ liệu bao gồm nhiều file csv khác nhau, có những số lượng record khác nhau (từ 2000-50000 record) và để đảm bảo khả năng dự đoán, chúng ta sẽ dùng tập dữ liệu cao nhất là 50000 record.</a:t>
            </a:r>
            <a:endParaRPr lang="en-US" sz="3000">
              <a:solidFill>
                <a:srgbClr val="101D42"/>
              </a:solidFill>
              <a:latin typeface="Public Sans"/>
            </a:endParaRPr>
          </a:p>
        </p:txBody>
      </p:sp>
      <p:sp>
        <p:nvSpPr>
          <p:cNvPr id="4" name="Freeform 4"/>
          <p:cNvSpPr/>
          <p:nvPr/>
        </p:nvSpPr>
        <p:spPr>
          <a:xfrm>
            <a:off x="14652569" y="7602480"/>
            <a:ext cx="3482278" cy="2684520"/>
          </a:xfrm>
          <a:custGeom>
            <a:avLst/>
            <a:gdLst/>
            <a:ahLst/>
            <a:cxnLst/>
            <a:rect l="l" t="t" r="r" b="b"/>
            <a:pathLst>
              <a:path w="3482278" h="2684520">
                <a:moveTo>
                  <a:pt x="0" y="0"/>
                </a:moveTo>
                <a:lnTo>
                  <a:pt x="3482278" y="0"/>
                </a:lnTo>
                <a:lnTo>
                  <a:pt x="3482278" y="2684520"/>
                </a:lnTo>
                <a:lnTo>
                  <a:pt x="0" y="2684520"/>
                </a:lnTo>
                <a:lnTo>
                  <a:pt x="0" y="0"/>
                </a:lnTo>
                <a:close/>
              </a:path>
            </a:pathLst>
          </a:custGeom>
          <a:blipFill>
            <a:blip r:embed="rId2">
              <a:alphaModFix amt="47000"/>
              <a:extLst>
                <a:ext uri="{96DAC541-7B7A-43D3-8B79-37D633B846F1}">
                  <asvg:svgBlip xmlns:asvg="http://schemas.microsoft.com/office/drawing/2016/SVG/main" r:embed="rId3"/>
                </a:ext>
              </a:extLst>
            </a:blip>
            <a:stretch>
              <a:fillRect/>
            </a:stretch>
          </a:blipFill>
        </p:spPr>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F60D4"/>
        </a:solidFill>
        <a:effectLst/>
      </p:bgPr>
    </p:bg>
    <p:spTree>
      <p:nvGrpSpPr>
        <p:cNvPr id="1" name=""/>
        <p:cNvGrpSpPr/>
        <p:nvPr/>
      </p:nvGrpSpPr>
      <p:grpSpPr>
        <a:xfrm>
          <a:off x="0" y="0"/>
          <a:ext cx="0" cy="0"/>
          <a:chOff x="0" y="0"/>
          <a:chExt cx="0" cy="0"/>
        </a:xfrm>
      </p:grpSpPr>
      <p:sp>
        <p:nvSpPr>
          <p:cNvPr id="2" name="TextBox 2"/>
          <p:cNvSpPr txBox="1"/>
          <p:nvPr/>
        </p:nvSpPr>
        <p:spPr>
          <a:xfrm>
            <a:off x="2781300" y="4402772"/>
            <a:ext cx="12725400" cy="1377950"/>
          </a:xfrm>
          <a:prstGeom prst="rect">
            <a:avLst/>
          </a:prstGeom>
        </p:spPr>
        <p:txBody>
          <a:bodyPr lIns="0" tIns="0" rIns="0" bIns="0" rtlCol="0" anchor="t">
            <a:spAutoFit/>
          </a:bodyPr>
          <a:lstStyle/>
          <a:p>
            <a:pPr algn="ctr">
              <a:lnSpc>
                <a:spcPts val="11050"/>
              </a:lnSpc>
            </a:pPr>
            <a:r>
              <a:rPr lang="en-US" sz="8500">
                <a:solidFill>
                  <a:srgbClr val="F4F4F4"/>
                </a:solidFill>
                <a:latin typeface="Public Sans Bold"/>
              </a:rPr>
              <a:t>XỬ LÝ THUỘC TÍNH</a:t>
            </a:r>
            <a:endParaRPr lang="en-US" sz="8500">
              <a:solidFill>
                <a:srgbClr val="F4F4F4"/>
              </a:solidFill>
              <a:latin typeface="Public Sans Bold"/>
            </a:endParaRPr>
          </a:p>
        </p:txBody>
      </p:sp>
      <p:grpSp>
        <p:nvGrpSpPr>
          <p:cNvPr id="3" name="Group 3"/>
          <p:cNvGrpSpPr/>
          <p:nvPr/>
        </p:nvGrpSpPr>
        <p:grpSpPr>
          <a:xfrm rot="-10800000">
            <a:off x="16018864" y="0"/>
            <a:ext cx="2272999" cy="2269362"/>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101D42"/>
            </a:solidFill>
          </p:spPr>
        </p:sp>
      </p:grpSp>
      <p:sp>
        <p:nvSpPr>
          <p:cNvPr id="5" name="Freeform 5"/>
          <p:cNvSpPr/>
          <p:nvPr/>
        </p:nvSpPr>
        <p:spPr>
          <a:xfrm flipV="1">
            <a:off x="0" y="7144955"/>
            <a:ext cx="3134400" cy="3142045"/>
          </a:xfrm>
          <a:custGeom>
            <a:avLst/>
            <a:gdLst/>
            <a:ahLst/>
            <a:cxnLst/>
            <a:rect l="l" t="t" r="r" b="b"/>
            <a:pathLst>
              <a:path w="3134400" h="3142045">
                <a:moveTo>
                  <a:pt x="0" y="3142045"/>
                </a:moveTo>
                <a:lnTo>
                  <a:pt x="3134400" y="3142045"/>
                </a:lnTo>
                <a:lnTo>
                  <a:pt x="3134400" y="0"/>
                </a:lnTo>
                <a:lnTo>
                  <a:pt x="0" y="0"/>
                </a:lnTo>
                <a:lnTo>
                  <a:pt x="0" y="3142045"/>
                </a:lnTo>
                <a:close/>
              </a:path>
            </a:pathLst>
          </a:custGeom>
          <a:blipFill>
            <a:blip r:embed="rId1">
              <a:extLst>
                <a:ext uri="{96DAC541-7B7A-43D3-8B79-37D633B846F1}">
                  <asvg:svgBlip xmlns:asvg="http://schemas.microsoft.com/office/drawing/2016/SVG/main" r:embed="rId2"/>
                </a:ext>
              </a:extLst>
            </a:blip>
            <a:stretch>
              <a:fillRect/>
            </a:stretch>
          </a:blipFill>
        </p:spPr>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2"/>
          <p:cNvSpPr/>
          <p:nvPr/>
        </p:nvSpPr>
        <p:spPr>
          <a:xfrm>
            <a:off x="3530377" y="2178716"/>
            <a:ext cx="11451224" cy="4741774"/>
          </a:xfrm>
          <a:custGeom>
            <a:avLst/>
            <a:gdLst/>
            <a:ahLst/>
            <a:cxnLst/>
            <a:rect l="l" t="t" r="r" b="b"/>
            <a:pathLst>
              <a:path w="11451224" h="4741774">
                <a:moveTo>
                  <a:pt x="0" y="0"/>
                </a:moveTo>
                <a:lnTo>
                  <a:pt x="11451224" y="0"/>
                </a:lnTo>
                <a:lnTo>
                  <a:pt x="11451224" y="4741774"/>
                </a:lnTo>
                <a:lnTo>
                  <a:pt x="0" y="4741774"/>
                </a:lnTo>
                <a:lnTo>
                  <a:pt x="0" y="0"/>
                </a:lnTo>
                <a:close/>
              </a:path>
            </a:pathLst>
          </a:custGeom>
          <a:blipFill>
            <a:blip r:embed="rId1"/>
            <a:stretch>
              <a:fillRect/>
            </a:stretch>
          </a:blipFill>
        </p:spPr>
      </p:sp>
      <p:sp>
        <p:nvSpPr>
          <p:cNvPr id="3" name="TextBox 3"/>
          <p:cNvSpPr txBox="1"/>
          <p:nvPr/>
        </p:nvSpPr>
        <p:spPr>
          <a:xfrm>
            <a:off x="1028700" y="923925"/>
            <a:ext cx="13480306" cy="561975"/>
          </a:xfrm>
          <a:prstGeom prst="rect">
            <a:avLst/>
          </a:prstGeom>
        </p:spPr>
        <p:txBody>
          <a:bodyPr lIns="0" tIns="0" rIns="0" bIns="0" rtlCol="0" anchor="t">
            <a:spAutoFit/>
          </a:bodyPr>
          <a:lstStyle/>
          <a:p>
            <a:pPr marL="647700" lvl="1" indent="-323850" algn="just">
              <a:lnSpc>
                <a:spcPts val="4500"/>
              </a:lnSpc>
              <a:buFont typeface="Arial" panose="020B0604020202020204"/>
              <a:buChar char="•"/>
            </a:pPr>
            <a:r>
              <a:rPr lang="en-US" sz="3000">
                <a:solidFill>
                  <a:srgbClr val="101D42"/>
                </a:solidFill>
                <a:latin typeface="Public Sans"/>
              </a:rPr>
              <a:t>time:</a:t>
            </a:r>
            <a:endParaRPr lang="en-US" sz="3000">
              <a:solidFill>
                <a:srgbClr val="101D42"/>
              </a:solidFill>
              <a:latin typeface="Public Sans"/>
            </a:endParaRPr>
          </a:p>
        </p:txBody>
      </p:sp>
      <p:sp>
        <p:nvSpPr>
          <p:cNvPr id="4" name="TextBox 4"/>
          <p:cNvSpPr txBox="1"/>
          <p:nvPr/>
        </p:nvSpPr>
        <p:spPr>
          <a:xfrm>
            <a:off x="1028700" y="7053401"/>
            <a:ext cx="14728243" cy="2617470"/>
          </a:xfrm>
          <a:prstGeom prst="rect">
            <a:avLst/>
          </a:prstGeom>
        </p:spPr>
        <p:txBody>
          <a:bodyPr lIns="0" tIns="0" rIns="0" bIns="0" rtlCol="0" anchor="t">
            <a:spAutoFit/>
          </a:bodyPr>
          <a:lstStyle/>
          <a:p>
            <a:pPr algn="l">
              <a:lnSpc>
                <a:spcPts val="3450"/>
              </a:lnSpc>
              <a:spcBef>
                <a:spcPct val="0"/>
              </a:spcBef>
            </a:pPr>
            <a:r>
              <a:rPr lang="en-US" sz="2300">
                <a:solidFill>
                  <a:srgbClr val="0F60D4"/>
                </a:solidFill>
                <a:latin typeface="Public Sans Bold"/>
              </a:rPr>
              <a:t>Nhận xét:</a:t>
            </a:r>
            <a:endParaRPr lang="en-US" sz="2300">
              <a:solidFill>
                <a:srgbClr val="0F60D4"/>
              </a:solidFill>
              <a:latin typeface="Public Sans Bold"/>
            </a:endParaRPr>
          </a:p>
          <a:p>
            <a:pPr marL="496570" lvl="1" indent="-248285" algn="l">
              <a:lnSpc>
                <a:spcPts val="3450"/>
              </a:lnSpc>
              <a:spcBef>
                <a:spcPct val="0"/>
              </a:spcBef>
              <a:buFont typeface="Arial" panose="020B0604020202020204"/>
              <a:buChar char="•"/>
            </a:pPr>
            <a:r>
              <a:rPr lang="en-US" sz="2300">
                <a:solidFill>
                  <a:srgbClr val="101D42"/>
                </a:solidFill>
                <a:latin typeface="Public Sans"/>
              </a:rPr>
              <a:t>T</a:t>
            </a:r>
            <a:r>
              <a:rPr lang="en-US" sz="2300">
                <a:solidFill>
                  <a:srgbClr val="101D42"/>
                </a:solidFill>
                <a:latin typeface="Public Sans"/>
              </a:rPr>
              <a:t>a nhận thấy ràng có sự phân phối đa điểm phức tạp trong phân bố của dữ liệu. </a:t>
            </a:r>
            <a:endParaRPr lang="en-US" sz="2300">
              <a:solidFill>
                <a:srgbClr val="101D42"/>
              </a:solidFill>
              <a:latin typeface="Public Sans"/>
            </a:endParaRPr>
          </a:p>
          <a:p>
            <a:pPr marL="496570" lvl="1" indent="-248285" algn="l">
              <a:lnSpc>
                <a:spcPts val="3450"/>
              </a:lnSpc>
              <a:spcBef>
                <a:spcPct val="0"/>
              </a:spcBef>
              <a:buFont typeface="Arial" panose="020B0604020202020204"/>
              <a:buChar char="•"/>
            </a:pPr>
            <a:r>
              <a:rPr lang="en-US" sz="2300">
                <a:solidFill>
                  <a:srgbClr val="101D42"/>
                </a:solidFill>
                <a:latin typeface="Public Sans"/>
              </a:rPr>
              <a:t>Điều này cho thấy, dữ liệu trên không phải là một phân phối đơn giản, cụ thể là nó có thể chứa các nhóm dữ liệu riêng biệt hoặc các cụm dữ liệu riêng biệt.</a:t>
            </a:r>
            <a:endParaRPr lang="en-US" sz="2300">
              <a:solidFill>
                <a:srgbClr val="101D42"/>
              </a:solidFill>
              <a:latin typeface="Public Sans"/>
            </a:endParaRPr>
          </a:p>
          <a:p>
            <a:pPr marL="496570" lvl="1" indent="-248285" algn="l">
              <a:lnSpc>
                <a:spcPts val="3450"/>
              </a:lnSpc>
              <a:spcBef>
                <a:spcPct val="0"/>
              </a:spcBef>
              <a:buFont typeface="Arial" panose="020B0604020202020204"/>
              <a:buChar char="•"/>
            </a:pPr>
            <a:r>
              <a:rPr lang="en-US" sz="2300">
                <a:solidFill>
                  <a:srgbClr val="101D42"/>
                </a:solidFill>
                <a:latin typeface="Public Sans"/>
              </a:rPr>
              <a:t>Các giá trị ngoại lệ có thời gian quan sát ngắn (dưới khoảng 200 ngày).</a:t>
            </a:r>
            <a:endParaRPr lang="en-US" sz="2300">
              <a:solidFill>
                <a:srgbClr val="101D42"/>
              </a:solidFill>
              <a:latin typeface="Public Sans"/>
            </a:endParaRPr>
          </a:p>
          <a:p>
            <a:pPr marL="496570" lvl="1" indent="-248285" algn="l">
              <a:lnSpc>
                <a:spcPts val="3450"/>
              </a:lnSpc>
              <a:spcBef>
                <a:spcPct val="0"/>
              </a:spcBef>
              <a:buFont typeface="Arial" panose="020B0604020202020204"/>
              <a:buChar char="•"/>
            </a:pPr>
            <a:r>
              <a:rPr lang="en-US" sz="2300">
                <a:solidFill>
                  <a:srgbClr val="101D42"/>
                </a:solidFill>
                <a:latin typeface="Public Sans"/>
              </a:rPr>
              <a:t>Các giá trị ngoại lệ không có vấn đề bất thường (từ 14-1231, theo thống kê từ kaggle).</a:t>
            </a:r>
            <a:endParaRPr lang="en-US" sz="2300">
              <a:solidFill>
                <a:srgbClr val="101D42"/>
              </a:solidFill>
              <a:latin typeface="Public Sans"/>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2"/>
          <p:cNvSpPr/>
          <p:nvPr/>
        </p:nvSpPr>
        <p:spPr>
          <a:xfrm>
            <a:off x="2504853" y="1677708"/>
            <a:ext cx="13278293" cy="5507686"/>
          </a:xfrm>
          <a:custGeom>
            <a:avLst/>
            <a:gdLst/>
            <a:ahLst/>
            <a:cxnLst/>
            <a:rect l="l" t="t" r="r" b="b"/>
            <a:pathLst>
              <a:path w="13278293" h="5507686">
                <a:moveTo>
                  <a:pt x="0" y="0"/>
                </a:moveTo>
                <a:lnTo>
                  <a:pt x="13278294" y="0"/>
                </a:lnTo>
                <a:lnTo>
                  <a:pt x="13278294" y="5507687"/>
                </a:lnTo>
                <a:lnTo>
                  <a:pt x="0" y="5507687"/>
                </a:lnTo>
                <a:lnTo>
                  <a:pt x="0" y="0"/>
                </a:lnTo>
                <a:close/>
              </a:path>
            </a:pathLst>
          </a:custGeom>
          <a:blipFill>
            <a:blip r:embed="rId1"/>
            <a:stretch>
              <a:fillRect/>
            </a:stretch>
          </a:blipFill>
        </p:spPr>
      </p:sp>
      <p:sp>
        <p:nvSpPr>
          <p:cNvPr id="3" name="TextBox 3"/>
          <p:cNvSpPr txBox="1"/>
          <p:nvPr/>
        </p:nvSpPr>
        <p:spPr>
          <a:xfrm>
            <a:off x="1028700" y="923925"/>
            <a:ext cx="13480306" cy="561975"/>
          </a:xfrm>
          <a:prstGeom prst="rect">
            <a:avLst/>
          </a:prstGeom>
        </p:spPr>
        <p:txBody>
          <a:bodyPr lIns="0" tIns="0" rIns="0" bIns="0" rtlCol="0" anchor="t">
            <a:spAutoFit/>
          </a:bodyPr>
          <a:lstStyle/>
          <a:p>
            <a:pPr marL="647700" lvl="1" indent="-323850" algn="just">
              <a:lnSpc>
                <a:spcPts val="4500"/>
              </a:lnSpc>
              <a:buFont typeface="Arial" panose="020B0604020202020204"/>
              <a:buChar char="•"/>
            </a:pPr>
            <a:r>
              <a:rPr lang="en-US" sz="3000">
                <a:solidFill>
                  <a:srgbClr val="101D42"/>
                </a:solidFill>
                <a:latin typeface="Public Sans"/>
              </a:rPr>
              <a:t>age: </a:t>
            </a:r>
            <a:endParaRPr lang="en-US" sz="3000">
              <a:solidFill>
                <a:srgbClr val="101D42"/>
              </a:solidFill>
              <a:latin typeface="Public Sans"/>
            </a:endParaRPr>
          </a:p>
        </p:txBody>
      </p:sp>
      <p:sp>
        <p:nvSpPr>
          <p:cNvPr id="4" name="TextBox 4"/>
          <p:cNvSpPr txBox="1"/>
          <p:nvPr/>
        </p:nvSpPr>
        <p:spPr>
          <a:xfrm>
            <a:off x="1028700" y="7301003"/>
            <a:ext cx="16353791" cy="2179320"/>
          </a:xfrm>
          <a:prstGeom prst="rect">
            <a:avLst/>
          </a:prstGeom>
        </p:spPr>
        <p:txBody>
          <a:bodyPr lIns="0" tIns="0" rIns="0" bIns="0" rtlCol="0" anchor="t">
            <a:spAutoFit/>
          </a:bodyPr>
          <a:lstStyle/>
          <a:p>
            <a:pPr algn="l">
              <a:lnSpc>
                <a:spcPts val="3450"/>
              </a:lnSpc>
              <a:spcBef>
                <a:spcPct val="0"/>
              </a:spcBef>
            </a:pPr>
            <a:r>
              <a:rPr lang="en-US" sz="2300">
                <a:solidFill>
                  <a:srgbClr val="0F60D4"/>
                </a:solidFill>
                <a:latin typeface="Public Sans Bold"/>
              </a:rPr>
              <a:t>Nhận xét:</a:t>
            </a:r>
            <a:endParaRPr lang="en-US" sz="2300">
              <a:solidFill>
                <a:srgbClr val="0F60D4"/>
              </a:solidFill>
              <a:latin typeface="Public Sans Bold"/>
            </a:endParaRPr>
          </a:p>
          <a:p>
            <a:pPr marL="496570" lvl="1" indent="-248285" algn="l">
              <a:lnSpc>
                <a:spcPts val="3450"/>
              </a:lnSpc>
              <a:spcBef>
                <a:spcPct val="0"/>
              </a:spcBef>
              <a:buFont typeface="Arial" panose="020B0604020202020204"/>
              <a:buChar char="•"/>
            </a:pPr>
            <a:r>
              <a:rPr lang="en-US" sz="2300">
                <a:solidFill>
                  <a:srgbClr val="101D42"/>
                </a:solidFill>
                <a:latin typeface="Public Sans"/>
              </a:rPr>
              <a:t>Ta nhận thấy đồ thị có xu hướng lệch phải.</a:t>
            </a:r>
            <a:endParaRPr lang="en-US" sz="2300">
              <a:solidFill>
                <a:srgbClr val="101D42"/>
              </a:solidFill>
              <a:latin typeface="Public Sans"/>
            </a:endParaRPr>
          </a:p>
          <a:p>
            <a:pPr marL="496570" lvl="1" indent="-248285" algn="l">
              <a:lnSpc>
                <a:spcPts val="3450"/>
              </a:lnSpc>
              <a:spcBef>
                <a:spcPct val="0"/>
              </a:spcBef>
              <a:buFont typeface="Arial" panose="020B0604020202020204"/>
              <a:buChar char="•"/>
            </a:pPr>
            <a:r>
              <a:rPr lang="en-US" sz="2300">
                <a:solidFill>
                  <a:srgbClr val="101D42"/>
                </a:solidFill>
                <a:latin typeface="Public Sans"/>
              </a:rPr>
              <a:t>Bệnh nhân có độ tuổi nhiều nhất là từ 30 đến 40 tuổi.</a:t>
            </a:r>
            <a:endParaRPr lang="en-US" sz="2300">
              <a:solidFill>
                <a:srgbClr val="101D42"/>
              </a:solidFill>
              <a:latin typeface="Public Sans"/>
            </a:endParaRPr>
          </a:p>
          <a:p>
            <a:pPr marL="496570" lvl="1" indent="-248285" algn="l">
              <a:lnSpc>
                <a:spcPts val="3450"/>
              </a:lnSpc>
              <a:spcBef>
                <a:spcPct val="0"/>
              </a:spcBef>
              <a:buFont typeface="Arial" panose="020B0604020202020204"/>
              <a:buChar char="•"/>
            </a:pPr>
            <a:r>
              <a:rPr lang="en-US" sz="2300">
                <a:solidFill>
                  <a:srgbClr val="101D42"/>
                </a:solidFill>
                <a:latin typeface="Public Sans"/>
              </a:rPr>
              <a:t>các giá trị ngoại lệ có giá trị từ khoảng 55 đến 70 tuổi. Đây là các giá trị hợp lệ, nên ta sẽ không xử lý các ngoại lệ này.</a:t>
            </a:r>
            <a:endParaRPr lang="en-US" sz="2300">
              <a:solidFill>
                <a:srgbClr val="101D42"/>
              </a:solidFill>
              <a:latin typeface="Public Sans"/>
            </a:endParaRPr>
          </a:p>
          <a:p>
            <a:pPr algn="l">
              <a:lnSpc>
                <a:spcPts val="3450"/>
              </a:lnSpc>
              <a:spcBef>
                <a:spcPct val="0"/>
              </a:spcBef>
            </a:p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2"/>
          <p:cNvSpPr/>
          <p:nvPr/>
        </p:nvSpPr>
        <p:spPr>
          <a:xfrm>
            <a:off x="2989913" y="1773246"/>
            <a:ext cx="12308174" cy="5047299"/>
          </a:xfrm>
          <a:custGeom>
            <a:avLst/>
            <a:gdLst/>
            <a:ahLst/>
            <a:cxnLst/>
            <a:rect l="l" t="t" r="r" b="b"/>
            <a:pathLst>
              <a:path w="12308174" h="5047299">
                <a:moveTo>
                  <a:pt x="0" y="0"/>
                </a:moveTo>
                <a:lnTo>
                  <a:pt x="12308174" y="0"/>
                </a:lnTo>
                <a:lnTo>
                  <a:pt x="12308174" y="5047299"/>
                </a:lnTo>
                <a:lnTo>
                  <a:pt x="0" y="5047299"/>
                </a:lnTo>
                <a:lnTo>
                  <a:pt x="0" y="0"/>
                </a:lnTo>
                <a:close/>
              </a:path>
            </a:pathLst>
          </a:custGeom>
          <a:blipFill>
            <a:blip r:embed="rId1"/>
            <a:stretch>
              <a:fillRect/>
            </a:stretch>
          </a:blipFill>
        </p:spPr>
      </p:sp>
      <p:sp>
        <p:nvSpPr>
          <p:cNvPr id="3" name="TextBox 3"/>
          <p:cNvSpPr txBox="1"/>
          <p:nvPr/>
        </p:nvSpPr>
        <p:spPr>
          <a:xfrm>
            <a:off x="1028700" y="923925"/>
            <a:ext cx="13480306" cy="561975"/>
          </a:xfrm>
          <a:prstGeom prst="rect">
            <a:avLst/>
          </a:prstGeom>
        </p:spPr>
        <p:txBody>
          <a:bodyPr lIns="0" tIns="0" rIns="0" bIns="0" rtlCol="0" anchor="t">
            <a:spAutoFit/>
          </a:bodyPr>
          <a:lstStyle/>
          <a:p>
            <a:pPr marL="647700" lvl="1" indent="-323850" algn="just">
              <a:lnSpc>
                <a:spcPts val="4500"/>
              </a:lnSpc>
              <a:buFont typeface="Arial" panose="020B0604020202020204"/>
              <a:buChar char="•"/>
            </a:pPr>
            <a:r>
              <a:rPr lang="en-US" sz="3000">
                <a:solidFill>
                  <a:srgbClr val="101D42"/>
                </a:solidFill>
                <a:latin typeface="Public Sans"/>
              </a:rPr>
              <a:t>wtkg:</a:t>
            </a:r>
            <a:endParaRPr lang="en-US" sz="3000">
              <a:solidFill>
                <a:srgbClr val="101D42"/>
              </a:solidFill>
              <a:latin typeface="Public Sans"/>
            </a:endParaRPr>
          </a:p>
        </p:txBody>
      </p:sp>
      <p:sp>
        <p:nvSpPr>
          <p:cNvPr id="4" name="TextBox 4"/>
          <p:cNvSpPr txBox="1"/>
          <p:nvPr/>
        </p:nvSpPr>
        <p:spPr>
          <a:xfrm>
            <a:off x="1454246" y="7031692"/>
            <a:ext cx="15379509" cy="2617470"/>
          </a:xfrm>
          <a:prstGeom prst="rect">
            <a:avLst/>
          </a:prstGeom>
        </p:spPr>
        <p:txBody>
          <a:bodyPr lIns="0" tIns="0" rIns="0" bIns="0" rtlCol="0" anchor="t">
            <a:spAutoFit/>
          </a:bodyPr>
          <a:lstStyle/>
          <a:p>
            <a:pPr algn="l">
              <a:lnSpc>
                <a:spcPts val="3450"/>
              </a:lnSpc>
              <a:spcBef>
                <a:spcPct val="0"/>
              </a:spcBef>
            </a:pPr>
            <a:r>
              <a:rPr lang="en-US" sz="2300">
                <a:solidFill>
                  <a:srgbClr val="0F60D4"/>
                </a:solidFill>
                <a:latin typeface="Public Sans Bold"/>
              </a:rPr>
              <a:t>Nhận xét:</a:t>
            </a:r>
            <a:endParaRPr lang="en-US" sz="2300">
              <a:solidFill>
                <a:srgbClr val="0F60D4"/>
              </a:solidFill>
              <a:latin typeface="Public Sans Bold"/>
            </a:endParaRPr>
          </a:p>
          <a:p>
            <a:pPr marL="496570" lvl="1" indent="-248285" algn="l">
              <a:lnSpc>
                <a:spcPts val="3450"/>
              </a:lnSpc>
              <a:spcBef>
                <a:spcPct val="0"/>
              </a:spcBef>
              <a:buFont typeface="Arial" panose="020B0604020202020204"/>
              <a:buChar char="•"/>
            </a:pPr>
            <a:r>
              <a:rPr lang="en-US" sz="2300">
                <a:solidFill>
                  <a:srgbClr val="101D42"/>
                </a:solidFill>
                <a:latin typeface="Public Sans"/>
              </a:rPr>
              <a:t>Đồ thị có xu hướng lệch trái. Có phân phối chuẩn.</a:t>
            </a:r>
            <a:endParaRPr lang="en-US" sz="2300">
              <a:solidFill>
                <a:srgbClr val="101D42"/>
              </a:solidFill>
              <a:latin typeface="Public Sans"/>
            </a:endParaRPr>
          </a:p>
          <a:p>
            <a:pPr marL="496570" lvl="1" indent="-248285" algn="l">
              <a:lnSpc>
                <a:spcPts val="3450"/>
              </a:lnSpc>
              <a:spcBef>
                <a:spcPct val="0"/>
              </a:spcBef>
              <a:buFont typeface="Arial" panose="020B0604020202020204"/>
              <a:buChar char="•"/>
            </a:pPr>
            <a:r>
              <a:rPr lang="en-US" sz="2300">
                <a:solidFill>
                  <a:srgbClr val="101D42"/>
                </a:solidFill>
                <a:latin typeface="Public Sans"/>
              </a:rPr>
              <a:t>Bệnh nhân có cân nặng chủ yếu từ 70-80kg.</a:t>
            </a:r>
            <a:endParaRPr lang="en-US" sz="2300">
              <a:solidFill>
                <a:srgbClr val="101D42"/>
              </a:solidFill>
              <a:latin typeface="Public Sans"/>
            </a:endParaRPr>
          </a:p>
          <a:p>
            <a:pPr marL="496570" lvl="1" indent="-248285" algn="l">
              <a:lnSpc>
                <a:spcPts val="3450"/>
              </a:lnSpc>
              <a:spcBef>
                <a:spcPct val="0"/>
              </a:spcBef>
              <a:buFont typeface="Arial" panose="020B0604020202020204"/>
              <a:buChar char="•"/>
            </a:pPr>
            <a:r>
              <a:rPr lang="en-US" sz="2300">
                <a:solidFill>
                  <a:srgbClr val="101D42"/>
                </a:solidFill>
                <a:latin typeface="Public Sans"/>
              </a:rPr>
              <a:t>Có nhiều giá trị ngoại lệ, các giá trị ngoại lệ này nằm từ dưới 40 kg và trên 110 kg. Tuy nhiên, các giá trị cân nặng này vẫn tồn tại trong thực tế. Nên trong trường hợp này, ta sẽ không loại bỏ chúng.</a:t>
            </a:r>
            <a:endParaRPr lang="en-US" sz="2300">
              <a:solidFill>
                <a:srgbClr val="101D42"/>
              </a:solidFill>
              <a:latin typeface="Public Sans"/>
            </a:endParaRPr>
          </a:p>
          <a:p>
            <a:pPr algn="l">
              <a:lnSpc>
                <a:spcPts val="3450"/>
              </a:lnSpc>
              <a:spcBef>
                <a:spcPct val="0"/>
              </a:spcBef>
            </a:pPr>
            <a:r>
              <a:rPr lang="en-US" sz="2300">
                <a:solidFill>
                  <a:srgbClr val="101D42"/>
                </a:solidFill>
                <a:latin typeface="Public Sans"/>
              </a:rPr>
              <a:t>.</a:t>
            </a:r>
            <a:endParaRPr lang="en-US" sz="2300">
              <a:solidFill>
                <a:srgbClr val="101D42"/>
              </a:solidFill>
              <a:latin typeface="Public Sans"/>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2"/>
          <p:cNvSpPr/>
          <p:nvPr/>
        </p:nvSpPr>
        <p:spPr>
          <a:xfrm>
            <a:off x="2732245" y="1795331"/>
            <a:ext cx="12823510" cy="5316845"/>
          </a:xfrm>
          <a:custGeom>
            <a:avLst/>
            <a:gdLst/>
            <a:ahLst/>
            <a:cxnLst/>
            <a:rect l="l" t="t" r="r" b="b"/>
            <a:pathLst>
              <a:path w="12823510" h="5316845">
                <a:moveTo>
                  <a:pt x="0" y="0"/>
                </a:moveTo>
                <a:lnTo>
                  <a:pt x="12823510" y="0"/>
                </a:lnTo>
                <a:lnTo>
                  <a:pt x="12823510" y="5316845"/>
                </a:lnTo>
                <a:lnTo>
                  <a:pt x="0" y="5316845"/>
                </a:lnTo>
                <a:lnTo>
                  <a:pt x="0" y="0"/>
                </a:lnTo>
                <a:close/>
              </a:path>
            </a:pathLst>
          </a:custGeom>
          <a:blipFill>
            <a:blip r:embed="rId1"/>
            <a:stretch>
              <a:fillRect/>
            </a:stretch>
          </a:blipFill>
        </p:spPr>
      </p:sp>
      <p:sp>
        <p:nvSpPr>
          <p:cNvPr id="3" name="TextBox 3"/>
          <p:cNvSpPr txBox="1"/>
          <p:nvPr/>
        </p:nvSpPr>
        <p:spPr>
          <a:xfrm>
            <a:off x="1028700" y="923925"/>
            <a:ext cx="13480306" cy="561975"/>
          </a:xfrm>
          <a:prstGeom prst="rect">
            <a:avLst/>
          </a:prstGeom>
        </p:spPr>
        <p:txBody>
          <a:bodyPr lIns="0" tIns="0" rIns="0" bIns="0" rtlCol="0" anchor="t">
            <a:spAutoFit/>
          </a:bodyPr>
          <a:lstStyle/>
          <a:p>
            <a:pPr marL="647700" lvl="1" indent="-323850" algn="just">
              <a:lnSpc>
                <a:spcPts val="4500"/>
              </a:lnSpc>
              <a:buFont typeface="Arial" panose="020B0604020202020204"/>
              <a:buChar char="•"/>
            </a:pPr>
            <a:r>
              <a:rPr lang="en-US" sz="3000">
                <a:solidFill>
                  <a:srgbClr val="101D42"/>
                </a:solidFill>
                <a:latin typeface="Public Sans"/>
              </a:rPr>
              <a:t>karnofsky:</a:t>
            </a:r>
            <a:endParaRPr lang="en-US" sz="3000">
              <a:solidFill>
                <a:srgbClr val="101D42"/>
              </a:solidFill>
              <a:latin typeface="Public Sans"/>
            </a:endParaRPr>
          </a:p>
        </p:txBody>
      </p:sp>
      <p:sp>
        <p:nvSpPr>
          <p:cNvPr id="4" name="TextBox 4"/>
          <p:cNvSpPr txBox="1"/>
          <p:nvPr/>
        </p:nvSpPr>
        <p:spPr>
          <a:xfrm>
            <a:off x="1028700" y="7345407"/>
            <a:ext cx="14535823" cy="2179320"/>
          </a:xfrm>
          <a:prstGeom prst="rect">
            <a:avLst/>
          </a:prstGeom>
        </p:spPr>
        <p:txBody>
          <a:bodyPr lIns="0" tIns="0" rIns="0" bIns="0" rtlCol="0" anchor="t">
            <a:spAutoFit/>
          </a:bodyPr>
          <a:lstStyle/>
          <a:p>
            <a:pPr algn="l">
              <a:lnSpc>
                <a:spcPts val="3450"/>
              </a:lnSpc>
              <a:spcBef>
                <a:spcPct val="0"/>
              </a:spcBef>
            </a:pPr>
            <a:r>
              <a:rPr lang="en-US" sz="2300">
                <a:solidFill>
                  <a:srgbClr val="0F60D4"/>
                </a:solidFill>
                <a:latin typeface="Public Sans Bold"/>
              </a:rPr>
              <a:t>Nhận xét:</a:t>
            </a:r>
            <a:endParaRPr lang="en-US" sz="2300">
              <a:solidFill>
                <a:srgbClr val="0F60D4"/>
              </a:solidFill>
              <a:latin typeface="Public Sans Bold"/>
            </a:endParaRPr>
          </a:p>
          <a:p>
            <a:pPr marL="496570" lvl="1" indent="-248285" algn="l">
              <a:lnSpc>
                <a:spcPts val="3450"/>
              </a:lnSpc>
              <a:spcBef>
                <a:spcPct val="0"/>
              </a:spcBef>
              <a:buFont typeface="Arial" panose="020B0604020202020204"/>
              <a:buChar char="•"/>
            </a:pPr>
            <a:r>
              <a:rPr lang="en-US" sz="2300">
                <a:solidFill>
                  <a:srgbClr val="101D42"/>
                </a:solidFill>
                <a:latin typeface="Public Sans"/>
              </a:rPr>
              <a:t>Phần lớn bệnh nhân có điểm số nằm trong khoảng 90 và khoảng 100.</a:t>
            </a:r>
            <a:endParaRPr lang="en-US" sz="2300">
              <a:solidFill>
                <a:srgbClr val="101D42"/>
              </a:solidFill>
              <a:latin typeface="Public Sans"/>
            </a:endParaRPr>
          </a:p>
          <a:p>
            <a:pPr marL="496570" lvl="1" indent="-248285" algn="l">
              <a:lnSpc>
                <a:spcPts val="3450"/>
              </a:lnSpc>
              <a:spcBef>
                <a:spcPct val="0"/>
              </a:spcBef>
              <a:buFont typeface="Arial" panose="020B0604020202020204"/>
              <a:buChar char="•"/>
            </a:pPr>
            <a:r>
              <a:rPr lang="en-US" sz="2300">
                <a:solidFill>
                  <a:srgbClr val="101D42"/>
                </a:solidFill>
                <a:latin typeface="Public Sans"/>
              </a:rPr>
              <a:t>Chỉ có ngoại lệ duy nhất với các bệnh nhân có điểm số là 70. Tuy nhiên, điểm số này không phải là không thể xảy ra nên ta sẽ không loại bỏ nó.</a:t>
            </a:r>
            <a:endParaRPr lang="en-US" sz="2300">
              <a:solidFill>
                <a:srgbClr val="101D42"/>
              </a:solidFill>
              <a:latin typeface="Public Sans"/>
            </a:endParaRPr>
          </a:p>
          <a:p>
            <a:pPr algn="l">
              <a:lnSpc>
                <a:spcPts val="3450"/>
              </a:lnSpc>
              <a:spcBef>
                <a:spcPct val="0"/>
              </a:spcBef>
            </a:pPr>
            <a:r>
              <a:rPr lang="en-US" sz="2300">
                <a:solidFill>
                  <a:srgbClr val="101D42"/>
                </a:solidFill>
                <a:latin typeface="Public Sans"/>
              </a:rPr>
              <a:t>.</a:t>
            </a:r>
            <a:endParaRPr lang="en-US" sz="2300">
              <a:solidFill>
                <a:srgbClr val="101D42"/>
              </a:solidFill>
              <a:latin typeface="Public Sans"/>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6112</Words>
  <Application>WPS Presentation</Application>
  <PresentationFormat>On-screen Show (4:3)</PresentationFormat>
  <Paragraphs>198</Paragraphs>
  <Slides>38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38</vt:i4>
      </vt:variant>
    </vt:vector>
  </HeadingPairs>
  <TitlesOfParts>
    <vt:vector size="48" baseType="lpstr">
      <vt:lpstr>Arial</vt:lpstr>
      <vt:lpstr>SimSun</vt:lpstr>
      <vt:lpstr>Wingdings</vt:lpstr>
      <vt:lpstr>Public Sans Bold</vt:lpstr>
      <vt:lpstr>Public Sans</vt:lpstr>
      <vt:lpstr>Arial</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Dự Đoán AIDS</dc:title>
  <dc:creator/>
  <cp:lastModifiedBy>TRUONG AN</cp:lastModifiedBy>
  <cp:revision>2</cp:revision>
  <dcterms:created xsi:type="dcterms:W3CDTF">2006-08-16T00:00:00Z</dcterms:created>
  <dcterms:modified xsi:type="dcterms:W3CDTF">2024-05-16T15:29:21Z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AD8F266D228847E39C7A8E00AAF535A5_12</vt:lpwstr>
  </property>
  <property fmtid="{D5CDD505-2E9C-101B-9397-08002B2CF9AE}" pid="3" name="KSOProductBuildVer">
    <vt:lpwstr>1033-12.2.0.16909</vt:lpwstr>
  </property>
</Properties>
</file>