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Lst>
  <p:sldSz cx="7556500" cy="10693400"/>
  <p:notesSz cx="6858000" cy="9144000"/>
  <p:embeddedFontLst>
    <p:embeddedFont>
      <p:font typeface="Glacial Indifference" panose="020B0604020202020204" charset="0"/>
      <p:regular r:id="rId7"/>
    </p:embeddedFont>
    <p:embeddedFont>
      <p:font typeface="Glacial Indifference Bold" panose="020B0604020202020204" charset="0"/>
      <p:regular r:id="rId8"/>
    </p:embeddedFont>
    <p:embeddedFont>
      <p:font typeface="Glacial Indifference Bold Italics" panose="020B0604020202020204" charset="0"/>
      <p:regular r:id="rId9"/>
    </p:embeddedFont>
    <p:embeddedFont>
      <p:font typeface="Glacial Indifference Italics" panose="020B0604020202020204" charset="0"/>
      <p:regular r:id="rId10"/>
    </p:embeddedFont>
    <p:embeddedFont>
      <p:font typeface="Montserrat Classic" panose="020B0604020202020204" charset="0"/>
      <p:regular r:id="rId11"/>
    </p:embeddedFont>
    <p:embeddedFont>
      <p:font typeface="Montserrat Classic Bold" panose="020B0604020202020204" charset="0"/>
      <p:regular r:id="rId12"/>
    </p:embeddedFont>
    <p:embeddedFont>
      <p:font typeface="Montserrat ExtraBold" panose="00000900000000000000" pitchFamily="2" charset="0"/>
      <p:bold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445" y="-135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FF9"/>
        </a:solidFill>
        <a:effectLst/>
      </p:bgPr>
    </p:bg>
    <p:spTree>
      <p:nvGrpSpPr>
        <p:cNvPr id="1" name=""/>
        <p:cNvGrpSpPr/>
        <p:nvPr/>
      </p:nvGrpSpPr>
      <p:grpSpPr>
        <a:xfrm>
          <a:off x="0" y="0"/>
          <a:ext cx="0" cy="0"/>
          <a:chOff x="0" y="0"/>
          <a:chExt cx="0" cy="0"/>
        </a:xfrm>
      </p:grpSpPr>
      <p:sp>
        <p:nvSpPr>
          <p:cNvPr id="2" name="AutoShape 2"/>
          <p:cNvSpPr/>
          <p:nvPr/>
        </p:nvSpPr>
        <p:spPr>
          <a:xfrm flipH="1" flipV="1">
            <a:off x="2702740" y="10238407"/>
            <a:ext cx="2154520" cy="4762"/>
          </a:xfrm>
          <a:prstGeom prst="line">
            <a:avLst/>
          </a:prstGeom>
          <a:ln w="9525" cap="flat">
            <a:solidFill>
              <a:srgbClr val="235453"/>
            </a:solidFill>
            <a:prstDash val="solid"/>
            <a:headEnd type="none" w="sm" len="sm"/>
            <a:tailEnd type="none" w="sm" len="sm"/>
          </a:ln>
        </p:spPr>
        <p:txBody>
          <a:bodyPr/>
          <a:lstStyle/>
          <a:p>
            <a:endParaRPr lang="en-GB"/>
          </a:p>
        </p:txBody>
      </p:sp>
      <p:grpSp>
        <p:nvGrpSpPr>
          <p:cNvPr id="3" name="Group 3"/>
          <p:cNvGrpSpPr/>
          <p:nvPr/>
        </p:nvGrpSpPr>
        <p:grpSpPr>
          <a:xfrm>
            <a:off x="816220" y="2697421"/>
            <a:ext cx="5927560" cy="660322"/>
            <a:chOff x="0" y="0"/>
            <a:chExt cx="1908052" cy="212555"/>
          </a:xfrm>
        </p:grpSpPr>
        <p:sp>
          <p:nvSpPr>
            <p:cNvPr id="4" name="Freeform 4"/>
            <p:cNvSpPr/>
            <p:nvPr/>
          </p:nvSpPr>
          <p:spPr>
            <a:xfrm>
              <a:off x="0" y="0"/>
              <a:ext cx="1908052" cy="212555"/>
            </a:xfrm>
            <a:custGeom>
              <a:avLst/>
              <a:gdLst/>
              <a:ahLst/>
              <a:cxnLst/>
              <a:rect l="l" t="t" r="r" b="b"/>
              <a:pathLst>
                <a:path w="1908052" h="212555">
                  <a:moveTo>
                    <a:pt x="0" y="0"/>
                  </a:moveTo>
                  <a:lnTo>
                    <a:pt x="1908052" y="0"/>
                  </a:lnTo>
                  <a:lnTo>
                    <a:pt x="1908052" y="212555"/>
                  </a:lnTo>
                  <a:lnTo>
                    <a:pt x="0" y="212555"/>
                  </a:lnTo>
                  <a:close/>
                </a:path>
              </a:pathLst>
            </a:custGeom>
            <a:solidFill>
              <a:srgbClr val="000000">
                <a:alpha val="0"/>
              </a:srgbClr>
            </a:solidFill>
            <a:ln w="19050" cap="sq">
              <a:solidFill>
                <a:srgbClr val="235453">
                  <a:alpha val="29804"/>
                </a:srgbClr>
              </a:solidFill>
              <a:prstDash val="solid"/>
              <a:miter/>
            </a:ln>
          </p:spPr>
          <p:txBody>
            <a:bodyPr/>
            <a:lstStyle/>
            <a:p>
              <a:endParaRPr lang="en-GB"/>
            </a:p>
          </p:txBody>
        </p:sp>
        <p:sp>
          <p:nvSpPr>
            <p:cNvPr id="5" name="TextBox 5"/>
            <p:cNvSpPr txBox="1"/>
            <p:nvPr/>
          </p:nvSpPr>
          <p:spPr>
            <a:xfrm>
              <a:off x="0" y="-28575"/>
              <a:ext cx="1908052" cy="241130"/>
            </a:xfrm>
            <a:prstGeom prst="rect">
              <a:avLst/>
            </a:prstGeom>
          </p:spPr>
          <p:txBody>
            <a:bodyPr lIns="50800" tIns="50800" rIns="50800" bIns="50800" rtlCol="0" anchor="ctr"/>
            <a:lstStyle/>
            <a:p>
              <a:pPr algn="ctr">
                <a:lnSpc>
                  <a:spcPts val="1960"/>
                </a:lnSpc>
              </a:pPr>
              <a:endParaRPr/>
            </a:p>
          </p:txBody>
        </p:sp>
      </p:grpSp>
      <p:grpSp>
        <p:nvGrpSpPr>
          <p:cNvPr id="6" name="Group 6"/>
          <p:cNvGrpSpPr/>
          <p:nvPr/>
        </p:nvGrpSpPr>
        <p:grpSpPr>
          <a:xfrm>
            <a:off x="709046" y="2780836"/>
            <a:ext cx="6141907" cy="493492"/>
            <a:chOff x="0" y="0"/>
            <a:chExt cx="1977049" cy="158853"/>
          </a:xfrm>
        </p:grpSpPr>
        <p:sp>
          <p:nvSpPr>
            <p:cNvPr id="7" name="Freeform 7"/>
            <p:cNvSpPr/>
            <p:nvPr/>
          </p:nvSpPr>
          <p:spPr>
            <a:xfrm>
              <a:off x="0" y="0"/>
              <a:ext cx="1977049" cy="158853"/>
            </a:xfrm>
            <a:custGeom>
              <a:avLst/>
              <a:gdLst/>
              <a:ahLst/>
              <a:cxnLst/>
              <a:rect l="l" t="t" r="r" b="b"/>
              <a:pathLst>
                <a:path w="1977049" h="158853">
                  <a:moveTo>
                    <a:pt x="0" y="0"/>
                  </a:moveTo>
                  <a:lnTo>
                    <a:pt x="1977049" y="0"/>
                  </a:lnTo>
                  <a:lnTo>
                    <a:pt x="1977049" y="158853"/>
                  </a:lnTo>
                  <a:lnTo>
                    <a:pt x="0" y="158853"/>
                  </a:lnTo>
                  <a:close/>
                </a:path>
              </a:pathLst>
            </a:custGeom>
            <a:solidFill>
              <a:srgbClr val="90BEAB"/>
            </a:solidFill>
          </p:spPr>
          <p:txBody>
            <a:bodyPr/>
            <a:lstStyle/>
            <a:p>
              <a:endParaRPr lang="en-GB"/>
            </a:p>
          </p:txBody>
        </p:sp>
        <p:sp>
          <p:nvSpPr>
            <p:cNvPr id="8" name="TextBox 8"/>
            <p:cNvSpPr txBox="1"/>
            <p:nvPr/>
          </p:nvSpPr>
          <p:spPr>
            <a:xfrm>
              <a:off x="0" y="-28575"/>
              <a:ext cx="1977049" cy="187428"/>
            </a:xfrm>
            <a:prstGeom prst="rect">
              <a:avLst/>
            </a:prstGeom>
          </p:spPr>
          <p:txBody>
            <a:bodyPr lIns="50800" tIns="50800" rIns="50800" bIns="50800" rtlCol="0" anchor="ctr"/>
            <a:lstStyle/>
            <a:p>
              <a:pPr algn="ctr">
                <a:lnSpc>
                  <a:spcPts val="1960"/>
                </a:lnSpc>
              </a:pPr>
              <a:endParaRPr/>
            </a:p>
          </p:txBody>
        </p:sp>
      </p:grpSp>
      <p:sp>
        <p:nvSpPr>
          <p:cNvPr id="9" name="Freeform 9"/>
          <p:cNvSpPr/>
          <p:nvPr/>
        </p:nvSpPr>
        <p:spPr>
          <a:xfrm>
            <a:off x="3093469" y="9768313"/>
            <a:ext cx="1373063" cy="454531"/>
          </a:xfrm>
          <a:custGeom>
            <a:avLst/>
            <a:gdLst/>
            <a:ahLst/>
            <a:cxnLst/>
            <a:rect l="l" t="t" r="r" b="b"/>
            <a:pathLst>
              <a:path w="1373063" h="454531">
                <a:moveTo>
                  <a:pt x="0" y="0"/>
                </a:moveTo>
                <a:lnTo>
                  <a:pt x="1373062" y="0"/>
                </a:lnTo>
                <a:lnTo>
                  <a:pt x="1373062" y="454531"/>
                </a:lnTo>
                <a:lnTo>
                  <a:pt x="0" y="454531"/>
                </a:lnTo>
                <a:lnTo>
                  <a:pt x="0" y="0"/>
                </a:lnTo>
                <a:close/>
              </a:path>
            </a:pathLst>
          </a:custGeom>
          <a:blipFill>
            <a:blip r:embed="rId2"/>
            <a:stretch>
              <a:fillRect/>
            </a:stretch>
          </a:blipFill>
        </p:spPr>
        <p:txBody>
          <a:bodyPr/>
          <a:lstStyle/>
          <a:p>
            <a:endParaRPr lang="en-GB"/>
          </a:p>
        </p:txBody>
      </p:sp>
      <p:sp>
        <p:nvSpPr>
          <p:cNvPr id="10" name="TextBox 10"/>
          <p:cNvSpPr txBox="1"/>
          <p:nvPr/>
        </p:nvSpPr>
        <p:spPr>
          <a:xfrm>
            <a:off x="3138582" y="9559493"/>
            <a:ext cx="1282836" cy="191135"/>
          </a:xfrm>
          <a:prstGeom prst="rect">
            <a:avLst/>
          </a:prstGeom>
        </p:spPr>
        <p:txBody>
          <a:bodyPr lIns="0" tIns="0" rIns="0" bIns="0" rtlCol="0" anchor="t">
            <a:spAutoFit/>
          </a:bodyPr>
          <a:lstStyle/>
          <a:p>
            <a:pPr marL="0" lvl="0" indent="0" algn="ctr">
              <a:lnSpc>
                <a:spcPts val="1540"/>
              </a:lnSpc>
              <a:spcBef>
                <a:spcPct val="0"/>
              </a:spcBef>
            </a:pPr>
            <a:r>
              <a:rPr lang="en-US" sz="1100" b="1" i="1">
                <a:solidFill>
                  <a:srgbClr val="363434"/>
                </a:solidFill>
                <a:latin typeface="Glacial Indifference Bold Italics"/>
                <a:ea typeface="Glacial Indifference Bold Italics"/>
                <a:cs typeface="Glacial Indifference Bold Italics"/>
                <a:sym typeface="Glacial Indifference Bold Italics"/>
              </a:rPr>
              <a:t>Authorised By : </a:t>
            </a:r>
          </a:p>
        </p:txBody>
      </p:sp>
      <p:sp>
        <p:nvSpPr>
          <p:cNvPr id="11" name="TextBox 11"/>
          <p:cNvSpPr txBox="1"/>
          <p:nvPr/>
        </p:nvSpPr>
        <p:spPr>
          <a:xfrm>
            <a:off x="698370" y="2795919"/>
            <a:ext cx="6163260" cy="636047"/>
          </a:xfrm>
          <a:prstGeom prst="rect">
            <a:avLst/>
          </a:prstGeom>
        </p:spPr>
        <p:txBody>
          <a:bodyPr lIns="0" tIns="0" rIns="0" bIns="0" rtlCol="0" anchor="t">
            <a:spAutoFit/>
          </a:bodyPr>
          <a:lstStyle/>
          <a:p>
            <a:pPr algn="ctr">
              <a:lnSpc>
                <a:spcPts val="1762"/>
              </a:lnSpc>
            </a:pPr>
            <a:r>
              <a:rPr lang="en-US" sz="1258">
                <a:solidFill>
                  <a:srgbClr val="363765"/>
                </a:solidFill>
                <a:latin typeface="Montserrat Classic"/>
                <a:ea typeface="Montserrat Classic"/>
                <a:cs typeface="Montserrat Classic"/>
                <a:sym typeface="Montserrat Classic"/>
              </a:rPr>
              <a:t>LICENCE OF APPROVAL FOR ALL FAIB COURSE SCHEDULES </a:t>
            </a:r>
          </a:p>
          <a:p>
            <a:pPr algn="ctr">
              <a:lnSpc>
                <a:spcPts val="1762"/>
              </a:lnSpc>
            </a:pPr>
            <a:r>
              <a:rPr lang="en-US" sz="1258">
                <a:solidFill>
                  <a:srgbClr val="363765"/>
                </a:solidFill>
                <a:latin typeface="Montserrat Classic"/>
                <a:ea typeface="Montserrat Classic"/>
                <a:cs typeface="Montserrat Classic"/>
                <a:sym typeface="Montserrat Classic"/>
              </a:rPr>
              <a:t>(FIRST AID TRAINING AND QUALIFICATIONS)</a:t>
            </a:r>
          </a:p>
          <a:p>
            <a:pPr algn="ctr">
              <a:lnSpc>
                <a:spcPts val="1622"/>
              </a:lnSpc>
            </a:pPr>
            <a:endParaRPr lang="en-US" sz="1258">
              <a:solidFill>
                <a:srgbClr val="363765"/>
              </a:solidFill>
              <a:latin typeface="Montserrat Classic"/>
              <a:ea typeface="Montserrat Classic"/>
              <a:cs typeface="Montserrat Classic"/>
              <a:sym typeface="Montserrat Classic"/>
            </a:endParaRPr>
          </a:p>
        </p:txBody>
      </p:sp>
      <p:sp>
        <p:nvSpPr>
          <p:cNvPr id="12" name="TextBox 12"/>
          <p:cNvSpPr txBox="1"/>
          <p:nvPr/>
        </p:nvSpPr>
        <p:spPr>
          <a:xfrm>
            <a:off x="0" y="4632411"/>
            <a:ext cx="7560000" cy="323214"/>
          </a:xfrm>
          <a:prstGeom prst="rect">
            <a:avLst/>
          </a:prstGeom>
        </p:spPr>
        <p:txBody>
          <a:bodyPr lIns="0" tIns="0" rIns="0" bIns="0" rtlCol="0" anchor="t">
            <a:spAutoFit/>
          </a:bodyPr>
          <a:lstStyle/>
          <a:p>
            <a:pPr algn="ctr">
              <a:lnSpc>
                <a:spcPts val="2660"/>
              </a:lnSpc>
            </a:pPr>
            <a:r>
              <a:rPr lang="en-US" sz="1900" b="1">
                <a:solidFill>
                  <a:srgbClr val="363434"/>
                </a:solidFill>
                <a:latin typeface="Montserrat Classic Bold"/>
                <a:ea typeface="Montserrat Classic Bold"/>
                <a:cs typeface="Montserrat Classic Bold"/>
                <a:sym typeface="Montserrat Classic Bold"/>
              </a:rPr>
              <a:t>THIS IS TO CERTIFY THAT</a:t>
            </a:r>
          </a:p>
        </p:txBody>
      </p:sp>
      <p:sp>
        <p:nvSpPr>
          <p:cNvPr id="13" name="TextBox 13"/>
          <p:cNvSpPr txBox="1"/>
          <p:nvPr/>
        </p:nvSpPr>
        <p:spPr>
          <a:xfrm>
            <a:off x="0" y="6111728"/>
            <a:ext cx="7560000" cy="264159"/>
          </a:xfrm>
          <a:prstGeom prst="rect">
            <a:avLst/>
          </a:prstGeom>
        </p:spPr>
        <p:txBody>
          <a:bodyPr lIns="0" tIns="0" rIns="0" bIns="0" rtlCol="0" anchor="t">
            <a:spAutoFit/>
          </a:bodyPr>
          <a:lstStyle/>
          <a:p>
            <a:pPr algn="ctr">
              <a:lnSpc>
                <a:spcPts val="2240"/>
              </a:lnSpc>
            </a:pPr>
            <a:r>
              <a:rPr lang="en-US" sz="1600" b="1">
                <a:solidFill>
                  <a:srgbClr val="363434"/>
                </a:solidFill>
                <a:latin typeface="Montserrat Classic Bold"/>
                <a:ea typeface="Montserrat Classic Bold"/>
                <a:cs typeface="Montserrat Classic Bold"/>
                <a:sym typeface="Montserrat Classic Bold"/>
              </a:rPr>
              <a:t>HAS FAIB APPROVAL TO DELIVER TRAINING IN FIRST AID</a:t>
            </a:r>
          </a:p>
        </p:txBody>
      </p:sp>
      <p:sp>
        <p:nvSpPr>
          <p:cNvPr id="14" name="TextBox 14"/>
          <p:cNvSpPr txBox="1"/>
          <p:nvPr/>
        </p:nvSpPr>
        <p:spPr>
          <a:xfrm>
            <a:off x="-14664" y="4968569"/>
            <a:ext cx="7567332" cy="537845"/>
          </a:xfrm>
          <a:prstGeom prst="rect">
            <a:avLst/>
          </a:prstGeom>
        </p:spPr>
        <p:txBody>
          <a:bodyPr lIns="0" tIns="0" rIns="0" bIns="0" rtlCol="0" anchor="t">
            <a:spAutoFit/>
          </a:bodyPr>
          <a:lstStyle/>
          <a:p>
            <a:pPr marL="0" lvl="0" indent="0" algn="ctr">
              <a:lnSpc>
                <a:spcPts val="4480"/>
              </a:lnSpc>
              <a:spcBef>
                <a:spcPct val="0"/>
              </a:spcBef>
            </a:pPr>
            <a:r>
              <a:rPr lang="en-GB" sz="2800" dirty="0">
                <a:solidFill>
                  <a:srgbClr val="363765"/>
                </a:solidFill>
                <a:latin typeface="Glacial Indifference"/>
                <a:ea typeface="Glacial Indifference"/>
                <a:cs typeface="Glacial Indifference"/>
                <a:sym typeface="Glacial Indifference"/>
              </a:rPr>
              <a:t>{{</a:t>
            </a:r>
            <a:r>
              <a:rPr lang="en-GB" sz="2800" dirty="0" err="1">
                <a:solidFill>
                  <a:srgbClr val="363765"/>
                </a:solidFill>
                <a:latin typeface="Glacial Indifference"/>
                <a:ea typeface="Glacial Indifference"/>
                <a:cs typeface="Glacial Indifference"/>
                <a:sym typeface="Glacial Indifference"/>
              </a:rPr>
              <a:t>company_name</a:t>
            </a:r>
            <a:r>
              <a:rPr lang="en-GB" sz="2800" dirty="0">
                <a:solidFill>
                  <a:srgbClr val="363765"/>
                </a:solidFill>
                <a:latin typeface="Glacial Indifference"/>
                <a:ea typeface="Glacial Indifference"/>
                <a:cs typeface="Glacial Indifference"/>
                <a:sym typeface="Glacial Indifference"/>
              </a:rPr>
              <a:t>}}</a:t>
            </a:r>
            <a:endParaRPr lang="en-US" sz="2800" dirty="0">
              <a:solidFill>
                <a:srgbClr val="363765"/>
              </a:solidFill>
              <a:latin typeface="Glacial Indifference"/>
              <a:ea typeface="Glacial Indifference"/>
              <a:cs typeface="Glacial Indifference"/>
              <a:sym typeface="Glacial Indifference"/>
            </a:endParaRPr>
          </a:p>
        </p:txBody>
      </p:sp>
      <p:grpSp>
        <p:nvGrpSpPr>
          <p:cNvPr id="15" name="Group 15"/>
          <p:cNvGrpSpPr/>
          <p:nvPr/>
        </p:nvGrpSpPr>
        <p:grpSpPr>
          <a:xfrm>
            <a:off x="1308789" y="6577358"/>
            <a:ext cx="4927757" cy="1117736"/>
            <a:chOff x="0" y="0"/>
            <a:chExt cx="1586220" cy="359794"/>
          </a:xfrm>
        </p:grpSpPr>
        <p:sp>
          <p:nvSpPr>
            <p:cNvPr id="16" name="Freeform 16"/>
            <p:cNvSpPr/>
            <p:nvPr/>
          </p:nvSpPr>
          <p:spPr>
            <a:xfrm>
              <a:off x="0" y="0"/>
              <a:ext cx="1586220" cy="359794"/>
            </a:xfrm>
            <a:custGeom>
              <a:avLst/>
              <a:gdLst/>
              <a:ahLst/>
              <a:cxnLst/>
              <a:rect l="l" t="t" r="r" b="b"/>
              <a:pathLst>
                <a:path w="1586220" h="359794">
                  <a:moveTo>
                    <a:pt x="0" y="0"/>
                  </a:moveTo>
                  <a:lnTo>
                    <a:pt x="1586220" y="0"/>
                  </a:lnTo>
                  <a:lnTo>
                    <a:pt x="1586220" y="359794"/>
                  </a:lnTo>
                  <a:lnTo>
                    <a:pt x="0" y="359794"/>
                  </a:lnTo>
                  <a:close/>
                </a:path>
              </a:pathLst>
            </a:custGeom>
            <a:solidFill>
              <a:srgbClr val="000000">
                <a:alpha val="0"/>
              </a:srgbClr>
            </a:solidFill>
            <a:ln w="19050" cap="sq">
              <a:solidFill>
                <a:srgbClr val="235453">
                  <a:alpha val="29804"/>
                </a:srgbClr>
              </a:solidFill>
              <a:prstDash val="solid"/>
              <a:miter/>
            </a:ln>
          </p:spPr>
          <p:txBody>
            <a:bodyPr/>
            <a:lstStyle/>
            <a:p>
              <a:endParaRPr lang="en-GB"/>
            </a:p>
          </p:txBody>
        </p:sp>
        <p:sp>
          <p:nvSpPr>
            <p:cNvPr id="17" name="TextBox 17"/>
            <p:cNvSpPr txBox="1"/>
            <p:nvPr/>
          </p:nvSpPr>
          <p:spPr>
            <a:xfrm>
              <a:off x="0" y="-28575"/>
              <a:ext cx="1586220" cy="388369"/>
            </a:xfrm>
            <a:prstGeom prst="rect">
              <a:avLst/>
            </a:prstGeom>
          </p:spPr>
          <p:txBody>
            <a:bodyPr lIns="50800" tIns="50800" rIns="50800" bIns="50800" rtlCol="0" anchor="ctr"/>
            <a:lstStyle/>
            <a:p>
              <a:pPr algn="ctr">
                <a:lnSpc>
                  <a:spcPts val="1960"/>
                </a:lnSpc>
              </a:pPr>
              <a:endParaRPr/>
            </a:p>
          </p:txBody>
        </p:sp>
      </p:grpSp>
      <p:grpSp>
        <p:nvGrpSpPr>
          <p:cNvPr id="18" name="Group 18"/>
          <p:cNvGrpSpPr/>
          <p:nvPr/>
        </p:nvGrpSpPr>
        <p:grpSpPr>
          <a:xfrm>
            <a:off x="-7332" y="6660568"/>
            <a:ext cx="7567332" cy="922868"/>
            <a:chOff x="0" y="-9525"/>
            <a:chExt cx="10089776" cy="1230491"/>
          </a:xfrm>
        </p:grpSpPr>
        <p:sp>
          <p:nvSpPr>
            <p:cNvPr id="19" name="TextBox 19"/>
            <p:cNvSpPr txBox="1"/>
            <p:nvPr/>
          </p:nvSpPr>
          <p:spPr>
            <a:xfrm>
              <a:off x="0" y="-9525"/>
              <a:ext cx="10080000" cy="765429"/>
            </a:xfrm>
            <a:prstGeom prst="rect">
              <a:avLst/>
            </a:prstGeom>
          </p:spPr>
          <p:txBody>
            <a:bodyPr lIns="0" tIns="0" rIns="0" bIns="0" rtlCol="0" anchor="t">
              <a:spAutoFit/>
            </a:bodyPr>
            <a:lstStyle/>
            <a:p>
              <a:pPr algn="ctr">
                <a:lnSpc>
                  <a:spcPts val="2142"/>
                </a:lnSpc>
              </a:pPr>
              <a:r>
                <a:rPr lang="en-US" sz="1700" dirty="0">
                  <a:solidFill>
                    <a:srgbClr val="235453"/>
                  </a:solidFill>
                  <a:latin typeface="Glacial Indifference"/>
                  <a:ea typeface="Glacial Indifference"/>
                  <a:cs typeface="Glacial Indifference"/>
                  <a:sym typeface="Glacial Indifference"/>
                </a:rPr>
                <a:t>FROM</a:t>
              </a:r>
            </a:p>
            <a:p>
              <a:pPr marL="0" lvl="0" indent="0" algn="ctr">
                <a:lnSpc>
                  <a:spcPts val="2520"/>
                </a:lnSpc>
              </a:pPr>
              <a:r>
                <a:rPr lang="en-US" sz="2000" dirty="0">
                  <a:solidFill>
                    <a:srgbClr val="235453"/>
                  </a:solidFill>
                  <a:latin typeface="Glacial Indifference"/>
                  <a:ea typeface="Glacial Indifference"/>
                  <a:cs typeface="Glacial Indifference"/>
                  <a:sym typeface="Glacial Indifference"/>
                </a:rPr>
                <a:t>{{</a:t>
              </a:r>
              <a:r>
                <a:rPr lang="en-US" sz="2000" dirty="0" err="1">
                  <a:solidFill>
                    <a:srgbClr val="235453"/>
                  </a:solidFill>
                  <a:latin typeface="Glacial Indifference"/>
                  <a:ea typeface="Glacial Indifference"/>
                  <a:cs typeface="Glacial Indifference"/>
                  <a:sym typeface="Glacial Indifference"/>
                </a:rPr>
                <a:t>membership_period</a:t>
              </a:r>
              <a:r>
                <a:rPr lang="en-US" sz="2000" dirty="0">
                  <a:solidFill>
                    <a:srgbClr val="235453"/>
                  </a:solidFill>
                  <a:latin typeface="Glacial Indifference"/>
                  <a:ea typeface="Glacial Indifference"/>
                  <a:cs typeface="Glacial Indifference"/>
                  <a:sym typeface="Glacial Indifference"/>
                </a:rPr>
                <a:t>}}</a:t>
              </a:r>
            </a:p>
          </p:txBody>
        </p:sp>
        <p:sp>
          <p:nvSpPr>
            <p:cNvPr id="20" name="TextBox 20"/>
            <p:cNvSpPr txBox="1"/>
            <p:nvPr/>
          </p:nvSpPr>
          <p:spPr>
            <a:xfrm>
              <a:off x="9776" y="849069"/>
              <a:ext cx="10080000" cy="371897"/>
            </a:xfrm>
            <a:prstGeom prst="rect">
              <a:avLst/>
            </a:prstGeom>
          </p:spPr>
          <p:txBody>
            <a:bodyPr lIns="0" tIns="0" rIns="0" bIns="0" rtlCol="0" anchor="t">
              <a:spAutoFit/>
            </a:bodyPr>
            <a:lstStyle/>
            <a:p>
              <a:pPr marL="0" lvl="0" indent="0" algn="ctr">
                <a:lnSpc>
                  <a:spcPts val="2268"/>
                </a:lnSpc>
              </a:pPr>
              <a:r>
                <a:rPr lang="en-US" sz="1800" b="1" dirty="0" err="1">
                  <a:solidFill>
                    <a:srgbClr val="235453"/>
                  </a:solidFill>
                  <a:latin typeface="Glacial Indifference Bold"/>
                  <a:ea typeface="Glacial Indifference Bold"/>
                  <a:cs typeface="Glacial Indifference Bold"/>
                  <a:sym typeface="Glacial Indifference Bold"/>
                </a:rPr>
                <a:t>Licence</a:t>
              </a:r>
              <a:r>
                <a:rPr lang="en-US" sz="1800" b="1" dirty="0">
                  <a:solidFill>
                    <a:srgbClr val="235453"/>
                  </a:solidFill>
                  <a:latin typeface="Glacial Indifference Bold"/>
                  <a:ea typeface="Glacial Indifference Bold"/>
                  <a:cs typeface="Glacial Indifference Bold"/>
                  <a:sym typeface="Glacial Indifference Bold"/>
                </a:rPr>
                <a:t> No: {{</a:t>
              </a:r>
              <a:r>
                <a:rPr lang="en-US" sz="1800" b="1" dirty="0" err="1">
                  <a:solidFill>
                    <a:srgbClr val="235453"/>
                  </a:solidFill>
                  <a:latin typeface="Glacial Indifference Bold"/>
                  <a:ea typeface="Glacial Indifference Bold"/>
                  <a:cs typeface="Glacial Indifference Bold"/>
                  <a:sym typeface="Glacial Indifference Bold"/>
                </a:rPr>
                <a:t>licence_number</a:t>
              </a:r>
              <a:r>
                <a:rPr lang="en-US" sz="1800" b="1" dirty="0">
                  <a:solidFill>
                    <a:srgbClr val="235453"/>
                  </a:solidFill>
                  <a:latin typeface="Glacial Indifference Bold"/>
                  <a:ea typeface="Glacial Indifference Bold"/>
                  <a:cs typeface="Glacial Indifference Bold"/>
                  <a:sym typeface="Glacial Indifference Bold"/>
                </a:rPr>
                <a:t>}}</a:t>
              </a:r>
            </a:p>
          </p:txBody>
        </p:sp>
      </p:grpSp>
      <p:sp>
        <p:nvSpPr>
          <p:cNvPr id="21" name="TextBox 21"/>
          <p:cNvSpPr txBox="1"/>
          <p:nvPr/>
        </p:nvSpPr>
        <p:spPr>
          <a:xfrm>
            <a:off x="3354765" y="10065555"/>
            <a:ext cx="850470" cy="148590"/>
          </a:xfrm>
          <a:prstGeom prst="rect">
            <a:avLst/>
          </a:prstGeom>
        </p:spPr>
        <p:txBody>
          <a:bodyPr lIns="0" tIns="0" rIns="0" bIns="0" rtlCol="0" anchor="t">
            <a:spAutoFit/>
          </a:bodyPr>
          <a:lstStyle/>
          <a:p>
            <a:pPr marL="0" lvl="0" indent="0" algn="l">
              <a:lnSpc>
                <a:spcPts val="1260"/>
              </a:lnSpc>
              <a:spcBef>
                <a:spcPct val="0"/>
              </a:spcBef>
            </a:pPr>
            <a:r>
              <a:rPr lang="en-US" sz="900">
                <a:solidFill>
                  <a:srgbClr val="363434"/>
                </a:solidFill>
                <a:latin typeface="Glacial Indifference"/>
                <a:ea typeface="Glacial Indifference"/>
                <a:cs typeface="Glacial Indifference"/>
                <a:sym typeface="Glacial Indifference"/>
              </a:rPr>
              <a:t>Ian Kershaw MBE</a:t>
            </a:r>
          </a:p>
        </p:txBody>
      </p:sp>
      <p:grpSp>
        <p:nvGrpSpPr>
          <p:cNvPr id="22" name="Group 22"/>
          <p:cNvGrpSpPr/>
          <p:nvPr/>
        </p:nvGrpSpPr>
        <p:grpSpPr>
          <a:xfrm>
            <a:off x="1771789" y="1426823"/>
            <a:ext cx="4689969" cy="1109166"/>
            <a:chOff x="358981" y="164931"/>
            <a:chExt cx="6253293" cy="1478887"/>
          </a:xfrm>
        </p:grpSpPr>
        <p:sp>
          <p:nvSpPr>
            <p:cNvPr id="23" name="Freeform 23"/>
            <p:cNvSpPr/>
            <p:nvPr/>
          </p:nvSpPr>
          <p:spPr>
            <a:xfrm>
              <a:off x="358981" y="164931"/>
              <a:ext cx="1283695" cy="1149433"/>
            </a:xfrm>
            <a:custGeom>
              <a:avLst/>
              <a:gdLst/>
              <a:ahLst/>
              <a:cxnLst/>
              <a:rect l="l" t="t" r="r" b="b"/>
              <a:pathLst>
                <a:path w="1642677" h="1470869">
                  <a:moveTo>
                    <a:pt x="0" y="0"/>
                  </a:moveTo>
                  <a:lnTo>
                    <a:pt x="1642677" y="0"/>
                  </a:lnTo>
                  <a:lnTo>
                    <a:pt x="1642677" y="1470869"/>
                  </a:lnTo>
                  <a:lnTo>
                    <a:pt x="0" y="1470869"/>
                  </a:lnTo>
                  <a:lnTo>
                    <a:pt x="0" y="0"/>
                  </a:lnTo>
                  <a:close/>
                </a:path>
              </a:pathLst>
            </a:custGeom>
            <a:blipFill>
              <a:blip r:embed="rId3"/>
              <a:stretch>
                <a:fillRect r="-3257" b="-15318"/>
              </a:stretch>
            </a:blipFill>
          </p:spPr>
          <p:txBody>
            <a:bodyPr/>
            <a:lstStyle/>
            <a:p>
              <a:endParaRPr lang="en-GB" dirty="0"/>
            </a:p>
          </p:txBody>
        </p:sp>
        <p:sp>
          <p:nvSpPr>
            <p:cNvPr id="24" name="TextBox 24"/>
            <p:cNvSpPr txBox="1"/>
            <p:nvPr/>
          </p:nvSpPr>
          <p:spPr>
            <a:xfrm>
              <a:off x="1808399" y="337820"/>
              <a:ext cx="4803875" cy="1305998"/>
            </a:xfrm>
            <a:prstGeom prst="rect">
              <a:avLst/>
            </a:prstGeom>
          </p:spPr>
          <p:txBody>
            <a:bodyPr wrap="square" lIns="0" tIns="0" rIns="0" bIns="0" rtlCol="0" anchor="t">
              <a:spAutoFit/>
            </a:bodyPr>
            <a:lstStyle/>
            <a:p>
              <a:pPr algn="just">
                <a:lnSpc>
                  <a:spcPts val="7246"/>
                </a:lnSpc>
              </a:pPr>
              <a:r>
                <a:rPr lang="en-US" sz="9057" b="1" spc="1286" dirty="0">
                  <a:solidFill>
                    <a:srgbClr val="235453"/>
                  </a:solidFill>
                  <a:latin typeface="Montserrat ExtraBold" pitchFamily="2" charset="0"/>
                  <a:ea typeface="Montserrat Classic Bold"/>
                  <a:cs typeface="Montserrat Classic Bold"/>
                  <a:sym typeface="Montserrat Classic Bold"/>
                </a:rPr>
                <a:t>FAIB</a:t>
              </a:r>
            </a:p>
          </p:txBody>
        </p:sp>
      </p:grpSp>
      <p:sp>
        <p:nvSpPr>
          <p:cNvPr id="25" name="Freeform 25"/>
          <p:cNvSpPr/>
          <p:nvPr/>
        </p:nvSpPr>
        <p:spPr>
          <a:xfrm>
            <a:off x="-529484" y="-376563"/>
            <a:ext cx="2195679" cy="2115836"/>
          </a:xfrm>
          <a:custGeom>
            <a:avLst/>
            <a:gdLst/>
            <a:ahLst/>
            <a:cxnLst/>
            <a:rect l="l" t="t" r="r" b="b"/>
            <a:pathLst>
              <a:path w="2195679" h="2115836">
                <a:moveTo>
                  <a:pt x="0" y="0"/>
                </a:moveTo>
                <a:lnTo>
                  <a:pt x="2195679" y="0"/>
                </a:lnTo>
                <a:lnTo>
                  <a:pt x="2195679" y="2115836"/>
                </a:lnTo>
                <a:lnTo>
                  <a:pt x="0" y="2115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6" name="Freeform 26"/>
          <p:cNvSpPr/>
          <p:nvPr/>
        </p:nvSpPr>
        <p:spPr>
          <a:xfrm rot="-10800000">
            <a:off x="5889639" y="8952061"/>
            <a:ext cx="2195679" cy="2115836"/>
          </a:xfrm>
          <a:custGeom>
            <a:avLst/>
            <a:gdLst/>
            <a:ahLst/>
            <a:cxnLst/>
            <a:rect l="l" t="t" r="r" b="b"/>
            <a:pathLst>
              <a:path w="2195679" h="2115836">
                <a:moveTo>
                  <a:pt x="0" y="0"/>
                </a:moveTo>
                <a:lnTo>
                  <a:pt x="2195679" y="0"/>
                </a:lnTo>
                <a:lnTo>
                  <a:pt x="2195679" y="2115836"/>
                </a:lnTo>
                <a:lnTo>
                  <a:pt x="0" y="2115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27" name="AutoShape 27"/>
          <p:cNvSpPr/>
          <p:nvPr/>
        </p:nvSpPr>
        <p:spPr>
          <a:xfrm flipH="1">
            <a:off x="310918" y="2895822"/>
            <a:ext cx="0" cy="7325679"/>
          </a:xfrm>
          <a:prstGeom prst="line">
            <a:avLst/>
          </a:prstGeom>
          <a:ln w="38100" cap="flat">
            <a:solidFill>
              <a:srgbClr val="235453">
                <a:alpha val="29804"/>
              </a:srgbClr>
            </a:solidFill>
            <a:prstDash val="solid"/>
            <a:headEnd type="none" w="sm" len="sm"/>
            <a:tailEnd type="none" w="sm" len="sm"/>
          </a:ln>
        </p:spPr>
        <p:txBody>
          <a:bodyPr/>
          <a:lstStyle/>
          <a:p>
            <a:endParaRPr lang="en-GB"/>
          </a:p>
        </p:txBody>
      </p:sp>
      <p:sp>
        <p:nvSpPr>
          <p:cNvPr id="28" name="AutoShape 28"/>
          <p:cNvSpPr/>
          <p:nvPr/>
        </p:nvSpPr>
        <p:spPr>
          <a:xfrm>
            <a:off x="7234418" y="608619"/>
            <a:ext cx="0" cy="7325679"/>
          </a:xfrm>
          <a:prstGeom prst="line">
            <a:avLst/>
          </a:prstGeom>
          <a:ln w="38100" cap="flat">
            <a:solidFill>
              <a:srgbClr val="235453">
                <a:alpha val="29804"/>
              </a:srgbClr>
            </a:solidFill>
            <a:prstDash val="solid"/>
            <a:headEnd type="none" w="sm" len="sm"/>
            <a:tailEnd type="none" w="sm" len="sm"/>
          </a:ln>
        </p:spPr>
        <p:txBody>
          <a:bodyPr/>
          <a:lstStyle/>
          <a:p>
            <a:endParaRPr lang="en-GB"/>
          </a:p>
        </p:txBody>
      </p:sp>
      <p:sp>
        <p:nvSpPr>
          <p:cNvPr id="29" name="TextBox 29"/>
          <p:cNvSpPr txBox="1"/>
          <p:nvPr/>
        </p:nvSpPr>
        <p:spPr>
          <a:xfrm>
            <a:off x="5288473" y="236510"/>
            <a:ext cx="2044024" cy="191134"/>
          </a:xfrm>
          <a:prstGeom prst="rect">
            <a:avLst/>
          </a:prstGeom>
        </p:spPr>
        <p:txBody>
          <a:bodyPr lIns="0" tIns="0" rIns="0" bIns="0" rtlCol="0" anchor="t">
            <a:spAutoFit/>
          </a:bodyPr>
          <a:lstStyle/>
          <a:p>
            <a:pPr marL="0" lvl="0" indent="0" algn="ctr">
              <a:lnSpc>
                <a:spcPts val="1540"/>
              </a:lnSpc>
              <a:spcBef>
                <a:spcPct val="0"/>
              </a:spcBef>
            </a:pPr>
            <a:r>
              <a:rPr lang="en-US" sz="1100" i="1">
                <a:solidFill>
                  <a:srgbClr val="363765">
                    <a:alpha val="84706"/>
                  </a:srgbClr>
                </a:solidFill>
                <a:latin typeface="Glacial Indifference Italics"/>
                <a:ea typeface="Glacial Indifference Italics"/>
                <a:cs typeface="Glacial Indifference Italics"/>
                <a:sym typeface="Glacial Indifference Italics"/>
              </a:rPr>
              <a:t>ISO 9001 (2015) OP APPENDIX (6) </a:t>
            </a:r>
          </a:p>
        </p:txBody>
      </p:sp>
      <p:sp>
        <p:nvSpPr>
          <p:cNvPr id="30" name="TextBox 30"/>
          <p:cNvSpPr txBox="1"/>
          <p:nvPr/>
        </p:nvSpPr>
        <p:spPr>
          <a:xfrm>
            <a:off x="-14664" y="5563464"/>
            <a:ext cx="7560000" cy="179536"/>
          </a:xfrm>
          <a:prstGeom prst="rect">
            <a:avLst/>
          </a:prstGeom>
        </p:spPr>
        <p:txBody>
          <a:bodyPr lIns="0" tIns="0" rIns="0" bIns="0" rtlCol="0" anchor="t">
            <a:spAutoFit/>
          </a:bodyPr>
          <a:lstStyle/>
          <a:p>
            <a:pPr algn="ctr">
              <a:lnSpc>
                <a:spcPts val="1540"/>
              </a:lnSpc>
            </a:pPr>
            <a:r>
              <a:rPr lang="en-GB" sz="1100" b="0" i="0" dirty="0">
                <a:solidFill>
                  <a:srgbClr val="2F3D51"/>
                </a:solidFill>
                <a:effectLst/>
                <a:latin typeface="Glacial Indifference" panose="020B0604020202020204" charset="0"/>
              </a:rPr>
              <a:t>{{</a:t>
            </a:r>
            <a:r>
              <a:rPr lang="en-GB" sz="1100" b="0" i="0" dirty="0" err="1">
                <a:solidFill>
                  <a:srgbClr val="2F3D51"/>
                </a:solidFill>
                <a:effectLst/>
                <a:latin typeface="Glacial Indifference" panose="020B0604020202020204" charset="0"/>
              </a:rPr>
              <a:t>company_address</a:t>
            </a:r>
            <a:r>
              <a:rPr lang="en-GB" sz="1100" b="0" i="0" dirty="0">
                <a:solidFill>
                  <a:srgbClr val="2F3D51"/>
                </a:solidFill>
                <a:effectLst/>
                <a:latin typeface="Glacial Indifference" panose="020B0604020202020204" charset="0"/>
              </a:rPr>
              <a:t>}}</a:t>
            </a:r>
            <a:endParaRPr lang="en-US" sz="1100" dirty="0">
              <a:solidFill>
                <a:srgbClr val="363765"/>
              </a:solidFill>
              <a:latin typeface="Glacial Indifference" panose="020B0604020202020204" charset="0"/>
              <a:ea typeface="Glacial Indifference"/>
              <a:cs typeface="Glacial Indifference"/>
              <a:sym typeface="Glacial Indifference"/>
            </a:endParaRPr>
          </a:p>
        </p:txBody>
      </p:sp>
      <p:sp>
        <p:nvSpPr>
          <p:cNvPr id="31" name="TextBox 31"/>
          <p:cNvSpPr txBox="1"/>
          <p:nvPr/>
        </p:nvSpPr>
        <p:spPr>
          <a:xfrm>
            <a:off x="866496" y="7887223"/>
            <a:ext cx="5812344" cy="1143634"/>
          </a:xfrm>
          <a:prstGeom prst="rect">
            <a:avLst/>
          </a:prstGeom>
        </p:spPr>
        <p:txBody>
          <a:bodyPr lIns="0" tIns="0" rIns="0" bIns="0" rtlCol="0" anchor="t">
            <a:spAutoFit/>
          </a:bodyPr>
          <a:lstStyle/>
          <a:p>
            <a:pPr marL="0" lvl="0" indent="0" algn="ctr">
              <a:lnSpc>
                <a:spcPts val="1540"/>
              </a:lnSpc>
              <a:spcBef>
                <a:spcPct val="0"/>
              </a:spcBef>
            </a:pPr>
            <a:r>
              <a:rPr lang="en-US" sz="1100">
                <a:solidFill>
                  <a:srgbClr val="363434"/>
                </a:solidFill>
                <a:latin typeface="Glacial Indifference"/>
                <a:ea typeface="Glacial Indifference"/>
                <a:cs typeface="Glacial Indifference"/>
                <a:sym typeface="Glacial Indifference"/>
              </a:rPr>
              <a:t>In pursuance of Regulation 3 (2) of the Health and Safety (First Aid) Regulations 1981 (for First Aid at Work, First Aid at Work Requalification, Emergency First Aid at Work and First Aid Annual Refresher) and the Department for Education, Statutory Framework for Early Years Foundation Stage (for Paediatric First Aid and Emergency Paediatric First Aid) and for all other FAIB First Aid courses (listed in the Schedules), and subject to the conditions set out in this licence and the content within the schedules to this licence.</a:t>
            </a:r>
          </a:p>
        </p:txBody>
      </p:sp>
      <p:sp>
        <p:nvSpPr>
          <p:cNvPr id="32" name="TextBox 32"/>
          <p:cNvSpPr txBox="1"/>
          <p:nvPr/>
        </p:nvSpPr>
        <p:spPr>
          <a:xfrm>
            <a:off x="698370" y="3788840"/>
            <a:ext cx="6163260" cy="336550"/>
          </a:xfrm>
          <a:prstGeom prst="rect">
            <a:avLst/>
          </a:prstGeom>
        </p:spPr>
        <p:txBody>
          <a:bodyPr lIns="0" tIns="0" rIns="0" bIns="0" rtlCol="0" anchor="t">
            <a:spAutoFit/>
          </a:bodyPr>
          <a:lstStyle/>
          <a:p>
            <a:pPr algn="ctr">
              <a:lnSpc>
                <a:spcPts val="1399"/>
              </a:lnSpc>
              <a:spcBef>
                <a:spcPct val="0"/>
              </a:spcBef>
            </a:pPr>
            <a:r>
              <a:rPr lang="en-US" sz="999" b="1">
                <a:solidFill>
                  <a:srgbClr val="235453"/>
                </a:solidFill>
                <a:latin typeface="Glacial Indifference Bold"/>
                <a:ea typeface="Glacial Indifference Bold"/>
                <a:cs typeface="Glacial Indifference Bold"/>
                <a:sym typeface="Glacial Indifference Bold"/>
              </a:rPr>
              <a:t>Health and Safety (First Aid) Regulations 1981 and The Health and Safety (First Aid) </a:t>
            </a:r>
          </a:p>
          <a:p>
            <a:pPr algn="ctr">
              <a:lnSpc>
                <a:spcPts val="1399"/>
              </a:lnSpc>
              <a:spcBef>
                <a:spcPct val="0"/>
              </a:spcBef>
            </a:pPr>
            <a:r>
              <a:rPr lang="en-US" sz="999" b="1">
                <a:solidFill>
                  <a:srgbClr val="235453"/>
                </a:solidFill>
                <a:latin typeface="Glacial Indifference Bold"/>
                <a:ea typeface="Glacial Indifference Bold"/>
                <a:cs typeface="Glacial Indifference Bold"/>
                <a:sym typeface="Glacial Indifference Bold"/>
              </a:rPr>
              <a:t>Regulations (Northern Ireland) 1982</a:t>
            </a:r>
          </a:p>
        </p:txBody>
      </p:sp>
      <p:sp>
        <p:nvSpPr>
          <p:cNvPr id="33" name="TextBox 33"/>
          <p:cNvSpPr txBox="1"/>
          <p:nvPr/>
        </p:nvSpPr>
        <p:spPr>
          <a:xfrm>
            <a:off x="698370" y="3530815"/>
            <a:ext cx="6163260" cy="165100"/>
          </a:xfrm>
          <a:prstGeom prst="rect">
            <a:avLst/>
          </a:prstGeom>
        </p:spPr>
        <p:txBody>
          <a:bodyPr lIns="0" tIns="0" rIns="0" bIns="0" rtlCol="0" anchor="t">
            <a:spAutoFit/>
          </a:bodyPr>
          <a:lstStyle/>
          <a:p>
            <a:pPr algn="ctr">
              <a:lnSpc>
                <a:spcPts val="1399"/>
              </a:lnSpc>
              <a:spcBef>
                <a:spcPct val="0"/>
              </a:spcBef>
            </a:pPr>
            <a:r>
              <a:rPr lang="en-US" sz="999" b="1">
                <a:solidFill>
                  <a:srgbClr val="235453"/>
                </a:solidFill>
                <a:latin typeface="Glacial Indifference Bold"/>
                <a:ea typeface="Glacial Indifference Bold"/>
                <a:cs typeface="Glacial Indifference Bold"/>
                <a:sym typeface="Glacial Indifference Bold"/>
              </a:rPr>
              <a:t>Health and Safety at Work etc. (Act 1974)</a:t>
            </a:r>
          </a:p>
        </p:txBody>
      </p:sp>
      <p:sp>
        <p:nvSpPr>
          <p:cNvPr id="34" name="TextBox 34"/>
          <p:cNvSpPr txBox="1"/>
          <p:nvPr/>
        </p:nvSpPr>
        <p:spPr>
          <a:xfrm>
            <a:off x="291868" y="10373901"/>
            <a:ext cx="1669861" cy="174624"/>
          </a:xfrm>
          <a:prstGeom prst="rect">
            <a:avLst/>
          </a:prstGeom>
        </p:spPr>
        <p:txBody>
          <a:bodyPr lIns="0" tIns="0" rIns="0" bIns="0" rtlCol="0" anchor="t">
            <a:spAutoFit/>
          </a:bodyPr>
          <a:lstStyle/>
          <a:p>
            <a:pPr marL="0" lvl="0" indent="0" algn="l">
              <a:lnSpc>
                <a:spcPts val="1400"/>
              </a:lnSpc>
              <a:spcBef>
                <a:spcPct val="0"/>
              </a:spcBef>
            </a:pPr>
            <a:r>
              <a:rPr lang="en-US" sz="1000" i="1">
                <a:solidFill>
                  <a:srgbClr val="363765">
                    <a:alpha val="84706"/>
                  </a:srgbClr>
                </a:solidFill>
                <a:latin typeface="Glacial Indifference Italics"/>
                <a:ea typeface="Glacial Indifference Italics"/>
                <a:cs typeface="Glacial Indifference Italics"/>
                <a:sym typeface="Glacial Indifference Italics"/>
              </a:rPr>
              <a:t>Version 8 (September 2022)</a:t>
            </a:r>
          </a:p>
        </p:txBody>
      </p:sp>
      <p:sp>
        <p:nvSpPr>
          <p:cNvPr id="35" name="TextBox 35"/>
          <p:cNvSpPr txBox="1"/>
          <p:nvPr/>
        </p:nvSpPr>
        <p:spPr>
          <a:xfrm>
            <a:off x="764977" y="4220640"/>
            <a:ext cx="6163260" cy="165100"/>
          </a:xfrm>
          <a:prstGeom prst="rect">
            <a:avLst/>
          </a:prstGeom>
        </p:spPr>
        <p:txBody>
          <a:bodyPr lIns="0" tIns="0" rIns="0" bIns="0" rtlCol="0" anchor="t">
            <a:spAutoFit/>
          </a:bodyPr>
          <a:lstStyle/>
          <a:p>
            <a:pPr algn="ctr">
              <a:lnSpc>
                <a:spcPts val="1399"/>
              </a:lnSpc>
              <a:spcBef>
                <a:spcPct val="0"/>
              </a:spcBef>
            </a:pPr>
            <a:r>
              <a:rPr lang="en-US" sz="999" b="1">
                <a:solidFill>
                  <a:srgbClr val="235453"/>
                </a:solidFill>
                <a:latin typeface="Glacial Indifference Bold"/>
                <a:ea typeface="Glacial Indifference Bold"/>
                <a:cs typeface="Glacial Indifference Bold"/>
                <a:sym typeface="Glacial Indifference Bold"/>
              </a:rPr>
              <a:t>Statutory Framework For The Early Years Foundation Stage 2021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FF9"/>
        </a:solidFill>
        <a:effectLst/>
      </p:bgPr>
    </p:bg>
    <p:spTree>
      <p:nvGrpSpPr>
        <p:cNvPr id="1" name=""/>
        <p:cNvGrpSpPr/>
        <p:nvPr/>
      </p:nvGrpSpPr>
      <p:grpSpPr>
        <a:xfrm>
          <a:off x="0" y="0"/>
          <a:ext cx="0" cy="0"/>
          <a:chOff x="0" y="0"/>
          <a:chExt cx="0" cy="0"/>
        </a:xfrm>
      </p:grpSpPr>
      <p:grpSp>
        <p:nvGrpSpPr>
          <p:cNvPr id="2" name="Group 2"/>
          <p:cNvGrpSpPr/>
          <p:nvPr/>
        </p:nvGrpSpPr>
        <p:grpSpPr>
          <a:xfrm>
            <a:off x="562681" y="1538821"/>
            <a:ext cx="6428964" cy="575124"/>
            <a:chOff x="0" y="0"/>
            <a:chExt cx="2069451" cy="185129"/>
          </a:xfrm>
        </p:grpSpPr>
        <p:sp>
          <p:nvSpPr>
            <p:cNvPr id="3" name="Freeform 3"/>
            <p:cNvSpPr/>
            <p:nvPr/>
          </p:nvSpPr>
          <p:spPr>
            <a:xfrm>
              <a:off x="0" y="0"/>
              <a:ext cx="2069451" cy="185129"/>
            </a:xfrm>
            <a:custGeom>
              <a:avLst/>
              <a:gdLst/>
              <a:ahLst/>
              <a:cxnLst/>
              <a:rect l="l" t="t" r="r" b="b"/>
              <a:pathLst>
                <a:path w="2069451" h="185129">
                  <a:moveTo>
                    <a:pt x="0" y="0"/>
                  </a:moveTo>
                  <a:lnTo>
                    <a:pt x="2069451" y="0"/>
                  </a:lnTo>
                  <a:lnTo>
                    <a:pt x="2069451" y="185129"/>
                  </a:lnTo>
                  <a:lnTo>
                    <a:pt x="0" y="185129"/>
                  </a:lnTo>
                  <a:close/>
                </a:path>
              </a:pathLst>
            </a:custGeom>
            <a:solidFill>
              <a:srgbClr val="90BEAB"/>
            </a:solidFill>
          </p:spPr>
          <p:txBody>
            <a:bodyPr/>
            <a:lstStyle/>
            <a:p>
              <a:endParaRPr lang="en-GB"/>
            </a:p>
          </p:txBody>
        </p:sp>
        <p:sp>
          <p:nvSpPr>
            <p:cNvPr id="4" name="TextBox 4"/>
            <p:cNvSpPr txBox="1"/>
            <p:nvPr/>
          </p:nvSpPr>
          <p:spPr>
            <a:xfrm>
              <a:off x="0" y="-28575"/>
              <a:ext cx="2069451" cy="213704"/>
            </a:xfrm>
            <a:prstGeom prst="rect">
              <a:avLst/>
            </a:prstGeom>
          </p:spPr>
          <p:txBody>
            <a:bodyPr lIns="50800" tIns="50800" rIns="50800" bIns="50800" rtlCol="0" anchor="ctr"/>
            <a:lstStyle/>
            <a:p>
              <a:pPr algn="ctr">
                <a:lnSpc>
                  <a:spcPts val="1960"/>
                </a:lnSpc>
              </a:pPr>
              <a:endParaRPr/>
            </a:p>
          </p:txBody>
        </p:sp>
      </p:grpSp>
      <p:sp>
        <p:nvSpPr>
          <p:cNvPr id="5" name="TextBox 5"/>
          <p:cNvSpPr txBox="1"/>
          <p:nvPr/>
        </p:nvSpPr>
        <p:spPr>
          <a:xfrm>
            <a:off x="538685" y="1590163"/>
            <a:ext cx="6476954" cy="453390"/>
          </a:xfrm>
          <a:prstGeom prst="rect">
            <a:avLst/>
          </a:prstGeom>
        </p:spPr>
        <p:txBody>
          <a:bodyPr lIns="0" tIns="0" rIns="0" bIns="0" rtlCol="0" anchor="t">
            <a:spAutoFit/>
          </a:bodyPr>
          <a:lstStyle/>
          <a:p>
            <a:pPr marL="194310" lvl="1" indent="-97155" algn="l">
              <a:lnSpc>
                <a:spcPts val="1260"/>
              </a:lnSpc>
              <a:buAutoNum type="arabicPeriod"/>
            </a:pPr>
            <a:r>
              <a:rPr lang="en-US" sz="900">
                <a:solidFill>
                  <a:srgbClr val="363765"/>
                </a:solidFill>
                <a:latin typeface="Montserrat Classic"/>
                <a:ea typeface="Montserrat Classic"/>
                <a:cs typeface="Montserrat Classic"/>
                <a:sym typeface="Montserrat Classic"/>
              </a:rPr>
              <a:t> FIRST AID TRAINING COURSES MUST BE DELIVERED AT A SUITABLE PREMISES AND FULLY COMPLY WITH THE PROVISIONS AS SET OUT IN THE FOLLOWING SCHEDULES TO THIS LICENCE AND WITHIN THE FAIB ADMINISTRATIVE GUIDANCE DOCUMENT.</a:t>
            </a:r>
          </a:p>
        </p:txBody>
      </p:sp>
      <p:grpSp>
        <p:nvGrpSpPr>
          <p:cNvPr id="6" name="Group 6"/>
          <p:cNvGrpSpPr/>
          <p:nvPr/>
        </p:nvGrpSpPr>
        <p:grpSpPr>
          <a:xfrm>
            <a:off x="491458" y="411831"/>
            <a:ext cx="3832892" cy="1639008"/>
            <a:chOff x="266120" y="131527"/>
            <a:chExt cx="4893468" cy="2185345"/>
          </a:xfrm>
        </p:grpSpPr>
        <p:sp>
          <p:nvSpPr>
            <p:cNvPr id="7" name="Freeform 7"/>
            <p:cNvSpPr/>
            <p:nvPr/>
          </p:nvSpPr>
          <p:spPr>
            <a:xfrm>
              <a:off x="266120" y="131527"/>
              <a:ext cx="1043863" cy="934684"/>
            </a:xfrm>
            <a:custGeom>
              <a:avLst/>
              <a:gdLst/>
              <a:ahLst/>
              <a:cxnLst/>
              <a:rect l="l" t="t" r="r" b="b"/>
              <a:pathLst>
                <a:path w="1309982" h="1172970">
                  <a:moveTo>
                    <a:pt x="0" y="0"/>
                  </a:moveTo>
                  <a:lnTo>
                    <a:pt x="1309982" y="0"/>
                  </a:lnTo>
                  <a:lnTo>
                    <a:pt x="1309982" y="1172970"/>
                  </a:lnTo>
                  <a:lnTo>
                    <a:pt x="0" y="1172970"/>
                  </a:lnTo>
                  <a:lnTo>
                    <a:pt x="0" y="0"/>
                  </a:lnTo>
                  <a:close/>
                </a:path>
              </a:pathLst>
            </a:custGeom>
            <a:blipFill>
              <a:blip r:embed="rId2"/>
              <a:stretch>
                <a:fillRect r="-3257" b="-15318"/>
              </a:stretch>
            </a:blipFill>
          </p:spPr>
          <p:txBody>
            <a:bodyPr/>
            <a:lstStyle/>
            <a:p>
              <a:endParaRPr lang="en-GB" dirty="0"/>
            </a:p>
          </p:txBody>
        </p:sp>
        <p:sp>
          <p:nvSpPr>
            <p:cNvPr id="8" name="TextBox 8"/>
            <p:cNvSpPr txBox="1"/>
            <p:nvPr/>
          </p:nvSpPr>
          <p:spPr>
            <a:xfrm>
              <a:off x="1442138" y="276226"/>
              <a:ext cx="3717450" cy="2040646"/>
            </a:xfrm>
            <a:prstGeom prst="rect">
              <a:avLst/>
            </a:prstGeom>
          </p:spPr>
          <p:txBody>
            <a:bodyPr wrap="square" lIns="0" tIns="0" rIns="0" bIns="0" rtlCol="0" anchor="t">
              <a:spAutoFit/>
            </a:bodyPr>
            <a:lstStyle/>
            <a:p>
              <a:pPr algn="just">
                <a:lnSpc>
                  <a:spcPts val="5778"/>
                </a:lnSpc>
              </a:pPr>
              <a:r>
                <a:rPr lang="en-US" sz="7223" b="1" spc="1025" dirty="0">
                  <a:solidFill>
                    <a:srgbClr val="235453"/>
                  </a:solidFill>
                  <a:latin typeface="Montserrat ExtraBold" pitchFamily="2" charset="0"/>
                  <a:ea typeface="Montserrat Classic Bold"/>
                  <a:cs typeface="Montserrat Classic Bold"/>
                  <a:sym typeface="Montserrat Classic Bold"/>
                </a:rPr>
                <a:t>FAIB</a:t>
              </a:r>
            </a:p>
          </p:txBody>
        </p:sp>
      </p:grpSp>
      <p:sp>
        <p:nvSpPr>
          <p:cNvPr id="9" name="AutoShape 9"/>
          <p:cNvSpPr/>
          <p:nvPr/>
        </p:nvSpPr>
        <p:spPr>
          <a:xfrm flipH="1">
            <a:off x="310918" y="2895822"/>
            <a:ext cx="0" cy="7325679"/>
          </a:xfrm>
          <a:prstGeom prst="line">
            <a:avLst/>
          </a:prstGeom>
          <a:ln w="38100" cap="flat">
            <a:solidFill>
              <a:srgbClr val="235453">
                <a:alpha val="29804"/>
              </a:srgbClr>
            </a:solidFill>
            <a:prstDash val="solid"/>
            <a:headEnd type="none" w="sm" len="sm"/>
            <a:tailEnd type="none" w="sm" len="sm"/>
          </a:ln>
        </p:spPr>
        <p:txBody>
          <a:bodyPr/>
          <a:lstStyle/>
          <a:p>
            <a:endParaRPr lang="en-GB"/>
          </a:p>
        </p:txBody>
      </p:sp>
      <p:sp>
        <p:nvSpPr>
          <p:cNvPr id="10" name="AutoShape 10"/>
          <p:cNvSpPr/>
          <p:nvPr/>
        </p:nvSpPr>
        <p:spPr>
          <a:xfrm>
            <a:off x="7254786" y="1620013"/>
            <a:ext cx="0" cy="6201130"/>
          </a:xfrm>
          <a:prstGeom prst="line">
            <a:avLst/>
          </a:prstGeom>
          <a:ln w="38100" cap="flat">
            <a:solidFill>
              <a:srgbClr val="235453">
                <a:alpha val="29804"/>
              </a:srgbClr>
            </a:solidFill>
            <a:prstDash val="solid"/>
            <a:headEnd type="none" w="sm" len="sm"/>
            <a:tailEnd type="none" w="sm" len="sm"/>
          </a:ln>
        </p:spPr>
        <p:txBody>
          <a:bodyPr/>
          <a:lstStyle/>
          <a:p>
            <a:endParaRPr lang="en-GB"/>
          </a:p>
        </p:txBody>
      </p:sp>
      <p:sp>
        <p:nvSpPr>
          <p:cNvPr id="11" name="TextBox 11"/>
          <p:cNvSpPr txBox="1"/>
          <p:nvPr/>
        </p:nvSpPr>
        <p:spPr>
          <a:xfrm>
            <a:off x="562681" y="2237770"/>
            <a:ext cx="6163260" cy="2891790"/>
          </a:xfrm>
          <a:prstGeom prst="rect">
            <a:avLst/>
          </a:prstGeom>
        </p:spPr>
        <p:txBody>
          <a:bodyPr lIns="0" tIns="0" rIns="0" bIns="0" rtlCol="0" anchor="t">
            <a:spAutoFit/>
          </a:bodyPr>
          <a:lstStyle/>
          <a:p>
            <a:pPr algn="l">
              <a:lnSpc>
                <a:spcPts val="1260"/>
              </a:lnSpc>
            </a:pPr>
            <a:r>
              <a:rPr lang="en-US" sz="900">
                <a:solidFill>
                  <a:srgbClr val="235453"/>
                </a:solidFill>
                <a:latin typeface="Glacial Indifference"/>
                <a:ea typeface="Glacial Indifference"/>
                <a:cs typeface="Glacial Indifference"/>
                <a:sym typeface="Glacial Indifference"/>
              </a:rPr>
              <a:t>A. Schedules 1, 100 and 101 for a First Aid at Work course. </a:t>
            </a:r>
          </a:p>
          <a:p>
            <a:pPr algn="l">
              <a:lnSpc>
                <a:spcPts val="1260"/>
              </a:lnSpc>
            </a:pPr>
            <a:r>
              <a:rPr lang="en-US" sz="900">
                <a:solidFill>
                  <a:srgbClr val="235453"/>
                </a:solidFill>
                <a:latin typeface="Glacial Indifference"/>
                <a:ea typeface="Glacial Indifference"/>
                <a:cs typeface="Glacial Indifference"/>
                <a:sym typeface="Glacial Indifference"/>
              </a:rPr>
              <a:t>B. Schedules 2, 100 and 101 for a First Aid at Work (Requalification) course. </a:t>
            </a:r>
          </a:p>
          <a:p>
            <a:pPr algn="l">
              <a:lnSpc>
                <a:spcPts val="1260"/>
              </a:lnSpc>
            </a:pPr>
            <a:r>
              <a:rPr lang="en-US" sz="900">
                <a:solidFill>
                  <a:srgbClr val="235453"/>
                </a:solidFill>
                <a:latin typeface="Glacial Indifference"/>
                <a:ea typeface="Glacial Indifference"/>
                <a:cs typeface="Glacial Indifference"/>
                <a:sym typeface="Glacial Indifference"/>
              </a:rPr>
              <a:t>C. Schedules 3 and 100 for an Emergency First Aid at Work course. </a:t>
            </a:r>
          </a:p>
          <a:p>
            <a:pPr algn="l">
              <a:lnSpc>
                <a:spcPts val="1260"/>
              </a:lnSpc>
            </a:pPr>
            <a:r>
              <a:rPr lang="en-US" sz="900">
                <a:solidFill>
                  <a:srgbClr val="235453"/>
                </a:solidFill>
                <a:latin typeface="Glacial Indifference"/>
                <a:ea typeface="Glacial Indifference"/>
                <a:cs typeface="Glacial Indifference"/>
                <a:sym typeface="Glacial Indifference"/>
              </a:rPr>
              <a:t>D. Schedules 4 and 100 for a Paediatric First Aid course. </a:t>
            </a:r>
          </a:p>
          <a:p>
            <a:pPr algn="l">
              <a:lnSpc>
                <a:spcPts val="1260"/>
              </a:lnSpc>
            </a:pPr>
            <a:r>
              <a:rPr lang="en-US" sz="900">
                <a:solidFill>
                  <a:srgbClr val="235453"/>
                </a:solidFill>
                <a:latin typeface="Glacial Indifference"/>
                <a:ea typeface="Glacial Indifference"/>
                <a:cs typeface="Glacial Indifference"/>
                <a:sym typeface="Glacial Indifference"/>
              </a:rPr>
              <a:t>E. Schedules 5 and 100 for a Emergency Paediatric First Aid course. </a:t>
            </a:r>
          </a:p>
          <a:p>
            <a:pPr algn="l">
              <a:lnSpc>
                <a:spcPts val="1260"/>
              </a:lnSpc>
            </a:pPr>
            <a:r>
              <a:rPr lang="en-US" sz="900">
                <a:solidFill>
                  <a:srgbClr val="235453"/>
                </a:solidFill>
                <a:latin typeface="Glacial Indifference"/>
                <a:ea typeface="Glacial Indifference"/>
                <a:cs typeface="Glacial Indifference"/>
                <a:sym typeface="Glacial Indifference"/>
              </a:rPr>
              <a:t>F. Schedules 6 and 100 for a First Aid Annual Refresher. </a:t>
            </a:r>
          </a:p>
          <a:p>
            <a:pPr algn="l">
              <a:lnSpc>
                <a:spcPts val="1260"/>
              </a:lnSpc>
            </a:pPr>
            <a:r>
              <a:rPr lang="en-US" sz="900">
                <a:solidFill>
                  <a:srgbClr val="235453"/>
                </a:solidFill>
                <a:latin typeface="Glacial Indifference"/>
                <a:ea typeface="Glacial Indifference"/>
                <a:cs typeface="Glacial Indifference"/>
                <a:sym typeface="Glacial Indifference"/>
              </a:rPr>
              <a:t>G. Schedules 7 and 100 for Basic First Aid for Sport (Wales). </a:t>
            </a:r>
          </a:p>
          <a:p>
            <a:pPr algn="l">
              <a:lnSpc>
                <a:spcPts val="1260"/>
              </a:lnSpc>
            </a:pPr>
            <a:r>
              <a:rPr lang="en-US" sz="900">
                <a:solidFill>
                  <a:srgbClr val="235453"/>
                </a:solidFill>
                <a:latin typeface="Glacial Indifference"/>
                <a:ea typeface="Glacial Indifference"/>
                <a:cs typeface="Glacial Indifference"/>
                <a:sym typeface="Glacial Indifference"/>
              </a:rPr>
              <a:t>H. Schedules 8 and 100 for Basic Life Support + Automatic External Defibrillator. </a:t>
            </a:r>
          </a:p>
          <a:p>
            <a:pPr algn="l">
              <a:lnSpc>
                <a:spcPts val="1260"/>
              </a:lnSpc>
            </a:pPr>
            <a:r>
              <a:rPr lang="en-US" sz="900">
                <a:solidFill>
                  <a:srgbClr val="235453"/>
                </a:solidFill>
                <a:latin typeface="Glacial Indifference"/>
                <a:ea typeface="Glacial Indifference"/>
                <a:cs typeface="Glacial Indifference"/>
                <a:sym typeface="Glacial Indifference"/>
              </a:rPr>
              <a:t>I. Schedules 9 and 100 for Emergency First Aid at Work + Emergency Paediatric First Aid. </a:t>
            </a:r>
          </a:p>
          <a:p>
            <a:pPr algn="l">
              <a:lnSpc>
                <a:spcPts val="1260"/>
              </a:lnSpc>
            </a:pPr>
            <a:r>
              <a:rPr lang="en-US" sz="900">
                <a:solidFill>
                  <a:srgbClr val="235453"/>
                </a:solidFill>
                <a:latin typeface="Glacial Indifference"/>
                <a:ea typeface="Glacial Indifference"/>
                <a:cs typeface="Glacial Indifference"/>
                <a:sym typeface="Glacial Indifference"/>
              </a:rPr>
              <a:t>J. Schedules 10 and 100 for Emergency First Aid at Work + Forestry Elements. </a:t>
            </a:r>
          </a:p>
          <a:p>
            <a:pPr algn="l">
              <a:lnSpc>
                <a:spcPts val="1260"/>
              </a:lnSpc>
            </a:pPr>
            <a:r>
              <a:rPr lang="en-US" sz="900">
                <a:solidFill>
                  <a:srgbClr val="235453"/>
                </a:solidFill>
                <a:latin typeface="Glacial Indifference"/>
                <a:ea typeface="Glacial Indifference"/>
                <a:cs typeface="Glacial Indifference"/>
                <a:sym typeface="Glacial Indifference"/>
              </a:rPr>
              <a:t>K. Schedules 11, 100 and 101 for First Aid at Work + Paediatric First Aid. </a:t>
            </a:r>
          </a:p>
          <a:p>
            <a:pPr algn="l">
              <a:lnSpc>
                <a:spcPts val="1260"/>
              </a:lnSpc>
            </a:pPr>
            <a:r>
              <a:rPr lang="en-US" sz="900">
                <a:solidFill>
                  <a:srgbClr val="235453"/>
                </a:solidFill>
                <a:latin typeface="Glacial Indifference"/>
                <a:ea typeface="Glacial Indifference"/>
                <a:cs typeface="Glacial Indifference"/>
                <a:sym typeface="Glacial Indifference"/>
              </a:rPr>
              <a:t>L. Schedules 12, 100 and 101 for First Aid at Work (Requalification) + Paediatric First Aid. </a:t>
            </a:r>
          </a:p>
          <a:p>
            <a:pPr algn="l">
              <a:lnSpc>
                <a:spcPts val="1260"/>
              </a:lnSpc>
            </a:pPr>
            <a:r>
              <a:rPr lang="en-US" sz="900">
                <a:solidFill>
                  <a:srgbClr val="235453"/>
                </a:solidFill>
                <a:latin typeface="Glacial Indifference"/>
                <a:ea typeface="Glacial Indifference"/>
                <a:cs typeface="Glacial Indifference"/>
                <a:sym typeface="Glacial Indifference"/>
              </a:rPr>
              <a:t>M. Schedules 13, 100 and 101 for First Aid at Work + Emergency Paediatric First Aid. </a:t>
            </a:r>
          </a:p>
          <a:p>
            <a:pPr algn="l">
              <a:lnSpc>
                <a:spcPts val="1260"/>
              </a:lnSpc>
            </a:pPr>
            <a:r>
              <a:rPr lang="en-US" sz="900">
                <a:solidFill>
                  <a:srgbClr val="235453"/>
                </a:solidFill>
                <a:latin typeface="Glacial Indifference"/>
                <a:ea typeface="Glacial Indifference"/>
                <a:cs typeface="Glacial Indifference"/>
                <a:sym typeface="Glacial Indifference"/>
              </a:rPr>
              <a:t>N. Schedules 14, 100 and 101 for First Aid at Work + Forestry Elements. </a:t>
            </a:r>
          </a:p>
          <a:p>
            <a:pPr algn="l">
              <a:lnSpc>
                <a:spcPts val="1260"/>
              </a:lnSpc>
            </a:pPr>
            <a:r>
              <a:rPr lang="en-US" sz="900">
                <a:solidFill>
                  <a:srgbClr val="235453"/>
                </a:solidFill>
                <a:latin typeface="Glacial Indifference"/>
                <a:ea typeface="Glacial Indifference"/>
                <a:cs typeface="Glacial Indifference"/>
                <a:sym typeface="Glacial Indifference"/>
              </a:rPr>
              <a:t>O. Schedules 15 and 100 for Forest School First Aid.</a:t>
            </a:r>
          </a:p>
          <a:p>
            <a:pPr algn="l">
              <a:lnSpc>
                <a:spcPts val="1260"/>
              </a:lnSpc>
            </a:pPr>
            <a:r>
              <a:rPr lang="en-US" sz="900">
                <a:solidFill>
                  <a:srgbClr val="235453"/>
                </a:solidFill>
                <a:latin typeface="Glacial Indifference"/>
                <a:ea typeface="Glacial Indifference"/>
                <a:cs typeface="Glacial Indifference"/>
                <a:sym typeface="Glacial Indifference"/>
              </a:rPr>
              <a:t>P. Schedules 16 and 100 for Outdoor First Aid. </a:t>
            </a:r>
          </a:p>
          <a:p>
            <a:pPr algn="l">
              <a:lnSpc>
                <a:spcPts val="1260"/>
              </a:lnSpc>
            </a:pPr>
            <a:r>
              <a:rPr lang="en-US" sz="900">
                <a:solidFill>
                  <a:srgbClr val="235453"/>
                </a:solidFill>
                <a:latin typeface="Glacial Indifference"/>
                <a:ea typeface="Glacial Indifference"/>
                <a:cs typeface="Glacial Indifference"/>
                <a:sym typeface="Glacial Indifference"/>
              </a:rPr>
              <a:t>Q. Schedules 17 and 100 for Parent and Child Carers First Aid. </a:t>
            </a:r>
          </a:p>
          <a:p>
            <a:pPr algn="l">
              <a:lnSpc>
                <a:spcPts val="1260"/>
              </a:lnSpc>
            </a:pPr>
            <a:r>
              <a:rPr lang="en-US" sz="900">
                <a:solidFill>
                  <a:srgbClr val="235453"/>
                </a:solidFill>
                <a:latin typeface="Glacial Indifference"/>
                <a:ea typeface="Glacial Indifference"/>
                <a:cs typeface="Glacial Indifference"/>
                <a:sym typeface="Glacial Indifference"/>
              </a:rPr>
              <a:t>R. Schedules 18 and 100 for Paediatric First Aid + Emergency First Aid at Work. </a:t>
            </a:r>
          </a:p>
          <a:p>
            <a:pPr algn="l">
              <a:lnSpc>
                <a:spcPts val="1260"/>
              </a:lnSpc>
              <a:spcBef>
                <a:spcPct val="0"/>
              </a:spcBef>
            </a:pPr>
            <a:r>
              <a:rPr lang="en-US" sz="900">
                <a:solidFill>
                  <a:srgbClr val="235453"/>
                </a:solidFill>
                <a:latin typeface="Glacial Indifference"/>
                <a:ea typeface="Glacial Indifference"/>
                <a:cs typeface="Glacial Indifference"/>
                <a:sym typeface="Glacial Indifference"/>
              </a:rPr>
              <a:t>S. Schedules 19 and 100 for Emergency Outdoor First Aid.</a:t>
            </a:r>
          </a:p>
        </p:txBody>
      </p:sp>
      <p:grpSp>
        <p:nvGrpSpPr>
          <p:cNvPr id="12" name="Group 12"/>
          <p:cNvGrpSpPr/>
          <p:nvPr/>
        </p:nvGrpSpPr>
        <p:grpSpPr>
          <a:xfrm>
            <a:off x="562681" y="5590733"/>
            <a:ext cx="3154395" cy="199932"/>
            <a:chOff x="0" y="0"/>
            <a:chExt cx="1015384" cy="64357"/>
          </a:xfrm>
        </p:grpSpPr>
        <p:sp>
          <p:nvSpPr>
            <p:cNvPr id="13" name="Freeform 13"/>
            <p:cNvSpPr/>
            <p:nvPr/>
          </p:nvSpPr>
          <p:spPr>
            <a:xfrm>
              <a:off x="0" y="0"/>
              <a:ext cx="1015384" cy="64357"/>
            </a:xfrm>
            <a:custGeom>
              <a:avLst/>
              <a:gdLst/>
              <a:ahLst/>
              <a:cxnLst/>
              <a:rect l="l" t="t" r="r" b="b"/>
              <a:pathLst>
                <a:path w="1015384" h="64357">
                  <a:moveTo>
                    <a:pt x="0" y="0"/>
                  </a:moveTo>
                  <a:lnTo>
                    <a:pt x="1015384" y="0"/>
                  </a:lnTo>
                  <a:lnTo>
                    <a:pt x="1015384" y="64357"/>
                  </a:lnTo>
                  <a:lnTo>
                    <a:pt x="0" y="64357"/>
                  </a:lnTo>
                  <a:close/>
                </a:path>
              </a:pathLst>
            </a:custGeom>
            <a:solidFill>
              <a:srgbClr val="90BEAB"/>
            </a:solidFill>
          </p:spPr>
          <p:txBody>
            <a:bodyPr/>
            <a:lstStyle/>
            <a:p>
              <a:endParaRPr lang="en-GB"/>
            </a:p>
          </p:txBody>
        </p:sp>
        <p:sp>
          <p:nvSpPr>
            <p:cNvPr id="14" name="TextBox 14"/>
            <p:cNvSpPr txBox="1"/>
            <p:nvPr/>
          </p:nvSpPr>
          <p:spPr>
            <a:xfrm>
              <a:off x="0" y="-28575"/>
              <a:ext cx="1015384" cy="92932"/>
            </a:xfrm>
            <a:prstGeom prst="rect">
              <a:avLst/>
            </a:prstGeom>
          </p:spPr>
          <p:txBody>
            <a:bodyPr lIns="50800" tIns="50800" rIns="50800" bIns="50800" rtlCol="0" anchor="ctr"/>
            <a:lstStyle/>
            <a:p>
              <a:pPr algn="ctr">
                <a:lnSpc>
                  <a:spcPts val="1960"/>
                </a:lnSpc>
              </a:pPr>
              <a:endParaRPr/>
            </a:p>
          </p:txBody>
        </p:sp>
      </p:grpSp>
      <p:sp>
        <p:nvSpPr>
          <p:cNvPr id="15" name="TextBox 15"/>
          <p:cNvSpPr txBox="1"/>
          <p:nvPr/>
        </p:nvSpPr>
        <p:spPr>
          <a:xfrm>
            <a:off x="632609" y="5606879"/>
            <a:ext cx="3299091" cy="148590"/>
          </a:xfrm>
          <a:prstGeom prst="rect">
            <a:avLst/>
          </a:prstGeom>
        </p:spPr>
        <p:txBody>
          <a:bodyPr lIns="0" tIns="0" rIns="0" bIns="0" rtlCol="0" anchor="t">
            <a:spAutoFit/>
          </a:bodyPr>
          <a:lstStyle/>
          <a:p>
            <a:pPr algn="l">
              <a:lnSpc>
                <a:spcPts val="1260"/>
              </a:lnSpc>
            </a:pPr>
            <a:r>
              <a:rPr lang="en-US" sz="900">
                <a:solidFill>
                  <a:srgbClr val="363765"/>
                </a:solidFill>
                <a:latin typeface="Montserrat Classic"/>
                <a:ea typeface="Montserrat Classic"/>
                <a:cs typeface="Montserrat Classic"/>
                <a:sym typeface="Montserrat Classic"/>
              </a:rPr>
              <a:t>2. AUTHORITY TO ISSUE FIRST AID QUALIFICATIONS</a:t>
            </a:r>
          </a:p>
        </p:txBody>
      </p:sp>
      <p:sp>
        <p:nvSpPr>
          <p:cNvPr id="16" name="TextBox 16"/>
          <p:cNvSpPr txBox="1"/>
          <p:nvPr/>
        </p:nvSpPr>
        <p:spPr>
          <a:xfrm>
            <a:off x="562681" y="5868404"/>
            <a:ext cx="6490396" cy="1452457"/>
          </a:xfrm>
          <a:prstGeom prst="rect">
            <a:avLst/>
          </a:prstGeom>
        </p:spPr>
        <p:txBody>
          <a:bodyPr lIns="0" tIns="0" rIns="0" bIns="0" rtlCol="0" anchor="t">
            <a:spAutoFit/>
          </a:bodyPr>
          <a:lstStyle/>
          <a:p>
            <a:pPr algn="l">
              <a:lnSpc>
                <a:spcPts val="1260"/>
              </a:lnSpc>
            </a:pPr>
            <a:r>
              <a:rPr lang="en-US" sz="900" dirty="0">
                <a:solidFill>
                  <a:srgbClr val="235453"/>
                </a:solidFill>
                <a:latin typeface="Glacial Indifference"/>
                <a:ea typeface="Glacial Indifference"/>
                <a:cs typeface="Glacial Indifference"/>
                <a:sym typeface="Glacial Indifference"/>
              </a:rPr>
              <a:t>1.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a:t>
            </a:r>
            <a:r>
              <a:rPr lang="en-US" sz="900" dirty="0" err="1">
                <a:solidFill>
                  <a:srgbClr val="235453"/>
                </a:solidFill>
                <a:latin typeface="Glacial Indifference"/>
                <a:ea typeface="Glacial Indifference"/>
                <a:cs typeface="Glacial Indifference"/>
                <a:sym typeface="Glacial Indifference"/>
              </a:rPr>
              <a:t>authorises</a:t>
            </a:r>
            <a:r>
              <a:rPr lang="en-US" sz="900" dirty="0">
                <a:solidFill>
                  <a:srgbClr val="235453"/>
                </a:solidFill>
                <a:latin typeface="Glacial Indifference"/>
                <a:ea typeface="Glacial Indifference"/>
                <a:cs typeface="Glacial Indifference"/>
                <a:sym typeface="Glacial Indifference"/>
              </a:rPr>
              <a:t> the Training Provider to issue a First Aid Qualification to a student who has completed training approved by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provided that the student concerned has successfully completed an assessment in respect of that training which complies with paragraph 2 (2).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2. The assessment referred to in paragraph 2 (1) must comply with Schedule 101.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3. A First Aid Qualification (apart from the First Aid Annual Refresher) is valid for three years.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4. In issuing a First Aid Qualification the Training Provider must, as evidence of that qualification, provide the student with a certificate in First Aid.</a:t>
            </a:r>
          </a:p>
          <a:p>
            <a:pPr algn="l">
              <a:lnSpc>
                <a:spcPts val="1260"/>
              </a:lnSpc>
              <a:spcBef>
                <a:spcPct val="0"/>
              </a:spcBef>
            </a:pPr>
            <a:endParaRPr lang="en-US" sz="900" dirty="0">
              <a:solidFill>
                <a:srgbClr val="235453"/>
              </a:solidFill>
              <a:latin typeface="Glacial Indifference"/>
              <a:ea typeface="Glacial Indifference"/>
              <a:cs typeface="Glacial Indifference"/>
              <a:sym typeface="Glacial Indifference"/>
            </a:endParaRPr>
          </a:p>
        </p:txBody>
      </p:sp>
      <p:grpSp>
        <p:nvGrpSpPr>
          <p:cNvPr id="17" name="Group 17"/>
          <p:cNvGrpSpPr/>
          <p:nvPr/>
        </p:nvGrpSpPr>
        <p:grpSpPr>
          <a:xfrm>
            <a:off x="562681" y="7425846"/>
            <a:ext cx="2172125" cy="199932"/>
            <a:chOff x="0" y="0"/>
            <a:chExt cx="699196" cy="64357"/>
          </a:xfrm>
        </p:grpSpPr>
        <p:sp>
          <p:nvSpPr>
            <p:cNvPr id="18" name="Freeform 18"/>
            <p:cNvSpPr/>
            <p:nvPr/>
          </p:nvSpPr>
          <p:spPr>
            <a:xfrm>
              <a:off x="0" y="0"/>
              <a:ext cx="699196" cy="64357"/>
            </a:xfrm>
            <a:custGeom>
              <a:avLst/>
              <a:gdLst/>
              <a:ahLst/>
              <a:cxnLst/>
              <a:rect l="l" t="t" r="r" b="b"/>
              <a:pathLst>
                <a:path w="699196" h="64357">
                  <a:moveTo>
                    <a:pt x="0" y="0"/>
                  </a:moveTo>
                  <a:lnTo>
                    <a:pt x="699196" y="0"/>
                  </a:lnTo>
                  <a:lnTo>
                    <a:pt x="699196" y="64357"/>
                  </a:lnTo>
                  <a:lnTo>
                    <a:pt x="0" y="64357"/>
                  </a:lnTo>
                  <a:close/>
                </a:path>
              </a:pathLst>
            </a:custGeom>
            <a:solidFill>
              <a:srgbClr val="90BEAB"/>
            </a:solidFill>
          </p:spPr>
          <p:txBody>
            <a:bodyPr/>
            <a:lstStyle/>
            <a:p>
              <a:endParaRPr lang="en-GB"/>
            </a:p>
          </p:txBody>
        </p:sp>
        <p:sp>
          <p:nvSpPr>
            <p:cNvPr id="19" name="TextBox 19"/>
            <p:cNvSpPr txBox="1"/>
            <p:nvPr/>
          </p:nvSpPr>
          <p:spPr>
            <a:xfrm>
              <a:off x="0" y="-28575"/>
              <a:ext cx="699196" cy="92932"/>
            </a:xfrm>
            <a:prstGeom prst="rect">
              <a:avLst/>
            </a:prstGeom>
          </p:spPr>
          <p:txBody>
            <a:bodyPr lIns="50800" tIns="50800" rIns="50800" bIns="50800" rtlCol="0" anchor="ctr"/>
            <a:lstStyle/>
            <a:p>
              <a:pPr algn="ctr">
                <a:lnSpc>
                  <a:spcPts val="1960"/>
                </a:lnSpc>
              </a:pPr>
              <a:endParaRPr/>
            </a:p>
          </p:txBody>
        </p:sp>
      </p:grpSp>
      <p:sp>
        <p:nvSpPr>
          <p:cNvPr id="20" name="TextBox 20"/>
          <p:cNvSpPr txBox="1"/>
          <p:nvPr/>
        </p:nvSpPr>
        <p:spPr>
          <a:xfrm>
            <a:off x="673546" y="7453422"/>
            <a:ext cx="6289108" cy="148590"/>
          </a:xfrm>
          <a:prstGeom prst="rect">
            <a:avLst/>
          </a:prstGeom>
        </p:spPr>
        <p:txBody>
          <a:bodyPr lIns="0" tIns="0" rIns="0" bIns="0" rtlCol="0" anchor="t">
            <a:spAutoFit/>
          </a:bodyPr>
          <a:lstStyle/>
          <a:p>
            <a:pPr algn="l">
              <a:lnSpc>
                <a:spcPts val="1260"/>
              </a:lnSpc>
            </a:pPr>
            <a:r>
              <a:rPr lang="en-US" sz="900" dirty="0">
                <a:solidFill>
                  <a:srgbClr val="363765"/>
                </a:solidFill>
                <a:latin typeface="Montserrat Classic"/>
                <a:ea typeface="Montserrat Classic"/>
                <a:cs typeface="Montserrat Classic"/>
                <a:sym typeface="Montserrat Classic"/>
              </a:rPr>
              <a:t>3. INSPECTION AND REVOCATION </a:t>
            </a:r>
          </a:p>
        </p:txBody>
      </p:sp>
      <p:sp>
        <p:nvSpPr>
          <p:cNvPr id="21" name="TextBox 21"/>
          <p:cNvSpPr txBox="1"/>
          <p:nvPr/>
        </p:nvSpPr>
        <p:spPr>
          <a:xfrm>
            <a:off x="562681" y="7680378"/>
            <a:ext cx="6572079" cy="533825"/>
          </a:xfrm>
          <a:prstGeom prst="rect">
            <a:avLst/>
          </a:prstGeom>
        </p:spPr>
        <p:txBody>
          <a:bodyPr lIns="0" tIns="0" rIns="0" bIns="0" rtlCol="0" anchor="t">
            <a:spAutoFit/>
          </a:bodyPr>
          <a:lstStyle/>
          <a:p>
            <a:pPr algn="l">
              <a:lnSpc>
                <a:spcPts val="1260"/>
              </a:lnSpc>
            </a:pPr>
            <a:r>
              <a:rPr lang="en-US" sz="900" dirty="0">
                <a:solidFill>
                  <a:srgbClr val="235453"/>
                </a:solidFill>
                <a:latin typeface="Glacial Indifference"/>
                <a:ea typeface="Glacial Indifference"/>
                <a:cs typeface="Glacial Indifference"/>
                <a:sym typeface="Glacial Indifference"/>
              </a:rPr>
              <a:t>1.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must be kept in a safe place and be available for Inspection by FAIB, HSE, HSE (NI) Department for Education/ OFSTED in England and any equivalents in Scotland and Wales.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spcBef>
                <a:spcPct val="0"/>
              </a:spcBef>
            </a:pPr>
            <a:r>
              <a:rPr lang="en-US" sz="900" dirty="0">
                <a:solidFill>
                  <a:srgbClr val="235453"/>
                </a:solidFill>
                <a:latin typeface="Glacial Indifference"/>
                <a:ea typeface="Glacial Indifference"/>
                <a:cs typeface="Glacial Indifference"/>
                <a:sym typeface="Glacial Indifference"/>
              </a:rPr>
              <a:t>2. FAIB may revoke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at any time. In particular, FAIB may revoke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where:</a:t>
            </a:r>
          </a:p>
        </p:txBody>
      </p:sp>
      <p:sp>
        <p:nvSpPr>
          <p:cNvPr id="22" name="TextBox 22"/>
          <p:cNvSpPr txBox="1"/>
          <p:nvPr/>
        </p:nvSpPr>
        <p:spPr>
          <a:xfrm>
            <a:off x="562681" y="8390804"/>
            <a:ext cx="6627172" cy="1363565"/>
          </a:xfrm>
          <a:prstGeom prst="rect">
            <a:avLst/>
          </a:prstGeom>
        </p:spPr>
        <p:txBody>
          <a:bodyPr lIns="0" tIns="0" rIns="0" bIns="0" rtlCol="0" anchor="t">
            <a:spAutoFit/>
          </a:bodyPr>
          <a:lstStyle/>
          <a:p>
            <a:pPr algn="l">
              <a:lnSpc>
                <a:spcPts val="1260"/>
              </a:lnSpc>
            </a:pPr>
            <a:r>
              <a:rPr lang="en-US" sz="900" dirty="0">
                <a:solidFill>
                  <a:srgbClr val="235453"/>
                </a:solidFill>
                <a:latin typeface="Glacial Indifference"/>
                <a:ea typeface="Glacial Indifference"/>
                <a:cs typeface="Glacial Indifference"/>
                <a:sym typeface="Glacial Indifference"/>
              </a:rPr>
              <a:t>A. The Training Provider, in delivering training under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fails to comply with the requirements of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or the schedules.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B. The Training Provider, in delivering training under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fails to comply with relevant FAIB guidance.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C. The Training Provider, in delivering training under this </a:t>
            </a:r>
            <a:r>
              <a:rPr lang="en-US" sz="900" dirty="0" err="1">
                <a:solidFill>
                  <a:srgbClr val="235453"/>
                </a:solidFill>
                <a:latin typeface="Glacial Indifference"/>
                <a:ea typeface="Glacial Indifference"/>
                <a:cs typeface="Glacial Indifference"/>
                <a:sym typeface="Glacial Indifference"/>
              </a:rPr>
              <a:t>licence</a:t>
            </a:r>
            <a:r>
              <a:rPr lang="en-US" sz="900" dirty="0">
                <a:solidFill>
                  <a:srgbClr val="235453"/>
                </a:solidFill>
                <a:latin typeface="Glacial Indifference"/>
                <a:ea typeface="Glacial Indifference"/>
                <a:cs typeface="Glacial Indifference"/>
                <a:sym typeface="Glacial Indifference"/>
              </a:rPr>
              <a:t>, fails to ensure that it’s Trainers/Assessors are registered.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D. The Training Provider must not operate as a franchise or similar scheme on behalf of other First Aid Training Providers </a:t>
            </a:r>
          </a:p>
          <a:p>
            <a:pPr algn="l">
              <a:lnSpc>
                <a:spcPts val="1260"/>
              </a:lnSpc>
            </a:pPr>
            <a:r>
              <a:rPr lang="en-US" sz="900" dirty="0">
                <a:solidFill>
                  <a:srgbClr val="235453"/>
                </a:solidFill>
                <a:latin typeface="Glacial Indifference"/>
                <a:ea typeface="Glacial Indifference"/>
                <a:cs typeface="Glacial Indifference"/>
                <a:sym typeface="Glacial Indifference"/>
              </a:rPr>
              <a:t>e.g. issue first aid certificates on their behalf. </a:t>
            </a:r>
          </a:p>
          <a:p>
            <a:pPr algn="l">
              <a:lnSpc>
                <a:spcPts val="560"/>
              </a:lnSpc>
            </a:pPr>
            <a:endParaRPr lang="en-US" sz="900" dirty="0">
              <a:solidFill>
                <a:srgbClr val="235453"/>
              </a:solidFill>
              <a:latin typeface="Glacial Indifference"/>
              <a:ea typeface="Glacial Indifference"/>
              <a:cs typeface="Glacial Indifference"/>
              <a:sym typeface="Glacial Indifference"/>
            </a:endParaRPr>
          </a:p>
          <a:p>
            <a:pPr algn="l">
              <a:lnSpc>
                <a:spcPts val="1260"/>
              </a:lnSpc>
            </a:pPr>
            <a:r>
              <a:rPr lang="en-US" sz="900" dirty="0">
                <a:solidFill>
                  <a:srgbClr val="235453"/>
                </a:solidFill>
                <a:latin typeface="Glacial Indifference"/>
                <a:ea typeface="Glacial Indifference"/>
                <a:cs typeface="Glacial Indifference"/>
                <a:sym typeface="Glacial Indifference"/>
              </a:rPr>
              <a:t>E. The Training Provider must not intentionally take business away from another FAIB Training Provider using false </a:t>
            </a:r>
            <a:r>
              <a:rPr lang="en-US" sz="900" dirty="0" err="1">
                <a:solidFill>
                  <a:srgbClr val="235453"/>
                </a:solidFill>
                <a:latin typeface="Glacial Indifference"/>
                <a:ea typeface="Glacial Indifference"/>
                <a:cs typeface="Glacial Indifference"/>
                <a:sym typeface="Glacial Indifference"/>
              </a:rPr>
              <a:t>pretences</a:t>
            </a:r>
            <a:r>
              <a:rPr lang="en-US" sz="900" dirty="0">
                <a:solidFill>
                  <a:srgbClr val="235453"/>
                </a:solidFill>
                <a:latin typeface="Glacial Indifference"/>
                <a:ea typeface="Glacial Indifference"/>
                <a:cs typeface="Glacial Indifference"/>
                <a:sym typeface="Glacial Indifference"/>
              </a:rPr>
              <a:t>.</a:t>
            </a:r>
          </a:p>
          <a:p>
            <a:pPr algn="l">
              <a:lnSpc>
                <a:spcPts val="1260"/>
              </a:lnSpc>
              <a:spcBef>
                <a:spcPct val="0"/>
              </a:spcBef>
            </a:pPr>
            <a:endParaRPr lang="en-US" sz="900" dirty="0">
              <a:solidFill>
                <a:srgbClr val="235453"/>
              </a:solidFill>
              <a:latin typeface="Glacial Indifference"/>
              <a:ea typeface="Glacial Indifference"/>
              <a:cs typeface="Glacial Indifference"/>
              <a:sym typeface="Glacial Indifference"/>
            </a:endParaRPr>
          </a:p>
        </p:txBody>
      </p:sp>
      <p:sp>
        <p:nvSpPr>
          <p:cNvPr id="23" name="Freeform 23"/>
          <p:cNvSpPr/>
          <p:nvPr/>
        </p:nvSpPr>
        <p:spPr>
          <a:xfrm flipH="1">
            <a:off x="5753949" y="-775765"/>
            <a:ext cx="2195679" cy="2115836"/>
          </a:xfrm>
          <a:custGeom>
            <a:avLst/>
            <a:gdLst/>
            <a:ahLst/>
            <a:cxnLst/>
            <a:rect l="l" t="t" r="r" b="b"/>
            <a:pathLst>
              <a:path w="2195679" h="2115836">
                <a:moveTo>
                  <a:pt x="2195679" y="0"/>
                </a:moveTo>
                <a:lnTo>
                  <a:pt x="0" y="0"/>
                </a:lnTo>
                <a:lnTo>
                  <a:pt x="0" y="2115836"/>
                </a:lnTo>
                <a:lnTo>
                  <a:pt x="2195679" y="2115836"/>
                </a:lnTo>
                <a:lnTo>
                  <a:pt x="2195679"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GB"/>
          </a:p>
        </p:txBody>
      </p:sp>
      <p:sp>
        <p:nvSpPr>
          <p:cNvPr id="28" name="AutoShape 28"/>
          <p:cNvSpPr/>
          <p:nvPr/>
        </p:nvSpPr>
        <p:spPr>
          <a:xfrm flipH="1" flipV="1">
            <a:off x="3077096" y="10410190"/>
            <a:ext cx="1405809" cy="3107"/>
          </a:xfrm>
          <a:prstGeom prst="line">
            <a:avLst/>
          </a:prstGeom>
          <a:ln w="9525" cap="flat">
            <a:solidFill>
              <a:srgbClr val="235453"/>
            </a:solidFill>
            <a:prstDash val="solid"/>
            <a:headEnd type="none" w="sm" len="sm"/>
            <a:tailEnd type="none" w="sm" len="sm"/>
          </a:ln>
        </p:spPr>
        <p:txBody>
          <a:bodyPr/>
          <a:lstStyle/>
          <a:p>
            <a:endParaRPr lang="en-GB"/>
          </a:p>
        </p:txBody>
      </p:sp>
      <p:sp>
        <p:nvSpPr>
          <p:cNvPr id="29" name="Freeform 29"/>
          <p:cNvSpPr/>
          <p:nvPr/>
        </p:nvSpPr>
        <p:spPr>
          <a:xfrm>
            <a:off x="3332043" y="10029190"/>
            <a:ext cx="895914" cy="296578"/>
          </a:xfrm>
          <a:custGeom>
            <a:avLst/>
            <a:gdLst/>
            <a:ahLst/>
            <a:cxnLst/>
            <a:rect l="l" t="t" r="r" b="b"/>
            <a:pathLst>
              <a:path w="895914" h="296578">
                <a:moveTo>
                  <a:pt x="0" y="0"/>
                </a:moveTo>
                <a:lnTo>
                  <a:pt x="895914" y="0"/>
                </a:lnTo>
                <a:lnTo>
                  <a:pt x="895914" y="296578"/>
                </a:lnTo>
                <a:lnTo>
                  <a:pt x="0" y="296578"/>
                </a:lnTo>
                <a:lnTo>
                  <a:pt x="0" y="0"/>
                </a:lnTo>
                <a:close/>
              </a:path>
            </a:pathLst>
          </a:custGeom>
          <a:blipFill>
            <a:blip r:embed="rId5"/>
            <a:stretch>
              <a:fillRect/>
            </a:stretch>
          </a:blipFill>
        </p:spPr>
        <p:txBody>
          <a:bodyPr/>
          <a:lstStyle/>
          <a:p>
            <a:endParaRPr lang="en-GB"/>
          </a:p>
        </p:txBody>
      </p:sp>
      <p:sp>
        <p:nvSpPr>
          <p:cNvPr id="30" name="TextBox 30"/>
          <p:cNvSpPr txBox="1"/>
          <p:nvPr/>
        </p:nvSpPr>
        <p:spPr>
          <a:xfrm>
            <a:off x="3361479" y="9894546"/>
            <a:ext cx="837041" cy="134644"/>
          </a:xfrm>
          <a:prstGeom prst="rect">
            <a:avLst/>
          </a:prstGeom>
        </p:spPr>
        <p:txBody>
          <a:bodyPr lIns="0" tIns="0" rIns="0" bIns="0" rtlCol="0" anchor="t">
            <a:spAutoFit/>
          </a:bodyPr>
          <a:lstStyle/>
          <a:p>
            <a:pPr marL="0" lvl="0" indent="0" algn="ctr">
              <a:lnSpc>
                <a:spcPts val="1004"/>
              </a:lnSpc>
              <a:spcBef>
                <a:spcPct val="0"/>
              </a:spcBef>
            </a:pPr>
            <a:r>
              <a:rPr lang="en-US" sz="717" b="1" i="1" dirty="0" err="1">
                <a:solidFill>
                  <a:srgbClr val="363434"/>
                </a:solidFill>
                <a:latin typeface="Glacial Indifference Bold Italics"/>
                <a:ea typeface="Glacial Indifference Bold Italics"/>
                <a:cs typeface="Glacial Indifference Bold Italics"/>
                <a:sym typeface="Glacial Indifference Bold Italics"/>
              </a:rPr>
              <a:t>Authorised</a:t>
            </a:r>
            <a:r>
              <a:rPr lang="en-US" sz="717" b="1" i="1" dirty="0">
                <a:solidFill>
                  <a:srgbClr val="363434"/>
                </a:solidFill>
                <a:latin typeface="Glacial Indifference Bold Italics"/>
                <a:ea typeface="Glacial Indifference Bold Italics"/>
                <a:cs typeface="Glacial Indifference Bold Italics"/>
                <a:sym typeface="Glacial Indifference Bold Italics"/>
              </a:rPr>
              <a:t> By : </a:t>
            </a:r>
          </a:p>
        </p:txBody>
      </p:sp>
      <p:sp>
        <p:nvSpPr>
          <p:cNvPr id="31" name="TextBox 31"/>
          <p:cNvSpPr txBox="1"/>
          <p:nvPr/>
        </p:nvSpPr>
        <p:spPr>
          <a:xfrm>
            <a:off x="3502537" y="10257790"/>
            <a:ext cx="554925" cy="103574"/>
          </a:xfrm>
          <a:prstGeom prst="rect">
            <a:avLst/>
          </a:prstGeom>
        </p:spPr>
        <p:txBody>
          <a:bodyPr lIns="0" tIns="0" rIns="0" bIns="0" rtlCol="0" anchor="t">
            <a:spAutoFit/>
          </a:bodyPr>
          <a:lstStyle/>
          <a:p>
            <a:pPr marL="0" lvl="0" indent="0" algn="l">
              <a:lnSpc>
                <a:spcPts val="822"/>
              </a:lnSpc>
              <a:spcBef>
                <a:spcPct val="0"/>
              </a:spcBef>
            </a:pPr>
            <a:r>
              <a:rPr lang="en-US" sz="587">
                <a:solidFill>
                  <a:srgbClr val="363434"/>
                </a:solidFill>
                <a:latin typeface="Glacial Indifference"/>
                <a:ea typeface="Glacial Indifference"/>
                <a:cs typeface="Glacial Indifference"/>
                <a:sym typeface="Glacial Indifference"/>
              </a:rPr>
              <a:t>Ian Kershaw MBE</a:t>
            </a:r>
          </a:p>
        </p:txBody>
      </p:sp>
      <p:sp>
        <p:nvSpPr>
          <p:cNvPr id="32" name="TextBox 32"/>
          <p:cNvSpPr txBox="1"/>
          <p:nvPr/>
        </p:nvSpPr>
        <p:spPr>
          <a:xfrm>
            <a:off x="310918" y="91019"/>
            <a:ext cx="2044024" cy="191134"/>
          </a:xfrm>
          <a:prstGeom prst="rect">
            <a:avLst/>
          </a:prstGeom>
        </p:spPr>
        <p:txBody>
          <a:bodyPr lIns="0" tIns="0" rIns="0" bIns="0" rtlCol="0" anchor="t">
            <a:spAutoFit/>
          </a:bodyPr>
          <a:lstStyle/>
          <a:p>
            <a:pPr marL="0" lvl="0" indent="0" algn="ctr">
              <a:lnSpc>
                <a:spcPts val="1540"/>
              </a:lnSpc>
              <a:spcBef>
                <a:spcPct val="0"/>
              </a:spcBef>
            </a:pPr>
            <a:r>
              <a:rPr lang="en-US" sz="1100" i="1">
                <a:solidFill>
                  <a:srgbClr val="363765">
                    <a:alpha val="84706"/>
                  </a:srgbClr>
                </a:solidFill>
                <a:latin typeface="Glacial Indifference Italics"/>
                <a:ea typeface="Glacial Indifference Italics"/>
                <a:cs typeface="Glacial Indifference Italics"/>
                <a:sym typeface="Glacial Indifference Italics"/>
              </a:rPr>
              <a:t>ISO 9001 (2015) OP APPENDIX (6)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7914090-f47f-4121-974f-227c293cedfc">
      <Terms xmlns="http://schemas.microsoft.com/office/infopath/2007/PartnerControls"/>
    </lcf76f155ced4ddcb4097134ff3c332f>
    <TaxCatchAll xmlns="9687b71e-b521-48d9-b284-3585a312961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93F9EFE66E9F44E9ABB41C81EEC4E61" ma:contentTypeVersion="16" ma:contentTypeDescription="Create a new document." ma:contentTypeScope="" ma:versionID="067f8199d9eb67ec80dee9e8104a6c78">
  <xsd:schema xmlns:xsd="http://www.w3.org/2001/XMLSchema" xmlns:xs="http://www.w3.org/2001/XMLSchema" xmlns:p="http://schemas.microsoft.com/office/2006/metadata/properties" xmlns:ns2="87914090-f47f-4121-974f-227c293cedfc" xmlns:ns3="9687b71e-b521-48d9-b284-3585a3129616" targetNamespace="http://schemas.microsoft.com/office/2006/metadata/properties" ma:root="true" ma:fieldsID="e7db68c87092934da703a304c400bb4e" ns2:_="" ns3:_="">
    <xsd:import namespace="87914090-f47f-4121-974f-227c293cedfc"/>
    <xsd:import namespace="9687b71e-b521-48d9-b284-3585a312961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914090-f47f-4121-974f-227c293cedf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bb14de3-b209-4f13-85a0-24bbb385a14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87b71e-b521-48d9-b284-3585a312961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19a7228-f088-4319-9cd7-b3bdf3f721ff}" ma:internalName="TaxCatchAll" ma:showField="CatchAllData" ma:web="9687b71e-b521-48d9-b284-3585a3129616">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F2028B-6345-43DF-9AFB-ABCC2035AF04}">
  <ds:schemaRefs>
    <ds:schemaRef ds:uri="http://schemas.microsoft.com/sharepoint/v3/contenttype/forms"/>
  </ds:schemaRefs>
</ds:datastoreItem>
</file>

<file path=customXml/itemProps2.xml><?xml version="1.0" encoding="utf-8"?>
<ds:datastoreItem xmlns:ds="http://schemas.openxmlformats.org/officeDocument/2006/customXml" ds:itemID="{E0FC3157-8B69-4F01-B5E8-3D1EDEC87D66}">
  <ds:schemaRefs>
    <ds:schemaRef ds:uri="87914090-f47f-4121-974f-227c293cedfc"/>
    <ds:schemaRef ds:uri="9687b71e-b521-48d9-b284-3585a312961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A2C70B3-C623-4885-8373-ABDD53FFA3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914090-f47f-4121-974f-227c293cedfc"/>
    <ds:schemaRef ds:uri="9687b71e-b521-48d9-b284-3585a31296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TotalTime>
  <Words>885</Words>
  <Application>Microsoft Office PowerPoint</Application>
  <PresentationFormat>Custom</PresentationFormat>
  <Paragraphs>65</Paragraphs>
  <Slides>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Calibri</vt:lpstr>
      <vt:lpstr>Montserrat Classic</vt:lpstr>
      <vt:lpstr>Glacial Indifference Italics</vt:lpstr>
      <vt:lpstr>Glacial Indifference</vt:lpstr>
      <vt:lpstr>Montserrat ExtraBold</vt:lpstr>
      <vt:lpstr>Glacial Indifference Bold Italics</vt:lpstr>
      <vt:lpstr>Glacial Indifference Bold</vt:lpstr>
      <vt:lpstr>Montserrat Classic Bold</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FAIB 5 YEAR LICENCE</dc:title>
  <dc:creator>Claire</dc:creator>
  <cp:lastModifiedBy>Mark Kershaw</cp:lastModifiedBy>
  <cp:revision>4</cp:revision>
  <dcterms:created xsi:type="dcterms:W3CDTF">2006-08-16T00:00:00Z</dcterms:created>
  <dcterms:modified xsi:type="dcterms:W3CDTF">2025-10-24T21:13:48Z</dcterms:modified>
  <dc:identifier>DAFuODwpeJs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0x010100593F9EFE66E9F44E9ABB41C81EEC4E61</vt:lpwstr>
  </property>
</Properties>
</file>