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FFFF"/>
    <a:srgbClr val="0000FF"/>
    <a:srgbClr val="CCFFCC"/>
    <a:srgbClr val="99FF99"/>
    <a:srgbClr val="00FFFF"/>
    <a:srgbClr val="CCECFF"/>
    <a:srgbClr val="FF99FF"/>
    <a:srgbClr val="99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1" autoAdjust="0"/>
    <p:restoredTop sz="94563" autoAdjust="0"/>
  </p:normalViewPr>
  <p:slideViewPr>
    <p:cSldViewPr>
      <p:cViewPr varScale="1">
        <p:scale>
          <a:sx n="106" d="100"/>
          <a:sy n="106" d="100"/>
        </p:scale>
        <p:origin x="178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09600" y="6477000"/>
            <a:ext cx="1676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000" dirty="0">
                <a:latin typeface="Century Gothic" panose="020B0502020202020204" pitchFamily="34" charset="0"/>
              </a:rPr>
              <a:t>© 2016 Crowd Bootstrap</a:t>
            </a:r>
          </a:p>
        </p:txBody>
      </p:sp>
    </p:spTree>
    <p:extLst>
      <p:ext uri="{BB962C8B-B14F-4D97-AF65-F5344CB8AC3E}">
        <p14:creationId xmlns:p14="http://schemas.microsoft.com/office/powerpoint/2010/main" val="24668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2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2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99E3-E218-4709-A2E8-A96D194FEE01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E276-C6EC-4085-80C7-3561ED28C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/>
          <p:cNvSpPr/>
          <p:nvPr/>
        </p:nvSpPr>
        <p:spPr>
          <a:xfrm>
            <a:off x="152400" y="685800"/>
            <a:ext cx="88392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ElapsedTimeExtension"/>
          <p:cNvSpPr/>
          <p:nvPr>
            <p:custDataLst>
              <p:tags r:id="rId1"/>
            </p:custDataLst>
          </p:nvPr>
        </p:nvSpPr>
        <p:spPr>
          <a:xfrm>
            <a:off x="158982" y="685800"/>
            <a:ext cx="8839200" cy="4572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0000"/>
                  <a:lumOff val="80000"/>
                </a:schemeClr>
              </a:gs>
              <a:gs pos="0">
                <a:srgbClr val="CC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H="1">
            <a:off x="2341616" y="3088992"/>
            <a:ext cx="4461" cy="416208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7666813" y="3039338"/>
            <a:ext cx="20584" cy="1330534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8054274" y="2571899"/>
            <a:ext cx="4683" cy="323277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092815" y="2971593"/>
            <a:ext cx="2967" cy="1343915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52400" y="76200"/>
            <a:ext cx="88392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5709547" y="2509530"/>
            <a:ext cx="3429" cy="196531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2226938" y="2509262"/>
            <a:ext cx="2851" cy="355255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7525625" y="1752600"/>
            <a:ext cx="14965" cy="1209192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6982796" y="2543627"/>
            <a:ext cx="13416" cy="498266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ounded Rectangle 237"/>
          <p:cNvSpPr/>
          <p:nvPr/>
        </p:nvSpPr>
        <p:spPr>
          <a:xfrm>
            <a:off x="7086600" y="990600"/>
            <a:ext cx="961387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 flipH="1">
            <a:off x="6324600" y="1750045"/>
            <a:ext cx="14965" cy="1209192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5848137" y="990600"/>
            <a:ext cx="990599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5257800" y="1793666"/>
            <a:ext cx="946976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 flipH="1">
            <a:off x="5102944" y="1752600"/>
            <a:ext cx="5752" cy="1098383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4540294" y="2499556"/>
            <a:ext cx="13416" cy="498266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4038600" y="1793666"/>
            <a:ext cx="946976" cy="644734"/>
          </a:xfrm>
          <a:prstGeom prst="roundRect">
            <a:avLst/>
          </a:prstGeom>
          <a:solidFill>
            <a:srgbClr val="FF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4648200" y="990600"/>
            <a:ext cx="961387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4" name="Straight Connector 213"/>
          <p:cNvCxnSpPr/>
          <p:nvPr/>
        </p:nvCxnSpPr>
        <p:spPr>
          <a:xfrm flipH="1">
            <a:off x="3936165" y="1676400"/>
            <a:ext cx="8846" cy="1270000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3458213" y="990600"/>
            <a:ext cx="961387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3332216" y="2468195"/>
            <a:ext cx="3429" cy="196531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2895600" y="1793666"/>
            <a:ext cx="946976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>
            <a:off x="2362200" y="990600"/>
            <a:ext cx="961387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752600" y="1793666"/>
            <a:ext cx="946976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1248412" y="990600"/>
            <a:ext cx="961387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00643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854718" y="1061148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Execute</a:t>
            </a:r>
          </a:p>
          <a:p>
            <a:pPr algn="ctr" fontAlgn="b"/>
            <a:r>
              <a:rPr lang="en-US" sz="1200" b="1" dirty="0"/>
              <a:t>Pilot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26396" y="1900535"/>
            <a:ext cx="1016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Engage </a:t>
            </a:r>
          </a:p>
          <a:p>
            <a:pPr algn="ctr" fontAlgn="b"/>
            <a:r>
              <a:rPr lang="en-US" sz="1200" b="1" dirty="0"/>
              <a:t>Co Founders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3400" y="1868269"/>
            <a:ext cx="91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Problem/</a:t>
            </a:r>
          </a:p>
          <a:p>
            <a:pPr algn="ctr" fontAlgn="b"/>
            <a:r>
              <a:rPr lang="en-US" sz="1200" b="1" dirty="0"/>
              <a:t>Solution Fit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295401" y="1066800"/>
            <a:ext cx="91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Secondary</a:t>
            </a:r>
          </a:p>
          <a:p>
            <a:pPr algn="ctr" fontAlgn="b"/>
            <a:r>
              <a:rPr lang="en-US" sz="1200" b="1" dirty="0"/>
              <a:t>Research</a:t>
            </a:r>
            <a:endParaRPr lang="en-US" sz="1200" dirty="0"/>
          </a:p>
        </p:txBody>
      </p:sp>
      <p:sp>
        <p:nvSpPr>
          <p:cNvPr id="91" name="Flowchart: Decision 90"/>
          <p:cNvSpPr/>
          <p:nvPr/>
        </p:nvSpPr>
        <p:spPr>
          <a:xfrm>
            <a:off x="2174273" y="2474361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438400" y="990600"/>
            <a:ext cx="814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Business</a:t>
            </a:r>
          </a:p>
          <a:p>
            <a:pPr algn="ctr" fontAlgn="b"/>
            <a:r>
              <a:rPr lang="en-US" sz="1200" b="1" dirty="0"/>
              <a:t>Model</a:t>
            </a:r>
          </a:p>
          <a:p>
            <a:pPr algn="ctr" fontAlgn="b"/>
            <a:r>
              <a:rPr lang="en-US" sz="1200" b="1" dirty="0"/>
              <a:t>Canvas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019800" y="2665321"/>
            <a:ext cx="111232" cy="231186"/>
            <a:chOff x="1464795" y="2435814"/>
            <a:chExt cx="111232" cy="231186"/>
          </a:xfrm>
          <a:solidFill>
            <a:srgbClr val="00FF00"/>
          </a:solidFill>
        </p:grpSpPr>
        <p:cxnSp>
          <p:nvCxnSpPr>
            <p:cNvPr id="119" name="Straight Connector 118"/>
            <p:cNvCxnSpPr/>
            <p:nvPr/>
          </p:nvCxnSpPr>
          <p:spPr>
            <a:xfrm>
              <a:off x="1520033" y="2438400"/>
              <a:ext cx="0" cy="228600"/>
            </a:xfrm>
            <a:prstGeom prst="lin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Decision 117"/>
            <p:cNvSpPr/>
            <p:nvPr/>
          </p:nvSpPr>
          <p:spPr>
            <a:xfrm>
              <a:off x="1464795" y="2435814"/>
              <a:ext cx="111232" cy="121317"/>
            </a:xfrm>
            <a:prstGeom prst="flowChartDecisio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505201" y="1066800"/>
            <a:ext cx="91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Explainer</a:t>
            </a:r>
          </a:p>
          <a:p>
            <a:pPr algn="ctr" fontAlgn="b"/>
            <a:r>
              <a:rPr lang="en-US" sz="1200" b="1" dirty="0"/>
              <a:t>Video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279046" y="2467077"/>
            <a:ext cx="111232" cy="231186"/>
            <a:chOff x="1464795" y="2435814"/>
            <a:chExt cx="111232" cy="231186"/>
          </a:xfrm>
          <a:solidFill>
            <a:srgbClr val="00FF00"/>
          </a:solidFill>
        </p:grpSpPr>
        <p:cxnSp>
          <p:nvCxnSpPr>
            <p:cNvPr id="99" name="Straight Connector 98"/>
            <p:cNvCxnSpPr/>
            <p:nvPr/>
          </p:nvCxnSpPr>
          <p:spPr>
            <a:xfrm>
              <a:off x="1520033" y="2438400"/>
              <a:ext cx="0" cy="228600"/>
            </a:xfrm>
            <a:prstGeom prst="lin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Decision 97"/>
            <p:cNvSpPr/>
            <p:nvPr/>
          </p:nvSpPr>
          <p:spPr>
            <a:xfrm>
              <a:off x="1464795" y="2435814"/>
              <a:ext cx="111232" cy="121317"/>
            </a:xfrm>
            <a:prstGeom prst="flowChartDecisio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2919393" y="1900535"/>
            <a:ext cx="814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Landing Page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7086600" y="1170801"/>
            <a:ext cx="936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Launch</a:t>
            </a:r>
          </a:p>
        </p:txBody>
      </p:sp>
      <p:sp>
        <p:nvSpPr>
          <p:cNvPr id="163" name="Flowchart: Decision 162"/>
          <p:cNvSpPr/>
          <p:nvPr/>
        </p:nvSpPr>
        <p:spPr>
          <a:xfrm>
            <a:off x="5049784" y="1675987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Decision 165"/>
          <p:cNvSpPr/>
          <p:nvPr/>
        </p:nvSpPr>
        <p:spPr>
          <a:xfrm>
            <a:off x="3883838" y="1667380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648200" y="1066800"/>
            <a:ext cx="931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Startup</a:t>
            </a:r>
          </a:p>
          <a:p>
            <a:pPr algn="ctr" fontAlgn="b"/>
            <a:r>
              <a:rPr lang="en-US" sz="1200" b="1" dirty="0"/>
              <a:t>Team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257800" y="1900535"/>
            <a:ext cx="966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Build MVP</a:t>
            </a:r>
          </a:p>
          <a:p>
            <a:pPr algn="ctr" fontAlgn="b"/>
            <a:r>
              <a:rPr lang="en-US" sz="1200" b="1" dirty="0"/>
              <a:t>Backend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038600" y="1900535"/>
            <a:ext cx="92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Product/</a:t>
            </a:r>
          </a:p>
          <a:p>
            <a:pPr algn="ctr" fontAlgn="b"/>
            <a:r>
              <a:rPr lang="en-US" sz="1200" b="1" dirty="0"/>
              <a:t>Market Fit</a:t>
            </a:r>
          </a:p>
        </p:txBody>
      </p:sp>
      <p:sp>
        <p:nvSpPr>
          <p:cNvPr id="189" name="Flowchart: Decision 188"/>
          <p:cNvSpPr/>
          <p:nvPr/>
        </p:nvSpPr>
        <p:spPr>
          <a:xfrm>
            <a:off x="6283949" y="1669132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04531" y="2586267"/>
            <a:ext cx="6503" cy="472542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955568" y="2480993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658611" y="1737484"/>
            <a:ext cx="4030" cy="1263138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1601782" y="1674571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2800369" y="1630646"/>
            <a:ext cx="2972" cy="1073317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/>
          <p:cNvSpPr/>
          <p:nvPr/>
        </p:nvSpPr>
        <p:spPr>
          <a:xfrm>
            <a:off x="2745991" y="1661272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Flowchart: Decision 216"/>
          <p:cNvSpPr/>
          <p:nvPr/>
        </p:nvSpPr>
        <p:spPr>
          <a:xfrm>
            <a:off x="4494960" y="2471150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Decision 232"/>
          <p:cNvSpPr/>
          <p:nvPr/>
        </p:nvSpPr>
        <p:spPr>
          <a:xfrm>
            <a:off x="5651624" y="2457252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6477000" y="1828800"/>
            <a:ext cx="946976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455059" y="1905000"/>
            <a:ext cx="1012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Setup Operations</a:t>
            </a:r>
            <a:endParaRPr lang="en-US" sz="1200" dirty="0"/>
          </a:p>
        </p:txBody>
      </p:sp>
      <p:sp>
        <p:nvSpPr>
          <p:cNvPr id="243" name="Flowchart: Decision 242"/>
          <p:cNvSpPr/>
          <p:nvPr/>
        </p:nvSpPr>
        <p:spPr>
          <a:xfrm>
            <a:off x="6937031" y="2482968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Decision 246"/>
          <p:cNvSpPr/>
          <p:nvPr/>
        </p:nvSpPr>
        <p:spPr>
          <a:xfrm>
            <a:off x="7484974" y="1675987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0021" y="2743200"/>
            <a:ext cx="8412480" cy="449814"/>
          </a:xfrm>
          <a:custGeom>
            <a:avLst/>
            <a:gdLst>
              <a:gd name="connsiteX0" fmla="*/ 0 w 8400219"/>
              <a:gd name="connsiteY0" fmla="*/ 80692 h 449814"/>
              <a:gd name="connsiteX1" fmla="*/ 1208015 w 8400219"/>
              <a:gd name="connsiteY1" fmla="*/ 449807 h 449814"/>
              <a:gd name="connsiteX2" fmla="*/ 2734811 w 8400219"/>
              <a:gd name="connsiteY2" fmla="*/ 72303 h 449814"/>
              <a:gd name="connsiteX3" fmla="*/ 4261608 w 8400219"/>
              <a:gd name="connsiteY3" fmla="*/ 433029 h 449814"/>
              <a:gd name="connsiteX4" fmla="*/ 5645791 w 8400219"/>
              <a:gd name="connsiteY4" fmla="*/ 38747 h 449814"/>
              <a:gd name="connsiteX5" fmla="*/ 7080309 w 8400219"/>
              <a:gd name="connsiteY5" fmla="*/ 441418 h 449814"/>
              <a:gd name="connsiteX6" fmla="*/ 8237989 w 8400219"/>
              <a:gd name="connsiteY6" fmla="*/ 38747 h 449814"/>
              <a:gd name="connsiteX7" fmla="*/ 8363824 w 8400219"/>
              <a:gd name="connsiteY7" fmla="*/ 38747 h 44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219" h="449814">
                <a:moveTo>
                  <a:pt x="0" y="80692"/>
                </a:moveTo>
                <a:cubicBezTo>
                  <a:pt x="376106" y="265948"/>
                  <a:pt x="752213" y="451205"/>
                  <a:pt x="1208015" y="449807"/>
                </a:cubicBezTo>
                <a:cubicBezTo>
                  <a:pt x="1663817" y="448409"/>
                  <a:pt x="2225879" y="75099"/>
                  <a:pt x="2734811" y="72303"/>
                </a:cubicBezTo>
                <a:cubicBezTo>
                  <a:pt x="3243743" y="69507"/>
                  <a:pt x="3776445" y="438622"/>
                  <a:pt x="4261608" y="433029"/>
                </a:cubicBezTo>
                <a:cubicBezTo>
                  <a:pt x="4746771" y="427436"/>
                  <a:pt x="5176008" y="37349"/>
                  <a:pt x="5645791" y="38747"/>
                </a:cubicBezTo>
                <a:cubicBezTo>
                  <a:pt x="6115574" y="40145"/>
                  <a:pt x="6648276" y="441418"/>
                  <a:pt x="7080309" y="441418"/>
                </a:cubicBezTo>
                <a:cubicBezTo>
                  <a:pt x="7512342" y="441418"/>
                  <a:pt x="8024070" y="105859"/>
                  <a:pt x="8237989" y="38747"/>
                </a:cubicBezTo>
                <a:cubicBezTo>
                  <a:pt x="8451908" y="-28365"/>
                  <a:pt x="8407866" y="5191"/>
                  <a:pt x="8363824" y="38747"/>
                </a:cubicBezTo>
              </a:path>
            </a:pathLst>
          </a:custGeom>
          <a:noFill/>
          <a:ln w="381000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ounded Rectangle 238"/>
          <p:cNvSpPr/>
          <p:nvPr/>
        </p:nvSpPr>
        <p:spPr>
          <a:xfrm>
            <a:off x="7192013" y="4460666"/>
            <a:ext cx="968078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7065500" y="3124089"/>
            <a:ext cx="5629" cy="416208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6575722" y="3639197"/>
            <a:ext cx="968078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5279812" y="3124200"/>
            <a:ext cx="7201" cy="1232581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451688" y="3015930"/>
            <a:ext cx="20584" cy="1330534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5937417" y="4460666"/>
            <a:ext cx="1149183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867400" y="2946400"/>
            <a:ext cx="12515" cy="594008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4852335" y="4460666"/>
            <a:ext cx="968078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/>
          <p:cNvSpPr/>
          <p:nvPr/>
        </p:nvSpPr>
        <p:spPr>
          <a:xfrm>
            <a:off x="5385735" y="3622466"/>
            <a:ext cx="968078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4700819" y="3088992"/>
            <a:ext cx="5629" cy="416208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4213522" y="3622466"/>
            <a:ext cx="968078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>
            <a:off x="2994322" y="3622466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2906452" y="2968107"/>
            <a:ext cx="5069" cy="1388674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2460922" y="4460666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1851322" y="3622466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1752985" y="3339419"/>
            <a:ext cx="1572" cy="1003981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1295400" y="4460666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 flipH="1">
            <a:off x="1178519" y="3338981"/>
            <a:ext cx="3429" cy="196531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685800" y="3622466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553200" y="3620869"/>
            <a:ext cx="1020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Launch &amp; Growth Strategy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867400" y="4459069"/>
            <a:ext cx="1257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Pivot/Optimize</a:t>
            </a:r>
          </a:p>
          <a:p>
            <a:pPr algn="ctr" fontAlgn="b"/>
            <a:r>
              <a:rPr lang="en-US" sz="1200" b="1" dirty="0"/>
              <a:t>MVP &amp; Business 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14600" y="4529407"/>
            <a:ext cx="806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IP</a:t>
            </a:r>
          </a:p>
          <a:p>
            <a:pPr algn="ctr" fontAlgn="b"/>
            <a:r>
              <a:rPr lang="en-US" sz="1200" b="1" dirty="0"/>
              <a:t>Strategy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21476" y="3385559"/>
            <a:ext cx="111232" cy="228600"/>
            <a:chOff x="1623645" y="3019386"/>
            <a:chExt cx="111232" cy="228600"/>
          </a:xfrm>
          <a:solidFill>
            <a:srgbClr val="00FF00"/>
          </a:solidFill>
        </p:grpSpPr>
        <p:cxnSp>
          <p:nvCxnSpPr>
            <p:cNvPr id="42" name="Straight Connector 41"/>
            <p:cNvCxnSpPr/>
            <p:nvPr/>
          </p:nvCxnSpPr>
          <p:spPr>
            <a:xfrm>
              <a:off x="1675832" y="3019386"/>
              <a:ext cx="0" cy="228600"/>
            </a:xfrm>
            <a:prstGeom prst="line">
              <a:avLst/>
            </a:prstGeom>
            <a:grpFill/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Decision 2"/>
            <p:cNvSpPr/>
            <p:nvPr/>
          </p:nvSpPr>
          <p:spPr>
            <a:xfrm>
              <a:off x="1623645" y="3095586"/>
              <a:ext cx="111232" cy="121317"/>
            </a:xfrm>
            <a:prstGeom prst="flowChartDecision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lowchart: Decision 52"/>
          <p:cNvSpPr/>
          <p:nvPr/>
        </p:nvSpPr>
        <p:spPr>
          <a:xfrm>
            <a:off x="2286000" y="3468674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11899" y="3810000"/>
            <a:ext cx="919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 err="1"/>
              <a:t>Pretotype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1240627" y="4529407"/>
            <a:ext cx="1068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Elevator</a:t>
            </a:r>
          </a:p>
          <a:p>
            <a:pPr algn="ctr" fontAlgn="b"/>
            <a:r>
              <a:rPr lang="en-US" sz="1200" b="1" dirty="0"/>
              <a:t>Pitch</a:t>
            </a:r>
            <a:endParaRPr lang="en-U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5380171" y="3620869"/>
            <a:ext cx="935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User Acceptance Testing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15575" y="3620869"/>
            <a:ext cx="88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Market Entry Strategy</a:t>
            </a:r>
            <a:endParaRPr lang="en-US" sz="1200" dirty="0"/>
          </a:p>
        </p:txBody>
      </p:sp>
      <p:sp>
        <p:nvSpPr>
          <p:cNvPr id="101" name="Flowchart: Decision 100"/>
          <p:cNvSpPr/>
          <p:nvPr/>
        </p:nvSpPr>
        <p:spPr>
          <a:xfrm>
            <a:off x="4643015" y="3466876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906013" y="4567535"/>
            <a:ext cx="814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Pitch</a:t>
            </a:r>
          </a:p>
          <a:p>
            <a:pPr algn="ctr" fontAlgn="b"/>
            <a:r>
              <a:rPr lang="en-US" sz="1200" b="1" dirty="0"/>
              <a:t>Deck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2986765" y="3729335"/>
            <a:ext cx="931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MVP</a:t>
            </a:r>
          </a:p>
          <a:p>
            <a:pPr algn="ctr" fontAlgn="b"/>
            <a:r>
              <a:rPr lang="en-US" sz="1200" b="1" dirty="0"/>
              <a:t>Front End</a:t>
            </a:r>
          </a:p>
        </p:txBody>
      </p:sp>
      <p:sp>
        <p:nvSpPr>
          <p:cNvPr id="120" name="Flowchart: Decision 119"/>
          <p:cNvSpPr/>
          <p:nvPr/>
        </p:nvSpPr>
        <p:spPr>
          <a:xfrm>
            <a:off x="5826185" y="3461759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Flowchart: Decision 152"/>
          <p:cNvSpPr/>
          <p:nvPr/>
        </p:nvSpPr>
        <p:spPr>
          <a:xfrm rot="10800000">
            <a:off x="6415427" y="4298283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7" name="Flowchart: Decision 156"/>
          <p:cNvSpPr/>
          <p:nvPr/>
        </p:nvSpPr>
        <p:spPr>
          <a:xfrm>
            <a:off x="7012698" y="3474853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lowchart: Decision 121"/>
          <p:cNvSpPr/>
          <p:nvPr/>
        </p:nvSpPr>
        <p:spPr>
          <a:xfrm rot="10800000">
            <a:off x="5232870" y="4302597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6" name="Flowchart: Decision 125"/>
          <p:cNvSpPr/>
          <p:nvPr/>
        </p:nvSpPr>
        <p:spPr>
          <a:xfrm rot="10800000">
            <a:off x="2860568" y="4298283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Lean </a:t>
            </a:r>
            <a:r>
              <a:rPr lang="en-US" sz="4000" b="1"/>
              <a:t>Startup Roadmap®</a:t>
            </a:r>
            <a:endParaRPr lang="en-US" sz="4000" b="1" dirty="0"/>
          </a:p>
        </p:txBody>
      </p:sp>
      <p:sp>
        <p:nvSpPr>
          <p:cNvPr id="105" name="Rectangle 104"/>
          <p:cNvSpPr/>
          <p:nvPr/>
        </p:nvSpPr>
        <p:spPr>
          <a:xfrm>
            <a:off x="1848986" y="3729335"/>
            <a:ext cx="970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Distribution Strategy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14535" y="4459069"/>
            <a:ext cx="936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Execute Growth Strategy</a:t>
            </a:r>
          </a:p>
        </p:txBody>
      </p:sp>
      <p:sp>
        <p:nvSpPr>
          <p:cNvPr id="136" name="Flowchart: Decision 135"/>
          <p:cNvSpPr/>
          <p:nvPr/>
        </p:nvSpPr>
        <p:spPr>
          <a:xfrm rot="10800000">
            <a:off x="7634245" y="4304979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0" name="Flowchart: Decision 189"/>
          <p:cNvSpPr/>
          <p:nvPr/>
        </p:nvSpPr>
        <p:spPr>
          <a:xfrm>
            <a:off x="1705614" y="4298283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3444036" y="2971800"/>
            <a:ext cx="5548" cy="568534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3393968" y="3460083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 122"/>
          <p:cNvSpPr/>
          <p:nvPr/>
        </p:nvSpPr>
        <p:spPr>
          <a:xfrm>
            <a:off x="304800" y="2743200"/>
            <a:ext cx="8412480" cy="449814"/>
          </a:xfrm>
          <a:custGeom>
            <a:avLst/>
            <a:gdLst>
              <a:gd name="connsiteX0" fmla="*/ 0 w 8400219"/>
              <a:gd name="connsiteY0" fmla="*/ 80692 h 449814"/>
              <a:gd name="connsiteX1" fmla="*/ 1208015 w 8400219"/>
              <a:gd name="connsiteY1" fmla="*/ 449807 h 449814"/>
              <a:gd name="connsiteX2" fmla="*/ 2734811 w 8400219"/>
              <a:gd name="connsiteY2" fmla="*/ 72303 h 449814"/>
              <a:gd name="connsiteX3" fmla="*/ 4261608 w 8400219"/>
              <a:gd name="connsiteY3" fmla="*/ 433029 h 449814"/>
              <a:gd name="connsiteX4" fmla="*/ 5645791 w 8400219"/>
              <a:gd name="connsiteY4" fmla="*/ 38747 h 449814"/>
              <a:gd name="connsiteX5" fmla="*/ 7080309 w 8400219"/>
              <a:gd name="connsiteY5" fmla="*/ 441418 h 449814"/>
              <a:gd name="connsiteX6" fmla="*/ 8237989 w 8400219"/>
              <a:gd name="connsiteY6" fmla="*/ 38747 h 449814"/>
              <a:gd name="connsiteX7" fmla="*/ 8363824 w 8400219"/>
              <a:gd name="connsiteY7" fmla="*/ 38747 h 44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219" h="449814">
                <a:moveTo>
                  <a:pt x="0" y="80692"/>
                </a:moveTo>
                <a:cubicBezTo>
                  <a:pt x="376106" y="265948"/>
                  <a:pt x="752213" y="451205"/>
                  <a:pt x="1208015" y="449807"/>
                </a:cubicBezTo>
                <a:cubicBezTo>
                  <a:pt x="1663817" y="448409"/>
                  <a:pt x="2225879" y="75099"/>
                  <a:pt x="2734811" y="72303"/>
                </a:cubicBezTo>
                <a:cubicBezTo>
                  <a:pt x="3243743" y="69507"/>
                  <a:pt x="3776445" y="438622"/>
                  <a:pt x="4261608" y="433029"/>
                </a:cubicBezTo>
                <a:cubicBezTo>
                  <a:pt x="4746771" y="427436"/>
                  <a:pt x="5176008" y="37349"/>
                  <a:pt x="5645791" y="38747"/>
                </a:cubicBezTo>
                <a:cubicBezTo>
                  <a:pt x="6115574" y="40145"/>
                  <a:pt x="6648276" y="441418"/>
                  <a:pt x="7080309" y="441418"/>
                </a:cubicBezTo>
                <a:cubicBezTo>
                  <a:pt x="7512342" y="441418"/>
                  <a:pt x="8024070" y="105859"/>
                  <a:pt x="8237989" y="38747"/>
                </a:cubicBezTo>
                <a:cubicBezTo>
                  <a:pt x="8451908" y="-28365"/>
                  <a:pt x="8407866" y="5191"/>
                  <a:pt x="8363824" y="3874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ounded Rectangle 251"/>
          <p:cNvSpPr/>
          <p:nvPr/>
        </p:nvSpPr>
        <p:spPr>
          <a:xfrm>
            <a:off x="7639831" y="1824749"/>
            <a:ext cx="946976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7620000" y="1828800"/>
            <a:ext cx="966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Optimize &amp; Accelerate Growth</a:t>
            </a:r>
          </a:p>
        </p:txBody>
      </p:sp>
      <p:sp>
        <p:nvSpPr>
          <p:cNvPr id="254" name="Flowchart: Decision 253"/>
          <p:cNvSpPr/>
          <p:nvPr/>
        </p:nvSpPr>
        <p:spPr>
          <a:xfrm>
            <a:off x="8001000" y="2496472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416175" y="762000"/>
            <a:ext cx="557788" cy="250686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81000" y="762000"/>
            <a:ext cx="533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dirty="0"/>
              <a:t>Done</a:t>
            </a:r>
          </a:p>
        </p:txBody>
      </p:sp>
      <p:sp>
        <p:nvSpPr>
          <p:cNvPr id="257" name="Rounded Rectangle 256"/>
          <p:cNvSpPr/>
          <p:nvPr/>
        </p:nvSpPr>
        <p:spPr>
          <a:xfrm>
            <a:off x="416175" y="1094601"/>
            <a:ext cx="557788" cy="250686"/>
          </a:xfrm>
          <a:prstGeom prst="roundRect">
            <a:avLst/>
          </a:prstGeom>
          <a:solidFill>
            <a:srgbClr val="FF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81000" y="1066800"/>
            <a:ext cx="669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dirty="0"/>
              <a:t>Started</a:t>
            </a:r>
          </a:p>
        </p:txBody>
      </p:sp>
      <p:sp>
        <p:nvSpPr>
          <p:cNvPr id="259" name="Rounded Rectangle 258"/>
          <p:cNvSpPr/>
          <p:nvPr/>
        </p:nvSpPr>
        <p:spPr>
          <a:xfrm>
            <a:off x="416175" y="1447800"/>
            <a:ext cx="557788" cy="250686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81000" y="1447800"/>
            <a:ext cx="5904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dirty="0"/>
              <a:t>Future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3603922" y="4460666"/>
            <a:ext cx="968078" cy="644734"/>
          </a:xfrm>
          <a:prstGeom prst="roundRect">
            <a:avLst/>
          </a:prstGeom>
          <a:solidFill>
            <a:srgbClr val="00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658381" y="4529407"/>
            <a:ext cx="837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Primary</a:t>
            </a:r>
          </a:p>
          <a:p>
            <a:pPr algn="ctr" fontAlgn="b"/>
            <a:r>
              <a:rPr lang="en-US" sz="1200" b="1" dirty="0"/>
              <a:t>Research</a:t>
            </a:r>
            <a:endParaRPr lang="en-US" sz="1200" dirty="0"/>
          </a:p>
        </p:txBody>
      </p:sp>
      <p:sp>
        <p:nvSpPr>
          <p:cNvPr id="265" name="Flowchart: Decision 264"/>
          <p:cNvSpPr/>
          <p:nvPr/>
        </p:nvSpPr>
        <p:spPr>
          <a:xfrm rot="10800000">
            <a:off x="4038600" y="4304978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4" name="Rounded Rectangle 251"/>
          <p:cNvSpPr/>
          <p:nvPr/>
        </p:nvSpPr>
        <p:spPr>
          <a:xfrm>
            <a:off x="7816024" y="3622466"/>
            <a:ext cx="946976" cy="644734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96193" y="3702717"/>
            <a:ext cx="966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200" b="1" dirty="0"/>
              <a:t>Series A Investment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280933" y="3079819"/>
            <a:ext cx="4236" cy="425381"/>
          </a:xfrm>
          <a:prstGeom prst="line">
            <a:avLst/>
          </a:prstGeom>
          <a:solidFill>
            <a:srgbClr val="00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/>
          <p:cNvSpPr/>
          <p:nvPr/>
        </p:nvSpPr>
        <p:spPr>
          <a:xfrm rot="10800000">
            <a:off x="8229553" y="3468467"/>
            <a:ext cx="111232" cy="121317"/>
          </a:xfrm>
          <a:prstGeom prst="flowChartDecision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3230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21690</TotalTime>
  <Words>78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>Toyota Financial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</dc:creator>
  <cp:lastModifiedBy>M L</cp:lastModifiedBy>
  <cp:revision>219</cp:revision>
  <cp:lastPrinted>2016-04-04T07:59:46Z</cp:lastPrinted>
  <dcterms:created xsi:type="dcterms:W3CDTF">2015-07-28T21:37:13Z</dcterms:created>
  <dcterms:modified xsi:type="dcterms:W3CDTF">2016-12-12T04:38:14Z</dcterms:modified>
</cp:coreProperties>
</file>