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  <p:sldMasterId id="2147483739" r:id="rId2"/>
    <p:sldMasterId id="2147483751" r:id="rId3"/>
  </p:sldMasterIdLst>
  <p:notesMasterIdLst>
    <p:notesMasterId r:id="rId19"/>
  </p:notesMasterIdLst>
  <p:sldIdLst>
    <p:sldId id="273" r:id="rId4"/>
    <p:sldId id="257" r:id="rId5"/>
    <p:sldId id="258" r:id="rId6"/>
    <p:sldId id="259" r:id="rId7"/>
    <p:sldId id="263" r:id="rId8"/>
    <p:sldId id="269" r:id="rId9"/>
    <p:sldId id="262" r:id="rId10"/>
    <p:sldId id="264" r:id="rId11"/>
    <p:sldId id="265" r:id="rId12"/>
    <p:sldId id="266" r:id="rId13"/>
    <p:sldId id="272" r:id="rId14"/>
    <p:sldId id="261" r:id="rId15"/>
    <p:sldId id="267" r:id="rId16"/>
    <p:sldId id="599" r:id="rId17"/>
    <p:sldId id="256" r:id="rId1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FFCC"/>
    <a:srgbClr val="000000"/>
    <a:srgbClr val="CCFFFF"/>
    <a:srgbClr val="D5FFFF"/>
    <a:srgbClr val="009900"/>
    <a:srgbClr val="66FF66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9645" autoAdjust="0"/>
    <p:restoredTop sz="86799" autoAdjust="0"/>
  </p:normalViewPr>
  <p:slideViewPr>
    <p:cSldViewPr showGuides="1">
      <p:cViewPr varScale="1">
        <p:scale>
          <a:sx n="112" d="100"/>
          <a:sy n="112" d="100"/>
        </p:scale>
        <p:origin x="5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7231C64-B976-DF4A-874D-4A45D2B425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749DAC-41A9-4FA5-8DF8-32F11231B0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18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7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3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8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CAE041-5BF3-8649-8E6B-15567A4A0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DC1C224-62F4-AA47-BFC9-8642B05E4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4EBC37E-37F0-854B-89AF-A0ECB3A5C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8E2884-C138-A546-8637-A7B9FC4967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A18927-0A1A-C446-847B-DC6D8BDFC6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79B015-79DA-3A46-BAD8-6A9314807A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76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CB240A-B523-6A42-9282-B92597EF4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2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29A9C9-CE83-D14B-811F-FA977BD3E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5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AED57E-4A13-1F40-A08C-C45C126950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F14F46-52A0-9B4D-9AA3-169DE35FA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1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18309A-145D-9D43-94D1-BE4205B09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4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9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2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1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5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78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24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9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3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6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6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3108-A52F-4461-8555-14E0F358839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8BFA-F027-4AB8-823B-8B0B3933E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88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88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88"/>
            </a:lvl1pPr>
          </a:lstStyle>
          <a:p>
            <a:fld id="{49B409AF-2D96-BA43-BA47-19F872ACA0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5pPr>
      <a:lvl6pPr marL="257175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6pPr>
      <a:lvl7pPr marL="514350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7pPr>
      <a:lvl8pPr marL="771525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8pPr>
      <a:lvl9pPr marL="1028700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charset="0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sz="1575">
          <a:solidFill>
            <a:schemeClr val="tx1"/>
          </a:solidFill>
          <a:latin typeface="+mn-lt"/>
          <a:ea typeface="ＭＳ Ｐゴシック" charset="-128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50">
          <a:solidFill>
            <a:schemeClr val="tx1"/>
          </a:solidFill>
          <a:latin typeface="+mn-lt"/>
          <a:ea typeface="ＭＳ Ｐゴシック" charset="-128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latin typeface="+mn-lt"/>
          <a:ea typeface="ＭＳ Ｐゴシック" charset="-128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  <a:ea typeface="ＭＳ Ｐゴシック" charset="-128"/>
        </a:defRPr>
      </a:lvl5pPr>
      <a:lvl6pPr marL="1414463" indent="-128588" algn="l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  <a:ea typeface="ＭＳ Ｐゴシック" charset="-128"/>
        </a:defRPr>
      </a:lvl6pPr>
      <a:lvl7pPr marL="1671638" indent="-128588" algn="l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  <a:ea typeface="ＭＳ Ｐゴシック" charset="-128"/>
        </a:defRPr>
      </a:lvl7pPr>
      <a:lvl8pPr marL="1928813" indent="-128588" algn="l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  <a:ea typeface="ＭＳ Ｐゴシック" charset="-128"/>
        </a:defRPr>
      </a:lvl8pPr>
      <a:lvl9pPr marL="21859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74FD-CD35-4701-85DA-6FEFE3DB7AC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6025-115D-4690-A500-7D76B43B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cte.cuhk.edu.cn/" TargetMode="Externa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41C1-F756-4116-91A7-32A40DCC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8B58F-8F23-4C54-8F52-3A20712C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432673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May 19 (Thursday), 13:00~15:00 (120min), subject to change by the notice of the Registry.</a:t>
            </a:r>
            <a:endParaRPr lang="zh-CN" altLang="zh-CN" sz="1800" dirty="0"/>
          </a:p>
          <a:p>
            <a:r>
              <a:rPr lang="en-US" altLang="zh-CN" sz="1800" dirty="0"/>
              <a:t>Students who cannot come back to campus will take the online exam at the same time.  Instructions will be sent later.</a:t>
            </a:r>
            <a:endParaRPr lang="zh-CN" altLang="zh-CN" sz="1800" dirty="0"/>
          </a:p>
          <a:p>
            <a:r>
              <a:rPr lang="en-AU" altLang="zh-CN" sz="1800" dirty="0"/>
              <a:t>This examination has the following types of questions:</a:t>
            </a:r>
          </a:p>
          <a:p>
            <a:pPr lvl="1"/>
            <a:r>
              <a:rPr lang="en-AU" altLang="zh-CN" sz="1500" dirty="0"/>
              <a:t>True or False</a:t>
            </a:r>
          </a:p>
          <a:p>
            <a:pPr lvl="1"/>
            <a:r>
              <a:rPr lang="en-AU" altLang="zh-CN" sz="1500" dirty="0"/>
              <a:t>Single-Choice</a:t>
            </a:r>
          </a:p>
          <a:p>
            <a:pPr lvl="1"/>
            <a:r>
              <a:rPr lang="en-US" altLang="zh-CN" sz="1500" dirty="0"/>
              <a:t>Multi-Choice (1~4 correct options, with partial scores)</a:t>
            </a:r>
          </a:p>
          <a:p>
            <a:pPr lvl="1"/>
            <a:r>
              <a:rPr lang="en-US" altLang="zh-CN" sz="1500" dirty="0"/>
              <a:t>Fill-in-the-Blanks</a:t>
            </a:r>
            <a:endParaRPr lang="zh-CN" altLang="zh-CN" sz="1500" dirty="0"/>
          </a:p>
          <a:p>
            <a:r>
              <a:rPr lang="en-AU" altLang="zh-CN" sz="1800" dirty="0"/>
              <a:t>Maximum of one sheet of double sided A4 paper notes are permitted.</a:t>
            </a:r>
            <a:endParaRPr lang="zh-CN" altLang="zh-CN" sz="1800" dirty="0"/>
          </a:p>
          <a:p>
            <a:r>
              <a:rPr lang="en-AU" altLang="zh-CN" sz="1800" dirty="0"/>
              <a:t>Question and answer book, answer sheet, and scratch paper will be provided.  Everything must be returned after the exam.</a:t>
            </a:r>
          </a:p>
          <a:p>
            <a:r>
              <a:rPr lang="en-US" altLang="zh-CN" sz="1800" dirty="0"/>
              <a:t>2B pencils and erasers should be brought by the students.</a:t>
            </a:r>
          </a:p>
          <a:p>
            <a:r>
              <a:rPr lang="en-US" altLang="zh-CN" sz="1800" dirty="0"/>
              <a:t>No calculators. No dictionary.</a:t>
            </a:r>
          </a:p>
        </p:txBody>
      </p:sp>
    </p:spTree>
    <p:extLst>
      <p:ext uri="{BB962C8B-B14F-4D97-AF65-F5344CB8AC3E}">
        <p14:creationId xmlns:p14="http://schemas.microsoft.com/office/powerpoint/2010/main" val="384430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Collections: Advanced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Map: key-value pairs, complexity of operations: get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</a:p>
          <a:p>
            <a:r>
              <a:rPr lang="en-US" altLang="zh-CN" dirty="0"/>
              <a:t>Hashing: hash code, hash function, bucket, collision, load factor</a:t>
            </a:r>
          </a:p>
          <a:p>
            <a:r>
              <a:rPr lang="en-US" altLang="zh-CN" dirty="0"/>
              <a:t>Tree: terminology, recursive definition</a:t>
            </a:r>
          </a:p>
          <a:p>
            <a:r>
              <a:rPr lang="en-US" altLang="zh-CN" dirty="0"/>
              <a:t>Binary search tree, balanced tree, complete tree</a:t>
            </a:r>
          </a:p>
          <a:p>
            <a:r>
              <a:rPr lang="en-US" altLang="zh-CN" dirty="0"/>
              <a:t>Traversal strategy: pre-order, in-order, post-order, level-order</a:t>
            </a:r>
          </a:p>
          <a:p>
            <a:r>
              <a:rPr lang="en-US" altLang="zh-CN" dirty="0"/>
              <a:t>Priority queue (problem concept), Partially ordered tree (computational model), Heap (data structure, can be used for Heapsort), array (low-level data structure,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33017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Collections: Advanced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Set: unordered, representations and search strategy, high-level set operations</a:t>
            </a:r>
          </a:p>
          <a:p>
            <a:r>
              <a:rPr lang="en-US" altLang="zh-CN" dirty="0"/>
              <a:t>Map based implementation of Set</a:t>
            </a:r>
          </a:p>
          <a:p>
            <a:r>
              <a:rPr lang="en-US" altLang="zh-CN" dirty="0"/>
              <a:t>Mask and bitwise operators (vs. logic operators)</a:t>
            </a:r>
          </a:p>
          <a:p>
            <a:r>
              <a:rPr lang="en-US" altLang="zh-CN" dirty="0"/>
              <a:t>Graph: node/vertex, arc/edge</a:t>
            </a:r>
          </a:p>
          <a:p>
            <a:r>
              <a:rPr lang="en-US" altLang="zh-CN" dirty="0"/>
              <a:t>Graph traversal strategy: BFS, DFS</a:t>
            </a:r>
          </a:p>
          <a:p>
            <a:r>
              <a:rPr lang="en-US" altLang="zh-CN" dirty="0"/>
              <a:t>Graph as a parameterized class</a:t>
            </a:r>
          </a:p>
        </p:txBody>
      </p:sp>
    </p:spTree>
    <p:extLst>
      <p:ext uri="{BB962C8B-B14F-4D97-AF65-F5344CB8AC3E}">
        <p14:creationId xmlns:p14="http://schemas.microsoft.com/office/powerpoint/2010/main" val="429470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OOP –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Encapsulation: class vs. object, public vs. private, friend, </a:t>
            </a:r>
          </a:p>
          <a:p>
            <a:r>
              <a:rPr lang="en-US" altLang="zh-CN" dirty="0"/>
              <a:t>Inheritance: hierarchy, protected, virtual</a:t>
            </a:r>
          </a:p>
          <a:p>
            <a:r>
              <a:rPr lang="en-US" altLang="zh-CN" dirty="0"/>
              <a:t>Polymorphism: overload and override</a:t>
            </a:r>
          </a:p>
          <a:p>
            <a:r>
              <a:rPr lang="en-US" altLang="zh-CN" dirty="0"/>
              <a:t>Slicing, shallow vs. deep copy</a:t>
            </a:r>
          </a:p>
          <a:p>
            <a:r>
              <a:rPr lang="en-US" altLang="zh-CN" dirty="0"/>
              <a:t>Use pointers to objects instead of directly using objects</a:t>
            </a:r>
          </a:p>
          <a:p>
            <a:r>
              <a:rPr lang="en-US" altLang="zh-CN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37862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Iterators and Functional Paradigm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iterator type: iterator::begin(), iterator::end(), operators</a:t>
            </a:r>
          </a:p>
          <a:p>
            <a:r>
              <a:rPr lang="en-US" altLang="zh-CN" dirty="0"/>
              <a:t>Range-based for-loop</a:t>
            </a:r>
          </a:p>
          <a:p>
            <a:r>
              <a:rPr lang="en-US" altLang="zh-CN" dirty="0"/>
              <a:t>Function pointer</a:t>
            </a:r>
          </a:p>
          <a:p>
            <a:r>
              <a:rPr lang="en-US" altLang="zh-CN" dirty="0"/>
              <a:t>Function object</a:t>
            </a:r>
          </a:p>
          <a:p>
            <a:r>
              <a:rPr lang="en-US" altLang="zh-CN" dirty="0"/>
              <a:t>Mapping functions</a:t>
            </a:r>
          </a:p>
          <a:p>
            <a:r>
              <a:rPr lang="en-US" altLang="zh-CN" dirty="0"/>
              <a:t>Programming paradigms</a:t>
            </a:r>
          </a:p>
          <a:p>
            <a:r>
              <a:rPr lang="en-US" altLang="zh-CN" dirty="0"/>
              <a:t>C++ programming paradigms: procedural, OO, functional, etc.</a:t>
            </a:r>
          </a:p>
          <a:p>
            <a:r>
              <a:rPr lang="en-US" altLang="zh-CN" dirty="0"/>
              <a:t>Functional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7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250" dirty="0"/>
              <a:t>How (to grade)? Tentative Assessment Scheme</a:t>
            </a:r>
            <a:endParaRPr lang="zh-CN" altLang="en-US" sz="225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818086" y="2486805"/>
          <a:ext cx="5507832" cy="21564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55768">
                  <a:extLst>
                    <a:ext uri="{9D8B030D-6E8A-4147-A177-3AD203B41FA5}">
                      <a16:colId xmlns:a16="http://schemas.microsoft.com/office/drawing/2014/main" val="1277095603"/>
                    </a:ext>
                  </a:extLst>
                </a:gridCol>
                <a:gridCol w="969943">
                  <a:extLst>
                    <a:ext uri="{9D8B030D-6E8A-4147-A177-3AD203B41FA5}">
                      <a16:colId xmlns:a16="http://schemas.microsoft.com/office/drawing/2014/main" val="3738837457"/>
                    </a:ext>
                  </a:extLst>
                </a:gridCol>
                <a:gridCol w="2682121">
                  <a:extLst>
                    <a:ext uri="{9D8B030D-6E8A-4147-A177-3AD203B41FA5}">
                      <a16:colId xmlns:a16="http://schemas.microsoft.com/office/drawing/2014/main" val="2604302803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Component/method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weight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Learning strategy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570499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Programming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assignments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50%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This is the basis of how you can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pass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 this course.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726396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Final exam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50%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This is where you rise and shine (“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A-/A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”</a:t>
                      </a: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).</a:t>
                      </a:r>
                      <a:r>
                        <a:rPr lang="en-US" altLang="zh-CN" sz="1600" baseline="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  Read the textbook.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5180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Bonus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Up</a:t>
                      </a:r>
                      <a:r>
                        <a:rPr lang="en-US" altLang="zh-CN" sz="1600" baseline="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 to 5%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attendance, classroom</a:t>
                      </a:r>
                      <a:r>
                        <a:rPr lang="en-US" altLang="zh-CN" sz="1600" baseline="0" dirty="0">
                          <a:effectLst/>
                          <a:latin typeface="Times New Roman" panose="02020603050405020304" pitchFamily="18" charset="0"/>
                          <a:ea typeface="PMingLiU"/>
                        </a:rPr>
                        <a:t> interaction, catching bugs, etc.</a:t>
                      </a:r>
                      <a:endParaRPr lang="en-US" altLang="zh-CN" sz="16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4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55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749" y="1652155"/>
            <a:ext cx="5143500" cy="67679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ink for OCTE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266" y="2462564"/>
            <a:ext cx="5143500" cy="931367"/>
          </a:xfrm>
        </p:spPr>
        <p:txBody>
          <a:bodyPr>
            <a:normAutofit/>
          </a:bodyPr>
          <a:lstStyle/>
          <a:p>
            <a:r>
              <a:rPr lang="en-US" sz="3375" dirty="0">
                <a:hlinkClick r:id="rId2"/>
              </a:rPr>
              <a:t>http://octe.cuhk.edu.cn</a:t>
            </a:r>
            <a:endParaRPr lang="en-US" sz="337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78" y="3231608"/>
            <a:ext cx="1393031" cy="13930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8513" y="3489912"/>
            <a:ext cx="1476686" cy="559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038" b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Or scan:</a:t>
            </a:r>
            <a:endParaRPr lang="en-US" sz="3038" b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586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C++ vs. Python: key differences</a:t>
            </a:r>
          </a:p>
          <a:p>
            <a:r>
              <a:rPr lang="en-US" altLang="zh-CN" dirty="0"/>
              <a:t>Variables: naming conventions, local, global, constant</a:t>
            </a:r>
          </a:p>
          <a:p>
            <a:r>
              <a:rPr lang="en-US" altLang="zh-CN" dirty="0"/>
              <a:t>Data types: primitive, </a:t>
            </a:r>
            <a:r>
              <a:rPr lang="en-US" altLang="zh-CN" dirty="0" err="1"/>
              <a:t>enum</a:t>
            </a:r>
            <a:r>
              <a:rPr lang="en-US" altLang="zh-CN" dirty="0"/>
              <a:t>, structure</a:t>
            </a:r>
          </a:p>
          <a:p>
            <a:r>
              <a:rPr lang="en-US" altLang="zh-CN" dirty="0"/>
              <a:t>Expressions: terms, operator (precedence), type cast</a:t>
            </a:r>
          </a:p>
          <a:p>
            <a:r>
              <a:rPr lang="en-US" altLang="zh-CN" dirty="0"/>
              <a:t>Statements: simple, compound, control, special (e.g., return)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4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and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Functions: abstraction, reuse, top-down design, decomposition</a:t>
            </a:r>
          </a:p>
          <a:p>
            <a:r>
              <a:rPr lang="en-US" altLang="zh-CN" dirty="0"/>
              <a:t>Function prototype, signature, parameter, and argument</a:t>
            </a:r>
          </a:p>
          <a:p>
            <a:r>
              <a:rPr lang="en-US" altLang="zh-CN" dirty="0"/>
              <a:t>Call and return, stack frame, by value, by reference, (by pointer)</a:t>
            </a:r>
          </a:p>
          <a:p>
            <a:r>
              <a:rPr lang="en-US" altLang="zh-CN" dirty="0"/>
              <a:t>Overloading (polymorphism) functions and operators</a:t>
            </a:r>
          </a:p>
          <a:p>
            <a:r>
              <a:rPr lang="en-US" altLang="zh-CN" dirty="0"/>
              <a:t>Interface, header file, lib file</a:t>
            </a:r>
          </a:p>
          <a:p>
            <a:r>
              <a:rPr lang="en-US" altLang="zh-CN" dirty="0"/>
              <a:t>Client’s vs. implementer’s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21554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Strings and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Character vs. C string vs. string literal vs. C++ string object</a:t>
            </a:r>
          </a:p>
          <a:p>
            <a:r>
              <a:rPr lang="en-US" altLang="zh-CN" dirty="0"/>
              <a:t>Standard input/output stream: </a:t>
            </a:r>
            <a:r>
              <a:rPr lang="en-US" altLang="zh-CN" dirty="0" err="1"/>
              <a:t>cin</a:t>
            </a:r>
            <a:r>
              <a:rPr lang="en-US" altLang="zh-CN" dirty="0"/>
              <a:t> and 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en-US" altLang="zh-CN" dirty="0"/>
              <a:t>Insertion &lt;&lt; and extraction &gt;&gt;</a:t>
            </a:r>
          </a:p>
          <a:p>
            <a:r>
              <a:rPr lang="en-US" altLang="zh-CN" dirty="0"/>
              <a:t>Insertion to a stream: must return by reference</a:t>
            </a:r>
          </a:p>
          <a:p>
            <a:r>
              <a:rPr lang="en-US" altLang="zh-CN" dirty="0"/>
              <a:t>Stream hierarchy (inheritance)</a:t>
            </a:r>
          </a:p>
          <a:p>
            <a:r>
              <a:rPr lang="en-US" altLang="zh-CN" dirty="0"/>
              <a:t>File stream, string stream, input stream, output stream, etc.</a:t>
            </a:r>
          </a:p>
        </p:txBody>
      </p:sp>
    </p:spTree>
    <p:extLst>
      <p:ext uri="{BB962C8B-B14F-4D97-AF65-F5344CB8AC3E}">
        <p14:creationId xmlns:p14="http://schemas.microsoft.com/office/powerpoint/2010/main" val="29645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and Memory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Memory: structure, address, bit, byte, word, …</a:t>
            </a:r>
          </a:p>
          <a:p>
            <a:r>
              <a:rPr lang="en-US" altLang="zh-CN" dirty="0"/>
              <a:t>Memory organization in C++: static, heap, stack</a:t>
            </a:r>
          </a:p>
          <a:p>
            <a:r>
              <a:rPr lang="en-US" altLang="zh-CN" dirty="0"/>
              <a:t>Pointer declaration: </a:t>
            </a:r>
            <a:r>
              <a:rPr lang="en-US" altLang="zh-CN" dirty="0" err="1"/>
              <a:t>int</a:t>
            </a:r>
            <a:r>
              <a:rPr lang="en-US" altLang="zh-CN" dirty="0"/>
              <a:t>* p vs. int *p, pointer to a pointer</a:t>
            </a:r>
          </a:p>
          <a:p>
            <a:r>
              <a:rPr lang="en-US" altLang="zh-CN" dirty="0"/>
              <a:t>Reference &amp; and dereference * operator</a:t>
            </a:r>
          </a:p>
          <a:p>
            <a:r>
              <a:rPr lang="en-US" altLang="zh-CN" dirty="0"/>
              <a:t>Call by pointer/address, (call by value, call by reference)</a:t>
            </a:r>
          </a:p>
          <a:p>
            <a:r>
              <a:rPr lang="en-US" altLang="zh-CN" dirty="0"/>
              <a:t>Array (vs. Vector), allocated size vs. effective size</a:t>
            </a:r>
          </a:p>
          <a:p>
            <a:r>
              <a:rPr lang="en-US" altLang="zh-CN" dirty="0" err="1"/>
              <a:t>Lvalue</a:t>
            </a:r>
            <a:r>
              <a:rPr lang="en-US" altLang="zh-CN" dirty="0"/>
              <a:t>, </a:t>
            </a:r>
            <a:r>
              <a:rPr lang="en-US" altLang="zh-CN" dirty="0" err="1"/>
              <a:t>Rvalue</a:t>
            </a:r>
            <a:endParaRPr lang="en-US" altLang="zh-CN" dirty="0"/>
          </a:p>
          <a:p>
            <a:r>
              <a:rPr lang="en-US" altLang="zh-CN" dirty="0"/>
              <a:t>*p++ idiom</a:t>
            </a:r>
          </a:p>
        </p:txBody>
      </p:sp>
    </p:spTree>
    <p:extLst>
      <p:ext uri="{BB962C8B-B14F-4D97-AF65-F5344CB8AC3E}">
        <p14:creationId xmlns:p14="http://schemas.microsoft.com/office/powerpoint/2010/main" val="236753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and Memory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Dynamic allocation, new and delete, constructor and destructor</a:t>
            </a:r>
          </a:p>
          <a:p>
            <a:r>
              <a:rPr lang="en-US" altLang="zh-CN" dirty="0"/>
              <a:t>Linked list (vs. Array)</a:t>
            </a:r>
          </a:p>
          <a:p>
            <a:r>
              <a:rPr lang="en-US" altLang="zh-CN" dirty="0"/>
              <a:t>Deep copy and shallow copy</a:t>
            </a:r>
          </a:p>
          <a:p>
            <a:r>
              <a:rPr lang="en-US" altLang="zh-CN" dirty="0"/>
              <a:t>Keyword const: definition, methods, call by reference, const correctness</a:t>
            </a:r>
          </a:p>
          <a:p>
            <a:r>
              <a:rPr lang="en-US" altLang="zh-CN" dirty="0"/>
              <a:t>The reasons to use pointers, although you should try to avoid pointers generally</a:t>
            </a:r>
          </a:p>
        </p:txBody>
      </p:sp>
    </p:spTree>
    <p:extLst>
      <p:ext uri="{BB962C8B-B14F-4D97-AF65-F5344CB8AC3E}">
        <p14:creationId xmlns:p14="http://schemas.microsoft.com/office/powerpoint/2010/main" val="312857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and Games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8800"/>
            <a:ext cx="8185773" cy="3661173"/>
          </a:xfrm>
        </p:spPr>
        <p:txBody>
          <a:bodyPr/>
          <a:lstStyle/>
          <a:p>
            <a:r>
              <a:rPr lang="en-US" altLang="zh-CN" dirty="0"/>
              <a:t>Recursion: essential properties (simple case, recursive decomposition)</a:t>
            </a:r>
          </a:p>
          <a:p>
            <a:r>
              <a:rPr lang="en-US" altLang="zh-CN" dirty="0"/>
              <a:t>And pitfalls, checklist</a:t>
            </a:r>
          </a:p>
          <a:p>
            <a:r>
              <a:rPr lang="en-US" altLang="zh-CN" dirty="0"/>
              <a:t>Mutual recursion</a:t>
            </a:r>
          </a:p>
          <a:p>
            <a:r>
              <a:rPr lang="en-US" altLang="zh-CN" dirty="0"/>
              <a:t>Connections between recursion, backtracking, and stack (and stack frame)</a:t>
            </a:r>
          </a:p>
          <a:p>
            <a:r>
              <a:rPr lang="en-US" altLang="zh-CN" dirty="0"/>
              <a:t>Game trees and minimax strategy</a:t>
            </a:r>
          </a:p>
        </p:txBody>
      </p:sp>
    </p:spTree>
    <p:extLst>
      <p:ext uri="{BB962C8B-B14F-4D97-AF65-F5344CB8AC3E}">
        <p14:creationId xmlns:p14="http://schemas.microsoft.com/office/powerpoint/2010/main" val="25795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Efficiency and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Sort: Selection Sort, Merge Sort, Quicksort, (Heapsort)</a:t>
            </a:r>
          </a:p>
          <a:p>
            <a:r>
              <a:rPr lang="en-US" altLang="zh-CN" dirty="0"/>
              <a:t>Complexity: best-case, average-case, worst-case</a:t>
            </a:r>
            <a:endParaRPr lang="zh-CN" altLang="en-US" dirty="0"/>
          </a:p>
          <a:p>
            <a:r>
              <a:rPr lang="en-US" altLang="zh-CN" dirty="0"/>
              <a:t>Complexity classes and the Big-O notation</a:t>
            </a:r>
          </a:p>
          <a:p>
            <a:r>
              <a:rPr lang="en-US" altLang="zh-CN" dirty="0"/>
              <a:t>Editor buffer: static structure vs. dynamic structure, array model vs. linked list model, read operation (move/search) vs. write operation (insert/delete)</a:t>
            </a:r>
          </a:p>
          <a:p>
            <a:r>
              <a:rPr lang="en-US" altLang="zh-CN" dirty="0"/>
              <a:t>Complexity: time vs. space, compromise</a:t>
            </a:r>
          </a:p>
        </p:txBody>
      </p:sp>
    </p:spTree>
    <p:extLst>
      <p:ext uri="{BB962C8B-B14F-4D97-AF65-F5344CB8AC3E}">
        <p14:creationId xmlns:p14="http://schemas.microsoft.com/office/powerpoint/2010/main" val="125173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Collections: Linear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Vector: random access</a:t>
            </a:r>
          </a:p>
          <a:p>
            <a:r>
              <a:rPr lang="en-US" altLang="zh-CN" dirty="0"/>
              <a:t>Stack: FILO</a:t>
            </a:r>
          </a:p>
          <a:p>
            <a:r>
              <a:rPr lang="en-US" altLang="zh-CN" dirty="0"/>
              <a:t>Queue: FIFO</a:t>
            </a:r>
          </a:p>
          <a:p>
            <a:r>
              <a:rPr lang="en-US" altLang="zh-CN" dirty="0"/>
              <a:t>Implementation: array based (static and dynamic) and linked-list based (dynamic)</a:t>
            </a:r>
          </a:p>
          <a:p>
            <a:r>
              <a:rPr lang="en-US" altLang="zh-CN" dirty="0"/>
              <a:t>Ring-buffer (index calculation)</a:t>
            </a:r>
          </a:p>
          <a:p>
            <a:r>
              <a:rPr lang="en-US" altLang="zh-CN" dirty="0"/>
              <a:t>Template: automatic overloading for different data types, interface and implementation cannot be separated</a:t>
            </a:r>
          </a:p>
        </p:txBody>
      </p:sp>
    </p:spTree>
    <p:extLst>
      <p:ext uri="{BB962C8B-B14F-4D97-AF65-F5344CB8AC3E}">
        <p14:creationId xmlns:p14="http://schemas.microsoft.com/office/powerpoint/2010/main" val="31382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28550</TotalTime>
  <Words>900</Words>
  <Application>Microsoft Office PowerPoint</Application>
  <PresentationFormat>全屏显示(4:3)</PresentationFormat>
  <Paragraphs>114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ＭＳ Ｐゴシック</vt:lpstr>
      <vt:lpstr>PMingLiU</vt:lpstr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1_Blank Presentation</vt:lpstr>
      <vt:lpstr>1_Office Theme</vt:lpstr>
      <vt:lpstr>Final exam</vt:lpstr>
      <vt:lpstr>C++ basics</vt:lpstr>
      <vt:lpstr>Functions and Libraries</vt:lpstr>
      <vt:lpstr>Strings and Streams</vt:lpstr>
      <vt:lpstr>Pointers and Memory I</vt:lpstr>
      <vt:lpstr>Pointers and Memory II</vt:lpstr>
      <vt:lpstr>Recursion and Games</vt:lpstr>
      <vt:lpstr>Algorithm Efficiency and Representation</vt:lpstr>
      <vt:lpstr>Collections: Linear Structures</vt:lpstr>
      <vt:lpstr>Collections: Advanced Structures</vt:lpstr>
      <vt:lpstr>Collections: Advanced Structures</vt:lpstr>
      <vt:lpstr>OOP – Classes</vt:lpstr>
      <vt:lpstr>Iterators and Functional Paradigm</vt:lpstr>
      <vt:lpstr>How (to grade)? Tentative Assessment Scheme</vt:lpstr>
      <vt:lpstr>Link for OCTE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cp:lastModifiedBy>Prof. Huang Rui (SSE)</cp:lastModifiedBy>
  <cp:revision>470</cp:revision>
  <dcterms:created xsi:type="dcterms:W3CDTF">2014-07-05T07:04:25Z</dcterms:created>
  <dcterms:modified xsi:type="dcterms:W3CDTF">2022-05-11T09:27:34Z</dcterms:modified>
</cp:coreProperties>
</file>