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8" r:id="rId3"/>
  </p:sldMasterIdLst>
  <p:notesMasterIdLst>
    <p:notesMasterId r:id="rId28"/>
  </p:notesMasterIdLst>
  <p:sldIdLst>
    <p:sldId id="257" r:id="rId4"/>
    <p:sldId id="260" r:id="rId5"/>
    <p:sldId id="263" r:id="rId6"/>
    <p:sldId id="262" r:id="rId7"/>
    <p:sldId id="277" r:id="rId8"/>
    <p:sldId id="264" r:id="rId9"/>
    <p:sldId id="281" r:id="rId10"/>
    <p:sldId id="268" r:id="rId11"/>
    <p:sldId id="273" r:id="rId12"/>
    <p:sldId id="274" r:id="rId13"/>
    <p:sldId id="275" r:id="rId14"/>
    <p:sldId id="265" r:id="rId15"/>
    <p:sldId id="276" r:id="rId16"/>
    <p:sldId id="283" r:id="rId17"/>
    <p:sldId id="278" r:id="rId18"/>
    <p:sldId id="261" r:id="rId19"/>
    <p:sldId id="282" r:id="rId20"/>
    <p:sldId id="266" r:id="rId21"/>
    <p:sldId id="269" r:id="rId22"/>
    <p:sldId id="270" r:id="rId23"/>
    <p:sldId id="279" r:id="rId24"/>
    <p:sldId id="284" r:id="rId25"/>
    <p:sldId id="280" r:id="rId26"/>
    <p:sldId id="259" r:id="rId27"/>
  </p:sldIdLst>
  <p:sldSz cx="9144000" cy="5143500" type="screen16x9"/>
  <p:notesSz cx="6858000" cy="9144000"/>
  <p:defaultTextStyle>
    <a:defPPr>
      <a:defRPr lang="zh-CN"/>
    </a:defPPr>
    <a:lvl1pPr marL="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6154" autoAdjust="0"/>
  </p:normalViewPr>
  <p:slideViewPr>
    <p:cSldViewPr>
      <p:cViewPr varScale="1">
        <p:scale>
          <a:sx n="58" d="100"/>
          <a:sy n="58" d="100"/>
        </p:scale>
        <p:origin x="-68" y="-4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FB18D-9648-4DAD-8447-FF38B5685E23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3246F-1C14-424D-B0FE-D5EF98852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44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3246F-1C14-424D-B0FE-D5EF988522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5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3246F-1C14-424D-B0FE-D5EF988522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5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278016"/>
            <a:ext cx="5948127" cy="2865487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444" y="2309282"/>
            <a:ext cx="8137922" cy="356349"/>
          </a:xfrm>
        </p:spPr>
        <p:txBody>
          <a:bodyPr anchor="ctr">
            <a:normAutofit/>
          </a:bodyPr>
          <a:lstStyle>
            <a:lvl1pPr marL="0" marR="0" indent="0" algn="r" defTabSz="68571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57" indent="0" algn="ctr">
              <a:buNone/>
              <a:defRPr sz="1500"/>
            </a:lvl2pPr>
            <a:lvl3pPr marL="685715" indent="0" algn="ctr">
              <a:buNone/>
              <a:defRPr sz="1400"/>
            </a:lvl3pPr>
            <a:lvl4pPr marL="1028573" indent="0" algn="ctr">
              <a:buNone/>
              <a:defRPr sz="1200"/>
            </a:lvl4pPr>
            <a:lvl5pPr marL="1371430" indent="0" algn="ctr">
              <a:buNone/>
              <a:defRPr sz="1200"/>
            </a:lvl5pPr>
            <a:lvl6pPr marL="1714289" indent="0" algn="ctr">
              <a:buNone/>
              <a:defRPr sz="1200"/>
            </a:lvl6pPr>
            <a:lvl7pPr marL="2057144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7" indent="0" algn="ctr">
              <a:buNone/>
              <a:defRPr sz="1200"/>
            </a:lvl9pPr>
          </a:lstStyle>
          <a:p>
            <a:pPr marL="0" marR="0" lvl="0" indent="0" algn="r" defTabSz="68571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2444" y="1740877"/>
            <a:ext cx="8137922" cy="56181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37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0"/>
            <a:ext cx="8605494" cy="2020492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444" y="2195878"/>
            <a:ext cx="8137923" cy="37587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02444" y="2604001"/>
            <a:ext cx="8137923" cy="812156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02444" y="2603480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2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3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771524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=""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47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33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278015"/>
            <a:ext cx="5948127" cy="286548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6" y="1676314"/>
            <a:ext cx="3361984" cy="73015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6" y="2614596"/>
            <a:ext cx="3361984" cy="233153"/>
          </a:xfrm>
        </p:spPr>
        <p:txBody>
          <a:bodyPr vert="horz" lIns="68577" tIns="34289" rIns="68577" bIns="34289" rtlCol="0" anchor="b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6" y="2851322"/>
            <a:ext cx="3361984" cy="233153"/>
          </a:xfrm>
        </p:spPr>
        <p:txBody>
          <a:bodyPr vert="horz" lIns="68577" tIns="34289" rIns="68577" bIns="34289" rtlCol="0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14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809598" y="1145724"/>
            <a:ext cx="2852057" cy="2852057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8" y="1317174"/>
            <a:ext cx="2509157" cy="25091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3929745" y="1174880"/>
            <a:ext cx="4509889" cy="2754600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766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2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766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766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5" y="4759348"/>
            <a:ext cx="1284515" cy="1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492966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2318661"/>
            <a:ext cx="9144000" cy="282484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466046" y="1022128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3280850" y="1022128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333618" y="214598"/>
            <a:ext cx="6476773" cy="549381"/>
          </a:xfrm>
          <a:prstGeom prst="rect">
            <a:avLst/>
          </a:prstGeom>
          <a:solidFill>
            <a:schemeClr val="bg1"/>
          </a:solidFill>
        </p:spPr>
        <p:txBody>
          <a:bodyPr wrap="none" lIns="68577" tIns="34289" rIns="68577" bIns="34289" rtlCol="0">
            <a:spAutoFit/>
          </a:bodyPr>
          <a:lstStyle/>
          <a:p>
            <a:pPr algn="ctr" defTabSz="685766">
              <a:lnSpc>
                <a:spcPct val="130000"/>
              </a:lnSpc>
              <a:spcBef>
                <a:spcPts val="450"/>
              </a:spcBef>
            </a:pPr>
            <a:r>
              <a:rPr lang="zh-CN" altLang="en-US" sz="2400" b="1" kern="0">
                <a:solidFill>
                  <a:srgbClr val="000000"/>
                </a:solidFill>
                <a:latin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2400" b="1" kern="0" dirty="0">
              <a:solidFill>
                <a:srgbClr val="00000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2318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7801832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6119813" y="1022128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3528848" y="1254811"/>
            <a:ext cx="2057400" cy="2057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6389491" y="1254811"/>
            <a:ext cx="2057400" cy="2057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254811"/>
            <a:ext cx="2057400" cy="2057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739786" y="3854057"/>
            <a:ext cx="2049279" cy="71558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 defTabSz="685766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3646748" y="3854057"/>
            <a:ext cx="1850507" cy="71558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rgbClr val="FFFFFF">
                  <a:alpha val="77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 defTabSz="685766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6483321" y="3854057"/>
            <a:ext cx="1869743" cy="715581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rgbClr val="FFFFFF">
                  <a:alpha val="77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 defTabSz="685766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3148526" y="3997990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5982161" y="3997990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5" y="4759348"/>
            <a:ext cx="1284515" cy="1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8013"/>
            <a:ext cx="5948127" cy="2865487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444" y="2309282"/>
            <a:ext cx="8137922" cy="356349"/>
          </a:xfrm>
        </p:spPr>
        <p:txBody>
          <a:bodyPr anchor="ctr">
            <a:normAutofit/>
          </a:bodyPr>
          <a:lstStyle>
            <a:lvl1pPr marL="0" marR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40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pPr marL="0" marR="0" lvl="0" indent="0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2444" y="1740877"/>
            <a:ext cx="8137922" cy="56181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39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0"/>
            <a:ext cx="8605494" cy="2020492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443" y="2195878"/>
            <a:ext cx="8137923" cy="37587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02443" y="2604000"/>
            <a:ext cx="8137923" cy="812156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02444" y="2603480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020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871" y="0"/>
            <a:ext cx="8605494" cy="2020492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02444" y="2195878"/>
            <a:ext cx="8137923" cy="375872"/>
          </a:xfrm>
          <a:noFill/>
        </p:spPr>
        <p:txBody>
          <a:bodyPr anchor="ctr">
            <a:normAutofit/>
          </a:bodyPr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502444" y="2604001"/>
            <a:ext cx="8137923" cy="812156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3428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02444" y="2603480"/>
            <a:ext cx="81379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26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771524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=""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747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832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78013"/>
            <a:ext cx="5948127" cy="286548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5" y="1676313"/>
            <a:ext cx="3361984" cy="73015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5" y="2614594"/>
            <a:ext cx="3361984" cy="233153"/>
          </a:xfrm>
        </p:spPr>
        <p:txBody>
          <a:bodyPr vert="horz" lIns="68580" tIns="34290" rIns="68580" bIns="34290" rtlCol="0" anchor="b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5" y="2851320"/>
            <a:ext cx="3361984" cy="233153"/>
          </a:xfrm>
        </p:spPr>
        <p:txBody>
          <a:bodyPr vert="horz" lIns="68580" tIns="34290" rIns="68580" bIns="34290" rtlCol="0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045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809598" y="1145722"/>
            <a:ext cx="2852057" cy="2852057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8" y="1317172"/>
            <a:ext cx="2509157" cy="25091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3929743" y="1174880"/>
            <a:ext cx="4509889" cy="275460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85800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800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2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800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800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4759348"/>
            <a:ext cx="1284515" cy="1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35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492966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2318661"/>
            <a:ext cx="9144000" cy="282484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466046" y="1022127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3280850" y="1022127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333616" y="214597"/>
            <a:ext cx="6476773" cy="549381"/>
          </a:xfrm>
          <a:prstGeom prst="rect">
            <a:avLst/>
          </a:prstGeom>
          <a:solidFill>
            <a:schemeClr val="bg1"/>
          </a:solidFill>
        </p:spPr>
        <p:txBody>
          <a:bodyPr wrap="none" lIns="68580" tIns="34290" rIns="68580" bIns="34290" rtlCol="0">
            <a:spAutoFit/>
          </a:bodyPr>
          <a:lstStyle/>
          <a:p>
            <a:pPr algn="ctr" defTabSz="685800">
              <a:lnSpc>
                <a:spcPct val="130000"/>
              </a:lnSpc>
              <a:spcBef>
                <a:spcPts val="450"/>
              </a:spcBef>
            </a:pPr>
            <a:r>
              <a:rPr lang="zh-CN" altLang="en-US" sz="2400" b="1" kern="0">
                <a:solidFill>
                  <a:srgbClr val="000000"/>
                </a:solidFill>
                <a:latin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2400" b="1" kern="0" dirty="0">
              <a:solidFill>
                <a:srgbClr val="00000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2317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7801832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6119813" y="1022127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3528848" y="1254811"/>
            <a:ext cx="2057400" cy="2057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6389491" y="1254811"/>
            <a:ext cx="2057400" cy="2057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254811"/>
            <a:ext cx="2057400" cy="2057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739785" y="3854055"/>
            <a:ext cx="2049279" cy="715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 defTabSz="685800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 defTabSz="685800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3646746" y="3854055"/>
            <a:ext cx="1850507" cy="715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 defTabSz="685800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rgbClr val="FFFFFF">
                  <a:alpha val="77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 defTabSz="685800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6483319" y="3854055"/>
            <a:ext cx="1869743" cy="715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 defTabSz="685800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rgbClr val="FFFFFF">
                  <a:alpha val="77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 defTabSz="685800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3148526" y="3997988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5982161" y="3997988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4759348"/>
            <a:ext cx="1284515" cy="1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8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44" y="1"/>
            <a:ext cx="8137922" cy="771524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=""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=""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48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=""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278016"/>
            <a:ext cx="5948127" cy="2865487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655346" y="1676314"/>
            <a:ext cx="3361984" cy="730154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655346" y="2614597"/>
            <a:ext cx="3361984" cy="233153"/>
          </a:xfrm>
        </p:spPr>
        <p:txBody>
          <a:bodyPr vert="horz" lIns="68576" tIns="34289" rIns="68576" bIns="34289" rtlCol="0" anchor="b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655346" y="2851323"/>
            <a:ext cx="3361984" cy="233153"/>
          </a:xfrm>
        </p:spPr>
        <p:txBody>
          <a:bodyPr vert="horz" lIns="68576" tIns="34289" rIns="68576" bIns="34289" rtlCol="0">
            <a:normAutofit/>
          </a:bodyPr>
          <a:lstStyle>
            <a:lvl1pPr marL="0" indent="0" algn="l">
              <a:buNone/>
              <a:defRPr lang="zh-CN" altLang="en-US" sz="11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40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76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809598" y="1145724"/>
            <a:ext cx="2852057" cy="2852057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48" y="1317174"/>
            <a:ext cx="2509157" cy="25091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3929746" y="1174880"/>
            <a:ext cx="4509889" cy="2754600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defTabSz="685749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2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749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2700" b="1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749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27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685749">
              <a:lnSpc>
                <a:spcPct val="150000"/>
              </a:lnSpc>
              <a:spcBef>
                <a:spcPts val="450"/>
              </a:spcBef>
            </a:pP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7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2700" b="1" ker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6" y="4759348"/>
            <a:ext cx="1284515" cy="1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492966"/>
            <a:ext cx="9144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2318661"/>
            <a:ext cx="9144000" cy="282484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466046" y="1022128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3280850" y="1022128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333619" y="214598"/>
            <a:ext cx="6476773" cy="549381"/>
          </a:xfrm>
          <a:prstGeom prst="rect">
            <a:avLst/>
          </a:prstGeom>
          <a:solidFill>
            <a:schemeClr val="bg1"/>
          </a:solidFill>
        </p:spPr>
        <p:txBody>
          <a:bodyPr wrap="none" lIns="68576" tIns="34289" rIns="68576" bIns="34289" rtlCol="0">
            <a:spAutoFit/>
          </a:bodyPr>
          <a:lstStyle/>
          <a:p>
            <a:pPr algn="ctr" defTabSz="685749">
              <a:lnSpc>
                <a:spcPct val="130000"/>
              </a:lnSpc>
              <a:spcBef>
                <a:spcPts val="450"/>
              </a:spcBef>
            </a:pPr>
            <a:r>
              <a:rPr lang="zh-CN" altLang="en-US" sz="2400" b="1" kern="0">
                <a:solidFill>
                  <a:srgbClr val="000000"/>
                </a:solidFill>
                <a:latin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2400" b="1" kern="0" dirty="0">
              <a:solidFill>
                <a:srgbClr val="00000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2318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7801832" y="277222"/>
            <a:ext cx="199845" cy="466536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6119813" y="1022128"/>
            <a:ext cx="2596755" cy="2596755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>
              <a:lnSpc>
                <a:spcPct val="130000"/>
              </a:lnSpc>
            </a:pPr>
            <a:endParaRPr lang="en-US" sz="11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3528848" y="1254811"/>
            <a:ext cx="2057400" cy="2057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6389491" y="1254811"/>
            <a:ext cx="2057400" cy="2057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5724" y="1254811"/>
            <a:ext cx="2057400" cy="20574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739786" y="3854057"/>
            <a:ext cx="2049279" cy="715581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algn="ctr" defTabSz="685749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 defTabSz="685749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15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3646749" y="3854057"/>
            <a:ext cx="1850507" cy="715581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algn="ctr" defTabSz="685749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1500" kern="0">
              <a:solidFill>
                <a:srgbClr val="FFFFFF">
                  <a:alpha val="77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 defTabSz="685749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6483322" y="3854057"/>
            <a:ext cx="1869743" cy="715581"/>
          </a:xfrm>
          <a:prstGeom prst="rect">
            <a:avLst/>
          </a:prstGeom>
          <a:noFill/>
        </p:spPr>
        <p:txBody>
          <a:bodyPr wrap="none" lIns="68576" tIns="34289" rIns="68576" bIns="34289" rtlCol="0">
            <a:spAutoFit/>
          </a:bodyPr>
          <a:lstStyle/>
          <a:p>
            <a:pPr algn="ctr" defTabSz="685749">
              <a:lnSpc>
                <a:spcPct val="140000"/>
              </a:lnSpc>
            </a:pPr>
            <a:r>
              <a:rPr lang="zh-CN" altLang="en-US" sz="1500" kern="0">
                <a:solidFill>
                  <a:srgbClr val="FFFFFF">
                    <a:alpha val="77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1500" kern="0">
              <a:solidFill>
                <a:srgbClr val="FFFFFF">
                  <a:alpha val="77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cs typeface="+mn-ea"/>
              <a:sym typeface="+mn-lt"/>
            </a:endParaRPr>
          </a:p>
          <a:p>
            <a:pPr algn="ctr" defTabSz="685749">
              <a:lnSpc>
                <a:spcPct val="140000"/>
              </a:lnSpc>
            </a:pPr>
            <a:r>
              <a:rPr lang="zh-CN" altLang="en-US" sz="1500" b="1" ker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3148526" y="3997991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5982161" y="3997991"/>
            <a:ext cx="0" cy="48985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6" y="4759348"/>
            <a:ext cx="1284515" cy="1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=""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2278015"/>
            <a:ext cx="5948127" cy="2865487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2444" y="2309282"/>
            <a:ext cx="8137922" cy="356349"/>
          </a:xfrm>
        </p:spPr>
        <p:txBody>
          <a:bodyPr anchor="ctr">
            <a:normAutofit/>
          </a:bodyPr>
          <a:lstStyle>
            <a:lvl1pPr marL="0" marR="0" indent="0" algn="r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400"/>
            </a:lvl3pPr>
            <a:lvl4pPr marL="1028598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5" indent="0" algn="ctr">
              <a:buNone/>
              <a:defRPr sz="1200"/>
            </a:lvl7pPr>
            <a:lvl8pPr marL="2400060" indent="0" algn="ctr">
              <a:buNone/>
              <a:defRPr sz="1200"/>
            </a:lvl8pPr>
            <a:lvl9pPr marL="2742926" indent="0" algn="ctr">
              <a:buNone/>
              <a:defRPr sz="1200"/>
            </a:lvl9pPr>
          </a:lstStyle>
          <a:p>
            <a:pPr marL="0" marR="0" lvl="0" indent="0" algn="r" defTabSz="68573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2444" y="1740877"/>
            <a:ext cx="8137922" cy="561812"/>
          </a:xfrm>
        </p:spPr>
        <p:txBody>
          <a:bodyPr anchor="ctr">
            <a:normAutofit/>
          </a:bodyPr>
          <a:lstStyle>
            <a:lvl1pPr algn="r"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754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771524"/>
          </a:xfrm>
          <a:prstGeom prst="rect">
            <a:avLst/>
          </a:prstGeom>
        </p:spPr>
        <p:txBody>
          <a:bodyPr vert="horz" lIns="68576" tIns="34289" rIns="68576" bIns="34289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2964"/>
            <a:ext cx="8137922" cy="3764756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749"/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749"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5" y="4676775"/>
            <a:ext cx="3105151" cy="154786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749"/>
            <a:r>
              <a:rPr lang="en-US" altLang="zh-C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749"/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749"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4" y="4680347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4" y="771525"/>
            <a:ext cx="8137922" cy="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9" rIns="68576" bIns="34289" rtlCol="0" anchor="ctr"/>
          <a:lstStyle/>
          <a:p>
            <a:pPr algn="ctr" defTabSz="685749"/>
            <a:endParaRPr lang="zh-CN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6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685715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0" indent="-171430" algn="l" defTabSz="68571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89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771524"/>
          </a:xfrm>
          <a:prstGeom prst="rect">
            <a:avLst/>
          </a:prstGeom>
        </p:spPr>
        <p:txBody>
          <a:bodyPr vert="horz" lIns="68577" tIns="34289" rIns="68577" bIns="34289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2964"/>
            <a:ext cx="8137922" cy="3764756"/>
          </a:xfrm>
          <a:prstGeom prst="rect">
            <a:avLst/>
          </a:prstGeom>
        </p:spPr>
        <p:txBody>
          <a:bodyPr vert="horz" lIns="68577" tIns="34289" rIns="68577" bIns="34289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766"/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766"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5" y="4676775"/>
            <a:ext cx="3105151" cy="154786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766"/>
            <a:r>
              <a:rPr lang="en-US" altLang="zh-C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68577" tIns="34289" rIns="68577" bIns="34289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766"/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766"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4" y="4680347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4" y="771525"/>
            <a:ext cx="8137922" cy="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zh-CN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0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 dt="0"/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1"/>
            <a:ext cx="8137922" cy="77152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842963"/>
            <a:ext cx="8137922" cy="37647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4676775"/>
            <a:ext cx="1041402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800"/>
            <a:fld id="{6489D9C7-5DC6-4263-87FF-7C99F6FB63C3}" type="datetime1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800"/>
              <a:t>2022/5/15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4676775"/>
            <a:ext cx="3105151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800"/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4676775"/>
            <a:ext cx="2182416" cy="154786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685800"/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685800"/>
              <a:t>‹#›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2443" y="4680347"/>
            <a:ext cx="81379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502443" y="771525"/>
            <a:ext cx="8137922" cy="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8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502444" y="2309283"/>
            <a:ext cx="8137924" cy="1126564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Jingyu Li</a:t>
            </a:r>
          </a:p>
          <a:p>
            <a:r>
              <a:rPr lang="en-US" altLang="zh-CN" sz="1600" dirty="0"/>
              <a:t>118010141</a:t>
            </a:r>
            <a:endParaRPr lang="en-US" altLang="zh-CN" sz="1600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CSC3002 Final Review</a:t>
            </a:r>
            <a:endParaRPr lang="zh-CN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2250286" y="1787495"/>
            <a:ext cx="63900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9" y="195486"/>
            <a:ext cx="8545223" cy="864096"/>
          </a:xfrm>
        </p:spPr>
        <p:txBody>
          <a:bodyPr>
            <a:normAutofit fontScale="90000"/>
          </a:bodyPr>
          <a:lstStyle/>
          <a:p>
            <a:r>
              <a:rPr lang="en-US" altLang="zh-CN" sz="2400" b="0" dirty="0" smtClean="0"/>
              <a:t>What is the </a:t>
            </a:r>
            <a:r>
              <a:rPr lang="en-US" altLang="zh-CN" sz="2400" b="0" dirty="0" smtClean="0">
                <a:solidFill>
                  <a:srgbClr val="7030A0"/>
                </a:solidFill>
              </a:rPr>
              <a:t>DFS &amp; BFS </a:t>
            </a:r>
            <a:r>
              <a:rPr lang="en-US" altLang="zh-CN" sz="2400" b="0" dirty="0" smtClean="0"/>
              <a:t>traversal order for the following graph? Assume the smaller number is prior at the same level. Start from 0</a:t>
            </a:r>
            <a:endParaRPr lang="zh-CN" alt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97497" y="1347614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01356247, 01234567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01356247, 01235467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01356724, 01234567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02465137, 01235467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zh-CN" altLang="en-US" sz="2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31590"/>
            <a:ext cx="3168352" cy="373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66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11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9" y="195486"/>
            <a:ext cx="8545223" cy="864096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What is the resulting heap after performing the following operations: </a:t>
            </a:r>
            <a:r>
              <a:rPr lang="en-US" altLang="zh-CN" sz="2400" b="0" dirty="0" smtClean="0">
                <a:solidFill>
                  <a:srgbClr val="7030A0"/>
                </a:solidFill>
              </a:rPr>
              <a:t>Dequeue, Enqueue(1)</a:t>
            </a:r>
            <a:endParaRPr lang="zh-CN" altLang="en-US" sz="2400" b="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497" y="1347614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124537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134537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132574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134572</a:t>
            </a:r>
            <a:endParaRPr lang="zh-CN" altLang="en-US" sz="22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57669"/>
            <a:ext cx="6632848" cy="2487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Multiple Choice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7822406" y="1689229"/>
            <a:ext cx="665162" cy="882521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5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13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1008112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Which </a:t>
            </a:r>
            <a:r>
              <a:rPr lang="en-US" altLang="zh-CN" sz="2400" b="0" dirty="0"/>
              <a:t>of the following collection classes </a:t>
            </a:r>
            <a:r>
              <a:rPr lang="en-US" altLang="zh-CN" sz="2400" b="0" dirty="0" smtClean="0"/>
              <a:t>support </a:t>
            </a:r>
            <a:r>
              <a:rPr lang="en-US" altLang="zh-CN" sz="2400" b="0" dirty="0"/>
              <a:t>the use of the range-based for loop?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497" y="1491630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Vector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Map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Stack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Priority Queue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73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14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347614"/>
            <a:ext cx="8137525" cy="648072"/>
          </a:xfrm>
        </p:spPr>
        <p:txBody>
          <a:bodyPr>
            <a:normAutofit fontScale="90000"/>
          </a:bodyPr>
          <a:lstStyle/>
          <a:p>
            <a:r>
              <a:rPr lang="en-US" altLang="zh-CN" sz="2400" b="0" dirty="0"/>
              <a:t>Suppose that you are using </a:t>
            </a:r>
            <a:r>
              <a:rPr lang="en-US" altLang="zh-CN" sz="2400" b="0" dirty="0" smtClean="0"/>
              <a:t>a sorting </a:t>
            </a:r>
            <a:r>
              <a:rPr lang="en-US" altLang="zh-CN" sz="2400" b="0" dirty="0"/>
              <a:t>algorithm to sort a vector of </a:t>
            </a:r>
            <a:r>
              <a:rPr lang="en-US" altLang="zh-CN" sz="2400" b="0" dirty="0" smtClean="0"/>
              <a:t>250 values </a:t>
            </a:r>
            <a:r>
              <a:rPr lang="en-US" altLang="zh-CN" sz="2400" b="0" dirty="0"/>
              <a:t>and find that it takes </a:t>
            </a:r>
            <a:r>
              <a:rPr lang="en-US" altLang="zh-CN" sz="2400" b="0" dirty="0" smtClean="0"/>
              <a:t>100 </a:t>
            </a:r>
            <a:r>
              <a:rPr lang="en-US" altLang="zh-CN" sz="2400" b="0" dirty="0"/>
              <a:t>milliseconds to complete the operation. </a:t>
            </a:r>
            <a:r>
              <a:rPr lang="en-US" altLang="zh-CN" sz="2400" b="0" dirty="0" smtClean="0"/>
              <a:t>What would </a:t>
            </a:r>
            <a:r>
              <a:rPr lang="en-US" altLang="zh-CN" sz="2400" b="0" dirty="0"/>
              <a:t>you expect the </a:t>
            </a:r>
            <a:r>
              <a:rPr lang="en-US" altLang="zh-CN" sz="2400" b="0" dirty="0" smtClean="0"/>
              <a:t>sorting algorithm and running </a:t>
            </a:r>
            <a:r>
              <a:rPr lang="en-US" altLang="zh-CN" sz="2400" b="0" dirty="0"/>
              <a:t>time to be </a:t>
            </a:r>
            <a:r>
              <a:rPr lang="en-US" altLang="zh-CN" sz="2400" b="0" dirty="0" smtClean="0"/>
              <a:t>to sort a </a:t>
            </a:r>
            <a:r>
              <a:rPr lang="en-US" altLang="zh-CN" sz="2400" b="0" dirty="0"/>
              <a:t>vector of </a:t>
            </a:r>
            <a:r>
              <a:rPr lang="en-US" altLang="zh-CN" sz="2400" b="0" dirty="0" smtClean="0"/>
              <a:t>2000 </a:t>
            </a:r>
            <a:r>
              <a:rPr lang="en-US" altLang="zh-CN" sz="2400" b="0" dirty="0"/>
              <a:t>values on the same machine?</a:t>
            </a:r>
            <a:endParaRPr lang="zh-CN" alt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2283718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Selection Sort, 8000ms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Insertion Sort, 6400ms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Quick Sort, 2400ms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Merge Sort, 800ms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8706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1008112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Which </a:t>
            </a:r>
            <a:r>
              <a:rPr lang="en-US" altLang="zh-CN" sz="2400" b="0" dirty="0"/>
              <a:t>of the following </a:t>
            </a:r>
            <a:r>
              <a:rPr lang="en-US" altLang="zh-CN" sz="2400" b="0" dirty="0" smtClean="0"/>
              <a:t>expressions can compile successfully? (Under the following initialization)</a:t>
            </a:r>
            <a:endParaRPr lang="en-US" altLang="zh-CN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97497" y="1491630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/>
              <a:t>c</a:t>
            </a:r>
            <a:r>
              <a:rPr lang="en-US" altLang="zh-CN" sz="2200" dirty="0" smtClean="0"/>
              <a:t>out &lt;&lt; b[0] &lt;&lt; endl;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/>
              <a:t>c</a:t>
            </a:r>
            <a:r>
              <a:rPr lang="en-US" altLang="zh-CN" sz="2200" dirty="0" smtClean="0"/>
              <a:t>out &lt;&lt; *b++ &lt;&lt; endl;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/>
              <a:t>cout &lt;&lt; </a:t>
            </a:r>
            <a:r>
              <a:rPr lang="en-US" altLang="zh-CN" sz="2200" dirty="0" smtClean="0"/>
              <a:t>*++b </a:t>
            </a:r>
            <a:r>
              <a:rPr lang="en-US" altLang="zh-CN" sz="2200" dirty="0"/>
              <a:t>&lt;&lt; </a:t>
            </a:r>
            <a:r>
              <a:rPr lang="en-US" altLang="zh-CN" sz="2200" dirty="0" smtClean="0"/>
              <a:t>endl;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/>
              <a:t>cout &lt;&lt; </a:t>
            </a:r>
            <a:r>
              <a:rPr lang="en-US" altLang="zh-CN" sz="2200" dirty="0" smtClean="0"/>
              <a:t>*a++ </a:t>
            </a:r>
            <a:r>
              <a:rPr lang="en-US" altLang="zh-CN" sz="2200" dirty="0"/>
              <a:t>&lt;&lt; </a:t>
            </a:r>
            <a:r>
              <a:rPr lang="en-US" altLang="zh-CN" sz="2200" dirty="0" smtClean="0"/>
              <a:t>endl;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2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91630"/>
            <a:ext cx="418222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3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16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648072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Which integers will be outputted in the following code?</a:t>
            </a:r>
            <a:endParaRPr lang="zh-CN" alt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83568" y="2355726"/>
            <a:ext cx="7920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2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3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/>
              <a:t>4</a:t>
            </a:r>
            <a:endParaRPr lang="en-US" altLang="zh-CN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43557"/>
            <a:ext cx="3240360" cy="422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491630"/>
            <a:ext cx="1657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17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1008112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Assume A is a super class of B. Which one(s) of the following is visible to A?</a:t>
            </a:r>
            <a:endParaRPr lang="zh-CN" alt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97497" y="1491630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Public field of B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Private field of B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Protected field of B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Protected field of A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4899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Space Filling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7822406" y="1689229"/>
            <a:ext cx="665162" cy="882521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19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576064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Write down the </a:t>
            </a:r>
            <a:r>
              <a:rPr lang="en-US" altLang="zh-CN" sz="2400" dirty="0" smtClean="0"/>
              <a:t>formatted output </a:t>
            </a:r>
            <a:r>
              <a:rPr lang="en-US" altLang="zh-CN" sz="2400" b="0" dirty="0" smtClean="0"/>
              <a:t>of the following code:</a:t>
            </a:r>
            <a:endParaRPr lang="zh-CN" altLang="en-US" sz="2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915566"/>
            <a:ext cx="48101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77" y="1924050"/>
            <a:ext cx="4029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8" y="3202898"/>
            <a:ext cx="39814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2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few tips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3798" y="957285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Finish Review Questions selectively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Two hours is generally enough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Be careful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No care on memory things (grammar / methods / functions)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Don’t‘ worry!</a:t>
            </a:r>
            <a:endParaRPr lang="zh-CN" alt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98" y="3588775"/>
            <a:ext cx="54864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0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20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864096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Write down the </a:t>
            </a:r>
            <a:r>
              <a:rPr lang="en-US" altLang="zh-CN" sz="2400" dirty="0" smtClean="0"/>
              <a:t>formatted output </a:t>
            </a:r>
            <a:r>
              <a:rPr lang="en-US" altLang="zh-CN" sz="2400" b="0" dirty="0" smtClean="0"/>
              <a:t>of the following code:</a:t>
            </a:r>
            <a:br>
              <a:rPr lang="en-US" altLang="zh-CN" sz="2400" b="0" dirty="0" smtClean="0"/>
            </a:br>
            <a:r>
              <a:rPr lang="en-US" altLang="zh-CN" sz="2400" b="0" dirty="0" smtClean="0"/>
              <a:t>Assume the address of the array is </a:t>
            </a:r>
            <a:r>
              <a:rPr lang="en-US" altLang="zh-CN" sz="2400" dirty="0" smtClean="0">
                <a:solidFill>
                  <a:srgbClr val="7030A0"/>
                </a:solidFill>
              </a:rPr>
              <a:t>0x61fe0c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7814"/>
            <a:ext cx="3534259" cy="943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36359"/>
            <a:ext cx="2469547" cy="3939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1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Answer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7822406" y="1689229"/>
            <a:ext cx="665162" cy="882521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22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267494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True or False: FTFTT   FFFFF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Single Choice: ABABC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Multiple Choice:    AB  BC  ABC   ABCD  AD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Space Filling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zh-CN" altLang="en-US" sz="2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1" y="2339455"/>
            <a:ext cx="1368152" cy="3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1" y="2912825"/>
            <a:ext cx="79565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11" y="3795886"/>
            <a:ext cx="4667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b="0" dirty="0"/>
              <a:t>Space </a:t>
            </a:r>
            <a:r>
              <a:rPr lang="en-US" altLang="zh-CN" sz="2000" b="0" dirty="0" smtClean="0"/>
              <a:t>Filling</a:t>
            </a:r>
            <a:endParaRPr lang="zh-CN" altLang="en-US" b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www.islide.cc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23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566"/>
            <a:ext cx="527685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88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Thanks &amp;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Wish</a:t>
            </a:r>
            <a:r>
              <a:rPr lang="en-US" altLang="zh-CN" dirty="0"/>
              <a:t> </a:t>
            </a:r>
            <a:r>
              <a:rPr lang="en-US" altLang="zh-CN" dirty="0" smtClean="0"/>
              <a:t>You Good Luck!</a:t>
            </a:r>
            <a:endParaRPr lang="zh-CN" altLang="en-US" sz="1800" b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=""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4655344" y="1595439"/>
            <a:ext cx="3985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=""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4655344" y="3084473"/>
            <a:ext cx="39850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True or False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7822406" y="1689229"/>
            <a:ext cx="665162" cy="882521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05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4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 txBox="1">
            <a:spLocks/>
          </p:cNvSpPr>
          <p:nvPr/>
        </p:nvSpPr>
        <p:spPr>
          <a:xfrm>
            <a:off x="502444" y="1"/>
            <a:ext cx="8137922" cy="771524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True or False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97497" y="843558"/>
            <a:ext cx="7946912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C++, C, Java, Python are all Object-Oriented Programming language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Abstraction in C++ means </a:t>
            </a:r>
            <a:r>
              <a:rPr lang="en-US" altLang="zh-CN" sz="2200" dirty="0"/>
              <a:t>displaying only essential information and hiding the details.</a:t>
            </a: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The main function can be declared as void main(){ … };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*&amp;x and &amp;*x will generate the same results if x is a pointer;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200" dirty="0" smtClean="0"/>
              <a:t>Global variables are stored in the static area in memory in C++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endParaRPr lang="zh-CN" altLang="en-US" sz="2200" dirty="0"/>
          </a:p>
        </p:txBody>
      </p:sp>
      <p:sp>
        <p:nvSpPr>
          <p:cNvPr id="2" name="AutoShape 2" descr="True or False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True or False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5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224" y="7937"/>
            <a:ext cx="8594984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 smtClean="0"/>
              <a:t>6.  The default copy style for C++ is deep copy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7.  In C++, user can overload the copy constructor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and assignment operator (=) for a stream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8.  In the ring-buffer implementation of a queue, the queue is empty if and only if head == tail. When the queue is full, head &gt; tail. 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9.  To declare </a:t>
            </a:r>
            <a:r>
              <a:rPr lang="en-US" altLang="zh-CN" sz="2200" dirty="0"/>
              <a:t>a variable fn as a pointer to a function taking </a:t>
            </a:r>
            <a:r>
              <a:rPr lang="en-US" altLang="zh-CN" sz="2200" dirty="0" smtClean="0"/>
              <a:t>two integers </a:t>
            </a:r>
            <a:r>
              <a:rPr lang="en-US" altLang="zh-CN" sz="2200" dirty="0"/>
              <a:t>and returning a </a:t>
            </a:r>
            <a:r>
              <a:rPr lang="en-US" altLang="zh-CN" sz="2200" dirty="0" smtClean="0"/>
              <a:t>Double value, we use: </a:t>
            </a:r>
          </a:p>
          <a:p>
            <a:pPr algn="ctr">
              <a:lnSpc>
                <a:spcPct val="150000"/>
              </a:lnSpc>
            </a:pPr>
            <a:r>
              <a:rPr lang="sw-KE" altLang="zh-CN" sz="2400" dirty="0"/>
              <a:t>d</a:t>
            </a:r>
            <a:r>
              <a:rPr lang="sw-KE" altLang="zh-CN" sz="2400" dirty="0" smtClean="0"/>
              <a:t>ouble* (*fn) (int, int);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en-US" altLang="zh-CN" sz="2200" dirty="0" smtClean="0"/>
              <a:t>10.  Multiple inheritance and garbage collection are both useful     features in C++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200" dirty="0" smtClean="0"/>
          </a:p>
          <a:p>
            <a:pPr>
              <a:lnSpc>
                <a:spcPct val="150000"/>
              </a:lnSpc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endParaRPr lang="zh-CN" altLang="en-US" sz="2200" dirty="0"/>
          </a:p>
        </p:txBody>
      </p:sp>
      <p:sp>
        <p:nvSpPr>
          <p:cNvPr id="2" name="AutoShape 2" descr="True or False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True or False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01508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1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Single Choice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7822406" y="1689229"/>
            <a:ext cx="665162" cy="882521"/>
          </a:xfrm>
          <a:prstGeom prst="rect">
            <a:avLst/>
          </a:prstGeom>
          <a:noFill/>
        </p:spPr>
        <p:txBody>
          <a:bodyPr wrap="none" lIns="68580" tIns="34290" rIns="68580" bIns="34290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7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97" y="195486"/>
            <a:ext cx="8545223" cy="1440160"/>
          </a:xfrm>
        </p:spPr>
        <p:txBody>
          <a:bodyPr>
            <a:noAutofit/>
          </a:bodyPr>
          <a:lstStyle/>
          <a:p>
            <a:r>
              <a:rPr lang="en-US" altLang="zh-CN" sz="2400" b="0" dirty="0" smtClean="0"/>
              <a:t>What is the result of the following expression:</a:t>
            </a:r>
            <a:br>
              <a:rPr lang="en-US" altLang="zh-CN" sz="2400" b="0" dirty="0" smtClean="0"/>
            </a:b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r>
              <a:rPr lang="en-US" altLang="zh-CN" sz="2400" dirty="0"/>
              <a:t>6</a:t>
            </a:r>
            <a:r>
              <a:rPr lang="zh-CN" altLang="en-US" sz="2400" dirty="0"/>
              <a:t> </a:t>
            </a:r>
            <a:r>
              <a:rPr lang="en-US" altLang="zh-CN" sz="2400" dirty="0"/>
              <a:t>+ 5.0</a:t>
            </a:r>
            <a:r>
              <a:rPr lang="zh-CN" altLang="en-US" sz="2400" dirty="0"/>
              <a:t> </a:t>
            </a:r>
            <a:r>
              <a:rPr lang="en-US" altLang="zh-CN" sz="2400" dirty="0"/>
              <a:t>/ 4</a:t>
            </a:r>
            <a:r>
              <a:rPr lang="zh-CN" altLang="en-US" sz="2400" dirty="0"/>
              <a:t> </a:t>
            </a:r>
            <a:r>
              <a:rPr lang="en-US" altLang="zh-CN" sz="2400" dirty="0"/>
              <a:t>- 3</a:t>
            </a:r>
            <a:r>
              <a:rPr lang="zh-CN" altLang="en-US" sz="2400" dirty="0"/>
              <a:t> </a:t>
            </a:r>
            <a:r>
              <a:rPr lang="en-US" altLang="zh-CN" sz="2400" dirty="0"/>
              <a:t>/ </a:t>
            </a:r>
            <a:r>
              <a:rPr lang="en-US" altLang="zh-CN" sz="2400" dirty="0" smtClean="0"/>
              <a:t>2 + (1 - 2) * (5 * 6 % 9 * 2)</a:t>
            </a:r>
            <a:r>
              <a:rPr lang="en-US" altLang="zh-CN" sz="2400" b="0" dirty="0" smtClean="0"/>
              <a:t/>
            </a:r>
            <a:br>
              <a:rPr lang="en-US" altLang="zh-CN" sz="2400" b="0" dirty="0" smtClean="0"/>
            </a:br>
            <a:endParaRPr lang="zh-CN" altLang="en-US" sz="2400" b="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497" y="134761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/>
              <a:t>0</a:t>
            </a:r>
            <a:r>
              <a:rPr lang="en-US" altLang="zh-CN" sz="2200" dirty="0" smtClean="0"/>
              <a:t>.25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0</a:t>
            </a:r>
            <a:endParaRPr lang="en-US" altLang="zh-CN" sz="2200" dirty="0" smtClean="0"/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-5.75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-0.25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091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8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427734"/>
            <a:ext cx="5826102" cy="183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2088232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Suppose you are in a position in which the analysis for the next two moves shows the following rated outcomes from your original player’s point-of-view: If you adopt the </a:t>
            </a:r>
            <a:r>
              <a:rPr lang="en-US" altLang="zh-CN" sz="2400" b="0" dirty="0" smtClean="0">
                <a:solidFill>
                  <a:srgbClr val="7030A0"/>
                </a:solidFill>
              </a:rPr>
              <a:t>minimax</a:t>
            </a:r>
            <a:r>
              <a:rPr lang="en-US" altLang="zh-CN" sz="2400" b="0" dirty="0" smtClean="0"/>
              <a:t> strategy, what is the best move to make in this</a:t>
            </a:r>
            <a:br>
              <a:rPr lang="en-US" altLang="zh-CN" sz="2400" b="0" dirty="0" smtClean="0"/>
            </a:br>
            <a:r>
              <a:rPr lang="en-US" altLang="zh-CN" sz="2400" b="0" dirty="0" smtClean="0"/>
              <a:t>position? What is the rating of that move from your perspective?</a:t>
            </a:r>
            <a:endParaRPr lang="zh-CN" alt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97497" y="2427734"/>
            <a:ext cx="7920880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First cross, +4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Second cross, -3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Second cross, -2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Third cross, +2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488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B5C37AB-89BD-4CDD-A4A9-90EB1079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9</a:t>
            </a:fld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BD21719-573C-44D0-993A-F3F20828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" y="195486"/>
            <a:ext cx="8137525" cy="864096"/>
          </a:xfrm>
        </p:spPr>
        <p:txBody>
          <a:bodyPr>
            <a:normAutofit/>
          </a:bodyPr>
          <a:lstStyle/>
          <a:p>
            <a:r>
              <a:rPr lang="en-US" altLang="zh-CN" sz="2400" b="0" dirty="0" smtClean="0"/>
              <a:t>What is the </a:t>
            </a:r>
            <a:r>
              <a:rPr lang="en-US" altLang="zh-CN" sz="2400" b="0" dirty="0" smtClean="0">
                <a:solidFill>
                  <a:srgbClr val="7030A0"/>
                </a:solidFill>
              </a:rPr>
              <a:t>preorder, inorder, and postorder </a:t>
            </a:r>
            <a:r>
              <a:rPr lang="en-US" altLang="zh-CN" sz="2400" b="0" dirty="0" smtClean="0"/>
              <a:t>traversal results for the following trees?</a:t>
            </a:r>
            <a:endParaRPr lang="zh-CN" altLang="en-US" sz="2400" b="0" dirty="0"/>
          </a:p>
        </p:txBody>
      </p:sp>
      <p:sp>
        <p:nvSpPr>
          <p:cNvPr id="7" name="TextBox 6"/>
          <p:cNvSpPr txBox="1"/>
          <p:nvPr/>
        </p:nvSpPr>
        <p:spPr>
          <a:xfrm>
            <a:off x="297497" y="1347614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53214768, 12345678, 12436875 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53214768, 53724681, 86754321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12345678, 53724681, 12436875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altLang="zh-CN" sz="2200" dirty="0" smtClean="0"/>
              <a:t>12345678, 12345678. 86754321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endParaRPr lang="zh-CN" altLang="en-US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74" y="1553783"/>
            <a:ext cx="2977368" cy="263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5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1_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3.xml><?xml version="1.0" encoding="utf-8"?>
<a:theme xmlns:a="http://schemas.openxmlformats.org/drawingml/2006/main" name="2_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主题5" id="{B8EDB911-D765-4A7B-BBC7-40DBB672FBA6}" vid="{AECAB1C0-5DF6-436C-85E8-20094DBE11C0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650</Words>
  <Application>Microsoft Office PowerPoint</Application>
  <PresentationFormat>全屏显示(16:9)</PresentationFormat>
  <Paragraphs>120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主题5</vt:lpstr>
      <vt:lpstr>1_主题5</vt:lpstr>
      <vt:lpstr>2_主题5</vt:lpstr>
      <vt:lpstr>CSC3002 Final Review</vt:lpstr>
      <vt:lpstr>A few tips</vt:lpstr>
      <vt:lpstr>True or False</vt:lpstr>
      <vt:lpstr>PowerPoint 演示文稿</vt:lpstr>
      <vt:lpstr>PowerPoint 演示文稿</vt:lpstr>
      <vt:lpstr>Single Choice</vt:lpstr>
      <vt:lpstr>What is the result of the following expression:  6 + 5.0 / 4 - 3 / 2 + (1 - 2) * (5 * 6 % 9 * 2) </vt:lpstr>
      <vt:lpstr>Suppose you are in a position in which the analysis for the next two moves shows the following rated outcomes from your original player’s point-of-view: If you adopt the minimax strategy, what is the best move to make in this position? What is the rating of that move from your perspective?</vt:lpstr>
      <vt:lpstr>What is the preorder, inorder, and postorder traversal results for the following trees?</vt:lpstr>
      <vt:lpstr>What is the DFS &amp; BFS traversal order for the following graph? Assume the smaller number is prior at the same level. Start from 0</vt:lpstr>
      <vt:lpstr>What is the resulting heap after performing the following operations: Dequeue, Enqueue(1)</vt:lpstr>
      <vt:lpstr>Multiple Choice</vt:lpstr>
      <vt:lpstr>Which of the following collection classes support the use of the range-based for loop? </vt:lpstr>
      <vt:lpstr>Suppose that you are using a sorting algorithm to sort a vector of 250 values and find that it takes 100 milliseconds to complete the operation. What would you expect the sorting algorithm and running time to be to sort a vector of 2000 values on the same machine?</vt:lpstr>
      <vt:lpstr>Which of the following expressions can compile successfully? (Under the following initialization)</vt:lpstr>
      <vt:lpstr>Which integers will be outputted in the following code?</vt:lpstr>
      <vt:lpstr>Assume A is a super class of B. Which one(s) of the following is visible to A?</vt:lpstr>
      <vt:lpstr>Space Filling</vt:lpstr>
      <vt:lpstr>Write down the formatted output of the following code:</vt:lpstr>
      <vt:lpstr>Write down the formatted output of the following code: Assume the address of the array is 0x61fe0c</vt:lpstr>
      <vt:lpstr>Answer</vt:lpstr>
      <vt:lpstr>PowerPoint 演示文稿</vt:lpstr>
      <vt:lpstr>Space Filling</vt:lpstr>
      <vt:lpstr>Thanks &amp; Wish You 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Whale</dc:creator>
  <cp:lastModifiedBy>ASUS</cp:lastModifiedBy>
  <cp:revision>37</cp:revision>
  <dcterms:created xsi:type="dcterms:W3CDTF">2022-05-15T07:05:13Z</dcterms:created>
  <dcterms:modified xsi:type="dcterms:W3CDTF">2022-05-16T11:52:47Z</dcterms:modified>
</cp:coreProperties>
</file>