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2"/>
    <p:sldId id="427" r:id="rId3"/>
    <p:sldId id="428" r:id="rId4"/>
    <p:sldId id="410"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9" r:id="rId21"/>
    <p:sldId id="430" r:id="rId22"/>
    <p:sldId id="431" r:id="rId23"/>
    <p:sldId id="432" r:id="rId24"/>
    <p:sldId id="433" r:id="rId25"/>
    <p:sldId id="434" r:id="rId26"/>
    <p:sldId id="435" r:id="rId27"/>
    <p:sldId id="436"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113" d="100"/>
          <a:sy n="113" d="100"/>
        </p:scale>
        <p:origin x="345" y="54"/>
      </p:cViewPr>
      <p:guideLst>
        <p:guide orient="horz" pos="2154"/>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2022/2/28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2022/2/28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2022/2/28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2022/2/28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2022/2/28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2022/2/28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2022/2/28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2022/2/28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2022/2/28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2022/2/28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2022/2/28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2022/2/28</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tags" Target="../tags/tag8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标题 1"/>
          <p:cNvSpPr>
            <a:spLocks noGrp="1"/>
          </p:cNvSpPr>
          <p:nvPr>
            <p:ph type="ctrTitle"/>
            <p:custDataLst>
              <p:tags r:id="rId2"/>
            </p:custDataLst>
          </p:nvPr>
        </p:nvSpPr>
        <p:spPr>
          <a:xfrm>
            <a:off x="795342" y="1357766"/>
            <a:ext cx="4322204" cy="3541334"/>
          </a:xfrm>
        </p:spPr>
        <p:txBody>
          <a:bodyPr>
            <a:normAutofit/>
          </a:bodyPr>
          <a:lstStyle/>
          <a:p>
            <a:pPr algn="l"/>
            <a:r>
              <a:rPr lang="en-US" altLang="zh-CN" sz="5400">
                <a:solidFill>
                  <a:srgbClr val="FFFFFF"/>
                </a:solidFill>
                <a:latin typeface="Times New Roman" panose="02020603050405020304" charset="0"/>
                <a:cs typeface="Times New Roman" panose="02020603050405020304" charset="0"/>
              </a:rPr>
              <a:t>CSC3170 Tutorial</a:t>
            </a:r>
          </a:p>
        </p:txBody>
      </p:sp>
      <p:sp>
        <p:nvSpPr>
          <p:cNvPr id="3" name="副标题 2"/>
          <p:cNvSpPr>
            <a:spLocks noGrp="1"/>
          </p:cNvSpPr>
          <p:nvPr>
            <p:ph type="subTitle" idx="1"/>
            <p:custDataLst>
              <p:tags r:id="rId3"/>
            </p:custDataLst>
          </p:nvPr>
        </p:nvSpPr>
        <p:spPr>
          <a:xfrm>
            <a:off x="792599" y="5301530"/>
            <a:ext cx="3493154" cy="1080982"/>
          </a:xfrm>
        </p:spPr>
        <p:txBody>
          <a:bodyPr anchor="t">
            <a:normAutofit/>
          </a:bodyPr>
          <a:lstStyle/>
          <a:p>
            <a:pPr algn="r"/>
            <a:r>
              <a:rPr lang="en-US" altLang="zh-CN" sz="2000">
                <a:solidFill>
                  <a:schemeClr val="tx1">
                    <a:lumMod val="95000"/>
                    <a:lumOff val="5000"/>
                  </a:schemeClr>
                </a:solidFill>
                <a:latin typeface="Times New Roman" panose="02020603050405020304" charset="0"/>
                <a:cs typeface="Times New Roman" panose="02020603050405020304" charset="0"/>
              </a:rPr>
              <a:t>Yifan ZHU</a:t>
            </a:r>
          </a:p>
        </p:txBody>
      </p:sp>
      <p:pic>
        <p:nvPicPr>
          <p:cNvPr id="1026" name="Picture 2" descr="architecture">
            <a:extLst>
              <a:ext uri="{FF2B5EF4-FFF2-40B4-BE49-F238E27FC236}">
                <a16:creationId xmlns:a16="http://schemas.microsoft.com/office/drawing/2014/main" id="{4AB2DBE6-A38F-4A5E-B697-9DC1678967F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095999" y="2288468"/>
            <a:ext cx="5297425" cy="27679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392430"/>
            <a:ext cx="10968990" cy="6055995"/>
          </a:xfrm>
        </p:spPr>
        <p:txBody>
          <a:bodyPr>
            <a:noAutofit/>
          </a:bodyPr>
          <a:lstStyle/>
          <a:p>
            <a:pPr algn="just"/>
            <a:r>
              <a:rPr lang="zh-CN" altLang="en-US">
                <a:latin typeface="Times New Roman" panose="02020603050405020304" charset="0"/>
                <a:cs typeface="Times New Roman" panose="02020603050405020304" charset="0"/>
              </a:rPr>
              <a:t>Answer</a:t>
            </a:r>
          </a:p>
          <a:p>
            <a:pPr algn="just"/>
            <a:r>
              <a:rPr lang="zh-CN" altLang="en-US">
                <a:latin typeface="Times New Roman" panose="02020603050405020304" charset="0"/>
                <a:cs typeface="Times New Roman" panose="02020603050405020304" charset="0"/>
              </a:rPr>
              <a:t>The following Figure gives one possible hierarchy, there could be many different solutions. The generalization–specialization hierarchy for the motor-vehicle company is given in the Figure. Model, sales-tax-rate and sales-volume are attributes necessary for all types of vehicles. Commercial vehicles attract commercial vehicle tax, and each kind of commercial vehicle has a passenger carrying capacity speciﬁed for it. Some kinds of non-commercial vehicles attract luxury vehicle tax. Cars alone can be of several types, such as sports-car, sedan, wagon etc., hence the attribute type.</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Grp="1" noChangeAspect="1"/>
          </p:cNvPicPr>
          <p:nvPr>
            <p:ph idx="1"/>
            <p:custDataLst>
              <p:tags r:id="rId2"/>
            </p:custDataLst>
          </p:nvPr>
        </p:nvPicPr>
        <p:blipFill>
          <a:blip r:embed="rId4"/>
          <a:stretch>
            <a:fillRect/>
          </a:stretch>
        </p:blipFill>
        <p:spPr>
          <a:xfrm>
            <a:off x="3286125" y="1044575"/>
            <a:ext cx="5613400" cy="4751705"/>
          </a:xfrm>
          <a:prstGeom prst="rect">
            <a:avLst/>
          </a:prstGeom>
          <a:noFill/>
          <a:ln w="9525">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0510" y="356870"/>
            <a:ext cx="11617960" cy="6091555"/>
          </a:xfrm>
        </p:spPr>
        <p:txBody>
          <a:bodyPr>
            <a:noAutofit/>
          </a:bodyPr>
          <a:lstStyle/>
          <a:p>
            <a:pPr algn="just"/>
            <a:r>
              <a:rPr lang="zh-CN" altLang="en-US" dirty="0">
                <a:latin typeface="Times New Roman" panose="02020603050405020304" charset="0"/>
                <a:cs typeface="Times New Roman" panose="02020603050405020304" charset="0"/>
              </a:rPr>
              <a:t>The following are related to Questions 4-10. Consider the following database schema, where the primary keys are underlined.</a:t>
            </a:r>
          </a:p>
          <a:p>
            <a:pPr algn="just"/>
            <a:r>
              <a:rPr lang="zh-CN" altLang="en-US" dirty="0">
                <a:latin typeface="Times New Roman" panose="02020603050405020304" charset="0"/>
                <a:cs typeface="Times New Roman" panose="02020603050405020304" charset="0"/>
              </a:rPr>
              <a:t>EMPLOYEE (Fname, Minit, Lname, Ssn, Bdate, Address, Sex, Salary, Super_ssn, Dno) </a:t>
            </a:r>
          </a:p>
          <a:p>
            <a:pPr algn="just"/>
            <a:r>
              <a:rPr lang="zh-CN" altLang="en-US" dirty="0">
                <a:latin typeface="Times New Roman" panose="02020603050405020304" charset="0"/>
                <a:cs typeface="Times New Roman" panose="02020603050405020304" charset="0"/>
              </a:rPr>
              <a:t>DEPARTMENT (Dname, Dnumber, Mgr_ssn, Mgr_start_date),</a:t>
            </a:r>
          </a:p>
          <a:p>
            <a:pPr algn="just"/>
            <a:r>
              <a:rPr lang="zh-CN" altLang="en-US" dirty="0">
                <a:latin typeface="Times New Roman" panose="02020603050405020304" charset="0"/>
                <a:cs typeface="Times New Roman" panose="02020603050405020304" charset="0"/>
              </a:rPr>
              <a:t>DEPT_LOCATIONS (Dnumber, Dlocation),  </a:t>
            </a:r>
          </a:p>
          <a:p>
            <a:pPr algn="just"/>
            <a:r>
              <a:rPr lang="zh-CN" altLang="en-US" dirty="0">
                <a:latin typeface="Times New Roman" panose="02020603050405020304" charset="0"/>
                <a:cs typeface="Times New Roman" panose="02020603050405020304" charset="0"/>
              </a:rPr>
              <a:t>WORKS_ON (Essn, Pno, Hours),</a:t>
            </a:r>
          </a:p>
          <a:p>
            <a:pPr algn="just"/>
            <a:r>
              <a:rPr lang="zh-CN" altLang="en-US" dirty="0">
                <a:latin typeface="Times New Roman" panose="02020603050405020304" charset="0"/>
                <a:cs typeface="Times New Roman" panose="02020603050405020304" charset="0"/>
              </a:rPr>
              <a:t>PROJECT (Pname, Pnumber, Plocation, Dnum)</a:t>
            </a:r>
          </a:p>
          <a:p>
            <a:pPr algn="just"/>
            <a:r>
              <a:rPr lang="zh-CN" altLang="en-US" dirty="0">
                <a:latin typeface="Times New Roman" panose="02020603050405020304" charset="0"/>
                <a:cs typeface="Times New Roman" panose="02020603050405020304" charset="0"/>
              </a:rPr>
              <a:t>DEPENDENT (Essn, Dependent_name, Sex, Bdate, Relationship)</a:t>
            </a:r>
          </a:p>
          <a:p>
            <a:pPr algn="just"/>
            <a:r>
              <a:rPr lang="zh-CN" altLang="en-US" dirty="0">
                <a:latin typeface="Times New Roman" panose="02020603050405020304" charset="0"/>
                <a:cs typeface="Times New Roman" panose="02020603050405020304" charset="0"/>
              </a:rPr>
              <a:t>where Fname signifies first name; Minit, middle initial; Lname, last name; Ssn, Essn are social security numbers; Super_ssn is the social security number of the supervisor; Dname, Dnum, Dno, Dlocation are department name, number and location (similarly for projects); while other attributes have an obvious interpretation.</a:t>
            </a:r>
          </a:p>
          <a:p>
            <a:pPr algn="just"/>
            <a:r>
              <a:rPr lang="zh-CN" altLang="en-US" dirty="0">
                <a:latin typeface="Times New Roman" panose="02020603050405020304" charset="0"/>
                <a:cs typeface="Times New Roman" panose="02020603050405020304" charset="0"/>
              </a:rPr>
              <a:t>Use Relational Algebra to answer the following queries. You may use any of the Relational Algebra operations, including the natural join.</a:t>
            </a:r>
          </a:p>
          <a:p>
            <a:pPr algn="just"/>
            <a:r>
              <a:rPr lang="zh-CN" altLang="en-US" dirty="0">
                <a:latin typeface="Times New Roman" panose="02020603050405020304" charset="0"/>
                <a:cs typeface="Times New Roman" panose="02020603050405020304" charset="0"/>
              </a:rPr>
              <a:t>(4 marks each for the following seven questions)</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392430"/>
            <a:ext cx="10968990" cy="6055995"/>
          </a:xfrm>
        </p:spPr>
        <p:txBody>
          <a:bodyPr>
            <a:noAutofit/>
          </a:bodyPr>
          <a:lstStyle/>
          <a:p>
            <a:pPr algn="just"/>
            <a:r>
              <a:rPr lang="zh-CN" altLang="en-US">
                <a:latin typeface="Times New Roman" panose="02020603050405020304" charset="0"/>
                <a:cs typeface="Times New Roman" panose="02020603050405020304" charset="0"/>
              </a:rPr>
              <a:t>Answer</a:t>
            </a:r>
          </a:p>
          <a:p>
            <a:pPr algn="just"/>
            <a:r>
              <a:rPr lang="zh-CN" altLang="en-US">
                <a:latin typeface="Times New Roman" panose="02020603050405020304" charset="0"/>
                <a:cs typeface="Times New Roman" panose="02020603050405020304" charset="0"/>
              </a:rPr>
              <a:t>4. Retrieve the name and address of all employees who work for the “Research” department.</a:t>
            </a:r>
          </a:p>
        </p:txBody>
      </p:sp>
      <p:pic>
        <p:nvPicPr>
          <p:cNvPr id="2" name="图片 -2147482622"/>
          <p:cNvPicPr>
            <a:picLocks noChangeAspect="1"/>
          </p:cNvPicPr>
          <p:nvPr/>
        </p:nvPicPr>
        <p:blipFill>
          <a:blip r:embed="rId3"/>
          <a:stretch>
            <a:fillRect/>
          </a:stretch>
        </p:blipFill>
        <p:spPr>
          <a:xfrm>
            <a:off x="2544445" y="2671445"/>
            <a:ext cx="7096760" cy="967105"/>
          </a:xfrm>
          <a:prstGeom prst="rect">
            <a:avLst/>
          </a:prstGeom>
          <a:noFill/>
          <a:ln w="9525">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392430"/>
            <a:ext cx="10968990" cy="6055995"/>
          </a:xfrm>
        </p:spPr>
        <p:txBody>
          <a:bodyPr>
            <a:noAutofit/>
          </a:bodyPr>
          <a:lstStyle/>
          <a:p>
            <a:pPr algn="just"/>
            <a:r>
              <a:rPr lang="zh-CN" altLang="en-US">
                <a:latin typeface="Times New Roman" panose="02020603050405020304" charset="0"/>
                <a:cs typeface="Times New Roman" panose="02020603050405020304" charset="0"/>
              </a:rPr>
              <a:t>Answer</a:t>
            </a:r>
          </a:p>
          <a:p>
            <a:pPr algn="just"/>
            <a:r>
              <a:rPr lang="zh-CN" altLang="en-US">
                <a:latin typeface="Times New Roman" panose="02020603050405020304" charset="0"/>
                <a:cs typeface="Times New Roman" panose="02020603050405020304" charset="0"/>
              </a:rPr>
              <a:t>5. For every project located in ‘Stafford’, list the project number, the controlling department manager’s last name, address, and birth date.</a:t>
            </a:r>
          </a:p>
        </p:txBody>
      </p:sp>
      <p:pic>
        <p:nvPicPr>
          <p:cNvPr id="2" name="图片 -2147482621"/>
          <p:cNvPicPr>
            <a:picLocks noChangeAspect="1"/>
          </p:cNvPicPr>
          <p:nvPr/>
        </p:nvPicPr>
        <p:blipFill>
          <a:blip r:embed="rId3"/>
          <a:stretch>
            <a:fillRect/>
          </a:stretch>
        </p:blipFill>
        <p:spPr>
          <a:xfrm>
            <a:off x="2479040" y="2756535"/>
            <a:ext cx="7227570" cy="1327150"/>
          </a:xfrm>
          <a:prstGeom prst="rect">
            <a:avLst/>
          </a:prstGeom>
          <a:noFill/>
          <a:ln w="9525">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392430"/>
            <a:ext cx="10968990" cy="6055995"/>
          </a:xfrm>
        </p:spPr>
        <p:txBody>
          <a:bodyPr>
            <a:noAutofit/>
          </a:bodyPr>
          <a:lstStyle/>
          <a:p>
            <a:pPr algn="just"/>
            <a:r>
              <a:rPr lang="zh-CN" altLang="en-US">
                <a:latin typeface="Times New Roman" panose="02020603050405020304" charset="0"/>
                <a:cs typeface="Times New Roman" panose="02020603050405020304" charset="0"/>
              </a:rPr>
              <a:t>Answer</a:t>
            </a:r>
          </a:p>
          <a:p>
            <a:pPr algn="just"/>
            <a:r>
              <a:rPr lang="zh-CN" altLang="en-US">
                <a:latin typeface="Times New Roman" panose="02020603050405020304" charset="0"/>
                <a:cs typeface="Times New Roman" panose="02020603050405020304" charset="0"/>
              </a:rPr>
              <a:t>6. Make a list of project numbers for projects that involve an employee whose last name is “Smith”, either as a worker or as a manager of the department that controls the project.</a:t>
            </a:r>
          </a:p>
        </p:txBody>
      </p:sp>
      <p:pic>
        <p:nvPicPr>
          <p:cNvPr id="2" name="图片 -2147482620"/>
          <p:cNvPicPr>
            <a:picLocks noChangeAspect="1"/>
          </p:cNvPicPr>
          <p:nvPr/>
        </p:nvPicPr>
        <p:blipFill>
          <a:blip r:embed="rId3"/>
          <a:stretch>
            <a:fillRect/>
          </a:stretch>
        </p:blipFill>
        <p:spPr>
          <a:xfrm>
            <a:off x="2785110" y="2569210"/>
            <a:ext cx="7030085" cy="1701165"/>
          </a:xfrm>
          <a:prstGeom prst="rect">
            <a:avLst/>
          </a:prstGeom>
          <a:noFill/>
          <a:ln w="9525">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392430"/>
            <a:ext cx="10968990" cy="6055995"/>
          </a:xfrm>
        </p:spPr>
        <p:txBody>
          <a:bodyPr>
            <a:noAutofit/>
          </a:bodyPr>
          <a:lstStyle/>
          <a:p>
            <a:pPr algn="just"/>
            <a:r>
              <a:rPr lang="zh-CN" altLang="en-US">
                <a:latin typeface="Times New Roman" panose="02020603050405020304" charset="0"/>
                <a:cs typeface="Times New Roman" panose="02020603050405020304" charset="0"/>
              </a:rPr>
              <a:t>Answer</a:t>
            </a:r>
          </a:p>
          <a:p>
            <a:pPr algn="just"/>
            <a:r>
              <a:rPr lang="zh-CN" altLang="en-US">
                <a:latin typeface="Times New Roman" panose="02020603050405020304" charset="0"/>
                <a:cs typeface="Times New Roman" panose="02020603050405020304" charset="0"/>
              </a:rPr>
              <a:t>7. Retrieve the names of employees who have no dependents.</a:t>
            </a:r>
          </a:p>
        </p:txBody>
      </p:sp>
      <p:pic>
        <p:nvPicPr>
          <p:cNvPr id="2" name="图片 -2147482619"/>
          <p:cNvPicPr>
            <a:picLocks noChangeAspect="1"/>
          </p:cNvPicPr>
          <p:nvPr/>
        </p:nvPicPr>
        <p:blipFill>
          <a:blip r:embed="rId3"/>
          <a:stretch>
            <a:fillRect/>
          </a:stretch>
        </p:blipFill>
        <p:spPr>
          <a:xfrm>
            <a:off x="2586355" y="2737485"/>
            <a:ext cx="7012940" cy="1365250"/>
          </a:xfrm>
          <a:prstGeom prst="rect">
            <a:avLst/>
          </a:prstGeom>
          <a:noFill/>
          <a:ln w="9525">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392430"/>
            <a:ext cx="10968990" cy="6055995"/>
          </a:xfrm>
        </p:spPr>
        <p:txBody>
          <a:bodyPr>
            <a:noAutofit/>
          </a:bodyPr>
          <a:lstStyle/>
          <a:p>
            <a:pPr algn="just"/>
            <a:r>
              <a:rPr lang="zh-CN" altLang="en-US">
                <a:latin typeface="Times New Roman" panose="02020603050405020304" charset="0"/>
                <a:cs typeface="Times New Roman" panose="02020603050405020304" charset="0"/>
              </a:rPr>
              <a:t>Answer</a:t>
            </a:r>
          </a:p>
          <a:p>
            <a:pPr algn="just"/>
            <a:r>
              <a:rPr lang="zh-CN" altLang="en-US">
                <a:latin typeface="Times New Roman" panose="02020603050405020304" charset="0"/>
                <a:cs typeface="Times New Roman" panose="02020603050405020304" charset="0"/>
              </a:rPr>
              <a:t>8. List the names of managers who have at least one dependent.</a:t>
            </a:r>
          </a:p>
        </p:txBody>
      </p:sp>
      <p:pic>
        <p:nvPicPr>
          <p:cNvPr id="2" name="图片 -2147482618"/>
          <p:cNvPicPr>
            <a:picLocks noChangeAspect="1"/>
          </p:cNvPicPr>
          <p:nvPr/>
        </p:nvPicPr>
        <p:blipFill>
          <a:blip r:embed="rId3"/>
          <a:stretch>
            <a:fillRect/>
          </a:stretch>
        </p:blipFill>
        <p:spPr>
          <a:xfrm>
            <a:off x="2649220" y="2720975"/>
            <a:ext cx="6894195" cy="1398270"/>
          </a:xfrm>
          <a:prstGeom prst="rect">
            <a:avLst/>
          </a:prstGeom>
          <a:noFill/>
          <a:ln w="9525">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392430"/>
            <a:ext cx="10968990" cy="6055995"/>
          </a:xfrm>
        </p:spPr>
        <p:txBody>
          <a:bodyPr>
            <a:noAutofit/>
          </a:bodyPr>
          <a:lstStyle/>
          <a:p>
            <a:pPr algn="just"/>
            <a:r>
              <a:rPr lang="zh-CN" altLang="en-US">
                <a:latin typeface="Times New Roman" panose="02020603050405020304" charset="0"/>
                <a:cs typeface="Times New Roman" panose="02020603050405020304" charset="0"/>
              </a:rPr>
              <a:t>Answer</a:t>
            </a:r>
          </a:p>
          <a:p>
            <a:pPr algn="just"/>
            <a:r>
              <a:rPr lang="zh-CN" altLang="en-US">
                <a:latin typeface="Times New Roman" panose="02020603050405020304" charset="0"/>
                <a:cs typeface="Times New Roman" panose="02020603050405020304" charset="0"/>
              </a:rPr>
              <a:t>9. Find all employees directly supervised by “James Borg”.</a:t>
            </a:r>
          </a:p>
        </p:txBody>
      </p:sp>
      <p:pic>
        <p:nvPicPr>
          <p:cNvPr id="2" name="图片 -2147482617"/>
          <p:cNvPicPr>
            <a:picLocks noChangeAspect="1"/>
          </p:cNvPicPr>
          <p:nvPr/>
        </p:nvPicPr>
        <p:blipFill>
          <a:blip r:embed="rId3"/>
          <a:stretch>
            <a:fillRect/>
          </a:stretch>
        </p:blipFill>
        <p:spPr>
          <a:xfrm>
            <a:off x="2413635" y="2872740"/>
            <a:ext cx="7359015" cy="1094740"/>
          </a:xfrm>
          <a:prstGeom prst="rect">
            <a:avLst/>
          </a:prstGeom>
          <a:noFill/>
          <a:ln w="9525">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392430"/>
            <a:ext cx="10968990" cy="6055995"/>
          </a:xfrm>
        </p:spPr>
        <p:txBody>
          <a:bodyPr>
            <a:noAutofit/>
          </a:bodyPr>
          <a:lstStyle/>
          <a:p>
            <a:pPr algn="just"/>
            <a:r>
              <a:rPr lang="zh-CN" altLang="en-US" dirty="0">
                <a:latin typeface="Times New Roman" panose="02020603050405020304" charset="0"/>
                <a:cs typeface="Times New Roman" panose="02020603050405020304" charset="0"/>
              </a:rPr>
              <a:t>Answer</a:t>
            </a:r>
          </a:p>
          <a:p>
            <a:pPr algn="just"/>
            <a:r>
              <a:rPr lang="zh-CN" altLang="en-US" dirty="0">
                <a:latin typeface="Times New Roman" panose="02020603050405020304" charset="0"/>
                <a:cs typeface="Times New Roman" panose="02020603050405020304" charset="0"/>
              </a:rPr>
              <a:t>10. Find all employees directly supervised by those directly supervised by “James Borg”. Would it be possible to find all employees supervised by a given employee at all levels?</a:t>
            </a:r>
          </a:p>
          <a:p>
            <a:pPr algn="just"/>
            <a:endParaRPr lang="zh-CN" altLang="en-US" dirty="0">
              <a:latin typeface="Times New Roman" panose="02020603050405020304" charset="0"/>
              <a:cs typeface="Times New Roman" panose="02020603050405020304" charset="0"/>
            </a:endParaRPr>
          </a:p>
          <a:p>
            <a:pPr algn="just"/>
            <a:endParaRPr lang="zh-CN" altLang="en-US" dirty="0">
              <a:latin typeface="Times New Roman" panose="02020603050405020304" charset="0"/>
              <a:cs typeface="Times New Roman" panose="02020603050405020304" charset="0"/>
            </a:endParaRPr>
          </a:p>
          <a:p>
            <a:pPr algn="just"/>
            <a:endParaRPr lang="zh-CN" altLang="en-US" dirty="0">
              <a:latin typeface="Times New Roman" panose="02020603050405020304" charset="0"/>
              <a:cs typeface="Times New Roman" panose="02020603050405020304" charset="0"/>
            </a:endParaRPr>
          </a:p>
          <a:p>
            <a:pPr algn="just"/>
            <a:endParaRPr lang="zh-CN" altLang="en-US" dirty="0">
              <a:latin typeface="Times New Roman" panose="02020603050405020304" charset="0"/>
              <a:cs typeface="Times New Roman" panose="02020603050405020304" charset="0"/>
            </a:endParaRPr>
          </a:p>
          <a:p>
            <a:pPr algn="just"/>
            <a:endParaRPr lang="zh-CN" altLang="en-US" dirty="0">
              <a:latin typeface="Times New Roman" panose="02020603050405020304" charset="0"/>
              <a:cs typeface="Times New Roman" panose="02020603050405020304" charset="0"/>
            </a:endParaRPr>
          </a:p>
          <a:p>
            <a:pPr algn="just"/>
            <a:endParaRPr lang="zh-CN" altLang="en-US" dirty="0">
              <a:latin typeface="Times New Roman" panose="02020603050405020304" charset="0"/>
              <a:cs typeface="Times New Roman" panose="02020603050405020304" charset="0"/>
            </a:endParaRPr>
          </a:p>
          <a:p>
            <a:pPr algn="just"/>
            <a:endParaRPr lang="zh-CN" altLang="en-US" dirty="0">
              <a:latin typeface="Times New Roman" panose="02020603050405020304" charset="0"/>
              <a:cs typeface="Times New Roman" panose="02020603050405020304" charset="0"/>
            </a:endParaRPr>
          </a:p>
          <a:p>
            <a:pPr algn="just"/>
            <a:r>
              <a:rPr lang="zh-CN" altLang="en-US" dirty="0">
                <a:latin typeface="Times New Roman" panose="02020603050405020304" charset="0"/>
                <a:cs typeface="Times New Roman" panose="02020603050405020304" charset="0"/>
              </a:rPr>
              <a:t>No. This is known as a recursive closure operation, and we cannot, in general, specify a query such as “retrieve the supervisees of ‘James Borg’ at all levels” without utilizing a looping mechanism and know the maximum number of levels.</a:t>
            </a:r>
          </a:p>
        </p:txBody>
      </p:sp>
      <p:pic>
        <p:nvPicPr>
          <p:cNvPr id="1026" name="Picture 2">
            <a:extLst>
              <a:ext uri="{FF2B5EF4-FFF2-40B4-BE49-F238E27FC236}">
                <a16:creationId xmlns:a16="http://schemas.microsoft.com/office/drawing/2014/main" id="{EEF364CD-6C39-47EB-B689-FBFD5ED52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350"/>
            <a:ext cx="3330575"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D8100E9E-35D5-4C77-BBFD-B574AB948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8868" y="2530429"/>
            <a:ext cx="7074264" cy="1797142"/>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图片 8">
            <a:extLst>
              <a:ext uri="{FF2B5EF4-FFF2-40B4-BE49-F238E27FC236}">
                <a16:creationId xmlns:a16="http://schemas.microsoft.com/office/drawing/2014/main" id="{2CB8DDC0-9BCB-411F-9D59-404D40CAA101}"/>
              </a:ext>
            </a:extLst>
          </p:cNvPr>
          <p:cNvPicPr>
            <a:picLocks noChangeAspect="1"/>
          </p:cNvPicPr>
          <p:nvPr/>
        </p:nvPicPr>
        <p:blipFill>
          <a:blip r:embed="rId3"/>
          <a:stretch>
            <a:fillRect/>
          </a:stretch>
        </p:blipFill>
        <p:spPr>
          <a:xfrm>
            <a:off x="1272569" y="643467"/>
            <a:ext cx="9646862" cy="5571065"/>
          </a:xfrm>
          <a:prstGeom prst="rect">
            <a:avLst/>
          </a:prstGeom>
          <a:ln>
            <a:noFill/>
          </a:ln>
        </p:spPr>
      </p:pic>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8851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1">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9D445F31-30E6-4B01-8E40-089F0909F52C}"/>
              </a:ext>
            </a:extLst>
          </p:cNvPr>
          <p:cNvPicPr>
            <a:picLocks noChangeAspect="1"/>
          </p:cNvPicPr>
          <p:nvPr/>
        </p:nvPicPr>
        <p:blipFill>
          <a:blip r:embed="rId2"/>
          <a:stretch>
            <a:fillRect/>
          </a:stretch>
        </p:blipFill>
        <p:spPr>
          <a:xfrm>
            <a:off x="1106409" y="1094490"/>
            <a:ext cx="8145397" cy="2667616"/>
          </a:xfrm>
          <a:prstGeom prst="rect">
            <a:avLst/>
          </a:prstGeom>
        </p:spPr>
      </p:pic>
      <p:pic>
        <p:nvPicPr>
          <p:cNvPr id="7" name="图片 6">
            <a:extLst>
              <a:ext uri="{FF2B5EF4-FFF2-40B4-BE49-F238E27FC236}">
                <a16:creationId xmlns:a16="http://schemas.microsoft.com/office/drawing/2014/main" id="{E62A322B-B5E3-4E9A-9D69-53A8E1810F38}"/>
              </a:ext>
            </a:extLst>
          </p:cNvPr>
          <p:cNvPicPr>
            <a:picLocks noChangeAspect="1"/>
          </p:cNvPicPr>
          <p:nvPr/>
        </p:nvPicPr>
        <p:blipFill>
          <a:blip r:embed="rId3"/>
          <a:stretch>
            <a:fillRect/>
          </a:stretch>
        </p:blipFill>
        <p:spPr>
          <a:xfrm>
            <a:off x="1281344" y="3925514"/>
            <a:ext cx="4814655" cy="1336065"/>
          </a:xfrm>
          <a:prstGeom prst="rect">
            <a:avLst/>
          </a:prstGeom>
        </p:spPr>
      </p:pic>
    </p:spTree>
    <p:extLst>
      <p:ext uri="{BB962C8B-B14F-4D97-AF65-F5344CB8AC3E}">
        <p14:creationId xmlns:p14="http://schemas.microsoft.com/office/powerpoint/2010/main" val="2870233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6ECC0AC-B185-45B7-B6F5-6F4437784FF8}"/>
              </a:ext>
            </a:extLst>
          </p:cNvPr>
          <p:cNvPicPr>
            <a:picLocks noChangeAspect="1"/>
          </p:cNvPicPr>
          <p:nvPr/>
        </p:nvPicPr>
        <p:blipFill>
          <a:blip r:embed="rId2"/>
          <a:stretch>
            <a:fillRect/>
          </a:stretch>
        </p:blipFill>
        <p:spPr>
          <a:xfrm>
            <a:off x="660814" y="643466"/>
            <a:ext cx="10870371" cy="5571067"/>
          </a:xfrm>
          <a:prstGeom prst="rect">
            <a:avLst/>
          </a:prstGeom>
        </p:spPr>
      </p:pic>
    </p:spTree>
    <p:extLst>
      <p:ext uri="{BB962C8B-B14F-4D97-AF65-F5344CB8AC3E}">
        <p14:creationId xmlns:p14="http://schemas.microsoft.com/office/powerpoint/2010/main" val="789615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Shape 17">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图片 6">
            <a:extLst>
              <a:ext uri="{FF2B5EF4-FFF2-40B4-BE49-F238E27FC236}">
                <a16:creationId xmlns:a16="http://schemas.microsoft.com/office/drawing/2014/main" id="{DF11AE36-51B2-434B-844F-64C3F690A46F}"/>
              </a:ext>
            </a:extLst>
          </p:cNvPr>
          <p:cNvPicPr>
            <a:picLocks noChangeAspect="1"/>
          </p:cNvPicPr>
          <p:nvPr/>
        </p:nvPicPr>
        <p:blipFill>
          <a:blip r:embed="rId2"/>
          <a:stretch>
            <a:fillRect/>
          </a:stretch>
        </p:blipFill>
        <p:spPr>
          <a:xfrm>
            <a:off x="637376" y="1471834"/>
            <a:ext cx="3343202" cy="3017239"/>
          </a:xfrm>
          <a:prstGeom prst="rect">
            <a:avLst/>
          </a:prstGeom>
        </p:spPr>
      </p:pic>
      <p:sp>
        <p:nvSpPr>
          <p:cNvPr id="20" name="Freeform: Shape 19">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图片 4">
            <a:extLst>
              <a:ext uri="{FF2B5EF4-FFF2-40B4-BE49-F238E27FC236}">
                <a16:creationId xmlns:a16="http://schemas.microsoft.com/office/drawing/2014/main" id="{E305F3DA-2CFC-4B2E-B63C-38B2B9F992A0}"/>
              </a:ext>
            </a:extLst>
          </p:cNvPr>
          <p:cNvPicPr>
            <a:picLocks noChangeAspect="1"/>
          </p:cNvPicPr>
          <p:nvPr/>
        </p:nvPicPr>
        <p:blipFill>
          <a:blip r:embed="rId3"/>
          <a:stretch>
            <a:fillRect/>
          </a:stretch>
        </p:blipFill>
        <p:spPr>
          <a:xfrm>
            <a:off x="5545244" y="2449284"/>
            <a:ext cx="6020730" cy="2498603"/>
          </a:xfrm>
          <a:prstGeom prst="rect">
            <a:avLst/>
          </a:prstGeom>
        </p:spPr>
      </p:pic>
    </p:spTree>
    <p:extLst>
      <p:ext uri="{BB962C8B-B14F-4D97-AF65-F5344CB8AC3E}">
        <p14:creationId xmlns:p14="http://schemas.microsoft.com/office/powerpoint/2010/main" val="4138200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DC1060BC-6145-4050-BBB7-6E7AD2F3B52F}"/>
              </a:ext>
            </a:extLst>
          </p:cNvPr>
          <p:cNvPicPr>
            <a:picLocks noChangeAspect="1"/>
          </p:cNvPicPr>
          <p:nvPr/>
        </p:nvPicPr>
        <p:blipFill>
          <a:blip r:embed="rId2"/>
          <a:stretch>
            <a:fillRect/>
          </a:stretch>
        </p:blipFill>
        <p:spPr>
          <a:xfrm>
            <a:off x="457200" y="976122"/>
            <a:ext cx="11277600" cy="4905755"/>
          </a:xfrm>
          <a:prstGeom prst="rect">
            <a:avLst/>
          </a:prstGeom>
          <a:ln>
            <a:noFill/>
          </a:ln>
          <a:effectLst>
            <a:softEdge rad="112500"/>
          </a:effectLst>
        </p:spPr>
      </p:pic>
    </p:spTree>
    <p:extLst>
      <p:ext uri="{BB962C8B-B14F-4D97-AF65-F5344CB8AC3E}">
        <p14:creationId xmlns:p14="http://schemas.microsoft.com/office/powerpoint/2010/main" val="1330803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4">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文本, 信件&#10;&#10;描述已自动生成">
            <a:extLst>
              <a:ext uri="{FF2B5EF4-FFF2-40B4-BE49-F238E27FC236}">
                <a16:creationId xmlns:a16="http://schemas.microsoft.com/office/drawing/2014/main" id="{6D87EEFF-A2CB-4389-AD68-9515DFE4DD03}"/>
              </a:ext>
            </a:extLst>
          </p:cNvPr>
          <p:cNvPicPr>
            <a:picLocks noChangeAspect="1"/>
          </p:cNvPicPr>
          <p:nvPr/>
        </p:nvPicPr>
        <p:blipFill>
          <a:blip r:embed="rId2"/>
          <a:stretch>
            <a:fillRect/>
          </a:stretch>
        </p:blipFill>
        <p:spPr>
          <a:xfrm>
            <a:off x="962164" y="1986554"/>
            <a:ext cx="6249052" cy="2843317"/>
          </a:xfrm>
          <a:prstGeom prst="rect">
            <a:avLst/>
          </a:prstGeom>
        </p:spPr>
      </p:pic>
      <p:pic>
        <p:nvPicPr>
          <p:cNvPr id="6" name="图片 5" descr="文本, 信件&#10;&#10;描述已自动生成">
            <a:extLst>
              <a:ext uri="{FF2B5EF4-FFF2-40B4-BE49-F238E27FC236}">
                <a16:creationId xmlns:a16="http://schemas.microsoft.com/office/drawing/2014/main" id="{D29379D7-4C0B-4F0A-BB53-6FAF094030CC}"/>
              </a:ext>
            </a:extLst>
          </p:cNvPr>
          <p:cNvPicPr>
            <a:picLocks noChangeAspect="1"/>
          </p:cNvPicPr>
          <p:nvPr/>
        </p:nvPicPr>
        <p:blipFill>
          <a:blip r:embed="rId3"/>
          <a:stretch>
            <a:fillRect/>
          </a:stretch>
        </p:blipFill>
        <p:spPr>
          <a:xfrm>
            <a:off x="7531606" y="1651372"/>
            <a:ext cx="3217333" cy="1825835"/>
          </a:xfrm>
          <a:prstGeom prst="rect">
            <a:avLst/>
          </a:prstGeom>
        </p:spPr>
      </p:pic>
    </p:spTree>
    <p:extLst>
      <p:ext uri="{BB962C8B-B14F-4D97-AF65-F5344CB8AC3E}">
        <p14:creationId xmlns:p14="http://schemas.microsoft.com/office/powerpoint/2010/main" val="1505154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6726374-C025-4C9A-83D1-D317D3012895}"/>
              </a:ext>
            </a:extLst>
          </p:cNvPr>
          <p:cNvPicPr>
            <a:picLocks noChangeAspect="1"/>
          </p:cNvPicPr>
          <p:nvPr/>
        </p:nvPicPr>
        <p:blipFill>
          <a:blip r:embed="rId2"/>
          <a:stretch>
            <a:fillRect/>
          </a:stretch>
        </p:blipFill>
        <p:spPr>
          <a:xfrm>
            <a:off x="815368" y="643466"/>
            <a:ext cx="10561263" cy="5571067"/>
          </a:xfrm>
          <a:prstGeom prst="rect">
            <a:avLst/>
          </a:prstGeom>
        </p:spPr>
      </p:pic>
    </p:spTree>
    <p:extLst>
      <p:ext uri="{BB962C8B-B14F-4D97-AF65-F5344CB8AC3E}">
        <p14:creationId xmlns:p14="http://schemas.microsoft.com/office/powerpoint/2010/main" val="1523905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6" name="图片 5">
            <a:extLst>
              <a:ext uri="{FF2B5EF4-FFF2-40B4-BE49-F238E27FC236}">
                <a16:creationId xmlns:a16="http://schemas.microsoft.com/office/drawing/2014/main" id="{77DAED1A-4150-4267-998E-077C7761141C}"/>
              </a:ext>
            </a:extLst>
          </p:cNvPr>
          <p:cNvPicPr>
            <a:picLocks noChangeAspect="1"/>
          </p:cNvPicPr>
          <p:nvPr/>
        </p:nvPicPr>
        <p:blipFill>
          <a:blip r:embed="rId2"/>
          <a:stretch>
            <a:fillRect/>
          </a:stretch>
        </p:blipFill>
        <p:spPr>
          <a:xfrm>
            <a:off x="1140934" y="1342831"/>
            <a:ext cx="4616434" cy="3993215"/>
          </a:xfrm>
          <a:prstGeom prst="rect">
            <a:avLst/>
          </a:prstGeom>
        </p:spPr>
      </p:pic>
      <p:cxnSp>
        <p:nvCxnSpPr>
          <p:cNvPr id="17" name="Straight Connector 16">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F607EB30-39C0-4D08-A2B5-D588F1DFEDD3}"/>
              </a:ext>
            </a:extLst>
          </p:cNvPr>
          <p:cNvPicPr>
            <a:picLocks noChangeAspect="1"/>
          </p:cNvPicPr>
          <p:nvPr/>
        </p:nvPicPr>
        <p:blipFill>
          <a:blip r:embed="rId3"/>
          <a:stretch>
            <a:fillRect/>
          </a:stretch>
        </p:blipFill>
        <p:spPr>
          <a:xfrm>
            <a:off x="6105138" y="2586280"/>
            <a:ext cx="5239359" cy="1506316"/>
          </a:xfrm>
          <a:prstGeom prst="rect">
            <a:avLst/>
          </a:prstGeom>
        </p:spPr>
      </p:pic>
    </p:spTree>
    <p:extLst>
      <p:ext uri="{BB962C8B-B14F-4D97-AF65-F5344CB8AC3E}">
        <p14:creationId xmlns:p14="http://schemas.microsoft.com/office/powerpoint/2010/main" val="1114752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403924-16CB-4A4C-937A-307AD8D8305F}"/>
              </a:ext>
            </a:extLst>
          </p:cNvPr>
          <p:cNvPicPr>
            <a:picLocks noChangeAspect="1"/>
          </p:cNvPicPr>
          <p:nvPr/>
        </p:nvPicPr>
        <p:blipFill>
          <a:blip r:embed="rId2"/>
          <a:stretch>
            <a:fillRect/>
          </a:stretch>
        </p:blipFill>
        <p:spPr>
          <a:xfrm>
            <a:off x="643467" y="1997710"/>
            <a:ext cx="10905066" cy="2862578"/>
          </a:xfrm>
          <a:prstGeom prst="rect">
            <a:avLst/>
          </a:prstGeom>
        </p:spPr>
      </p:pic>
    </p:spTree>
    <p:extLst>
      <p:ext uri="{BB962C8B-B14F-4D97-AF65-F5344CB8AC3E}">
        <p14:creationId xmlns:p14="http://schemas.microsoft.com/office/powerpoint/2010/main" val="120188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B584A5B2-F3FF-4745-ABD2-30E91976D72D}"/>
              </a:ext>
            </a:extLst>
          </p:cNvPr>
          <p:cNvPicPr>
            <a:picLocks noChangeAspect="1"/>
          </p:cNvPicPr>
          <p:nvPr/>
        </p:nvPicPr>
        <p:blipFill>
          <a:blip r:embed="rId3"/>
          <a:stretch>
            <a:fillRect/>
          </a:stretch>
        </p:blipFill>
        <p:spPr>
          <a:xfrm>
            <a:off x="1938488" y="643467"/>
            <a:ext cx="8315024" cy="5571065"/>
          </a:xfrm>
          <a:prstGeom prst="rect">
            <a:avLst/>
          </a:prstGeom>
          <a:ln>
            <a:noFill/>
          </a:ln>
        </p:spPr>
      </p:pic>
    </p:spTree>
    <p:custDataLst>
      <p:tags r:id="rId1"/>
    </p:custDataLst>
    <p:extLst>
      <p:ext uri="{BB962C8B-B14F-4D97-AF65-F5344CB8AC3E}">
        <p14:creationId xmlns:p14="http://schemas.microsoft.com/office/powerpoint/2010/main" val="323527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392430"/>
            <a:ext cx="11262360" cy="6055995"/>
          </a:xfrm>
        </p:spPr>
        <p:txBody>
          <a:bodyPr>
            <a:noAutofit/>
          </a:bodyPr>
          <a:lstStyle/>
          <a:p>
            <a:pPr algn="l"/>
            <a:r>
              <a:rPr lang="zh-CN" altLang="en-US" b="1" dirty="0">
                <a:latin typeface="Times New Roman" panose="02020603050405020304" charset="0"/>
                <a:cs typeface="Times New Roman" panose="02020603050405020304" charset="0"/>
              </a:rPr>
              <a:t>1. </a:t>
            </a:r>
            <a:r>
              <a:rPr lang="zh-CN" altLang="en-US" dirty="0">
                <a:latin typeface="Times New Roman" panose="02020603050405020304" charset="0"/>
                <a:cs typeface="Times New Roman" panose="02020603050405020304" charset="0"/>
              </a:rPr>
              <a:t>Consider a university database, which stores the following information: </a:t>
            </a:r>
          </a:p>
          <a:p>
            <a:pPr algn="l"/>
            <a:r>
              <a:rPr lang="zh-CN" altLang="en-US" dirty="0">
                <a:latin typeface="Times New Roman" panose="02020603050405020304" charset="0"/>
                <a:cs typeface="Times New Roman" panose="02020603050405020304" charset="0"/>
              </a:rPr>
              <a:t>students, including student-id, name, and program; </a:t>
            </a:r>
          </a:p>
          <a:p>
            <a:pPr algn="l"/>
            <a:r>
              <a:rPr lang="zh-CN" altLang="en-US" dirty="0">
                <a:latin typeface="Times New Roman" panose="02020603050405020304" charset="0"/>
                <a:cs typeface="Times New Roman" panose="02020603050405020304" charset="0"/>
              </a:rPr>
              <a:t>instructors, including identiﬁcation number, name, department, and title; </a:t>
            </a:r>
          </a:p>
          <a:p>
            <a:pPr algn="l"/>
            <a:r>
              <a:rPr lang="zh-CN" altLang="en-US" dirty="0">
                <a:latin typeface="Times New Roman" panose="02020603050405020304" charset="0"/>
                <a:cs typeface="Times New Roman" panose="02020603050405020304" charset="0"/>
              </a:rPr>
              <a:t>courses, including number, title, credits, syllabus, and prerequisites; </a:t>
            </a:r>
          </a:p>
          <a:p>
            <a:pPr algn="l"/>
            <a:r>
              <a:rPr lang="zh-CN" altLang="en-US" dirty="0">
                <a:latin typeface="Times New Roman" panose="02020603050405020304" charset="0"/>
                <a:cs typeface="Times New Roman" panose="02020603050405020304" charset="0"/>
              </a:rPr>
              <a:t>course offerings, including course number, year, semester, section number, instructor(s), timings, and classroom.</a:t>
            </a:r>
          </a:p>
          <a:p>
            <a:pPr algn="l"/>
            <a:r>
              <a:rPr lang="zh-CN" altLang="en-US" dirty="0">
                <a:latin typeface="Times New Roman" panose="02020603050405020304" charset="0"/>
                <a:cs typeface="Times New Roman" panose="02020603050405020304" charset="0"/>
              </a:rPr>
              <a:t>The enrollment of students in courses, and grades awarded to students in each course they are enrolled for should be represented. Supposing that a class meets only at one particular place and time, and that any given room allows multiple class meetings (through partitioning the room). </a:t>
            </a:r>
          </a:p>
          <a:p>
            <a:pPr algn="l"/>
            <a:r>
              <a:rPr lang="zh-CN" altLang="en-US" dirty="0">
                <a:latin typeface="Times New Roman" panose="02020603050405020304" charset="0"/>
                <a:cs typeface="Times New Roman" panose="02020603050405020304" charset="0"/>
              </a:rPr>
              <a:t>(a)Design an E-R diagrams for this situation, indicating the data attributes and stating clearly any assumptions that you make.</a:t>
            </a:r>
          </a:p>
          <a:p>
            <a:pPr algn="l"/>
            <a:r>
              <a:rPr lang="zh-CN" altLang="en-US" dirty="0">
                <a:latin typeface="Times New Roman" panose="02020603050405020304" charset="0"/>
                <a:cs typeface="Times New Roman" panose="02020603050405020304" charset="0"/>
              </a:rPr>
              <a:t>(b)Construct relational schemas for the above E-R diagram.</a:t>
            </a:r>
          </a:p>
          <a:p>
            <a:pPr algn="l"/>
            <a:r>
              <a:rPr lang="zh-CN" altLang="en-US" dirty="0">
                <a:latin typeface="Times New Roman" panose="02020603050405020304" charset="0"/>
                <a:cs typeface="Times New Roman" panose="02020603050405020304" charset="0"/>
              </a:rPr>
              <a:t>(15 marks each)</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392430"/>
            <a:ext cx="10968990" cy="6055995"/>
          </a:xfrm>
        </p:spPr>
        <p:txBody>
          <a:bodyPr>
            <a:noAutofit/>
          </a:bodyPr>
          <a:lstStyle/>
          <a:p>
            <a:pPr algn="just"/>
            <a:r>
              <a:rPr lang="zh-CN" altLang="en-US">
                <a:latin typeface="Times New Roman" panose="02020603050405020304" charset="0"/>
                <a:cs typeface="Times New Roman" panose="02020603050405020304" charset="0"/>
              </a:rPr>
              <a:t>Answer:</a:t>
            </a:r>
          </a:p>
          <a:p>
            <a:pPr algn="just"/>
            <a:r>
              <a:rPr lang="zh-CN" altLang="en-US">
                <a:latin typeface="Times New Roman" panose="02020603050405020304" charset="0"/>
                <a:cs typeface="Times New Roman" panose="02020603050405020304" charset="0"/>
              </a:rPr>
              <a:t>(a)</a:t>
            </a:r>
          </a:p>
        </p:txBody>
      </p:sp>
      <p:pic>
        <p:nvPicPr>
          <p:cNvPr id="1073742852" name="图片 1073742851"/>
          <p:cNvPicPr>
            <a:picLocks noRot="1" noChangeAspect="1"/>
          </p:cNvPicPr>
          <p:nvPr/>
        </p:nvPicPr>
        <p:blipFill>
          <a:blip r:embed="rId3"/>
          <a:stretch>
            <a:fillRect/>
          </a:stretch>
        </p:blipFill>
        <p:spPr>
          <a:xfrm>
            <a:off x="2486025" y="915670"/>
            <a:ext cx="7212965" cy="5008880"/>
          </a:xfrm>
          <a:prstGeom prst="rect">
            <a:avLst/>
          </a:prstGeom>
          <a:noFill/>
          <a:ln w="9525">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392430"/>
            <a:ext cx="10968990" cy="6055995"/>
          </a:xfrm>
        </p:spPr>
        <p:txBody>
          <a:bodyPr>
            <a:noAutofit/>
          </a:bodyPr>
          <a:lstStyle/>
          <a:p>
            <a:pPr algn="just"/>
            <a:r>
              <a:rPr lang="en-US" altLang="zh-CN" b="1">
                <a:latin typeface="Times New Roman" panose="02020603050405020304" charset="0"/>
                <a:cs typeface="Times New Roman" panose="02020603050405020304" charset="0"/>
              </a:rPr>
              <a:t>2. </a:t>
            </a:r>
            <a:r>
              <a:rPr lang="zh-CN" altLang="en-US">
                <a:latin typeface="Times New Roman" panose="02020603050405020304" charset="0"/>
                <a:cs typeface="Times New Roman" panose="02020603050405020304" charset="0"/>
              </a:rPr>
              <a:t>Consider the database schema:</a:t>
            </a:r>
          </a:p>
          <a:p>
            <a:pPr algn="just"/>
            <a:r>
              <a:rPr lang="zh-CN" altLang="en-US">
                <a:latin typeface="Times New Roman" panose="02020603050405020304" charset="0"/>
                <a:cs typeface="Times New Roman" panose="02020603050405020304" charset="0"/>
              </a:rPr>
              <a:t>STUDENT (Name, Student_number, Class, Major),</a:t>
            </a:r>
          </a:p>
          <a:p>
            <a:pPr algn="just"/>
            <a:r>
              <a:rPr lang="zh-CN" altLang="en-US">
                <a:latin typeface="Times New Roman" panose="02020603050405020304" charset="0"/>
                <a:cs typeface="Times New Roman" panose="02020603050405020304" charset="0"/>
              </a:rPr>
              <a:t>COURSE (Course_name, Course_number, Credit_hours, Department),</a:t>
            </a:r>
          </a:p>
          <a:p>
            <a:pPr algn="just"/>
            <a:r>
              <a:rPr lang="zh-CN" altLang="en-US">
                <a:latin typeface="Times New Roman" panose="02020603050405020304" charset="0"/>
                <a:cs typeface="Times New Roman" panose="02020603050405020304" charset="0"/>
              </a:rPr>
              <a:t>SECTION (Section_identifier, Course_number, Semester, Year, Instructor),</a:t>
            </a:r>
          </a:p>
          <a:p>
            <a:pPr algn="just"/>
            <a:r>
              <a:rPr lang="zh-CN" altLang="en-US">
                <a:latin typeface="Times New Roman" panose="02020603050405020304" charset="0"/>
                <a:cs typeface="Times New Roman" panose="02020603050405020304" charset="0"/>
              </a:rPr>
              <a:t>PREREQUISITE (Course_number, Prerequisite_number),</a:t>
            </a:r>
          </a:p>
          <a:p>
            <a:pPr algn="just"/>
            <a:r>
              <a:rPr lang="zh-CN" altLang="en-US">
                <a:latin typeface="Times New Roman" panose="02020603050405020304" charset="0"/>
                <a:cs typeface="Times New Roman" panose="02020603050405020304" charset="0"/>
              </a:rPr>
              <a:t>where example values of Department are: CS, MATH, MUSIC, and example values for Course_number are: CS3130, MATH1003, MUSIC2343 (i.e. each Course_number has the Department as prefix).</a:t>
            </a:r>
          </a:p>
          <a:p>
            <a:pPr algn="just"/>
            <a:r>
              <a:rPr lang="zh-CN" altLang="en-US">
                <a:latin typeface="Times New Roman" panose="02020603050405020304" charset="0"/>
                <a:cs typeface="Times New Roman" panose="02020603050405020304" charset="0"/>
              </a:rPr>
              <a:t>a.If the name of the ‘CS’ (Computer Science) Department changes to ‘CSSE’ (Computer Science and Software Engineering) Department and the corresponding prefix for the course number also changes, identify the columns in the database that would need to be changed.</a:t>
            </a:r>
          </a:p>
          <a:p>
            <a:pPr algn="just"/>
            <a:r>
              <a:rPr lang="zh-CN" altLang="en-US">
                <a:latin typeface="Times New Roman" panose="02020603050405020304" charset="0"/>
                <a:cs typeface="Times New Roman" panose="02020603050405020304" charset="0"/>
              </a:rPr>
              <a:t>b.Can you restructure the columns in COURSE, SECTION, and PREREQUISITE to reflect the above change?</a:t>
            </a:r>
          </a:p>
          <a:p>
            <a:pPr algn="just"/>
            <a:r>
              <a:rPr lang="zh-CN" altLang="en-US">
                <a:latin typeface="Times New Roman" panose="02020603050405020304" charset="0"/>
                <a:cs typeface="Times New Roman" panose="02020603050405020304" charset="0"/>
              </a:rPr>
              <a:t>(10 marks each)</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67740" y="493395"/>
            <a:ext cx="10284460" cy="922020"/>
          </a:xfrm>
          <a:prstGeom prst="rect">
            <a:avLst/>
          </a:prstGeom>
          <a:noFill/>
          <a:ln w="9525">
            <a:noFill/>
          </a:ln>
        </p:spPr>
        <p:txBody>
          <a:bodyPr wrap="square">
            <a:spAutoFit/>
          </a:bodyPr>
          <a:lstStyle/>
          <a:p>
            <a:pPr indent="0"/>
            <a:r>
              <a:rPr lang="en-US" b="1">
                <a:latin typeface="Times New Roman" panose="02020603050405020304" charset="0"/>
              </a:rPr>
              <a:t>Answer:</a:t>
            </a:r>
            <a:endParaRPr lang="en-US" b="1" i="1">
              <a:latin typeface="Times New Roman" panose="02020603050405020304" charset="0"/>
            </a:endParaRPr>
          </a:p>
          <a:p>
            <a:pPr indent="0"/>
            <a:r>
              <a:rPr lang="en-US" b="1" i="1">
                <a:latin typeface="Times New Roman" panose="02020603050405020304" charset="0"/>
              </a:rPr>
              <a:t> </a:t>
            </a:r>
            <a:r>
              <a:rPr lang="en-US" b="0">
                <a:latin typeface="Times New Roman" panose="02020603050405020304" charset="0"/>
              </a:rPr>
              <a:t>a. The following columns will need to be updated. If major is not the department name, then Major in the STUDENT table need not change.</a:t>
            </a:r>
            <a:endParaRPr lang="en-US" altLang="en-US" b="0">
              <a:latin typeface="Times New Roman" panose="02020603050405020304" charset="0"/>
            </a:endParaRPr>
          </a:p>
        </p:txBody>
      </p:sp>
      <p:graphicFrame>
        <p:nvGraphicFramePr>
          <p:cNvPr id="8" name="表格 7"/>
          <p:cNvGraphicFramePr/>
          <p:nvPr>
            <p:custDataLst>
              <p:tags r:id="rId2"/>
            </p:custDataLst>
          </p:nvPr>
        </p:nvGraphicFramePr>
        <p:xfrm>
          <a:off x="2190750" y="2434590"/>
          <a:ext cx="8124825" cy="2965450"/>
        </p:xfrm>
        <a:graphic>
          <a:graphicData uri="http://schemas.openxmlformats.org/drawingml/2006/table">
            <a:tbl>
              <a:tblPr firstRow="1" bandRow="1">
                <a:tableStyleId>{5940675A-B579-460E-94D1-54222C63F5DA}</a:tableStyleId>
              </a:tblPr>
              <a:tblGrid>
                <a:gridCol w="2524760">
                  <a:extLst>
                    <a:ext uri="{9D8B030D-6E8A-4147-A177-3AD203B41FA5}">
                      <a16:colId xmlns:a16="http://schemas.microsoft.com/office/drawing/2014/main" val="20000"/>
                    </a:ext>
                  </a:extLst>
                </a:gridCol>
                <a:gridCol w="5600065">
                  <a:extLst>
                    <a:ext uri="{9D8B030D-6E8A-4147-A177-3AD203B41FA5}">
                      <a16:colId xmlns:a16="http://schemas.microsoft.com/office/drawing/2014/main" val="20001"/>
                    </a:ext>
                  </a:extLst>
                </a:gridCol>
              </a:tblGrid>
              <a:tr h="593090">
                <a:tc>
                  <a:txBody>
                    <a:bodyPr/>
                    <a:lstStyle/>
                    <a:p>
                      <a:pPr indent="0">
                        <a:buNone/>
                      </a:pPr>
                      <a:r>
                        <a:rPr lang="en-US" sz="1800" b="1">
                          <a:latin typeface="Times New Roman" panose="02020603050405020304" charset="0"/>
                          <a:cs typeface="Times New Roman" panose="02020603050405020304" charset="0"/>
                        </a:rPr>
                        <a:t>Table</a:t>
                      </a:r>
                      <a:endParaRPr lang="en-US" altLang="en-US" sz="1800" b="1">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latin typeface="Times New Roman" panose="02020603050405020304" charset="0"/>
                          <a:cs typeface="Times New Roman" panose="02020603050405020304" charset="0"/>
                        </a:rPr>
                        <a:t>Column(s)</a:t>
                      </a:r>
                      <a:endParaRPr lang="en-US" altLang="en-US" sz="1800" b="1">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3090">
                <a:tc>
                  <a:txBody>
                    <a:bodyPr/>
                    <a:lstStyle/>
                    <a:p>
                      <a:pPr indent="0">
                        <a:buNone/>
                      </a:pPr>
                      <a:r>
                        <a:rPr lang="en-US" sz="1800" b="0">
                          <a:latin typeface="Times New Roman" panose="02020603050405020304" charset="0"/>
                          <a:cs typeface="Times New Roman" panose="02020603050405020304" charset="0"/>
                        </a:rPr>
                        <a:t>STUDENT</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charset="0"/>
                          <a:cs typeface="Times New Roman" panose="02020603050405020304" charset="0"/>
                        </a:rPr>
                        <a:t>Major</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090">
                <a:tc>
                  <a:txBody>
                    <a:bodyPr/>
                    <a:lstStyle/>
                    <a:p>
                      <a:pPr indent="0">
                        <a:buNone/>
                      </a:pPr>
                      <a:r>
                        <a:rPr lang="en-US" sz="1800" b="0">
                          <a:latin typeface="Times New Roman" panose="02020603050405020304" charset="0"/>
                          <a:cs typeface="Times New Roman" panose="02020603050405020304" charset="0"/>
                        </a:rPr>
                        <a:t>COURSE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charset="0"/>
                          <a:cs typeface="Times New Roman" panose="02020603050405020304" charset="0"/>
                        </a:rPr>
                        <a:t>Course_number and Department</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3090">
                <a:tc>
                  <a:txBody>
                    <a:bodyPr/>
                    <a:lstStyle/>
                    <a:p>
                      <a:pPr indent="0">
                        <a:buNone/>
                      </a:pPr>
                      <a:r>
                        <a:rPr lang="en-US" sz="1800" b="0">
                          <a:latin typeface="Times New Roman" panose="02020603050405020304" charset="0"/>
                          <a:cs typeface="Times New Roman" panose="02020603050405020304" charset="0"/>
                        </a:rPr>
                        <a:t>SECTION</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charset="0"/>
                          <a:cs typeface="Times New Roman" panose="02020603050405020304" charset="0"/>
                        </a:rPr>
                        <a:t>Course_number</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3090">
                <a:tc>
                  <a:txBody>
                    <a:bodyPr/>
                    <a:lstStyle/>
                    <a:p>
                      <a:pPr indent="0">
                        <a:buNone/>
                      </a:pPr>
                      <a:r>
                        <a:rPr lang="en-US" sz="1800" b="0">
                          <a:latin typeface="Times New Roman" panose="02020603050405020304" charset="0"/>
                          <a:cs typeface="Times New Roman" panose="02020603050405020304" charset="0"/>
                        </a:rPr>
                        <a:t>PREREQUISITE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charset="0"/>
                          <a:cs typeface="Times New Roman" panose="02020603050405020304" charset="0"/>
                        </a:rPr>
                        <a:t>Course_number and Prerequisite_number</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88950" y="392430"/>
            <a:ext cx="7186930" cy="368300"/>
          </a:xfrm>
          <a:prstGeom prst="rect">
            <a:avLst/>
          </a:prstGeom>
          <a:noFill/>
          <a:ln w="9525">
            <a:noFill/>
          </a:ln>
        </p:spPr>
        <p:txBody>
          <a:bodyPr wrap="square">
            <a:spAutoFit/>
          </a:bodyPr>
          <a:lstStyle/>
          <a:p>
            <a:pPr indent="0"/>
            <a:r>
              <a:rPr lang="en-US" b="0">
                <a:latin typeface="Times New Roman" panose="02020603050405020304" charset="0"/>
              </a:rPr>
              <a:t>b. You should split the following columns into two columns:</a:t>
            </a:r>
            <a:endParaRPr lang="en-US" altLang="en-US" b="0">
              <a:latin typeface="Times New Roman" panose="02020603050405020304" charset="0"/>
            </a:endParaRPr>
          </a:p>
        </p:txBody>
      </p:sp>
      <p:graphicFrame>
        <p:nvGraphicFramePr>
          <p:cNvPr id="2" name="表格 1"/>
          <p:cNvGraphicFramePr/>
          <p:nvPr>
            <p:custDataLst>
              <p:tags r:id="rId2"/>
            </p:custDataLst>
          </p:nvPr>
        </p:nvGraphicFramePr>
        <p:xfrm>
          <a:off x="2294255" y="1377633"/>
          <a:ext cx="7582535" cy="2468245"/>
        </p:xfrm>
        <a:graphic>
          <a:graphicData uri="http://schemas.openxmlformats.org/drawingml/2006/table">
            <a:tbl>
              <a:tblPr firstRow="1" bandRow="1">
                <a:tableStyleId>{5940675A-B579-460E-94D1-54222C63F5DA}</a:tableStyleId>
              </a:tblPr>
              <a:tblGrid>
                <a:gridCol w="2278380">
                  <a:extLst>
                    <a:ext uri="{9D8B030D-6E8A-4147-A177-3AD203B41FA5}">
                      <a16:colId xmlns:a16="http://schemas.microsoft.com/office/drawing/2014/main" val="20000"/>
                    </a:ext>
                  </a:extLst>
                </a:gridCol>
                <a:gridCol w="2105660">
                  <a:extLst>
                    <a:ext uri="{9D8B030D-6E8A-4147-A177-3AD203B41FA5}">
                      <a16:colId xmlns:a16="http://schemas.microsoft.com/office/drawing/2014/main" val="20001"/>
                    </a:ext>
                  </a:extLst>
                </a:gridCol>
                <a:gridCol w="3198495">
                  <a:extLst>
                    <a:ext uri="{9D8B030D-6E8A-4147-A177-3AD203B41FA5}">
                      <a16:colId xmlns:a16="http://schemas.microsoft.com/office/drawing/2014/main" val="20002"/>
                    </a:ext>
                  </a:extLst>
                </a:gridCol>
              </a:tblGrid>
              <a:tr h="411480">
                <a:tc>
                  <a:txBody>
                    <a:bodyPr/>
                    <a:lstStyle/>
                    <a:p>
                      <a:pPr indent="0">
                        <a:buNone/>
                      </a:pPr>
                      <a:r>
                        <a:rPr lang="en-US" sz="1800" b="1">
                          <a:latin typeface="Times New Roman" panose="02020603050405020304" charset="0"/>
                          <a:cs typeface="Times New Roman" panose="02020603050405020304" charset="0"/>
                        </a:rPr>
                        <a:t>Table</a:t>
                      </a:r>
                      <a:endParaRPr lang="en-US" altLang="en-US" sz="1800" b="1">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latin typeface="Times New Roman" panose="02020603050405020304" charset="0"/>
                          <a:cs typeface="Times New Roman" panose="02020603050405020304" charset="0"/>
                        </a:rPr>
                        <a:t>Column</a:t>
                      </a:r>
                      <a:endParaRPr lang="en-US" altLang="en-US" sz="1800" b="1">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1">
                          <a:latin typeface="Times New Roman" panose="02020603050405020304" charset="0"/>
                          <a:cs typeface="Times New Roman" panose="02020603050405020304" charset="0"/>
                        </a:rPr>
                        <a:t>Split Columns</a:t>
                      </a:r>
                      <a:endParaRPr lang="en-US" altLang="en-US" sz="1800" b="1">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80">
                <a:tc>
                  <a:txBody>
                    <a:bodyPr/>
                    <a:lstStyle/>
                    <a:p>
                      <a:pPr indent="0">
                        <a:buNone/>
                      </a:pPr>
                      <a:r>
                        <a:rPr lang="en-US" sz="1800" b="0">
                          <a:latin typeface="Times New Roman" panose="02020603050405020304" charset="0"/>
                          <a:cs typeface="Times New Roman" panose="02020603050405020304" charset="0"/>
                        </a:rPr>
                        <a:t>COURSE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charset="0"/>
                          <a:cs typeface="Times New Roman" panose="02020603050405020304" charset="0"/>
                        </a:rPr>
                        <a:t>Course_number</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charset="0"/>
                          <a:cs typeface="Times New Roman" panose="02020603050405020304" charset="0"/>
                        </a:rPr>
                        <a:t>CourseDept and CourseNum</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80">
                <a:tc>
                  <a:txBody>
                    <a:bodyPr/>
                    <a:lstStyle/>
                    <a:p>
                      <a:pPr indent="0">
                        <a:buNone/>
                      </a:pPr>
                      <a:r>
                        <a:rPr lang="en-US" sz="1800" b="0">
                          <a:latin typeface="Times New Roman" panose="02020603050405020304" charset="0"/>
                          <a:cs typeface="Times New Roman" panose="02020603050405020304" charset="0"/>
                        </a:rPr>
                        <a:t>SECTION</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charset="0"/>
                          <a:cs typeface="Times New Roman" panose="02020603050405020304" charset="0"/>
                        </a:rPr>
                        <a:t>Course_number</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charset="0"/>
                          <a:cs typeface="Times New Roman" panose="02020603050405020304" charset="0"/>
                        </a:rPr>
                        <a:t>CourseDept and CourseNum</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0845">
                <a:tc>
                  <a:txBody>
                    <a:bodyPr/>
                    <a:lstStyle/>
                    <a:p>
                      <a:pPr indent="0">
                        <a:buNone/>
                      </a:pPr>
                      <a:r>
                        <a:rPr lang="en-US" sz="1800" b="0">
                          <a:latin typeface="Times New Roman" panose="02020603050405020304" charset="0"/>
                          <a:cs typeface="Times New Roman" panose="02020603050405020304" charset="0"/>
                        </a:rPr>
                        <a:t>PREREQUISITE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charset="0"/>
                          <a:cs typeface="Times New Roman" panose="02020603050405020304" charset="0"/>
                        </a:rPr>
                        <a:t>Course_number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charset="0"/>
                          <a:cs typeface="Times New Roman" panose="02020603050405020304" charset="0"/>
                        </a:rPr>
                        <a:t>CourseDept and CourseNum</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960">
                <a:tc>
                  <a:txBody>
                    <a:bodyPr/>
                    <a:lstStyle/>
                    <a:p>
                      <a:pPr indent="0">
                        <a:buNone/>
                      </a:pPr>
                      <a:r>
                        <a:rPr lang="en-US" sz="1800" b="0">
                          <a:latin typeface="Times New Roman" panose="02020603050405020304" charset="0"/>
                          <a:cs typeface="Times New Roman" panose="02020603050405020304" charset="0"/>
                        </a:rPr>
                        <a:t>PREREQUISITE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charset="0"/>
                          <a:cs typeface="Times New Roman" panose="02020603050405020304" charset="0"/>
                        </a:rPr>
                        <a:t>Prerequisite_number</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800" b="0">
                          <a:latin typeface="Times New Roman" panose="02020603050405020304" charset="0"/>
                          <a:cs typeface="Times New Roman" panose="02020603050405020304" charset="0"/>
                        </a:rPr>
                        <a:t>PreReqDept and PreReqNum</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文本框 3"/>
          <p:cNvSpPr txBox="1"/>
          <p:nvPr/>
        </p:nvSpPr>
        <p:spPr>
          <a:xfrm>
            <a:off x="488950" y="4544695"/>
            <a:ext cx="11262360" cy="645160"/>
          </a:xfrm>
          <a:prstGeom prst="rect">
            <a:avLst/>
          </a:prstGeom>
          <a:noFill/>
          <a:ln w="9525">
            <a:noFill/>
          </a:ln>
        </p:spPr>
        <p:txBody>
          <a:bodyPr wrap="square">
            <a:spAutoFit/>
          </a:bodyPr>
          <a:lstStyle/>
          <a:p>
            <a:pPr indent="0"/>
            <a:r>
              <a:rPr lang="en-US" b="0">
                <a:latin typeface="Times New Roman" panose="02020603050405020304" charset="0"/>
              </a:rPr>
              <a:t>Note that in the COURSE table, the column CourseDept will not be needed after the above change, since it is redundant with the Department column.</a:t>
            </a:r>
            <a:endParaRPr lang="en-US" altLang="en-US" b="0">
              <a:latin typeface="Times New Roman" panose="0202060305040502030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392430"/>
            <a:ext cx="10968990" cy="6055995"/>
          </a:xfrm>
        </p:spPr>
        <p:txBody>
          <a:bodyPr>
            <a:noAutofit/>
          </a:bodyPr>
          <a:lstStyle/>
          <a:p>
            <a:pPr algn="just"/>
            <a:r>
              <a:rPr lang="zh-CN" altLang="en-US" b="1">
                <a:latin typeface="Times New Roman" panose="02020603050405020304" charset="0"/>
                <a:cs typeface="Times New Roman" panose="02020603050405020304" charset="0"/>
              </a:rPr>
              <a:t>3. </a:t>
            </a:r>
            <a:r>
              <a:rPr lang="zh-CN" altLang="en-US">
                <a:latin typeface="Times New Roman" panose="02020603050405020304" charset="0"/>
                <a:cs typeface="Times New Roman" panose="02020603050405020304" charset="0"/>
              </a:rPr>
              <a:t>Design a generalization–specialization hierarchy for a motor-vehicle sales company. The company sells motorcycles, passenger cars, vans, and buses. Assume that there are the two categories of vehicles: commercial and non-commercial. Note that each vehicle would attract a general sales tax, as well as an additional tax applicable to its category. You should determine the attributes of each entity type and indicate these attributes using appropriate notations. You should state any assumptions you make.</a:t>
            </a:r>
          </a:p>
          <a:p>
            <a:pPr algn="just"/>
            <a:r>
              <a:rPr lang="zh-CN" altLang="en-US">
                <a:latin typeface="Times New Roman" panose="02020603050405020304" charset="0"/>
                <a:cs typeface="Times New Roman" panose="02020603050405020304" charset="0"/>
              </a:rPr>
              <a:t>(22 marks)</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2.xml><?xml version="1.0" encoding="utf-8"?>
<p:tagLst xmlns:a="http://schemas.openxmlformats.org/drawingml/2006/main" xmlns:r="http://schemas.openxmlformats.org/officeDocument/2006/relationships" xmlns:p="http://schemas.openxmlformats.org/presentationml/2006/main">
  <p:tag name="KSO_WM_UNIT_TABLE_BEAUTIFY" val="smartTable{de931153-0b53-4fe0-a648-7e170104929c}"/>
  <p:tag name="TABLE_ENDDRAG_ORIGIN_RECT" val="639*233"/>
  <p:tag name="TABLE_ENDDRAG_RECT" val="242*148*639*233"/>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4.xml><?xml version="1.0" encoding="utf-8"?>
<p:tagLst xmlns:a="http://schemas.openxmlformats.org/drawingml/2006/main" xmlns:r="http://schemas.openxmlformats.org/officeDocument/2006/relationships" xmlns:p="http://schemas.openxmlformats.org/presentationml/2006/main">
  <p:tag name="KSO_WM_UNIT_TABLE_BEAUTIFY" val="smartTable{847cac20-e414-498c-bda2-67ccc89baf60}"/>
  <p:tag name="TABLE_ENDDRAG_ORIGIN_RECT" val="597*194"/>
  <p:tag name="TABLE_ENDDRAG_RECT" val="180*108*597*194"/>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66,&quot;width&quot;:6221}"/>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1105</Words>
  <Application>Microsoft Office PowerPoint</Application>
  <PresentationFormat>宽屏</PresentationFormat>
  <Paragraphs>87</Paragraphs>
  <Slides>27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Arial</vt:lpstr>
      <vt:lpstr>Times New Roman</vt:lpstr>
      <vt:lpstr>Wingdings</vt:lpstr>
      <vt:lpstr>Office 主题​​</vt:lpstr>
      <vt:lpstr>CSC3170 Tutorial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CSC3170 Tutorial</dc:title>
  <dc:creator>Jolie</dc:creator>
  <cp:lastModifiedBy>ZHU Schrodinger</cp:lastModifiedBy>
  <cp:revision>178</cp:revision>
  <dcterms:created xsi:type="dcterms:W3CDTF">2019-06-19T02:08:00Z</dcterms:created>
  <dcterms:modified xsi:type="dcterms:W3CDTF">2022-02-27T22:19:38Z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