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95" r:id="rId4"/>
    <p:sldId id="314" r:id="rId5"/>
    <p:sldId id="313" r:id="rId6"/>
    <p:sldId id="311" r:id="rId7"/>
    <p:sldId id="298" r:id="rId8"/>
    <p:sldId id="305" r:id="rId9"/>
    <p:sldId id="302" r:id="rId10"/>
    <p:sldId id="304" r:id="rId11"/>
    <p:sldId id="307" r:id="rId12"/>
    <p:sldId id="299" r:id="rId13"/>
    <p:sldId id="306" r:id="rId14"/>
    <p:sldId id="315" r:id="rId15"/>
    <p:sldId id="316" r:id="rId16"/>
    <p:sldId id="312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0"/>
      <p:regular r:id="rId25"/>
      <p:bold r:id="rId26"/>
      <p:italic r:id="rId27"/>
      <p:boldItalic r:id="rId28"/>
    </p:embeddedFont>
    <p:embeddedFont>
      <p:font typeface="Rockwell" panose="020606030202050204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97388B-94EA-4DB8-A5BF-857607E50939}">
  <a:tblStyle styleId="{4B97388B-94EA-4DB8-A5BF-857607E509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AE4D93-A806-4C0B-BD0F-4C76D5DBD6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5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15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8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259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61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1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4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4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33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109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47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bin templa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name="adj" fmla="val 14584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name="adj" fmla="val 27420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oto background">
  <p:cSld name="TITLE_1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294599" y="1296691"/>
            <a:ext cx="2554803" cy="2550118"/>
            <a:chOff x="4707825" y="3134902"/>
            <a:chExt cx="3382501" cy="3376298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4707826" y="3134902"/>
              <a:ext cx="3382500" cy="3376200"/>
            </a:xfrm>
            <a:prstGeom prst="snip1Rect">
              <a:avLst>
                <a:gd name="adj" fmla="val 2516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name="adj" fmla="val 15837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dist="952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dist="9525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 flipH="1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ckwell" panose="02060603020205020403" pitchFamily="18" charset="0"/>
              </a:rPr>
              <a:t>Maximum Return</a:t>
            </a:r>
            <a:endParaRPr dirty="0">
              <a:latin typeface="Rockwell" panose="02060603020205020403" pitchFamily="18" charset="0"/>
            </a:endParaRPr>
          </a:p>
        </p:txBody>
      </p:sp>
      <p:sp>
        <p:nvSpPr>
          <p:cNvPr id="6" name="Google Shape;97;p14">
            <a:extLst>
              <a:ext uri="{FF2B5EF4-FFF2-40B4-BE49-F238E27FC236}">
                <a16:creationId xmlns:a16="http://schemas.microsoft.com/office/drawing/2014/main" id="{37C82F4B-AA34-3F82-9BC0-2CAA61551C58}"/>
              </a:ext>
            </a:extLst>
          </p:cNvPr>
          <p:cNvSpPr txBox="1">
            <a:spLocks/>
          </p:cNvSpPr>
          <p:nvPr/>
        </p:nvSpPr>
        <p:spPr>
          <a:xfrm>
            <a:off x="685800" y="2121095"/>
            <a:ext cx="354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0" dirty="0">
                <a:latin typeface="Rockwell" panose="02060603020205020403" pitchFamily="18" charset="0"/>
              </a:rPr>
              <a:t>SMRMJ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Monotonic Alpha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DCA749-83EC-C81A-4B7C-E0C87336D785}"/>
              </a:ext>
            </a:extLst>
          </p:cNvPr>
          <p:cNvSpPr/>
          <p:nvPr/>
        </p:nvSpPr>
        <p:spPr>
          <a:xfrm>
            <a:off x="1704195" y="1395680"/>
            <a:ext cx="1312334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Rockwell" panose="02060603020205020403" pitchFamily="18" charset="0"/>
              </a:rPr>
              <a:t>CAPM</a:t>
            </a:r>
            <a:endParaRPr kumimoji="1" lang="zh-CN" altLang="en-US" dirty="0">
              <a:latin typeface="Rockwell" panose="02060603020205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D40460-9589-C79B-B556-CEEBDC8A6388}"/>
              </a:ext>
            </a:extLst>
          </p:cNvPr>
          <p:cNvSpPr/>
          <p:nvPr/>
        </p:nvSpPr>
        <p:spPr>
          <a:xfrm>
            <a:off x="5579226" y="1395680"/>
            <a:ext cx="2147651" cy="245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Fama French 3 Factor 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694DC86F-CCB7-3187-5454-798BF102D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28332"/>
              </p:ext>
            </p:extLst>
          </p:nvPr>
        </p:nvGraphicFramePr>
        <p:xfrm>
          <a:off x="1064961" y="1757668"/>
          <a:ext cx="2440240" cy="2682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8691">
                  <a:extLst>
                    <a:ext uri="{9D8B030D-6E8A-4147-A177-3AD203B41FA5}">
                      <a16:colId xmlns:a16="http://schemas.microsoft.com/office/drawing/2014/main" val="429260298"/>
                    </a:ext>
                  </a:extLst>
                </a:gridCol>
                <a:gridCol w="988856">
                  <a:extLst>
                    <a:ext uri="{9D8B030D-6E8A-4147-A177-3AD203B41FA5}">
                      <a16:colId xmlns:a16="http://schemas.microsoft.com/office/drawing/2014/main" val="2081543823"/>
                    </a:ext>
                  </a:extLst>
                </a:gridCol>
                <a:gridCol w="1122693">
                  <a:extLst>
                    <a:ext uri="{9D8B030D-6E8A-4147-A177-3AD203B41FA5}">
                      <a16:colId xmlns:a16="http://schemas.microsoft.com/office/drawing/2014/main" val="3998048801"/>
                    </a:ext>
                  </a:extLst>
                </a:gridCol>
              </a:tblGrid>
              <a:tr h="22813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⍺ 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000" b="1" dirty="0">
                          <a:solidFill>
                            <a:srgbClr val="FFFFFF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34821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-0.0125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1.4972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025011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-0.0089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1.5270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61082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-0.0046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1.4551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74506601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3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-0.0030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1.3307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109030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4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-0.0018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1.2451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64444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-0.0006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1.1513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687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-0.0001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1.0608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10325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0.0010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0.9525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5541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0.0020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0.8179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50931"/>
                  </a:ext>
                </a:extLst>
              </a:tr>
              <a:tr h="228139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0.0031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0.6594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75179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C6C66B18-CB2A-F269-617F-68D0F295D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6879"/>
              </p:ext>
            </p:extLst>
          </p:nvPr>
        </p:nvGraphicFramePr>
        <p:xfrm>
          <a:off x="4807619" y="1754269"/>
          <a:ext cx="3839248" cy="2682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4401">
                  <a:extLst>
                    <a:ext uri="{9D8B030D-6E8A-4147-A177-3AD203B41FA5}">
                      <a16:colId xmlns:a16="http://schemas.microsoft.com/office/drawing/2014/main" val="429260298"/>
                    </a:ext>
                  </a:extLst>
                </a:gridCol>
                <a:gridCol w="802273">
                  <a:extLst>
                    <a:ext uri="{9D8B030D-6E8A-4147-A177-3AD203B41FA5}">
                      <a16:colId xmlns:a16="http://schemas.microsoft.com/office/drawing/2014/main" val="2081543823"/>
                    </a:ext>
                  </a:extLst>
                </a:gridCol>
                <a:gridCol w="910858">
                  <a:extLst>
                    <a:ext uri="{9D8B030D-6E8A-4147-A177-3AD203B41FA5}">
                      <a16:colId xmlns:a16="http://schemas.microsoft.com/office/drawing/2014/main" val="3998048801"/>
                    </a:ext>
                  </a:extLst>
                </a:gridCol>
                <a:gridCol w="910858">
                  <a:extLst>
                    <a:ext uri="{9D8B030D-6E8A-4147-A177-3AD203B41FA5}">
                      <a16:colId xmlns:a16="http://schemas.microsoft.com/office/drawing/2014/main" val="3865731000"/>
                    </a:ext>
                  </a:extLst>
                </a:gridCol>
                <a:gridCol w="910858">
                  <a:extLst>
                    <a:ext uri="{9D8B030D-6E8A-4147-A177-3AD203B41FA5}">
                      <a16:colId xmlns:a16="http://schemas.microsoft.com/office/drawing/2014/main" val="3060349259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⍺ 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000" b="1" dirty="0">
                          <a:solidFill>
                            <a:srgbClr val="FFFFFF"/>
                          </a:solidFill>
                          <a:effectLst/>
                          <a:latin typeface="CenturyGothic"/>
                        </a:rPr>
                        <a:t>β </a:t>
                      </a:r>
                      <a:endParaRPr lang="el-GR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</a:t>
                      </a:r>
                      <a:endParaRPr lang="el-GR" sz="1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H</a:t>
                      </a:r>
                      <a:endParaRPr lang="el-GR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3482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-0.0117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1.2983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1.0562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-0.2276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025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-0.0077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1.3446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0.8312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-0.3595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6108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-0.0037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1.3192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0.6405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-0.2445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066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3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-0.0025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1.2340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0.4674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-0.1607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109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4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-0.0016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1.1959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0.2530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effectLst/>
                          <a:latin typeface="Rockwell" panose="02060603020205020403" pitchFamily="18" charset="0"/>
                        </a:rPr>
                        <a:t>-0.0660</a:t>
                      </a:r>
                      <a:endParaRPr lang="zh-CN" altLang="en-US" sz="1000" dirty="0"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6444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-0.0007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1.1377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0.1337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0.0517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668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-0.0003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1.0693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0.0170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0.0779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103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0.0007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0.9847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-0.0882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0.1276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22554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0.0015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0.8680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-0.1619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0.1716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5093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Rockwell" panose="02060603020205020403" pitchFamily="18" charset="0"/>
                          <a:ea typeface="+mn-ea"/>
                          <a:cs typeface="+mn-cs"/>
                          <a:sym typeface="Arial"/>
                        </a:rPr>
                        <a:t>0.0026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0.7135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-0.1889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0.1698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7517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D63A8CC-FC37-8096-A12E-DFFD1DF2C69E}"/>
              </a:ext>
            </a:extLst>
          </p:cNvPr>
          <p:cNvSpPr txBox="1"/>
          <p:nvPr/>
        </p:nvSpPr>
        <p:spPr>
          <a:xfrm>
            <a:off x="1340987" y="4559328"/>
            <a:ext cx="646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Rockwell" panose="02060603020205020403" pitchFamily="18" charset="0"/>
              </a:rPr>
              <a:t>⍺</a:t>
            </a:r>
            <a:r>
              <a:rPr lang="en-US" altLang="zh-CN" dirty="0">
                <a:solidFill>
                  <a:srgbClr val="C00000"/>
                </a:solidFill>
                <a:latin typeface="Rockwell" panose="02060603020205020403" pitchFamily="18" charset="0"/>
              </a:rPr>
              <a:t>,</a:t>
            </a:r>
            <a:r>
              <a:rPr lang="el-GR" altLang="zh-CN" b="1" dirty="0">
                <a:solidFill>
                  <a:srgbClr val="C00000"/>
                </a:solidFill>
                <a:latin typeface="CenturyGothic"/>
              </a:rPr>
              <a:t> </a:t>
            </a:r>
            <a:r>
              <a:rPr lang="el-GR" altLang="zh-CN" dirty="0">
                <a:solidFill>
                  <a:srgbClr val="C00000"/>
                </a:solidFill>
                <a:latin typeface="CenturyGothic"/>
              </a:rPr>
              <a:t>β</a:t>
            </a:r>
            <a:r>
              <a:rPr lang="en-US" altLang="zh-CN" dirty="0">
                <a:solidFill>
                  <a:srgbClr val="C00000"/>
                </a:solidFill>
                <a:latin typeface="Rockwell" panose="02060603020205020403" pitchFamily="18" charset="0"/>
              </a:rPr>
              <a:t>, S, H in both CAPM and Fama French models are statistically significant</a:t>
            </a:r>
            <a:r>
              <a:rPr lang="el-GR" altLang="zh-CN" dirty="0">
                <a:solidFill>
                  <a:srgbClr val="C00000"/>
                </a:solidFill>
                <a:latin typeface="CenturyGothic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20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Strategy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317A77F9-A134-9C47-B217-FAB79D102561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0FE88-237D-D894-90E3-AD8257D7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1" y="1456268"/>
            <a:ext cx="7332132" cy="32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0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ockwell" panose="02060603020205020403" pitchFamily="18" charset="0"/>
              </a:rPr>
              <a:t>3</a:t>
            </a:r>
            <a:endParaRPr sz="3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Conclusion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4" name="Google Shape;1060;p50">
            <a:extLst>
              <a:ext uri="{FF2B5EF4-FFF2-40B4-BE49-F238E27FC236}">
                <a16:creationId xmlns:a16="http://schemas.microsoft.com/office/drawing/2014/main" id="{A111A91C-5FCB-BDD8-6058-4DECD966C3AB}"/>
              </a:ext>
            </a:extLst>
          </p:cNvPr>
          <p:cNvGrpSpPr/>
          <p:nvPr/>
        </p:nvGrpSpPr>
        <p:grpSpPr>
          <a:xfrm>
            <a:off x="627546" y="1757669"/>
            <a:ext cx="460705" cy="491455"/>
            <a:chOff x="6506504" y="937343"/>
            <a:chExt cx="744273" cy="793950"/>
          </a:xfrm>
        </p:grpSpPr>
        <p:sp>
          <p:nvSpPr>
            <p:cNvPr id="5" name="Google Shape;1061;p50">
              <a:extLst>
                <a:ext uri="{FF2B5EF4-FFF2-40B4-BE49-F238E27FC236}">
                  <a16:creationId xmlns:a16="http://schemas.microsoft.com/office/drawing/2014/main" id="{767EE902-DDDE-007E-6E6D-ADD1DA31A56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62;p50">
              <a:extLst>
                <a:ext uri="{FF2B5EF4-FFF2-40B4-BE49-F238E27FC236}">
                  <a16:creationId xmlns:a16="http://schemas.microsoft.com/office/drawing/2014/main" id="{72A5EE1D-5EFC-4B85-D5DB-3F2CAC4D28AB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63;p50">
              <a:extLst>
                <a:ext uri="{FF2B5EF4-FFF2-40B4-BE49-F238E27FC236}">
                  <a16:creationId xmlns:a16="http://schemas.microsoft.com/office/drawing/2014/main" id="{3CFDC1CD-2500-7A31-0842-47522F85A7F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064;p50">
              <a:extLst>
                <a:ext uri="{FF2B5EF4-FFF2-40B4-BE49-F238E27FC236}">
                  <a16:creationId xmlns:a16="http://schemas.microsoft.com/office/drawing/2014/main" id="{9D0068DE-7003-29BA-A676-C27BF7707323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065;p50">
                <a:extLst>
                  <a:ext uri="{FF2B5EF4-FFF2-40B4-BE49-F238E27FC236}">
                    <a16:creationId xmlns:a16="http://schemas.microsoft.com/office/drawing/2014/main" id="{FA291EBA-0F89-9561-CE07-9AB73FF8D08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6;p50">
                <a:extLst>
                  <a:ext uri="{FF2B5EF4-FFF2-40B4-BE49-F238E27FC236}">
                    <a16:creationId xmlns:a16="http://schemas.microsoft.com/office/drawing/2014/main" id="{2DD03BF9-C351-3693-A798-FFAF5CA7A8F3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67;p50">
                <a:extLst>
                  <a:ext uri="{FF2B5EF4-FFF2-40B4-BE49-F238E27FC236}">
                    <a16:creationId xmlns:a16="http://schemas.microsoft.com/office/drawing/2014/main" id="{D1BBA519-A539-3C42-8033-C000B98D67E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68;p50">
                <a:extLst>
                  <a:ext uri="{FF2B5EF4-FFF2-40B4-BE49-F238E27FC236}">
                    <a16:creationId xmlns:a16="http://schemas.microsoft.com/office/drawing/2014/main" id="{9BAF9796-5E2C-9C23-2B66-FC9E5997A64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9;p50">
                <a:extLst>
                  <a:ext uri="{FF2B5EF4-FFF2-40B4-BE49-F238E27FC236}">
                    <a16:creationId xmlns:a16="http://schemas.microsoft.com/office/drawing/2014/main" id="{C8822EFA-FE6C-4ACF-F7C2-DB9E21805B41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0;p50">
                <a:extLst>
                  <a:ext uri="{FF2B5EF4-FFF2-40B4-BE49-F238E27FC236}">
                    <a16:creationId xmlns:a16="http://schemas.microsoft.com/office/drawing/2014/main" id="{E07F5112-3CEA-A4F8-CCAD-B1D496D1FA9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1;p50">
                <a:extLst>
                  <a:ext uri="{FF2B5EF4-FFF2-40B4-BE49-F238E27FC236}">
                    <a16:creationId xmlns:a16="http://schemas.microsoft.com/office/drawing/2014/main" id="{3742F43C-709D-2895-A201-6C1604F925D8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2;p50">
                <a:extLst>
                  <a:ext uri="{FF2B5EF4-FFF2-40B4-BE49-F238E27FC236}">
                    <a16:creationId xmlns:a16="http://schemas.microsoft.com/office/drawing/2014/main" id="{4D7CF1F2-F613-68AF-01B6-950A1E58545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3;p50">
                <a:extLst>
                  <a:ext uri="{FF2B5EF4-FFF2-40B4-BE49-F238E27FC236}">
                    <a16:creationId xmlns:a16="http://schemas.microsoft.com/office/drawing/2014/main" id="{3F83723F-55F3-B8CD-11E1-2478EC5B97F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74;p50">
                <a:extLst>
                  <a:ext uri="{FF2B5EF4-FFF2-40B4-BE49-F238E27FC236}">
                    <a16:creationId xmlns:a16="http://schemas.microsoft.com/office/drawing/2014/main" id="{864FAA0E-0934-A244-B872-564B00ADFD6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DE09842C-FEE5-633F-5E01-DFB5A5D25866}"/>
              </a:ext>
            </a:extLst>
          </p:cNvPr>
          <p:cNvGrpSpPr/>
          <p:nvPr/>
        </p:nvGrpSpPr>
        <p:grpSpPr>
          <a:xfrm>
            <a:off x="631114" y="3141672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C9EC1457-11E2-D353-3842-AD84031B0643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D6DF2FA2-D6BA-AD10-6264-8F5375375F35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A27CC56B-4E61-6266-C422-188950AE728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BAF78808-0AF1-6DCE-3240-0BC96E4C5280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B578E0B2-4DE1-8AE4-CFB9-256CF545F0AF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135C5EAE-07D6-5586-E21F-EDD48478482E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3ED8CDFA-A18E-EC9A-D7F8-16CCEEBFE3ED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1D695B2B-A95A-3B8F-F028-687DC66327B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BB1FC7B8-5A96-2F35-C4D3-FD11375E4955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A58638AA-1C36-9ADF-ACE2-F7DA2481098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A3340DCB-EE84-2DD1-A0A3-0EE73C324C8F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A9986B2-927D-5DDF-3D4A-75DDD0B2539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63488DAD-D731-9FE7-6A01-FCA545977ABA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CB0FB1F1-6987-0B44-377C-9AB030B2DEC5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E7EBB41-AB38-9B65-AF41-AF90C86FAF08}"/>
              </a:ext>
            </a:extLst>
          </p:cNvPr>
          <p:cNvSpPr txBox="1"/>
          <p:nvPr/>
        </p:nvSpPr>
        <p:spPr>
          <a:xfrm>
            <a:off x="1255699" y="1910949"/>
            <a:ext cx="746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Long the portfolio with smallest maximum return and short the portfolio </a:t>
            </a:r>
            <a:r>
              <a:rPr lang="en-US" altLang="zh-CN">
                <a:latin typeface="Rockwell" panose="02060603020205020403" pitchFamily="18" charset="0"/>
              </a:rPr>
              <a:t>with biggest </a:t>
            </a:r>
            <a:r>
              <a:rPr lang="en-US" altLang="zh-CN" dirty="0">
                <a:latin typeface="Rockwell" panose="02060603020205020403" pitchFamily="18" charset="0"/>
              </a:rPr>
              <a:t>maximum return. 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D0B4ADD-8C3B-DBF3-EDB0-C617EF07CC14}"/>
              </a:ext>
            </a:extLst>
          </p:cNvPr>
          <p:cNvSpPr txBox="1"/>
          <p:nvPr/>
        </p:nvSpPr>
        <p:spPr>
          <a:xfrm>
            <a:off x="1255699" y="3240530"/>
            <a:ext cx="746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Monthly rebalance given our data update frequency. </a:t>
            </a:r>
          </a:p>
        </p:txBody>
      </p:sp>
    </p:spTree>
    <p:extLst>
      <p:ext uri="{BB962C8B-B14F-4D97-AF65-F5344CB8AC3E}">
        <p14:creationId xmlns:p14="http://schemas.microsoft.com/office/powerpoint/2010/main" val="270621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Net value of the portfolio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Google Shape;154;p21">
            <a:extLst>
              <a:ext uri="{FF2B5EF4-FFF2-40B4-BE49-F238E27FC236}">
                <a16:creationId xmlns:a16="http://schemas.microsoft.com/office/drawing/2014/main" id="{B7D68D24-AD3D-D9D9-8CA6-52F00A9C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F737DFE0-0A8E-A47F-9434-57BE6BDC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9" y="1436735"/>
            <a:ext cx="7171724" cy="32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Interceptions of 10 portfolios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21">
            <a:extLst>
              <a:ext uri="{FF2B5EF4-FFF2-40B4-BE49-F238E27FC236}">
                <a16:creationId xmlns:a16="http://schemas.microsoft.com/office/drawing/2014/main" id="{CEFB78D3-B980-A158-8870-ACE046AECF07}"/>
              </a:ext>
            </a:extLst>
          </p:cNvPr>
          <p:cNvSpPr txBox="1">
            <a:spLocks/>
          </p:cNvSpPr>
          <p:nvPr/>
        </p:nvSpPr>
        <p:spPr>
          <a:xfrm>
            <a:off x="245668" y="72141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kumimoji="1" lang="en-US" altLang="zh-CN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lang="en-US" dirty="0"/>
          </a:p>
        </p:txBody>
      </p:sp>
      <p:sp>
        <p:nvSpPr>
          <p:cNvPr id="4" name="同心圆 3">
            <a:extLst>
              <a:ext uri="{FF2B5EF4-FFF2-40B4-BE49-F238E27FC236}">
                <a16:creationId xmlns:a16="http://schemas.microsoft.com/office/drawing/2014/main" id="{1DD6ECAA-DFCE-391F-236D-73C89E585785}"/>
              </a:ext>
            </a:extLst>
          </p:cNvPr>
          <p:cNvSpPr/>
          <p:nvPr/>
        </p:nvSpPr>
        <p:spPr>
          <a:xfrm>
            <a:off x="4321147" y="3196354"/>
            <a:ext cx="1008449" cy="971044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1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Index of the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0" name="Google Shape;1060;p50">
            <a:extLst>
              <a:ext uri="{FF2B5EF4-FFF2-40B4-BE49-F238E27FC236}">
                <a16:creationId xmlns:a16="http://schemas.microsoft.com/office/drawing/2014/main" id="{B3CF9188-8632-4ADD-A31A-DBD675D8C350}"/>
              </a:ext>
            </a:extLst>
          </p:cNvPr>
          <p:cNvGrpSpPr/>
          <p:nvPr/>
        </p:nvGrpSpPr>
        <p:grpSpPr>
          <a:xfrm>
            <a:off x="933387" y="1668086"/>
            <a:ext cx="460705" cy="491455"/>
            <a:chOff x="6506504" y="937343"/>
            <a:chExt cx="744273" cy="793950"/>
          </a:xfrm>
        </p:grpSpPr>
        <p:sp>
          <p:nvSpPr>
            <p:cNvPr id="21" name="Google Shape;1061;p50">
              <a:extLst>
                <a:ext uri="{FF2B5EF4-FFF2-40B4-BE49-F238E27FC236}">
                  <a16:creationId xmlns:a16="http://schemas.microsoft.com/office/drawing/2014/main" id="{EE5400AE-453B-4D89-B217-7B02AC65C459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2;p50">
              <a:extLst>
                <a:ext uri="{FF2B5EF4-FFF2-40B4-BE49-F238E27FC236}">
                  <a16:creationId xmlns:a16="http://schemas.microsoft.com/office/drawing/2014/main" id="{2909A00C-281F-6DBC-1108-46FD13DA734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3;p50">
              <a:extLst>
                <a:ext uri="{FF2B5EF4-FFF2-40B4-BE49-F238E27FC236}">
                  <a16:creationId xmlns:a16="http://schemas.microsoft.com/office/drawing/2014/main" id="{0C30FA70-8506-2C80-7BEB-772D3D034D7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1064;p50">
              <a:extLst>
                <a:ext uri="{FF2B5EF4-FFF2-40B4-BE49-F238E27FC236}">
                  <a16:creationId xmlns:a16="http://schemas.microsoft.com/office/drawing/2014/main" id="{7E5A84A2-1D64-B192-030B-2B1F085D02F2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5" name="Google Shape;1065;p50">
                <a:extLst>
                  <a:ext uri="{FF2B5EF4-FFF2-40B4-BE49-F238E27FC236}">
                    <a16:creationId xmlns:a16="http://schemas.microsoft.com/office/drawing/2014/main" id="{312213CE-23F0-6D87-8F1D-C5DAE1DD64D0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66;p50">
                <a:extLst>
                  <a:ext uri="{FF2B5EF4-FFF2-40B4-BE49-F238E27FC236}">
                    <a16:creationId xmlns:a16="http://schemas.microsoft.com/office/drawing/2014/main" id="{00E0F2D7-DC09-62F4-25BC-AC96F8A8CB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67;p50">
                <a:extLst>
                  <a:ext uri="{FF2B5EF4-FFF2-40B4-BE49-F238E27FC236}">
                    <a16:creationId xmlns:a16="http://schemas.microsoft.com/office/drawing/2014/main" id="{26A424C5-B909-7D31-0CCF-F15F19017BA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68;p50">
                <a:extLst>
                  <a:ext uri="{FF2B5EF4-FFF2-40B4-BE49-F238E27FC236}">
                    <a16:creationId xmlns:a16="http://schemas.microsoft.com/office/drawing/2014/main" id="{052B7F95-9DE9-281A-507F-BF2519B158B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69;p50">
                <a:extLst>
                  <a:ext uri="{FF2B5EF4-FFF2-40B4-BE49-F238E27FC236}">
                    <a16:creationId xmlns:a16="http://schemas.microsoft.com/office/drawing/2014/main" id="{F966F6E4-C3AC-AA85-6591-9E5F1353CA3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70;p50">
                <a:extLst>
                  <a:ext uri="{FF2B5EF4-FFF2-40B4-BE49-F238E27FC236}">
                    <a16:creationId xmlns:a16="http://schemas.microsoft.com/office/drawing/2014/main" id="{EB4A1FDC-8CEE-8E8C-23B8-1BA928B6E9B1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71;p50">
                <a:extLst>
                  <a:ext uri="{FF2B5EF4-FFF2-40B4-BE49-F238E27FC236}">
                    <a16:creationId xmlns:a16="http://schemas.microsoft.com/office/drawing/2014/main" id="{B1852FE0-67E7-B0FC-E03C-BD954B37F7AE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2;p50">
                <a:extLst>
                  <a:ext uri="{FF2B5EF4-FFF2-40B4-BE49-F238E27FC236}">
                    <a16:creationId xmlns:a16="http://schemas.microsoft.com/office/drawing/2014/main" id="{3FB0EF57-7C1F-8E0A-9E92-C001BAA4FCD9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73;p50">
                <a:extLst>
                  <a:ext uri="{FF2B5EF4-FFF2-40B4-BE49-F238E27FC236}">
                    <a16:creationId xmlns:a16="http://schemas.microsoft.com/office/drawing/2014/main" id="{954E8AE2-538A-8E0B-77EE-F031E28C4A4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74;p50">
                <a:extLst>
                  <a:ext uri="{FF2B5EF4-FFF2-40B4-BE49-F238E27FC236}">
                    <a16:creationId xmlns:a16="http://schemas.microsoft.com/office/drawing/2014/main" id="{5A684581-05F6-B630-D303-368D0F9FE91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oogle Shape;1060;p50">
            <a:extLst>
              <a:ext uri="{FF2B5EF4-FFF2-40B4-BE49-F238E27FC236}">
                <a16:creationId xmlns:a16="http://schemas.microsoft.com/office/drawing/2014/main" id="{6D629C46-0C80-0050-787C-310FE4EF7FC0}"/>
              </a:ext>
            </a:extLst>
          </p:cNvPr>
          <p:cNvGrpSpPr/>
          <p:nvPr/>
        </p:nvGrpSpPr>
        <p:grpSpPr>
          <a:xfrm>
            <a:off x="4709564" y="1637467"/>
            <a:ext cx="460705" cy="491455"/>
            <a:chOff x="6506504" y="937343"/>
            <a:chExt cx="744273" cy="793950"/>
          </a:xfrm>
        </p:grpSpPr>
        <p:sp>
          <p:nvSpPr>
            <p:cNvPr id="51" name="Google Shape;1061;p50">
              <a:extLst>
                <a:ext uri="{FF2B5EF4-FFF2-40B4-BE49-F238E27FC236}">
                  <a16:creationId xmlns:a16="http://schemas.microsoft.com/office/drawing/2014/main" id="{876E76DB-17EC-8076-1B86-13C2D7972AE7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62;p50">
              <a:extLst>
                <a:ext uri="{FF2B5EF4-FFF2-40B4-BE49-F238E27FC236}">
                  <a16:creationId xmlns:a16="http://schemas.microsoft.com/office/drawing/2014/main" id="{28CD0645-6740-188C-2D8C-5B43A2B93780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3;p50">
              <a:extLst>
                <a:ext uri="{FF2B5EF4-FFF2-40B4-BE49-F238E27FC236}">
                  <a16:creationId xmlns:a16="http://schemas.microsoft.com/office/drawing/2014/main" id="{18C0D537-8463-BD82-16C8-31F8AB2A215D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1064;p50">
              <a:extLst>
                <a:ext uri="{FF2B5EF4-FFF2-40B4-BE49-F238E27FC236}">
                  <a16:creationId xmlns:a16="http://schemas.microsoft.com/office/drawing/2014/main" id="{A8AED175-19A6-0953-7CEF-93F9C560D818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5" name="Google Shape;1065;p50">
                <a:extLst>
                  <a:ext uri="{FF2B5EF4-FFF2-40B4-BE49-F238E27FC236}">
                    <a16:creationId xmlns:a16="http://schemas.microsoft.com/office/drawing/2014/main" id="{BAC73F0E-81B3-D777-29CD-D4A9E105C883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066;p50">
                <a:extLst>
                  <a:ext uri="{FF2B5EF4-FFF2-40B4-BE49-F238E27FC236}">
                    <a16:creationId xmlns:a16="http://schemas.microsoft.com/office/drawing/2014/main" id="{0FB67C4B-E483-2357-8241-A5FDECFF7D8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067;p50">
                <a:extLst>
                  <a:ext uri="{FF2B5EF4-FFF2-40B4-BE49-F238E27FC236}">
                    <a16:creationId xmlns:a16="http://schemas.microsoft.com/office/drawing/2014/main" id="{627160F3-68CD-998B-BE1C-7D739233273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068;p50">
                <a:extLst>
                  <a:ext uri="{FF2B5EF4-FFF2-40B4-BE49-F238E27FC236}">
                    <a16:creationId xmlns:a16="http://schemas.microsoft.com/office/drawing/2014/main" id="{AE5FA278-79A7-A062-2C73-B570B815AE94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069;p50">
                <a:extLst>
                  <a:ext uri="{FF2B5EF4-FFF2-40B4-BE49-F238E27FC236}">
                    <a16:creationId xmlns:a16="http://schemas.microsoft.com/office/drawing/2014/main" id="{52CD8279-9A53-D790-93C7-059166B6359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070;p50">
                <a:extLst>
                  <a:ext uri="{FF2B5EF4-FFF2-40B4-BE49-F238E27FC236}">
                    <a16:creationId xmlns:a16="http://schemas.microsoft.com/office/drawing/2014/main" id="{785F3A12-DA67-492E-F670-3521B8905077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071;p50">
                <a:extLst>
                  <a:ext uri="{FF2B5EF4-FFF2-40B4-BE49-F238E27FC236}">
                    <a16:creationId xmlns:a16="http://schemas.microsoft.com/office/drawing/2014/main" id="{8DACA442-D742-D862-B07D-DF37CDBC3772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072;p50">
                <a:extLst>
                  <a:ext uri="{FF2B5EF4-FFF2-40B4-BE49-F238E27FC236}">
                    <a16:creationId xmlns:a16="http://schemas.microsoft.com/office/drawing/2014/main" id="{89A1BF9F-E93C-E784-29C4-D7F8532B473D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073;p50">
                <a:extLst>
                  <a:ext uri="{FF2B5EF4-FFF2-40B4-BE49-F238E27FC236}">
                    <a16:creationId xmlns:a16="http://schemas.microsoft.com/office/drawing/2014/main" id="{F99BB579-5A96-7C04-DD34-9117A333891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074;p50">
                <a:extLst>
                  <a:ext uri="{FF2B5EF4-FFF2-40B4-BE49-F238E27FC236}">
                    <a16:creationId xmlns:a16="http://schemas.microsoft.com/office/drawing/2014/main" id="{0AAC2A92-6D4A-CD29-C4AE-3AFC8B3DCC69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7BED7495-C798-3726-F535-48B4BFD29D45}"/>
              </a:ext>
            </a:extLst>
          </p:cNvPr>
          <p:cNvSpPr txBox="1"/>
          <p:nvPr/>
        </p:nvSpPr>
        <p:spPr>
          <a:xfrm>
            <a:off x="1563630" y="174366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Sharp Ratio: 0.07687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E0C2F7-6349-761D-3EF8-C31E944F3105}"/>
              </a:ext>
            </a:extLst>
          </p:cNvPr>
          <p:cNvSpPr txBox="1"/>
          <p:nvPr/>
        </p:nvSpPr>
        <p:spPr>
          <a:xfrm>
            <a:off x="5339808" y="170625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return: 83.55%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04B4E547-3C33-4253-747F-4C05702C1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91" y="2445868"/>
            <a:ext cx="4258421" cy="21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71A2A72-3FBB-188B-7C0B-5EF72CAA6A0B}"/>
              </a:ext>
            </a:extLst>
          </p:cNvPr>
          <p:cNvSpPr/>
          <p:nvPr/>
        </p:nvSpPr>
        <p:spPr>
          <a:xfrm>
            <a:off x="6797309" y="339382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415442-2BC9-98DC-5212-7E34EDB67503}"/>
              </a:ext>
            </a:extLst>
          </p:cNvPr>
          <p:cNvSpPr/>
          <p:nvPr/>
        </p:nvSpPr>
        <p:spPr>
          <a:xfrm>
            <a:off x="7799372" y="4023656"/>
            <a:ext cx="121381" cy="126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E3D21C3-EA6C-327E-2B67-7465649BBE82}"/>
              </a:ext>
            </a:extLst>
          </p:cNvPr>
          <p:cNvCxnSpPr>
            <a:cxnSpLocks/>
          </p:cNvCxnSpPr>
          <p:nvPr/>
        </p:nvCxnSpPr>
        <p:spPr>
          <a:xfrm>
            <a:off x="6918690" y="3500523"/>
            <a:ext cx="880682" cy="5862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7CF8BE1-9901-401F-7E1A-B6EB023C0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43" y="2571750"/>
            <a:ext cx="3315392" cy="17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3. Investment Strategy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Client</a:t>
            </a:r>
            <a:r>
              <a:rPr kumimoji="1" lang="zh-CN" altLang="en-US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Type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4EF9D-0BD0-B43A-3D87-A90923C6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7" y="1831347"/>
            <a:ext cx="922351" cy="9223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651D88-368E-D65A-AADF-9288A152DDC4}"/>
              </a:ext>
            </a:extLst>
          </p:cNvPr>
          <p:cNvSpPr txBox="1"/>
          <p:nvPr/>
        </p:nvSpPr>
        <p:spPr>
          <a:xfrm>
            <a:off x="1991637" y="2138633"/>
            <a:ext cx="603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Wealthy individuals with low probability for high pay-off.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437D7C-551E-4F7D-0C26-F5C57DF3FF53}"/>
              </a:ext>
            </a:extLst>
          </p:cNvPr>
          <p:cNvSpPr txBox="1"/>
          <p:nvPr/>
        </p:nvSpPr>
        <p:spPr>
          <a:xfrm>
            <a:off x="1991636" y="3619439"/>
            <a:ext cx="6286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Rockwell" panose="02060603020205020403" pitchFamily="18" charset="0"/>
              </a:rPr>
              <a:t>Institutions who can evaluate proper entries for short-term payoff.</a:t>
            </a:r>
          </a:p>
        </p:txBody>
      </p:sp>
      <p:pic>
        <p:nvPicPr>
          <p:cNvPr id="2050" name="Picture 2" descr="Bank Icon | 100 Flat Iconset | GraphicLoads">
            <a:extLst>
              <a:ext uri="{FF2B5EF4-FFF2-40B4-BE49-F238E27FC236}">
                <a16:creationId xmlns:a16="http://schemas.microsoft.com/office/drawing/2014/main" id="{948509B2-FE11-E5F2-FB4D-8F8329B8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87" y="3312151"/>
            <a:ext cx="922351" cy="9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4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3200" b="1" dirty="0">
                <a:latin typeface="Rockwell" panose="02060603020205020403" pitchFamily="18" charset="0"/>
                <a:ea typeface="Montserrat"/>
                <a:cs typeface="Montserrat"/>
                <a:sym typeface="Montserrat"/>
              </a:rPr>
              <a:t>Q&amp;A</a:t>
            </a:r>
            <a:endParaRPr sz="2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6A3990-506F-E08E-AB01-3240C97FEA87}"/>
              </a:ext>
            </a:extLst>
          </p:cNvPr>
          <p:cNvSpPr txBox="1"/>
          <p:nvPr/>
        </p:nvSpPr>
        <p:spPr>
          <a:xfrm>
            <a:off x="738926" y="146304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1.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FF678-B361-BB8A-5862-EF2A0E78DD38}"/>
              </a:ext>
            </a:extLst>
          </p:cNvPr>
          <p:cNvSpPr txBox="1"/>
          <p:nvPr/>
        </p:nvSpPr>
        <p:spPr>
          <a:xfrm>
            <a:off x="748253" y="2425422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2.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7F806-93E3-010E-21C8-29B6B5133AE6}"/>
              </a:ext>
            </a:extLst>
          </p:cNvPr>
          <p:cNvSpPr txBox="1"/>
          <p:nvPr/>
        </p:nvSpPr>
        <p:spPr>
          <a:xfrm>
            <a:off x="748253" y="3395278"/>
            <a:ext cx="46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Rockwell" panose="02060603020205020403" pitchFamily="18" charset="0"/>
              </a:rPr>
              <a:t>3. </a:t>
            </a:r>
            <a:endParaRPr kumimoji="1" lang="zh-CN" altLang="en-US" sz="2000" b="1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1FE06-2C0F-2511-77E2-0BAD0F3D62BC}"/>
              </a:ext>
            </a:extLst>
          </p:cNvPr>
          <p:cNvSpPr txBox="1"/>
          <p:nvPr/>
        </p:nvSpPr>
        <p:spPr>
          <a:xfrm>
            <a:off x="1216651" y="145288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48DC07-E75E-5A59-7D67-EDF92DF0972D}"/>
              </a:ext>
            </a:extLst>
          </p:cNvPr>
          <p:cNvSpPr txBox="1"/>
          <p:nvPr/>
        </p:nvSpPr>
        <p:spPr>
          <a:xfrm>
            <a:off x="1216651" y="341858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Investment Strategy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65D715-6E73-74A6-9F20-95914E7E3506}"/>
              </a:ext>
            </a:extLst>
          </p:cNvPr>
          <p:cNvSpPr txBox="1"/>
          <p:nvPr/>
        </p:nvSpPr>
        <p:spPr>
          <a:xfrm>
            <a:off x="1216651" y="244250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1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436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Definition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89A20-38B7-F170-DF53-5CA2DEAF700F}"/>
              </a:ext>
            </a:extLst>
          </p:cNvPr>
          <p:cNvSpPr txBox="1"/>
          <p:nvPr/>
        </p:nvSpPr>
        <p:spPr>
          <a:xfrm>
            <a:off x="1724050" y="1749717"/>
            <a:ext cx="4641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Maximum return: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Single maximum daily return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Average of multiple highest maximum daily return</a:t>
            </a:r>
          </a:p>
          <a:p>
            <a:endParaRPr kumimoji="1" lang="en-US" altLang="zh-CN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77A65B8-3363-C31D-688D-C3CD0A7EA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946" y="2045950"/>
            <a:ext cx="429240" cy="429240"/>
          </a:xfrm>
          <a:prstGeom prst="rect">
            <a:avLst/>
          </a:prstGeom>
        </p:spPr>
      </p:pic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272756" y="177818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268002" y="3204317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9B2C9BB-1B2E-C87E-A0CA-723652B4F23E}"/>
              </a:ext>
            </a:extLst>
          </p:cNvPr>
          <p:cNvSpPr txBox="1"/>
          <p:nvPr/>
        </p:nvSpPr>
        <p:spPr>
          <a:xfrm>
            <a:off x="1719296" y="3185543"/>
            <a:ext cx="5705408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Lottery-like stock:</a:t>
            </a:r>
            <a:r>
              <a:rPr lang="en-US" altLang="zh-CN" dirty="0">
                <a:latin typeface="Rockwell" panose="02060603020205020403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that have a relatively small probability of a large payoff.</a:t>
            </a:r>
            <a:r>
              <a:rPr lang="zh-CN" altLang="zh-CN" dirty="0">
                <a:latin typeface="Rockwell" panose="02060603020205020403" pitchFamily="18" charset="0"/>
              </a:rPr>
              <a:t> </a:t>
            </a:r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endParaRPr kumimoji="1" lang="en-US" altLang="zh-CN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9" y="80093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Characteristics</a:t>
            </a:r>
            <a:endParaRPr kumimoji="1" lang="zh-CN" altLang="en-US" sz="1800" b="1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0" name="Google Shape;1060;p50">
            <a:extLst>
              <a:ext uri="{FF2B5EF4-FFF2-40B4-BE49-F238E27FC236}">
                <a16:creationId xmlns:a16="http://schemas.microsoft.com/office/drawing/2014/main" id="{766293E4-5CC1-7177-320C-EB5EC51773C2}"/>
              </a:ext>
            </a:extLst>
          </p:cNvPr>
          <p:cNvGrpSpPr/>
          <p:nvPr/>
        </p:nvGrpSpPr>
        <p:grpSpPr>
          <a:xfrm>
            <a:off x="1092163" y="1841430"/>
            <a:ext cx="371421" cy="369332"/>
            <a:chOff x="6506504" y="937343"/>
            <a:chExt cx="744273" cy="793950"/>
          </a:xfrm>
        </p:grpSpPr>
        <p:sp>
          <p:nvSpPr>
            <p:cNvPr id="11" name="Google Shape;1061;p50">
              <a:extLst>
                <a:ext uri="{FF2B5EF4-FFF2-40B4-BE49-F238E27FC236}">
                  <a16:creationId xmlns:a16="http://schemas.microsoft.com/office/drawing/2014/main" id="{BA2BBCCB-61AF-441C-74DA-34B4A622174F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62;p50">
              <a:extLst>
                <a:ext uri="{FF2B5EF4-FFF2-40B4-BE49-F238E27FC236}">
                  <a16:creationId xmlns:a16="http://schemas.microsoft.com/office/drawing/2014/main" id="{7812C1E1-3541-7305-657A-98047F00DC0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63;p50">
              <a:extLst>
                <a:ext uri="{FF2B5EF4-FFF2-40B4-BE49-F238E27FC236}">
                  <a16:creationId xmlns:a16="http://schemas.microsoft.com/office/drawing/2014/main" id="{F6837EC7-C836-998A-24C0-8E81F62B0AC6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064;p50">
              <a:extLst>
                <a:ext uri="{FF2B5EF4-FFF2-40B4-BE49-F238E27FC236}">
                  <a16:creationId xmlns:a16="http://schemas.microsoft.com/office/drawing/2014/main" id="{9B3C05BC-07C8-18F4-C358-536655A7A9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" name="Google Shape;1065;p50">
                <a:extLst>
                  <a:ext uri="{FF2B5EF4-FFF2-40B4-BE49-F238E27FC236}">
                    <a16:creationId xmlns:a16="http://schemas.microsoft.com/office/drawing/2014/main" id="{776A4406-B0D7-98DE-86E5-042D3CC5C959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50">
                <a:extLst>
                  <a:ext uri="{FF2B5EF4-FFF2-40B4-BE49-F238E27FC236}">
                    <a16:creationId xmlns:a16="http://schemas.microsoft.com/office/drawing/2014/main" id="{D52D6C55-0E3C-D9A7-E7B3-5B89217B3D34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50">
                <a:extLst>
                  <a:ext uri="{FF2B5EF4-FFF2-40B4-BE49-F238E27FC236}">
                    <a16:creationId xmlns:a16="http://schemas.microsoft.com/office/drawing/2014/main" id="{78F94364-9AB3-F425-C59C-911B1D6E897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50">
                <a:extLst>
                  <a:ext uri="{FF2B5EF4-FFF2-40B4-BE49-F238E27FC236}">
                    <a16:creationId xmlns:a16="http://schemas.microsoft.com/office/drawing/2014/main" id="{B51A0913-C27E-6068-76A0-F9AEF6EE292F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50">
                <a:extLst>
                  <a:ext uri="{FF2B5EF4-FFF2-40B4-BE49-F238E27FC236}">
                    <a16:creationId xmlns:a16="http://schemas.microsoft.com/office/drawing/2014/main" id="{FCEA5AAF-C8D9-A269-3827-8A516FF48CD2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50">
                <a:extLst>
                  <a:ext uri="{FF2B5EF4-FFF2-40B4-BE49-F238E27FC236}">
                    <a16:creationId xmlns:a16="http://schemas.microsoft.com/office/drawing/2014/main" id="{4FD528B4-B87E-EA34-959D-A67743009B2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50">
                <a:extLst>
                  <a:ext uri="{FF2B5EF4-FFF2-40B4-BE49-F238E27FC236}">
                    <a16:creationId xmlns:a16="http://schemas.microsoft.com/office/drawing/2014/main" id="{EB0A0180-764A-523A-B853-612C638035C7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50">
                <a:extLst>
                  <a:ext uri="{FF2B5EF4-FFF2-40B4-BE49-F238E27FC236}">
                    <a16:creationId xmlns:a16="http://schemas.microsoft.com/office/drawing/2014/main" id="{E670EBA6-00F3-0611-3DAD-D8B7E599842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3;p50">
                <a:extLst>
                  <a:ext uri="{FF2B5EF4-FFF2-40B4-BE49-F238E27FC236}">
                    <a16:creationId xmlns:a16="http://schemas.microsoft.com/office/drawing/2014/main" id="{E21324BA-7A37-DB0A-57E4-62A16FFEEA14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74;p50">
                <a:extLst>
                  <a:ext uri="{FF2B5EF4-FFF2-40B4-BE49-F238E27FC236}">
                    <a16:creationId xmlns:a16="http://schemas.microsoft.com/office/drawing/2014/main" id="{8C59A2F3-BECD-3668-EAEB-378323A9BCCE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060;p50">
            <a:extLst>
              <a:ext uri="{FF2B5EF4-FFF2-40B4-BE49-F238E27FC236}">
                <a16:creationId xmlns:a16="http://schemas.microsoft.com/office/drawing/2014/main" id="{75CED60E-F478-0205-EDA2-18341A8041EA}"/>
              </a:ext>
            </a:extLst>
          </p:cNvPr>
          <p:cNvGrpSpPr/>
          <p:nvPr/>
        </p:nvGrpSpPr>
        <p:grpSpPr>
          <a:xfrm>
            <a:off x="1092163" y="3425719"/>
            <a:ext cx="371421" cy="369332"/>
            <a:chOff x="6506504" y="937343"/>
            <a:chExt cx="744273" cy="793950"/>
          </a:xfrm>
        </p:grpSpPr>
        <p:sp>
          <p:nvSpPr>
            <p:cNvPr id="26" name="Google Shape;1061;p50">
              <a:extLst>
                <a:ext uri="{FF2B5EF4-FFF2-40B4-BE49-F238E27FC236}">
                  <a16:creationId xmlns:a16="http://schemas.microsoft.com/office/drawing/2014/main" id="{6BD8DEBD-2AC6-7093-6D2B-8850637EEA2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2;p50">
              <a:extLst>
                <a:ext uri="{FF2B5EF4-FFF2-40B4-BE49-F238E27FC236}">
                  <a16:creationId xmlns:a16="http://schemas.microsoft.com/office/drawing/2014/main" id="{7BDC2BE1-B17C-D60E-A9E4-20FCC9B2E006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3;p50">
              <a:extLst>
                <a:ext uri="{FF2B5EF4-FFF2-40B4-BE49-F238E27FC236}">
                  <a16:creationId xmlns:a16="http://schemas.microsoft.com/office/drawing/2014/main" id="{D597D963-19FB-EF65-323D-C62589FE3321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1064;p50">
              <a:extLst>
                <a:ext uri="{FF2B5EF4-FFF2-40B4-BE49-F238E27FC236}">
                  <a16:creationId xmlns:a16="http://schemas.microsoft.com/office/drawing/2014/main" id="{44B75566-7BD0-2BA0-3432-7A7107B6F61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0" name="Google Shape;1065;p50">
                <a:extLst>
                  <a:ext uri="{FF2B5EF4-FFF2-40B4-BE49-F238E27FC236}">
                    <a16:creationId xmlns:a16="http://schemas.microsoft.com/office/drawing/2014/main" id="{6D6A59FE-3D58-7E1D-C263-1BB64959643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6;p50">
                <a:extLst>
                  <a:ext uri="{FF2B5EF4-FFF2-40B4-BE49-F238E27FC236}">
                    <a16:creationId xmlns:a16="http://schemas.microsoft.com/office/drawing/2014/main" id="{E2C418BC-50F2-9015-2F47-A5D874F77C0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67;p50">
                <a:extLst>
                  <a:ext uri="{FF2B5EF4-FFF2-40B4-BE49-F238E27FC236}">
                    <a16:creationId xmlns:a16="http://schemas.microsoft.com/office/drawing/2014/main" id="{22379493-6570-0A60-0245-3AB2584151C9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68;p50">
                <a:extLst>
                  <a:ext uri="{FF2B5EF4-FFF2-40B4-BE49-F238E27FC236}">
                    <a16:creationId xmlns:a16="http://schemas.microsoft.com/office/drawing/2014/main" id="{970A2173-600B-CD86-4A6E-CDB93FF08FDA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69;p50">
                <a:extLst>
                  <a:ext uri="{FF2B5EF4-FFF2-40B4-BE49-F238E27FC236}">
                    <a16:creationId xmlns:a16="http://schemas.microsoft.com/office/drawing/2014/main" id="{4F18A221-6AB5-3407-3F83-214C09E63B87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070;p50">
                <a:extLst>
                  <a:ext uri="{FF2B5EF4-FFF2-40B4-BE49-F238E27FC236}">
                    <a16:creationId xmlns:a16="http://schemas.microsoft.com/office/drawing/2014/main" id="{81077226-40A7-564B-3E1D-B132B9AF46A6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071;p50">
                <a:extLst>
                  <a:ext uri="{FF2B5EF4-FFF2-40B4-BE49-F238E27FC236}">
                    <a16:creationId xmlns:a16="http://schemas.microsoft.com/office/drawing/2014/main" id="{DCB6F8A2-B7D9-8F5E-767D-347EE5D7B48B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072;p50">
                <a:extLst>
                  <a:ext uri="{FF2B5EF4-FFF2-40B4-BE49-F238E27FC236}">
                    <a16:creationId xmlns:a16="http://schemas.microsoft.com/office/drawing/2014/main" id="{7F4ED8B9-2262-D758-EA5E-1258BBC2DE54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073;p50">
                <a:extLst>
                  <a:ext uri="{FF2B5EF4-FFF2-40B4-BE49-F238E27FC236}">
                    <a16:creationId xmlns:a16="http://schemas.microsoft.com/office/drawing/2014/main" id="{AAE0559E-D1E5-546F-728F-A34EBF81F3A2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074;p50">
                <a:extLst>
                  <a:ext uri="{FF2B5EF4-FFF2-40B4-BE49-F238E27FC236}">
                    <a16:creationId xmlns:a16="http://schemas.microsoft.com/office/drawing/2014/main" id="{EC2A41D9-519F-88F6-BC12-C373AB56EC14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305A5A9D-5FDE-D759-8AC1-9DDE0526DDDC}"/>
              </a:ext>
            </a:extLst>
          </p:cNvPr>
          <p:cNvSpPr txBox="1"/>
          <p:nvPr/>
        </p:nvSpPr>
        <p:spPr>
          <a:xfrm>
            <a:off x="1470445" y="1825840"/>
            <a:ext cx="6538970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Potential investors: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Poorly diversified yet risk-averse investors who prefer lottery-like assets.</a:t>
            </a:r>
            <a:endParaRPr lang="zh-CN" altLang="zh-CN" dirty="0">
              <a:latin typeface="Rockwell" panose="02060603020205020403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ED907F-95A2-0FE9-A289-F7FF078F2D0C}"/>
              </a:ext>
            </a:extLst>
          </p:cNvPr>
          <p:cNvSpPr txBox="1"/>
          <p:nvPr/>
        </p:nvSpPr>
        <p:spPr>
          <a:xfrm>
            <a:off x="1470445" y="3425719"/>
            <a:ext cx="6128601" cy="74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Rockwell" panose="02060603020205020403" pitchFamily="18" charset="0"/>
              </a:rPr>
              <a:t>Stock Characteristics: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ckwell" panose="02060603020205020403" pitchFamily="18" charset="0"/>
              </a:rPr>
              <a:t>Stocks with extreme positive returns are small and liquid on average</a:t>
            </a:r>
            <a:endParaRPr lang="zh-CN" altLang="zh-C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Explanation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4BAD17-496A-9EB3-B113-B73C51EA93AC}"/>
              </a:ext>
            </a:extLst>
          </p:cNvPr>
          <p:cNvSpPr txBox="1"/>
          <p:nvPr/>
        </p:nvSpPr>
        <p:spPr>
          <a:xfrm>
            <a:off x="1160474" y="2351501"/>
            <a:ext cx="24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Investors may be willing to pay more for stocks that exhibit extreme positive returns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grpSp>
        <p:nvGrpSpPr>
          <p:cNvPr id="36" name="Google Shape;1060;p50">
            <a:extLst>
              <a:ext uri="{FF2B5EF4-FFF2-40B4-BE49-F238E27FC236}">
                <a16:creationId xmlns:a16="http://schemas.microsoft.com/office/drawing/2014/main" id="{AF796CA0-3889-768D-0BA8-122A0D27D4BD}"/>
              </a:ext>
            </a:extLst>
          </p:cNvPr>
          <p:cNvGrpSpPr/>
          <p:nvPr/>
        </p:nvGrpSpPr>
        <p:grpSpPr>
          <a:xfrm>
            <a:off x="564644" y="2413487"/>
            <a:ext cx="460705" cy="491455"/>
            <a:chOff x="6506504" y="937343"/>
            <a:chExt cx="744273" cy="793950"/>
          </a:xfrm>
        </p:grpSpPr>
        <p:sp>
          <p:nvSpPr>
            <p:cNvPr id="37" name="Google Shape;1061;p50">
              <a:extLst>
                <a:ext uri="{FF2B5EF4-FFF2-40B4-BE49-F238E27FC236}">
                  <a16:creationId xmlns:a16="http://schemas.microsoft.com/office/drawing/2014/main" id="{8F3BEDCF-4A8E-9076-8C37-8597D67CE64B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2;p50">
              <a:extLst>
                <a:ext uri="{FF2B5EF4-FFF2-40B4-BE49-F238E27FC236}">
                  <a16:creationId xmlns:a16="http://schemas.microsoft.com/office/drawing/2014/main" id="{87C0EA43-7350-A2E3-FBBC-6A007DBB9CC3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63;p50">
              <a:extLst>
                <a:ext uri="{FF2B5EF4-FFF2-40B4-BE49-F238E27FC236}">
                  <a16:creationId xmlns:a16="http://schemas.microsoft.com/office/drawing/2014/main" id="{C3DCBB2A-350C-36A9-3E4A-574B3F20D032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1064;p50">
              <a:extLst>
                <a:ext uri="{FF2B5EF4-FFF2-40B4-BE49-F238E27FC236}">
                  <a16:creationId xmlns:a16="http://schemas.microsoft.com/office/drawing/2014/main" id="{A5A948BA-AD95-52A7-A97E-7DC844BF05BF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1" name="Google Shape;1065;p50">
                <a:extLst>
                  <a:ext uri="{FF2B5EF4-FFF2-40B4-BE49-F238E27FC236}">
                    <a16:creationId xmlns:a16="http://schemas.microsoft.com/office/drawing/2014/main" id="{C7CE016C-25BE-4CF2-A888-228DCECAE09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066;p50">
                <a:extLst>
                  <a:ext uri="{FF2B5EF4-FFF2-40B4-BE49-F238E27FC236}">
                    <a16:creationId xmlns:a16="http://schemas.microsoft.com/office/drawing/2014/main" id="{A7CA666A-E415-0719-F1A1-C9FB3BEF8D62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067;p50">
                <a:extLst>
                  <a:ext uri="{FF2B5EF4-FFF2-40B4-BE49-F238E27FC236}">
                    <a16:creationId xmlns:a16="http://schemas.microsoft.com/office/drawing/2014/main" id="{EB244820-3853-821E-5ADC-2F93E299516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068;p50">
                <a:extLst>
                  <a:ext uri="{FF2B5EF4-FFF2-40B4-BE49-F238E27FC236}">
                    <a16:creationId xmlns:a16="http://schemas.microsoft.com/office/drawing/2014/main" id="{E824CA85-0989-38C5-646E-8F4D3AE250EC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069;p50">
                <a:extLst>
                  <a:ext uri="{FF2B5EF4-FFF2-40B4-BE49-F238E27FC236}">
                    <a16:creationId xmlns:a16="http://schemas.microsoft.com/office/drawing/2014/main" id="{4108A34B-3900-B2D9-B8BE-5D3923798976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070;p50">
                <a:extLst>
                  <a:ext uri="{FF2B5EF4-FFF2-40B4-BE49-F238E27FC236}">
                    <a16:creationId xmlns:a16="http://schemas.microsoft.com/office/drawing/2014/main" id="{1AE97418-E0C9-AB7F-0D0B-8B1EB29521C0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071;p50">
                <a:extLst>
                  <a:ext uri="{FF2B5EF4-FFF2-40B4-BE49-F238E27FC236}">
                    <a16:creationId xmlns:a16="http://schemas.microsoft.com/office/drawing/2014/main" id="{A5AE6BEC-C51A-14EC-D94C-9028093FB886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072;p50">
                <a:extLst>
                  <a:ext uri="{FF2B5EF4-FFF2-40B4-BE49-F238E27FC236}">
                    <a16:creationId xmlns:a16="http://schemas.microsoft.com/office/drawing/2014/main" id="{1B2F1260-3EBF-EB15-F8B5-615529424851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073;p50">
                <a:extLst>
                  <a:ext uri="{FF2B5EF4-FFF2-40B4-BE49-F238E27FC236}">
                    <a16:creationId xmlns:a16="http://schemas.microsoft.com/office/drawing/2014/main" id="{8DD48D7F-BFD2-C197-F204-0213ED6F1135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074;p50">
                <a:extLst>
                  <a:ext uri="{FF2B5EF4-FFF2-40B4-BE49-F238E27FC236}">
                    <a16:creationId xmlns:a16="http://schemas.microsoft.com/office/drawing/2014/main" id="{D76B42CB-5772-B382-C5F1-0A83AB5EF39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E25A33BC-920F-9C17-DBF7-C41B55F0A912}"/>
              </a:ext>
            </a:extLst>
          </p:cNvPr>
          <p:cNvSpPr/>
          <p:nvPr/>
        </p:nvSpPr>
        <p:spPr>
          <a:xfrm>
            <a:off x="3553841" y="1886395"/>
            <a:ext cx="316956" cy="16431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DF3EB9-F42D-35B2-25F6-D12869B65E26}"/>
              </a:ext>
            </a:extLst>
          </p:cNvPr>
          <p:cNvSpPr txBox="1"/>
          <p:nvPr/>
        </p:nvSpPr>
        <p:spPr>
          <a:xfrm>
            <a:off x="4064605" y="1732506"/>
            <a:ext cx="476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Cumulative prospect theory</a:t>
            </a:r>
            <a:r>
              <a:rPr lang="en-US" altLang="zh-CN" dirty="0">
                <a:latin typeface="Rockwell" panose="02060603020205020403" pitchFamily="18" charset="0"/>
              </a:rPr>
              <a:t>(Barberis and Huang, 2008)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E7A8418-DF90-F1C9-A9AA-434A709758D2}"/>
              </a:ext>
            </a:extLst>
          </p:cNvPr>
          <p:cNvSpPr txBox="1"/>
          <p:nvPr/>
        </p:nvSpPr>
        <p:spPr>
          <a:xfrm>
            <a:off x="4223631" y="2242687"/>
            <a:ext cx="4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“Errors in the probability weighting of investors cause them to over-value stocks that have a small probability of a large positive return.”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C0AA89-8A98-A4C2-7B3B-3B0EB2817E25}"/>
              </a:ext>
            </a:extLst>
          </p:cNvPr>
          <p:cNvSpPr txBox="1"/>
          <p:nvPr/>
        </p:nvSpPr>
        <p:spPr>
          <a:xfrm>
            <a:off x="4064605" y="3344834"/>
            <a:ext cx="452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Rockwell" panose="02060603020205020403" pitchFamily="18" charset="0"/>
              </a:rPr>
              <a:t>Optimal beliefs framework</a:t>
            </a:r>
            <a:r>
              <a:rPr lang="en-US" altLang="zh-CN" dirty="0">
                <a:latin typeface="Rockwell" panose="02060603020205020403" pitchFamily="18" charset="0"/>
              </a:rPr>
              <a:t>(Brunnermeier, Gollier and Parker, 2007)</a:t>
            </a:r>
            <a:endParaRPr lang="en-US" altLang="zh-CN" sz="1600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160EBF7-5850-5125-18C9-5934225BC3AC}"/>
              </a:ext>
            </a:extLst>
          </p:cNvPr>
          <p:cNvSpPr txBox="1"/>
          <p:nvPr/>
        </p:nvSpPr>
        <p:spPr>
          <a:xfrm>
            <a:off x="4243334" y="3868054"/>
            <a:ext cx="452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Rockwell" panose="02060603020205020403" pitchFamily="18" charset="0"/>
              </a:rPr>
              <a:t>“Agents optimally choose to distort their beliefs about future probabilities in order to maximize their current utility.”</a:t>
            </a:r>
            <a:endParaRPr lang="en-US" altLang="zh-CN" dirty="0">
              <a:effectLst/>
              <a:latin typeface="Rockwell" panose="02060603020205020403" pitchFamily="18" charset="0"/>
            </a:endParaRPr>
          </a:p>
        </p:txBody>
      </p:sp>
      <p:sp>
        <p:nvSpPr>
          <p:cNvPr id="27" name="Google Shape;154;p21">
            <a:extLst>
              <a:ext uri="{FF2B5EF4-FFF2-40B4-BE49-F238E27FC236}">
                <a16:creationId xmlns:a16="http://schemas.microsoft.com/office/drawing/2014/main" id="{4C90B4D3-DA28-F495-2F67-D3E438154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1.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Background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765313" y="3254786"/>
            <a:ext cx="7908000" cy="65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kumimoji="1" lang="zh-CN" altLang="en-US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ctrTitle"/>
          </p:nvPr>
        </p:nvSpPr>
        <p:spPr>
          <a:xfrm>
            <a:off x="642025" y="4028527"/>
            <a:ext cx="7663800" cy="65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897910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Data Collection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FDF0766-F33B-2DB9-4B98-90658B937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3565"/>
              </p:ext>
            </p:extLst>
          </p:nvPr>
        </p:nvGraphicFramePr>
        <p:xfrm>
          <a:off x="1270000" y="1571401"/>
          <a:ext cx="7051682" cy="284278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41062">
                  <a:extLst>
                    <a:ext uri="{9D8B030D-6E8A-4147-A177-3AD203B41FA5}">
                      <a16:colId xmlns:a16="http://schemas.microsoft.com/office/drawing/2014/main" val="35290771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51276350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691648414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8616118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1752094575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288598932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001825777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4194488796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739943063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2296362529"/>
                    </a:ext>
                  </a:extLst>
                </a:gridCol>
                <a:gridCol w="641062">
                  <a:extLst>
                    <a:ext uri="{9D8B030D-6E8A-4147-A177-3AD203B41FA5}">
                      <a16:colId xmlns:a16="http://schemas.microsoft.com/office/drawing/2014/main" val="3300558546"/>
                    </a:ext>
                  </a:extLst>
                </a:gridCol>
              </a:tblGrid>
              <a:tr h="34950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A0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A1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A2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A3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A5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A7</a:t>
                      </a:r>
                      <a:endParaRPr lang="zh-CN" alt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Rockwell" panose="02060603020205020403" pitchFamily="18" charset="0"/>
                        </a:rPr>
                        <a:t>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30387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1980-01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113653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1980-02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83346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1980-03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1097581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1980-04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101888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…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95606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2021-07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  <a:cs typeface="+mn-cs"/>
                          <a:sym typeface="Arial"/>
                        </a:rPr>
                        <a:t>365</a:t>
                      </a:r>
                      <a:endParaRPr lang="zh-CN" altLang="en-US" sz="1000" b="0" i="0" u="none" strike="noStrike" cap="non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  <a:ea typeface="等线" panose="02010600030101010101" pitchFamily="2" charset="-122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174203"/>
                  </a:ext>
                </a:extLst>
              </a:tr>
              <a:tr h="3495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2021-08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dirty="0">
                          <a:latin typeface="Rockwell" panose="02060603020205020403" pitchFamily="18" charset="0"/>
                        </a:rPr>
                        <a:t>365</a:t>
                      </a:r>
                      <a:endParaRPr lang="zh-CN" altLang="en-US" sz="1000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  <a:ea typeface="等线" panose="02010600030101010101" pitchFamily="2" charset="-122"/>
                        </a:rPr>
                        <a:t>365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07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8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245668" y="72141"/>
            <a:ext cx="8401200" cy="52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2. </a:t>
            </a:r>
            <a:r>
              <a:rPr kumimoji="1" lang="en-US" altLang="zh-CN" dirty="0" err="1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Maxret</a:t>
            </a:r>
            <a:r>
              <a:rPr kumimoji="1" lang="en-US" altLang="zh-CN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: Statistical Examination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5486F-302D-CFD0-4298-D0272335A3B8}"/>
              </a:ext>
            </a:extLst>
          </p:cNvPr>
          <p:cNvSpPr txBox="1"/>
          <p:nvPr/>
        </p:nvSpPr>
        <p:spPr>
          <a:xfrm>
            <a:off x="564644" y="992889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Rockwell" panose="02060603020205020403" pitchFamily="18" charset="0"/>
                <a:ea typeface="Microsoft YaHei" panose="020B0503020204020204" pitchFamily="34" charset="-122"/>
                <a:cs typeface="Calibri" panose="020F0502020204030204" pitchFamily="34" charset="0"/>
              </a:rPr>
              <a:t>Portfolio performance</a:t>
            </a:r>
            <a:endParaRPr kumimoji="1" lang="zh-CN" altLang="en-US" sz="1800" dirty="0">
              <a:latin typeface="Rockwell" panose="02060603020205020403" pitchFamily="18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D1116A-F6D5-05BD-9EF6-A5AE18A1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4192" y="1362221"/>
            <a:ext cx="7811881" cy="348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917830"/>
      </p:ext>
    </p:extLst>
  </p:cSld>
  <p:clrMapOvr>
    <a:masterClrMapping/>
  </p:clrMapOvr>
</p:sld>
</file>

<file path=ppt/theme/theme1.xml><?xml version="1.0" encoding="utf-8"?>
<a:theme xmlns:a="http://schemas.openxmlformats.org/drawingml/2006/main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531</Words>
  <Application>Microsoft Macintosh PowerPoint</Application>
  <PresentationFormat>全屏显示(16:9)</PresentationFormat>
  <Paragraphs>236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CenturyGothic</vt:lpstr>
      <vt:lpstr>Calibri</vt:lpstr>
      <vt:lpstr>Rockwell</vt:lpstr>
      <vt:lpstr>Muli</vt:lpstr>
      <vt:lpstr>Arial</vt:lpstr>
      <vt:lpstr>Montserrat</vt:lpstr>
      <vt:lpstr>Base template</vt:lpstr>
      <vt:lpstr>Maximum Return</vt:lpstr>
      <vt:lpstr>Table of Content</vt:lpstr>
      <vt:lpstr>Maxret: Background Analysis</vt:lpstr>
      <vt:lpstr>1. Maxret: Background Analysis</vt:lpstr>
      <vt:lpstr>1. Maxret: Background Analysis</vt:lpstr>
      <vt:lpstr>1. Maxret: Background Analysis</vt:lpstr>
      <vt:lpstr>Maxret: Statistical Examination</vt:lpstr>
      <vt:lpstr>2. Maxret: Statistical Examination</vt:lpstr>
      <vt:lpstr>2. Maxret: Statistical Examination</vt:lpstr>
      <vt:lpstr>2. Maxret: Statistical Examination</vt:lpstr>
      <vt:lpstr>PowerPoint 演示文稿</vt:lpstr>
      <vt:lpstr>Investment Strategy</vt:lpstr>
      <vt:lpstr>3. Investment Strategy</vt:lpstr>
      <vt:lpstr>3. Investment Strategy</vt:lpstr>
      <vt:lpstr>PowerPoint 演示文稿</vt:lpstr>
      <vt:lpstr>3. Investment Strategy</vt:lpstr>
      <vt:lpstr>3. Investment Strategy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Return</dc:title>
  <cp:lastModifiedBy>高 骏</cp:lastModifiedBy>
  <cp:revision>11</cp:revision>
  <dcterms:modified xsi:type="dcterms:W3CDTF">2022-06-23T10:13:37Z</dcterms:modified>
</cp:coreProperties>
</file>