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95" r:id="rId4"/>
    <p:sldId id="314" r:id="rId5"/>
    <p:sldId id="313" r:id="rId6"/>
    <p:sldId id="311" r:id="rId7"/>
    <p:sldId id="298" r:id="rId8"/>
    <p:sldId id="305" r:id="rId9"/>
    <p:sldId id="302" r:id="rId10"/>
    <p:sldId id="318" r:id="rId11"/>
    <p:sldId id="319" r:id="rId12"/>
    <p:sldId id="307" r:id="rId13"/>
    <p:sldId id="299" r:id="rId14"/>
    <p:sldId id="306" r:id="rId15"/>
    <p:sldId id="315" r:id="rId16"/>
    <p:sldId id="316" r:id="rId17"/>
    <p:sldId id="320" r:id="rId18"/>
    <p:sldId id="312" r:id="rId19"/>
    <p:sldId id="309" r:id="rId20"/>
    <p:sldId id="266" r:id="rId2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ambria Math" panose="02040503050406030204" pitchFamily="18" charset="0"/>
      <p:regular r:id="rId27"/>
    </p:embeddedFont>
    <p:embeddedFont>
      <p:font typeface="Montserrat" pitchFamily="2" charset="0"/>
      <p:regular r:id="rId28"/>
      <p:bold r:id="rId29"/>
      <p:italic r:id="rId30"/>
      <p:boldItalic r:id="rId31"/>
    </p:embeddedFont>
    <p:embeddedFont>
      <p:font typeface="Rockwell" panose="02060603020205020403" pitchFamily="18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97388B-94EA-4DB8-A5BF-857607E50939}">
  <a:tblStyle styleId="{4B97388B-94EA-4DB8-A5BF-857607E509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EAE4D93-A806-4C0B-BD0F-4C76D5DBD6C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579"/>
    <p:restoredTop sz="94699"/>
  </p:normalViewPr>
  <p:slideViewPr>
    <p:cSldViewPr snapToGrid="0" snapToObjects="1">
      <p:cViewPr varScale="1">
        <p:scale>
          <a:sx n="104" d="100"/>
          <a:sy n="104" d="100"/>
        </p:scale>
        <p:origin x="216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45514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6241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61588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06844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62591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76108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44182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33507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6176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5742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3621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4195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0484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8338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8109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9473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0394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obin templat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269738" y="253581"/>
            <a:ext cx="4305890" cy="4636339"/>
            <a:chOff x="4707786" y="372793"/>
            <a:chExt cx="5700900" cy="6138407"/>
          </a:xfrm>
        </p:grpSpPr>
        <p:sp>
          <p:nvSpPr>
            <p:cNvPr id="11" name="Google Shape;11;p2"/>
            <p:cNvSpPr/>
            <p:nvPr/>
          </p:nvSpPr>
          <p:spPr>
            <a:xfrm rot="10800000">
              <a:off x="4707786" y="372793"/>
              <a:ext cx="5700900" cy="6138300"/>
            </a:xfrm>
            <a:prstGeom prst="snip1Rect">
              <a:avLst>
                <a:gd name="adj" fmla="val 14584"/>
              </a:avLst>
            </a:prstGeom>
            <a:gradFill>
              <a:gsLst>
                <a:gs pos="0">
                  <a:srgbClr val="FFFFFF"/>
                </a:gs>
                <a:gs pos="100000">
                  <a:srgbClr val="F3F3F3"/>
                </a:gs>
              </a:gsLst>
              <a:lin ang="16200038" scaled="0"/>
            </a:gradFill>
            <a:ln>
              <a:noFill/>
            </a:ln>
            <a:effectLst>
              <a:outerShdw blurRad="42863" dist="9525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4707825" y="5666400"/>
              <a:ext cx="844800" cy="844800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  <a:effectLst>
              <a:outerShdw blurRad="28575" dist="9525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5552625" y="5663700"/>
              <a:ext cx="315600" cy="847500"/>
            </a:xfrm>
            <a:prstGeom prst="rtTriangle">
              <a:avLst/>
            </a:prstGeom>
            <a:gradFill>
              <a:gsLst>
                <a:gs pos="0">
                  <a:srgbClr val="000000">
                    <a:alpha val="16862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85800" y="702806"/>
            <a:ext cx="35478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>
            <a:off x="269767" y="2573194"/>
            <a:ext cx="8613597" cy="2316726"/>
            <a:chOff x="4707825" y="3443908"/>
            <a:chExt cx="11404207" cy="3067292"/>
          </a:xfrm>
        </p:grpSpPr>
        <p:sp>
          <p:nvSpPr>
            <p:cNvPr id="17" name="Google Shape;17;p3"/>
            <p:cNvSpPr/>
            <p:nvPr/>
          </p:nvSpPr>
          <p:spPr>
            <a:xfrm rot="10800000">
              <a:off x="4707832" y="3443908"/>
              <a:ext cx="11404200" cy="3067200"/>
            </a:xfrm>
            <a:prstGeom prst="snip1Rect">
              <a:avLst>
                <a:gd name="adj" fmla="val 27420"/>
              </a:avLst>
            </a:prstGeom>
            <a:gradFill>
              <a:gsLst>
                <a:gs pos="0">
                  <a:srgbClr val="FFFFFF"/>
                </a:gs>
                <a:gs pos="100000">
                  <a:srgbClr val="F3F3F3"/>
                </a:gs>
              </a:gsLst>
              <a:lin ang="16200038" scaled="0"/>
            </a:gradFill>
            <a:ln>
              <a:noFill/>
            </a:ln>
            <a:effectLst>
              <a:outerShdw blurRad="42863" dist="9525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 rot="10800000">
              <a:off x="4707825" y="5666400"/>
              <a:ext cx="844800" cy="844800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  <a:effectLst>
              <a:outerShdw blurRad="28575" dist="9525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 rot="10800000" flipH="1">
              <a:off x="5552625" y="5663700"/>
              <a:ext cx="315600" cy="847500"/>
            </a:xfrm>
            <a:prstGeom prst="rtTriangle">
              <a:avLst/>
            </a:prstGeom>
            <a:gradFill>
              <a:gsLst>
                <a:gs pos="0">
                  <a:srgbClr val="000000">
                    <a:alpha val="16862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685800" y="2881075"/>
            <a:ext cx="7908000" cy="65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685800" y="3547231"/>
            <a:ext cx="79080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B9FA4"/>
              </a:buClr>
              <a:buSzPts val="2200"/>
              <a:buFont typeface="Montserrat"/>
              <a:buNone/>
              <a:defRPr sz="2200">
                <a:solidFill>
                  <a:srgbClr val="6B9FA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B9FA4"/>
              </a:buClr>
              <a:buSzPts val="2200"/>
              <a:buFont typeface="Montserrat"/>
              <a:buNone/>
              <a:defRPr sz="2200">
                <a:solidFill>
                  <a:srgbClr val="6B9FA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B9FA4"/>
              </a:buClr>
              <a:buSzPts val="2200"/>
              <a:buFont typeface="Montserrat"/>
              <a:buNone/>
              <a:defRPr sz="2200">
                <a:solidFill>
                  <a:srgbClr val="6B9FA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B9FA4"/>
              </a:buClr>
              <a:buSzPts val="2200"/>
              <a:buFont typeface="Montserrat"/>
              <a:buNone/>
              <a:defRPr sz="2200">
                <a:solidFill>
                  <a:srgbClr val="6B9FA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B9FA4"/>
              </a:buClr>
              <a:buSzPts val="2200"/>
              <a:buFont typeface="Montserrat"/>
              <a:buNone/>
              <a:defRPr sz="2200">
                <a:solidFill>
                  <a:srgbClr val="6B9FA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B9FA4"/>
              </a:buClr>
              <a:buSzPts val="2200"/>
              <a:buFont typeface="Montserrat"/>
              <a:buNone/>
              <a:defRPr sz="2200">
                <a:solidFill>
                  <a:srgbClr val="6B9FA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B9FA4"/>
              </a:buClr>
              <a:buSzPts val="2200"/>
              <a:buFont typeface="Montserrat"/>
              <a:buNone/>
              <a:defRPr sz="2200">
                <a:solidFill>
                  <a:srgbClr val="6B9FA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B9FA4"/>
              </a:buClr>
              <a:buSzPts val="2200"/>
              <a:buFont typeface="Montserrat"/>
              <a:buNone/>
              <a:defRPr sz="2200">
                <a:solidFill>
                  <a:srgbClr val="6B9FA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B9FA4"/>
              </a:buClr>
              <a:buSzPts val="2200"/>
              <a:buFont typeface="Montserrat"/>
              <a:buNone/>
              <a:defRPr sz="2200">
                <a:solidFill>
                  <a:srgbClr val="6B9FA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hoto background">
  <p:cSld name="TITLE_1_1_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6"/>
          <p:cNvGrpSpPr/>
          <p:nvPr/>
        </p:nvGrpSpPr>
        <p:grpSpPr>
          <a:xfrm>
            <a:off x="3294599" y="1296691"/>
            <a:ext cx="2554803" cy="2550118"/>
            <a:chOff x="4707825" y="3134902"/>
            <a:chExt cx="3382501" cy="3376298"/>
          </a:xfrm>
        </p:grpSpPr>
        <p:sp>
          <p:nvSpPr>
            <p:cNvPr id="39" name="Google Shape;39;p6"/>
            <p:cNvSpPr/>
            <p:nvPr/>
          </p:nvSpPr>
          <p:spPr>
            <a:xfrm rot="10800000">
              <a:off x="4707826" y="3134902"/>
              <a:ext cx="3382500" cy="3376200"/>
            </a:xfrm>
            <a:prstGeom prst="snip1Rect">
              <a:avLst>
                <a:gd name="adj" fmla="val 25167"/>
              </a:avLst>
            </a:prstGeom>
            <a:gradFill>
              <a:gsLst>
                <a:gs pos="0">
                  <a:srgbClr val="FFFFFF"/>
                </a:gs>
                <a:gs pos="100000">
                  <a:srgbClr val="F3F3F3"/>
                </a:gs>
              </a:gsLst>
              <a:lin ang="16200038" scaled="0"/>
            </a:gradFill>
            <a:ln>
              <a:noFill/>
            </a:ln>
            <a:effectLst>
              <a:outerShdw blurRad="42863" dist="9525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6"/>
            <p:cNvSpPr/>
            <p:nvPr/>
          </p:nvSpPr>
          <p:spPr>
            <a:xfrm rot="10800000">
              <a:off x="4707825" y="5666400"/>
              <a:ext cx="844800" cy="844800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  <a:effectLst>
              <a:outerShdw blurRad="28575" dist="9525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6"/>
            <p:cNvSpPr/>
            <p:nvPr/>
          </p:nvSpPr>
          <p:spPr>
            <a:xfrm rot="10800000" flipH="1">
              <a:off x="5552625" y="5663700"/>
              <a:ext cx="315600" cy="847500"/>
            </a:xfrm>
            <a:prstGeom prst="rtTriangle">
              <a:avLst/>
            </a:prstGeom>
            <a:gradFill>
              <a:gsLst>
                <a:gs pos="0">
                  <a:srgbClr val="000000">
                    <a:alpha val="16862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3504125" y="1505250"/>
            <a:ext cx="2135700" cy="21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/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3501180" y="3193230"/>
            <a:ext cx="464400" cy="3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8"/>
          <p:cNvGrpSpPr/>
          <p:nvPr/>
        </p:nvGrpSpPr>
        <p:grpSpPr>
          <a:xfrm>
            <a:off x="269756" y="878980"/>
            <a:ext cx="8628094" cy="4010939"/>
            <a:chOff x="4707810" y="1200808"/>
            <a:chExt cx="11423400" cy="5310392"/>
          </a:xfrm>
        </p:grpSpPr>
        <p:sp>
          <p:nvSpPr>
            <p:cNvPr id="54" name="Google Shape;54;p8"/>
            <p:cNvSpPr/>
            <p:nvPr/>
          </p:nvSpPr>
          <p:spPr>
            <a:xfrm rot="10800000">
              <a:off x="4707810" y="1200808"/>
              <a:ext cx="11423400" cy="5310300"/>
            </a:xfrm>
            <a:prstGeom prst="snip1Rect">
              <a:avLst>
                <a:gd name="adj" fmla="val 15837"/>
              </a:avLst>
            </a:prstGeom>
            <a:gradFill>
              <a:gsLst>
                <a:gs pos="0">
                  <a:srgbClr val="FFFFFF"/>
                </a:gs>
                <a:gs pos="100000">
                  <a:srgbClr val="F3F3F3"/>
                </a:gs>
              </a:gsLst>
              <a:lin ang="16200038" scaled="0"/>
            </a:gradFill>
            <a:ln>
              <a:noFill/>
            </a:ln>
            <a:effectLst>
              <a:outerShdw blurRad="42863" dist="9525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4707825" y="5666400"/>
              <a:ext cx="844800" cy="844800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  <a:effectLst>
              <a:outerShdw blurRad="28575" dist="9525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 flipH="1">
              <a:off x="5552625" y="5663700"/>
              <a:ext cx="315600" cy="847500"/>
            </a:xfrm>
            <a:prstGeom prst="rtTriangle">
              <a:avLst/>
            </a:prstGeom>
            <a:gradFill>
              <a:gsLst>
                <a:gs pos="0">
                  <a:srgbClr val="000000">
                    <a:alpha val="16862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285425" y="358388"/>
            <a:ext cx="8401200" cy="525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body" idx="1"/>
          </p:nvPr>
        </p:nvSpPr>
        <p:spPr>
          <a:xfrm>
            <a:off x="508725" y="1132475"/>
            <a:ext cx="3944400" cy="3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body" idx="2"/>
          </p:nvPr>
        </p:nvSpPr>
        <p:spPr>
          <a:xfrm>
            <a:off x="4690766" y="1132475"/>
            <a:ext cx="3944400" cy="3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508725" y="4262913"/>
            <a:ext cx="464400" cy="3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85425" y="358388"/>
            <a:ext cx="8401200" cy="5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37325" y="1157306"/>
            <a:ext cx="7642800" cy="36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Muli"/>
              <a:buChar char="▪"/>
              <a:defRPr sz="24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Muli"/>
              <a:buChar char="▪"/>
              <a:defRPr sz="24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Muli"/>
              <a:buChar char="▪"/>
              <a:defRPr sz="24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uli"/>
              <a:buChar char="❏"/>
              <a:defRPr sz="24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uli"/>
              <a:buChar char="❏"/>
              <a:defRPr sz="24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uli"/>
              <a:buChar char="❏"/>
              <a:defRPr sz="24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uli"/>
              <a:buChar char="❏"/>
              <a:defRPr sz="24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uli"/>
              <a:buChar char="❏"/>
              <a:defRPr sz="24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uli"/>
              <a:buChar char="❏"/>
              <a:defRPr sz="24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37325" y="4262913"/>
            <a:ext cx="464400" cy="3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200">
                <a:solidFill>
                  <a:srgbClr val="6B9FA4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>
              <a:buNone/>
              <a:defRPr sz="1200">
                <a:solidFill>
                  <a:srgbClr val="6B9FA4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ctr">
              <a:buNone/>
              <a:defRPr sz="1200">
                <a:solidFill>
                  <a:srgbClr val="6B9FA4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ctr">
              <a:buNone/>
              <a:defRPr sz="1200">
                <a:solidFill>
                  <a:srgbClr val="6B9FA4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ctr">
              <a:buNone/>
              <a:defRPr sz="1200">
                <a:solidFill>
                  <a:srgbClr val="6B9FA4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ctr">
              <a:buNone/>
              <a:defRPr sz="1200">
                <a:solidFill>
                  <a:srgbClr val="6B9FA4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ctr">
              <a:buNone/>
              <a:defRPr sz="1200">
                <a:solidFill>
                  <a:srgbClr val="6B9FA4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ctr">
              <a:buNone/>
              <a:defRPr sz="1200">
                <a:solidFill>
                  <a:srgbClr val="6B9FA4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ctr">
              <a:buNone/>
              <a:defRPr sz="1200">
                <a:solidFill>
                  <a:srgbClr val="6B9FA4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ctrTitle"/>
          </p:nvPr>
        </p:nvSpPr>
        <p:spPr>
          <a:xfrm>
            <a:off x="676747" y="352695"/>
            <a:ext cx="35478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ckwell" panose="02060603020205020403" pitchFamily="18" charset="0"/>
              </a:rPr>
              <a:t>Maximum Return</a:t>
            </a:r>
            <a:endParaRPr dirty="0">
              <a:latin typeface="Rockwell" panose="02060603020205020403" pitchFamily="18" charset="0"/>
            </a:endParaRPr>
          </a:p>
        </p:txBody>
      </p:sp>
      <p:sp>
        <p:nvSpPr>
          <p:cNvPr id="6" name="Google Shape;97;p14">
            <a:extLst>
              <a:ext uri="{FF2B5EF4-FFF2-40B4-BE49-F238E27FC236}">
                <a16:creationId xmlns:a16="http://schemas.microsoft.com/office/drawing/2014/main" id="{37C82F4B-AA34-3F82-9BC0-2CAA61551C58}"/>
              </a:ext>
            </a:extLst>
          </p:cNvPr>
          <p:cNvSpPr txBox="1">
            <a:spLocks/>
          </p:cNvSpPr>
          <p:nvPr/>
        </p:nvSpPr>
        <p:spPr>
          <a:xfrm>
            <a:off x="676747" y="1689501"/>
            <a:ext cx="3547800" cy="2094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Font typeface="Montserrat"/>
              <a:buNone/>
              <a:defRPr sz="4000" b="1" i="0" u="none" strike="noStrike" cap="none">
                <a:solidFill>
                  <a:srgbClr val="11111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Font typeface="Montserrat"/>
              <a:buNone/>
              <a:defRPr sz="4000" b="1" i="0" u="none" strike="noStrike" cap="none">
                <a:solidFill>
                  <a:srgbClr val="11111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Font typeface="Montserrat"/>
              <a:buNone/>
              <a:defRPr sz="4000" b="1" i="0" u="none" strike="noStrike" cap="none">
                <a:solidFill>
                  <a:srgbClr val="11111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Font typeface="Montserrat"/>
              <a:buNone/>
              <a:defRPr sz="4000" b="1" i="0" u="none" strike="noStrike" cap="none">
                <a:solidFill>
                  <a:srgbClr val="11111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Font typeface="Montserrat"/>
              <a:buNone/>
              <a:defRPr sz="4000" b="1" i="0" u="none" strike="noStrike" cap="none">
                <a:solidFill>
                  <a:srgbClr val="11111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Font typeface="Montserrat"/>
              <a:buNone/>
              <a:defRPr sz="4000" b="1" i="0" u="none" strike="noStrike" cap="none">
                <a:solidFill>
                  <a:srgbClr val="11111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Font typeface="Montserrat"/>
              <a:buNone/>
              <a:defRPr sz="4000" b="1" i="0" u="none" strike="noStrike" cap="none">
                <a:solidFill>
                  <a:srgbClr val="11111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Font typeface="Montserrat"/>
              <a:buNone/>
              <a:defRPr sz="4000" b="1" i="0" u="none" strike="noStrike" cap="none">
                <a:solidFill>
                  <a:srgbClr val="11111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Font typeface="Montserrat"/>
              <a:buNone/>
              <a:defRPr sz="4000" b="1" i="0" u="none" strike="noStrike" cap="none">
                <a:solidFill>
                  <a:srgbClr val="11111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000" b="0" dirty="0">
                <a:latin typeface="Rockwell" panose="02060603020205020403" pitchFamily="18" charset="0"/>
              </a:rPr>
              <a:t>SMRMJ</a:t>
            </a:r>
          </a:p>
          <a:p>
            <a:endParaRPr lang="en-US" sz="1600" b="0" dirty="0">
              <a:latin typeface="Rockwell" panose="02060603020205020403" pitchFamily="18" charset="0"/>
              <a:ea typeface="SimSong" panose="02020300000000000000" pitchFamily="18" charset="-122"/>
              <a:cs typeface="Calibri" panose="020F0502020204030204" pitchFamily="34" charset="0"/>
            </a:endParaRPr>
          </a:p>
          <a:p>
            <a:r>
              <a:rPr lang="en-US" sz="1600" b="0" dirty="0">
                <a:latin typeface="Rockwell" panose="02060603020205020403" pitchFamily="18" charset="0"/>
                <a:ea typeface="SimSong" panose="02020300000000000000" pitchFamily="18" charset="-122"/>
                <a:cs typeface="Calibri" panose="020F0502020204030204" pitchFamily="34" charset="0"/>
              </a:rPr>
              <a:t>高骏	</a:t>
            </a:r>
            <a:r>
              <a:rPr lang="en-US" altLang="zh-CN" sz="1600" b="0" dirty="0">
                <a:latin typeface="Rockwell" panose="02060603020205020403" pitchFamily="18" charset="0"/>
                <a:ea typeface="SimSong" panose="02020300000000000000" pitchFamily="18" charset="-122"/>
                <a:cs typeface="Calibri" panose="020F0502020204030204" pitchFamily="34" charset="0"/>
              </a:rPr>
              <a:t>120090240</a:t>
            </a:r>
            <a:endParaRPr lang="en-US" sz="1600" b="0" dirty="0">
              <a:latin typeface="Rockwell" panose="02060603020205020403" pitchFamily="18" charset="0"/>
              <a:ea typeface="SimSong" panose="02020300000000000000" pitchFamily="18" charset="-122"/>
              <a:cs typeface="Calibri" panose="020F0502020204030204" pitchFamily="34" charset="0"/>
            </a:endParaRPr>
          </a:p>
          <a:p>
            <a:r>
              <a:rPr lang="en-US" sz="1600" b="0" dirty="0">
                <a:latin typeface="Rockwell" panose="02060603020205020403" pitchFamily="18" charset="0"/>
                <a:ea typeface="SimSong" panose="02020300000000000000" pitchFamily="18" charset="-122"/>
                <a:cs typeface="Calibri" panose="020F0502020204030204" pitchFamily="34" charset="0"/>
              </a:rPr>
              <a:t>刘鑫宇	</a:t>
            </a:r>
            <a:r>
              <a:rPr lang="en-US" altLang="zh-CN" sz="1600" b="0" dirty="0">
                <a:latin typeface="Rockwell" panose="02060603020205020403" pitchFamily="18" charset="0"/>
                <a:ea typeface="SimSong" panose="02020300000000000000" pitchFamily="18" charset="-122"/>
                <a:cs typeface="Calibri" panose="020F0502020204030204" pitchFamily="34" charset="0"/>
              </a:rPr>
              <a:t>120020128</a:t>
            </a:r>
            <a:endParaRPr lang="en-US" sz="1600" b="0" dirty="0">
              <a:latin typeface="Rockwell" panose="02060603020205020403" pitchFamily="18" charset="0"/>
              <a:ea typeface="SimSong" panose="02020300000000000000" pitchFamily="18" charset="-122"/>
              <a:cs typeface="Calibri" panose="020F0502020204030204" pitchFamily="34" charset="0"/>
            </a:endParaRPr>
          </a:p>
          <a:p>
            <a:r>
              <a:rPr lang="en-US" sz="1600" b="0" dirty="0">
                <a:latin typeface="Rockwell" panose="02060603020205020403" pitchFamily="18" charset="0"/>
                <a:ea typeface="SimSong" panose="02020300000000000000" pitchFamily="18" charset="-122"/>
                <a:cs typeface="Calibri" panose="020F0502020204030204" pitchFamily="34" charset="0"/>
              </a:rPr>
              <a:t>申恒瑜	</a:t>
            </a:r>
            <a:r>
              <a:rPr lang="en-US" altLang="zh-CN" sz="1600" b="0" dirty="0">
                <a:latin typeface="Rockwell" panose="02060603020205020403" pitchFamily="18" charset="0"/>
                <a:ea typeface="SimSong" panose="02020300000000000000" pitchFamily="18" charset="-122"/>
                <a:cs typeface="Calibri" panose="020F0502020204030204" pitchFamily="34" charset="0"/>
              </a:rPr>
              <a:t>120090633</a:t>
            </a:r>
            <a:endParaRPr lang="en-US" sz="1600" b="0" dirty="0">
              <a:latin typeface="Rockwell" panose="02060603020205020403" pitchFamily="18" charset="0"/>
              <a:ea typeface="SimSong" panose="02020300000000000000" pitchFamily="18" charset="-122"/>
              <a:cs typeface="Calibri" panose="020F0502020204030204" pitchFamily="34" charset="0"/>
            </a:endParaRPr>
          </a:p>
          <a:p>
            <a:r>
              <a:rPr lang="en-US" sz="1600" b="0" dirty="0">
                <a:latin typeface="Rockwell" panose="02060603020205020403" pitchFamily="18" charset="0"/>
                <a:ea typeface="SimSong" panose="02020300000000000000" pitchFamily="18" charset="-122"/>
                <a:cs typeface="Calibri" panose="020F0502020204030204" pitchFamily="34" charset="0"/>
              </a:rPr>
              <a:t>马可轩	</a:t>
            </a:r>
            <a:r>
              <a:rPr lang="en-US" altLang="zh-CN" sz="1600" b="0" dirty="0">
                <a:latin typeface="Rockwell" panose="02060603020205020403" pitchFamily="18" charset="0"/>
                <a:ea typeface="SimSong" panose="02020300000000000000" pitchFamily="18" charset="-122"/>
                <a:cs typeface="Calibri" panose="020F0502020204030204" pitchFamily="34" charset="0"/>
              </a:rPr>
              <a:t>120090651</a:t>
            </a:r>
            <a:endParaRPr lang="en-US" sz="1600" b="0" dirty="0">
              <a:latin typeface="Rockwell" panose="02060603020205020403" pitchFamily="18" charset="0"/>
              <a:ea typeface="SimSong" panose="02020300000000000000" pitchFamily="18" charset="-122"/>
              <a:cs typeface="Calibri" panose="020F0502020204030204" pitchFamily="34" charset="0"/>
            </a:endParaRPr>
          </a:p>
          <a:p>
            <a:r>
              <a:rPr lang="en-US" sz="1600" b="0" dirty="0">
                <a:latin typeface="Rockwell" panose="02060603020205020403" pitchFamily="18" charset="0"/>
                <a:ea typeface="SimSong" panose="02020300000000000000" pitchFamily="18" charset="-122"/>
                <a:cs typeface="Calibri" panose="020F0502020204030204" pitchFamily="34" charset="0"/>
              </a:rPr>
              <a:t>张皓深	</a:t>
            </a:r>
            <a:r>
              <a:rPr lang="en-US" altLang="zh-CN" sz="1600" b="0" dirty="0">
                <a:latin typeface="Rockwell" panose="02060603020205020403" pitchFamily="18" charset="0"/>
                <a:ea typeface="SimSong" panose="02020300000000000000" pitchFamily="18" charset="-122"/>
                <a:cs typeface="Calibri" panose="020F0502020204030204" pitchFamily="34" charset="0"/>
              </a:rPr>
              <a:t>120090798</a:t>
            </a:r>
            <a:endParaRPr lang="en-US" sz="1600" b="0" dirty="0">
              <a:latin typeface="Rockwell" panose="02060603020205020403" pitchFamily="18" charset="0"/>
              <a:ea typeface="SimSong" panose="02020300000000000000" pitchFamily="18" charset="-122"/>
              <a:cs typeface="Calibri" panose="020F0502020204030204" pitchFamily="34" charset="0"/>
            </a:endParaRPr>
          </a:p>
          <a:p>
            <a:endParaRPr lang="en-US" sz="2000" b="0" dirty="0">
              <a:latin typeface="Rockwell" panose="02060603020205020403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>
            <a:spLocks noGrp="1"/>
          </p:cNvSpPr>
          <p:nvPr>
            <p:ph type="title"/>
          </p:nvPr>
        </p:nvSpPr>
        <p:spPr>
          <a:xfrm>
            <a:off x="245668" y="72141"/>
            <a:ext cx="8401200" cy="525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kumimoji="1" lang="en-US" altLang="zh-CN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2. </a:t>
            </a:r>
            <a:r>
              <a:rPr kumimoji="1" lang="en-US" altLang="zh-CN" dirty="0" err="1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Maxret</a:t>
            </a:r>
            <a:r>
              <a:rPr kumimoji="1" lang="en-US" altLang="zh-CN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: Statistical Examination</a:t>
            </a:r>
            <a:endParaRPr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405486F-302D-CFD0-4298-D0272335A3B8}"/>
              </a:ext>
            </a:extLst>
          </p:cNvPr>
          <p:cNvSpPr txBox="1"/>
          <p:nvPr/>
        </p:nvSpPr>
        <p:spPr>
          <a:xfrm>
            <a:off x="564644" y="992889"/>
            <a:ext cx="1994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Monotonic Alpha</a:t>
            </a:r>
            <a:endParaRPr kumimoji="1" lang="zh-CN" altLang="en-US" sz="1800" dirty="0">
              <a:latin typeface="Rockwell" panose="02060603020205020403" pitchFamily="18" charset="0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DDCA749-83EC-C81A-4B7C-E0C87336D785}"/>
              </a:ext>
            </a:extLst>
          </p:cNvPr>
          <p:cNvSpPr/>
          <p:nvPr/>
        </p:nvSpPr>
        <p:spPr>
          <a:xfrm>
            <a:off x="3915833" y="1726248"/>
            <a:ext cx="1312334" cy="245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Rockwell" panose="02060603020205020403" pitchFamily="18" charset="0"/>
              </a:rPr>
              <a:t>CAPM</a:t>
            </a:r>
            <a:endParaRPr kumimoji="1" lang="zh-CN" altLang="en-US" dirty="0">
              <a:latin typeface="Rockwell" panose="02060603020205020403" pitchFamily="18" charset="0"/>
            </a:endParaRPr>
          </a:p>
        </p:txBody>
      </p:sp>
      <p:graphicFrame>
        <p:nvGraphicFramePr>
          <p:cNvPr id="2" name="表格 4">
            <a:extLst>
              <a:ext uri="{FF2B5EF4-FFF2-40B4-BE49-F238E27FC236}">
                <a16:creationId xmlns:a16="http://schemas.microsoft.com/office/drawing/2014/main" id="{31D14D46-4F1A-FA62-A23B-8A8480C6E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488766"/>
              </p:ext>
            </p:extLst>
          </p:nvPr>
        </p:nvGraphicFramePr>
        <p:xfrm>
          <a:off x="1047479" y="2292154"/>
          <a:ext cx="7049042" cy="1759132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640822">
                  <a:extLst>
                    <a:ext uri="{9D8B030D-6E8A-4147-A177-3AD203B41FA5}">
                      <a16:colId xmlns:a16="http://schemas.microsoft.com/office/drawing/2014/main" val="724098774"/>
                    </a:ext>
                  </a:extLst>
                </a:gridCol>
                <a:gridCol w="640822">
                  <a:extLst>
                    <a:ext uri="{9D8B030D-6E8A-4147-A177-3AD203B41FA5}">
                      <a16:colId xmlns:a16="http://schemas.microsoft.com/office/drawing/2014/main" val="75642224"/>
                    </a:ext>
                  </a:extLst>
                </a:gridCol>
                <a:gridCol w="640822">
                  <a:extLst>
                    <a:ext uri="{9D8B030D-6E8A-4147-A177-3AD203B41FA5}">
                      <a16:colId xmlns:a16="http://schemas.microsoft.com/office/drawing/2014/main" val="2406589134"/>
                    </a:ext>
                  </a:extLst>
                </a:gridCol>
                <a:gridCol w="640822">
                  <a:extLst>
                    <a:ext uri="{9D8B030D-6E8A-4147-A177-3AD203B41FA5}">
                      <a16:colId xmlns:a16="http://schemas.microsoft.com/office/drawing/2014/main" val="2667803806"/>
                    </a:ext>
                  </a:extLst>
                </a:gridCol>
                <a:gridCol w="640822">
                  <a:extLst>
                    <a:ext uri="{9D8B030D-6E8A-4147-A177-3AD203B41FA5}">
                      <a16:colId xmlns:a16="http://schemas.microsoft.com/office/drawing/2014/main" val="1151753532"/>
                    </a:ext>
                  </a:extLst>
                </a:gridCol>
                <a:gridCol w="640822">
                  <a:extLst>
                    <a:ext uri="{9D8B030D-6E8A-4147-A177-3AD203B41FA5}">
                      <a16:colId xmlns:a16="http://schemas.microsoft.com/office/drawing/2014/main" val="773141774"/>
                    </a:ext>
                  </a:extLst>
                </a:gridCol>
                <a:gridCol w="640822">
                  <a:extLst>
                    <a:ext uri="{9D8B030D-6E8A-4147-A177-3AD203B41FA5}">
                      <a16:colId xmlns:a16="http://schemas.microsoft.com/office/drawing/2014/main" val="2226232969"/>
                    </a:ext>
                  </a:extLst>
                </a:gridCol>
                <a:gridCol w="640822">
                  <a:extLst>
                    <a:ext uri="{9D8B030D-6E8A-4147-A177-3AD203B41FA5}">
                      <a16:colId xmlns:a16="http://schemas.microsoft.com/office/drawing/2014/main" val="2287468978"/>
                    </a:ext>
                  </a:extLst>
                </a:gridCol>
                <a:gridCol w="640822">
                  <a:extLst>
                    <a:ext uri="{9D8B030D-6E8A-4147-A177-3AD203B41FA5}">
                      <a16:colId xmlns:a16="http://schemas.microsoft.com/office/drawing/2014/main" val="2492044820"/>
                    </a:ext>
                  </a:extLst>
                </a:gridCol>
                <a:gridCol w="640822">
                  <a:extLst>
                    <a:ext uri="{9D8B030D-6E8A-4147-A177-3AD203B41FA5}">
                      <a16:colId xmlns:a16="http://schemas.microsoft.com/office/drawing/2014/main" val="891312767"/>
                    </a:ext>
                  </a:extLst>
                </a:gridCol>
                <a:gridCol w="640822">
                  <a:extLst>
                    <a:ext uri="{9D8B030D-6E8A-4147-A177-3AD203B41FA5}">
                      <a16:colId xmlns:a16="http://schemas.microsoft.com/office/drawing/2014/main" val="2890452994"/>
                    </a:ext>
                  </a:extLst>
                </a:gridCol>
              </a:tblGrid>
              <a:tr h="384470">
                <a:tc>
                  <a:txBody>
                    <a:bodyPr/>
                    <a:lstStyle/>
                    <a:p>
                      <a:endParaRPr lang="zh-CN" altLang="en-US" sz="12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07371956"/>
                  </a:ext>
                </a:extLst>
              </a:tr>
              <a:tr h="6873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effectLst/>
                          <a:latin typeface="Rockwell" panose="02060603020205020403" pitchFamily="18" charset="0"/>
                        </a:rPr>
                        <a:t>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-0.0125</a:t>
                      </a:r>
                    </a:p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(-4.640)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-0.0089</a:t>
                      </a:r>
                    </a:p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(-4.325)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-0.0046</a:t>
                      </a:r>
                    </a:p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(-2.787)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-0.003</a:t>
                      </a:r>
                    </a:p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(-2.224)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-0.0018</a:t>
                      </a:r>
                    </a:p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(-1.878)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-0.0006</a:t>
                      </a:r>
                    </a:p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(-0.705)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-0.0001</a:t>
                      </a:r>
                    </a:p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(-0.127)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0.001</a:t>
                      </a:r>
                    </a:p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(1.671)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0.002</a:t>
                      </a:r>
                    </a:p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(2.905)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0.0031</a:t>
                      </a:r>
                    </a:p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(2.905)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5208705"/>
                  </a:ext>
                </a:extLst>
              </a:tr>
              <a:tr h="6873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l-GR" altLang="zh-CN" sz="1200" b="1" dirty="0">
                          <a:solidFill>
                            <a:schemeClr val="tx1"/>
                          </a:solidFill>
                          <a:effectLst/>
                          <a:latin typeface="CenturyGothic"/>
                        </a:rPr>
                        <a:t>β </a:t>
                      </a:r>
                      <a:endParaRPr lang="el-GR" altLang="zh-CN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1.4972</a:t>
                      </a:r>
                    </a:p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(25.239)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1.527</a:t>
                      </a:r>
                    </a:p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(33.829)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1.4551</a:t>
                      </a:r>
                    </a:p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(40.462)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1.3307</a:t>
                      </a:r>
                    </a:p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(44.768)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1.2451</a:t>
                      </a:r>
                    </a:p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(57.722)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1.1513</a:t>
                      </a:r>
                    </a:p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(64.463)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1.0608</a:t>
                      </a:r>
                    </a:p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(68.457)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0.9525</a:t>
                      </a:r>
                    </a:p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(66.576)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0.8179</a:t>
                      </a:r>
                    </a:p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(53.382)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0.6594</a:t>
                      </a:r>
                    </a:p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(53.382)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44785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853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>
            <a:spLocks noGrp="1"/>
          </p:cNvSpPr>
          <p:nvPr>
            <p:ph type="title"/>
          </p:nvPr>
        </p:nvSpPr>
        <p:spPr>
          <a:xfrm>
            <a:off x="245668" y="72141"/>
            <a:ext cx="8401200" cy="525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kumimoji="1" lang="en-US" altLang="zh-CN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2. </a:t>
            </a:r>
            <a:r>
              <a:rPr kumimoji="1" lang="en-US" altLang="zh-CN" dirty="0" err="1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Maxret</a:t>
            </a:r>
            <a:r>
              <a:rPr kumimoji="1" lang="en-US" altLang="zh-CN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: Statistical Examination</a:t>
            </a:r>
            <a:endParaRPr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405486F-302D-CFD0-4298-D0272335A3B8}"/>
              </a:ext>
            </a:extLst>
          </p:cNvPr>
          <p:cNvSpPr txBox="1"/>
          <p:nvPr/>
        </p:nvSpPr>
        <p:spPr>
          <a:xfrm>
            <a:off x="564644" y="992889"/>
            <a:ext cx="1994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Monotonic Alpha</a:t>
            </a:r>
            <a:endParaRPr kumimoji="1" lang="zh-CN" altLang="en-US" sz="1800" dirty="0">
              <a:latin typeface="Rockwell" panose="02060603020205020403" pitchFamily="18" charset="0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DDCA749-83EC-C81A-4B7C-E0C87336D785}"/>
              </a:ext>
            </a:extLst>
          </p:cNvPr>
          <p:cNvSpPr/>
          <p:nvPr/>
        </p:nvSpPr>
        <p:spPr>
          <a:xfrm>
            <a:off x="3542876" y="1415271"/>
            <a:ext cx="2058247" cy="245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Rockwell" panose="02060603020205020403" pitchFamily="18" charset="0"/>
              </a:rPr>
              <a:t>Fama</a:t>
            </a:r>
            <a:r>
              <a:rPr lang="en-US" altLang="zh-CN" dirty="0">
                <a:latin typeface="Rockwell" panose="02060603020205020403" pitchFamily="18" charset="0"/>
              </a:rPr>
              <a:t> French 3 Factor </a:t>
            </a:r>
          </a:p>
        </p:txBody>
      </p:sp>
      <p:graphicFrame>
        <p:nvGraphicFramePr>
          <p:cNvPr id="2" name="表格 4">
            <a:extLst>
              <a:ext uri="{FF2B5EF4-FFF2-40B4-BE49-F238E27FC236}">
                <a16:creationId xmlns:a16="http://schemas.microsoft.com/office/drawing/2014/main" id="{31D14D46-4F1A-FA62-A23B-8A8480C6E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750754"/>
              </p:ext>
            </p:extLst>
          </p:nvPr>
        </p:nvGraphicFramePr>
        <p:xfrm>
          <a:off x="1041901" y="1872302"/>
          <a:ext cx="7060196" cy="2699656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641836">
                  <a:extLst>
                    <a:ext uri="{9D8B030D-6E8A-4147-A177-3AD203B41FA5}">
                      <a16:colId xmlns:a16="http://schemas.microsoft.com/office/drawing/2014/main" val="724098774"/>
                    </a:ext>
                  </a:extLst>
                </a:gridCol>
                <a:gridCol w="641836">
                  <a:extLst>
                    <a:ext uri="{9D8B030D-6E8A-4147-A177-3AD203B41FA5}">
                      <a16:colId xmlns:a16="http://schemas.microsoft.com/office/drawing/2014/main" val="75642224"/>
                    </a:ext>
                  </a:extLst>
                </a:gridCol>
                <a:gridCol w="641836">
                  <a:extLst>
                    <a:ext uri="{9D8B030D-6E8A-4147-A177-3AD203B41FA5}">
                      <a16:colId xmlns:a16="http://schemas.microsoft.com/office/drawing/2014/main" val="2406589134"/>
                    </a:ext>
                  </a:extLst>
                </a:gridCol>
                <a:gridCol w="641836">
                  <a:extLst>
                    <a:ext uri="{9D8B030D-6E8A-4147-A177-3AD203B41FA5}">
                      <a16:colId xmlns:a16="http://schemas.microsoft.com/office/drawing/2014/main" val="2667803806"/>
                    </a:ext>
                  </a:extLst>
                </a:gridCol>
                <a:gridCol w="641836">
                  <a:extLst>
                    <a:ext uri="{9D8B030D-6E8A-4147-A177-3AD203B41FA5}">
                      <a16:colId xmlns:a16="http://schemas.microsoft.com/office/drawing/2014/main" val="1151753532"/>
                    </a:ext>
                  </a:extLst>
                </a:gridCol>
                <a:gridCol w="641836">
                  <a:extLst>
                    <a:ext uri="{9D8B030D-6E8A-4147-A177-3AD203B41FA5}">
                      <a16:colId xmlns:a16="http://schemas.microsoft.com/office/drawing/2014/main" val="773141774"/>
                    </a:ext>
                  </a:extLst>
                </a:gridCol>
                <a:gridCol w="641836">
                  <a:extLst>
                    <a:ext uri="{9D8B030D-6E8A-4147-A177-3AD203B41FA5}">
                      <a16:colId xmlns:a16="http://schemas.microsoft.com/office/drawing/2014/main" val="2226232969"/>
                    </a:ext>
                  </a:extLst>
                </a:gridCol>
                <a:gridCol w="641836">
                  <a:extLst>
                    <a:ext uri="{9D8B030D-6E8A-4147-A177-3AD203B41FA5}">
                      <a16:colId xmlns:a16="http://schemas.microsoft.com/office/drawing/2014/main" val="2287468978"/>
                    </a:ext>
                  </a:extLst>
                </a:gridCol>
                <a:gridCol w="641836">
                  <a:extLst>
                    <a:ext uri="{9D8B030D-6E8A-4147-A177-3AD203B41FA5}">
                      <a16:colId xmlns:a16="http://schemas.microsoft.com/office/drawing/2014/main" val="2492044820"/>
                    </a:ext>
                  </a:extLst>
                </a:gridCol>
                <a:gridCol w="641836">
                  <a:extLst>
                    <a:ext uri="{9D8B030D-6E8A-4147-A177-3AD203B41FA5}">
                      <a16:colId xmlns:a16="http://schemas.microsoft.com/office/drawing/2014/main" val="891312767"/>
                    </a:ext>
                  </a:extLst>
                </a:gridCol>
                <a:gridCol w="641836">
                  <a:extLst>
                    <a:ext uri="{9D8B030D-6E8A-4147-A177-3AD203B41FA5}">
                      <a16:colId xmlns:a16="http://schemas.microsoft.com/office/drawing/2014/main" val="2890452994"/>
                    </a:ext>
                  </a:extLst>
                </a:gridCol>
              </a:tblGrid>
              <a:tr h="393908">
                <a:tc>
                  <a:txBody>
                    <a:bodyPr/>
                    <a:lstStyle/>
                    <a:p>
                      <a:endParaRPr lang="zh-CN" altLang="en-US" sz="12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07371956"/>
                  </a:ext>
                </a:extLst>
              </a:tr>
              <a:tr h="5764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effectLst/>
                          <a:latin typeface="Rockwell" panose="02060603020205020403" pitchFamily="18" charset="0"/>
                        </a:rPr>
                        <a:t>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-0.0117</a:t>
                      </a:r>
                    </a:p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(-5.172)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-0.0077</a:t>
                      </a:r>
                    </a:p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(-4.792)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-0.0037</a:t>
                      </a:r>
                    </a:p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(-2.837)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-0.0025</a:t>
                      </a:r>
                    </a:p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(-2.215)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-0.0016</a:t>
                      </a:r>
                    </a:p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(-1.765)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-0.0007</a:t>
                      </a:r>
                    </a:p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(-0.883)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-0.0003</a:t>
                      </a:r>
                    </a:p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(-0.444)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0.0007</a:t>
                      </a:r>
                    </a:p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(1.154)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0.0015</a:t>
                      </a:r>
                    </a:p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(2.475)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0.0026</a:t>
                      </a:r>
                    </a:p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(3.375)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5208705"/>
                  </a:ext>
                </a:extLst>
              </a:tr>
              <a:tr h="5764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l-GR" altLang="zh-CN" sz="1200" b="1" dirty="0">
                          <a:solidFill>
                            <a:schemeClr val="tx1"/>
                          </a:solidFill>
                          <a:effectLst/>
                          <a:latin typeface="CenturyGothic"/>
                        </a:rPr>
                        <a:t>β </a:t>
                      </a:r>
                      <a:endParaRPr lang="el-GR" altLang="zh-CN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1.2983</a:t>
                      </a:r>
                    </a:p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(25.062)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1.3446</a:t>
                      </a:r>
                    </a:p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(36.440)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1.3192</a:t>
                      </a:r>
                    </a:p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(43.415)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1.234</a:t>
                      </a:r>
                    </a:p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(46.205)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1.1959</a:t>
                      </a:r>
                    </a:p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(57.026)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1.1377</a:t>
                      </a:r>
                    </a:p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(62.436)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1.0693</a:t>
                      </a:r>
                    </a:p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(66.716)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0.9847</a:t>
                      </a:r>
                    </a:p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(70.162)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0.868</a:t>
                      </a:r>
                    </a:p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(62.256)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0.7135</a:t>
                      </a:r>
                    </a:p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(40.154)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4478546"/>
                  </a:ext>
                </a:extLst>
              </a:tr>
              <a:tr h="5764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l-GR" altLang="zh-CN" sz="1200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1.0562</a:t>
                      </a:r>
                    </a:p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(13.607)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0.8312</a:t>
                      </a:r>
                    </a:p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(15.034)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0.6405</a:t>
                      </a:r>
                    </a:p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(14.068)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0.4674</a:t>
                      </a:r>
                    </a:p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(11.682)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0.253</a:t>
                      </a:r>
                    </a:p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(8.051)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0.1337</a:t>
                      </a:r>
                    </a:p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(4.897)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0.017</a:t>
                      </a:r>
                    </a:p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(0.706)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-0.0882</a:t>
                      </a:r>
                    </a:p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(-4.198)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-0.1619</a:t>
                      </a:r>
                    </a:p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(-7.749)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-0.1889</a:t>
                      </a:r>
                    </a:p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(-7.095)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81273883"/>
                  </a:ext>
                </a:extLst>
              </a:tr>
              <a:tr h="5764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l-GR" altLang="zh-CN" sz="1200" dirty="0"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-0.2276</a:t>
                      </a:r>
                    </a:p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(-3.010)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-0.3595</a:t>
                      </a:r>
                    </a:p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(-6.675)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-0.2445</a:t>
                      </a:r>
                    </a:p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(-5.513)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-0.1607</a:t>
                      </a:r>
                    </a:p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(-4.213)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-0.066</a:t>
                      </a:r>
                    </a:p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(-2.157)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0.0517</a:t>
                      </a:r>
                    </a:p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(1.944)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0.0779</a:t>
                      </a:r>
                    </a:p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(3.329)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0.1276</a:t>
                      </a:r>
                    </a:p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(6.228)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0.1716</a:t>
                      </a:r>
                    </a:p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(8.431)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0.1698</a:t>
                      </a:r>
                    </a:p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(6.546)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5456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2329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E405486F-302D-CFD0-4298-D0272335A3B8}"/>
              </a:ext>
            </a:extLst>
          </p:cNvPr>
          <p:cNvSpPr txBox="1"/>
          <p:nvPr/>
        </p:nvSpPr>
        <p:spPr>
          <a:xfrm>
            <a:off x="564644" y="992889"/>
            <a:ext cx="2494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Strategy Performance</a:t>
            </a:r>
            <a:endParaRPr kumimoji="1" lang="zh-CN" altLang="en-US" sz="1800" dirty="0">
              <a:latin typeface="Rockwell" panose="02060603020205020403" pitchFamily="18" charset="0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8" name="Google Shape;154;p21">
            <a:extLst>
              <a:ext uri="{FF2B5EF4-FFF2-40B4-BE49-F238E27FC236}">
                <a16:creationId xmlns:a16="http://schemas.microsoft.com/office/drawing/2014/main" id="{317A77F9-A134-9C47-B217-FAB79D102561}"/>
              </a:ext>
            </a:extLst>
          </p:cNvPr>
          <p:cNvSpPr txBox="1">
            <a:spLocks/>
          </p:cNvSpPr>
          <p:nvPr/>
        </p:nvSpPr>
        <p:spPr>
          <a:xfrm>
            <a:off x="245668" y="72141"/>
            <a:ext cx="8401200" cy="5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kumimoji="1" lang="en-US" altLang="zh-CN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2. </a:t>
            </a:r>
            <a:r>
              <a:rPr kumimoji="1" lang="en-US" altLang="zh-CN" dirty="0" err="1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Maxret</a:t>
            </a:r>
            <a:r>
              <a:rPr kumimoji="1" lang="en-US" altLang="zh-CN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: Statistical Examination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620FE88-237D-D894-90E3-AD8257D7F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1" y="1456268"/>
            <a:ext cx="7332132" cy="3271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607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ctrTitle"/>
          </p:nvPr>
        </p:nvSpPr>
        <p:spPr>
          <a:xfrm>
            <a:off x="765313" y="3254786"/>
            <a:ext cx="7908000" cy="65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kumimoji="1" lang="en-US" altLang="zh-CN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Investment Strategy</a:t>
            </a:r>
            <a:endParaRPr kumimoji="1" lang="zh-CN" altLang="en-US" dirty="0">
              <a:latin typeface="Rockwell" panose="02060603020205020403" pitchFamily="18" charset="0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23" name="Google Shape;123;p17"/>
          <p:cNvSpPr txBox="1">
            <a:spLocks noGrp="1"/>
          </p:cNvSpPr>
          <p:nvPr>
            <p:ph type="ctrTitle"/>
          </p:nvPr>
        </p:nvSpPr>
        <p:spPr>
          <a:xfrm>
            <a:off x="642025" y="4028527"/>
            <a:ext cx="7663800" cy="65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Rockwell" panose="02060603020205020403" pitchFamily="18" charset="0"/>
              </a:rPr>
              <a:t>3</a:t>
            </a:r>
            <a:endParaRPr sz="30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166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>
            <a:spLocks noGrp="1"/>
          </p:cNvSpPr>
          <p:nvPr>
            <p:ph type="title"/>
          </p:nvPr>
        </p:nvSpPr>
        <p:spPr>
          <a:xfrm>
            <a:off x="245668" y="72141"/>
            <a:ext cx="8401200" cy="525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kumimoji="1" lang="en-US" altLang="zh-CN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3. Investment Strategy</a:t>
            </a:r>
            <a:endParaRPr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405486F-302D-CFD0-4298-D0272335A3B8}"/>
              </a:ext>
            </a:extLst>
          </p:cNvPr>
          <p:cNvSpPr txBox="1"/>
          <p:nvPr/>
        </p:nvSpPr>
        <p:spPr>
          <a:xfrm>
            <a:off x="564644" y="992889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Conclusion</a:t>
            </a:r>
            <a:endParaRPr kumimoji="1" lang="zh-CN" altLang="en-US" sz="1800" dirty="0">
              <a:latin typeface="Rockwell" panose="02060603020205020403" pitchFamily="18" charset="0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grpSp>
        <p:nvGrpSpPr>
          <p:cNvPr id="4" name="Google Shape;1060;p50">
            <a:extLst>
              <a:ext uri="{FF2B5EF4-FFF2-40B4-BE49-F238E27FC236}">
                <a16:creationId xmlns:a16="http://schemas.microsoft.com/office/drawing/2014/main" id="{A111A91C-5FCB-BDD8-6058-4DECD966C3AB}"/>
              </a:ext>
            </a:extLst>
          </p:cNvPr>
          <p:cNvGrpSpPr/>
          <p:nvPr/>
        </p:nvGrpSpPr>
        <p:grpSpPr>
          <a:xfrm>
            <a:off x="627546" y="1757669"/>
            <a:ext cx="460705" cy="491455"/>
            <a:chOff x="6506504" y="937343"/>
            <a:chExt cx="744273" cy="793950"/>
          </a:xfrm>
        </p:grpSpPr>
        <p:sp>
          <p:nvSpPr>
            <p:cNvPr id="5" name="Google Shape;1061;p50">
              <a:extLst>
                <a:ext uri="{FF2B5EF4-FFF2-40B4-BE49-F238E27FC236}">
                  <a16:creationId xmlns:a16="http://schemas.microsoft.com/office/drawing/2014/main" id="{767EE902-DDDE-007E-6E6D-ADD1DA31A56B}"/>
                </a:ext>
              </a:extLst>
            </p:cNvPr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1062;p50">
              <a:extLst>
                <a:ext uri="{FF2B5EF4-FFF2-40B4-BE49-F238E27FC236}">
                  <a16:creationId xmlns:a16="http://schemas.microsoft.com/office/drawing/2014/main" id="{72A5EE1D-5EFC-4B85-D5DB-3F2CAC4D28AB}"/>
                </a:ext>
              </a:extLst>
            </p:cNvPr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063;p50">
              <a:extLst>
                <a:ext uri="{FF2B5EF4-FFF2-40B4-BE49-F238E27FC236}">
                  <a16:creationId xmlns:a16="http://schemas.microsoft.com/office/drawing/2014/main" id="{3CFDC1CD-2500-7A31-0842-47522F85A7F2}"/>
                </a:ext>
              </a:extLst>
            </p:cNvPr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" name="Google Shape;1064;p50">
              <a:extLst>
                <a:ext uri="{FF2B5EF4-FFF2-40B4-BE49-F238E27FC236}">
                  <a16:creationId xmlns:a16="http://schemas.microsoft.com/office/drawing/2014/main" id="{9D0068DE-7003-29BA-A676-C27BF7707323}"/>
                </a:ext>
              </a:extLst>
            </p:cNvPr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0" name="Google Shape;1065;p50">
                <a:extLst>
                  <a:ext uri="{FF2B5EF4-FFF2-40B4-BE49-F238E27FC236}">
                    <a16:creationId xmlns:a16="http://schemas.microsoft.com/office/drawing/2014/main" id="{FA291EBA-0F89-9561-CE07-9AB73FF8D08A}"/>
                  </a:ext>
                </a:extLst>
              </p:cNvPr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" name="Google Shape;1066;p50">
                <a:extLst>
                  <a:ext uri="{FF2B5EF4-FFF2-40B4-BE49-F238E27FC236}">
                    <a16:creationId xmlns:a16="http://schemas.microsoft.com/office/drawing/2014/main" id="{2DD03BF9-C351-3693-A798-FFAF5CA7A8F3}"/>
                  </a:ext>
                </a:extLst>
              </p:cNvPr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1067;p50">
                <a:extLst>
                  <a:ext uri="{FF2B5EF4-FFF2-40B4-BE49-F238E27FC236}">
                    <a16:creationId xmlns:a16="http://schemas.microsoft.com/office/drawing/2014/main" id="{D1BBA519-A539-3C42-8033-C000B98D67E7}"/>
                  </a:ext>
                </a:extLst>
              </p:cNvPr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1068;p50">
                <a:extLst>
                  <a:ext uri="{FF2B5EF4-FFF2-40B4-BE49-F238E27FC236}">
                    <a16:creationId xmlns:a16="http://schemas.microsoft.com/office/drawing/2014/main" id="{9BAF9796-5E2C-9C23-2B66-FC9E5997A647}"/>
                  </a:ext>
                </a:extLst>
              </p:cNvPr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1069;p50">
                <a:extLst>
                  <a:ext uri="{FF2B5EF4-FFF2-40B4-BE49-F238E27FC236}">
                    <a16:creationId xmlns:a16="http://schemas.microsoft.com/office/drawing/2014/main" id="{C8822EFA-FE6C-4ACF-F7C2-DB9E21805B41}"/>
                  </a:ext>
                </a:extLst>
              </p:cNvPr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070;p50">
                <a:extLst>
                  <a:ext uri="{FF2B5EF4-FFF2-40B4-BE49-F238E27FC236}">
                    <a16:creationId xmlns:a16="http://schemas.microsoft.com/office/drawing/2014/main" id="{E07F5112-3CEA-A4F8-CCAD-B1D496D1FA98}"/>
                  </a:ext>
                </a:extLst>
              </p:cNvPr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1071;p50">
                <a:extLst>
                  <a:ext uri="{FF2B5EF4-FFF2-40B4-BE49-F238E27FC236}">
                    <a16:creationId xmlns:a16="http://schemas.microsoft.com/office/drawing/2014/main" id="{3742F43C-709D-2895-A201-6C1604F925D8}"/>
                  </a:ext>
                </a:extLst>
              </p:cNvPr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072;p50">
                <a:extLst>
                  <a:ext uri="{FF2B5EF4-FFF2-40B4-BE49-F238E27FC236}">
                    <a16:creationId xmlns:a16="http://schemas.microsoft.com/office/drawing/2014/main" id="{4D7CF1F2-F613-68AF-01B6-950A1E585456}"/>
                  </a:ext>
                </a:extLst>
              </p:cNvPr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073;p50">
                <a:extLst>
                  <a:ext uri="{FF2B5EF4-FFF2-40B4-BE49-F238E27FC236}">
                    <a16:creationId xmlns:a16="http://schemas.microsoft.com/office/drawing/2014/main" id="{3F83723F-55F3-B8CD-11E1-2478EC5B97F5}"/>
                  </a:ext>
                </a:extLst>
              </p:cNvPr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074;p50">
                <a:extLst>
                  <a:ext uri="{FF2B5EF4-FFF2-40B4-BE49-F238E27FC236}">
                    <a16:creationId xmlns:a16="http://schemas.microsoft.com/office/drawing/2014/main" id="{864FAA0E-0934-A244-B872-564B00ADFD65}"/>
                  </a:ext>
                </a:extLst>
              </p:cNvPr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0" name="Google Shape;1060;p50">
            <a:extLst>
              <a:ext uri="{FF2B5EF4-FFF2-40B4-BE49-F238E27FC236}">
                <a16:creationId xmlns:a16="http://schemas.microsoft.com/office/drawing/2014/main" id="{DE09842C-FEE5-633F-5E01-DFB5A5D25866}"/>
              </a:ext>
            </a:extLst>
          </p:cNvPr>
          <p:cNvGrpSpPr/>
          <p:nvPr/>
        </p:nvGrpSpPr>
        <p:grpSpPr>
          <a:xfrm>
            <a:off x="631114" y="3491230"/>
            <a:ext cx="460705" cy="491455"/>
            <a:chOff x="6506504" y="937343"/>
            <a:chExt cx="744273" cy="793950"/>
          </a:xfrm>
        </p:grpSpPr>
        <p:sp>
          <p:nvSpPr>
            <p:cNvPr id="21" name="Google Shape;1061;p50">
              <a:extLst>
                <a:ext uri="{FF2B5EF4-FFF2-40B4-BE49-F238E27FC236}">
                  <a16:creationId xmlns:a16="http://schemas.microsoft.com/office/drawing/2014/main" id="{C9EC1457-11E2-D353-3842-AD84031B0643}"/>
                </a:ext>
              </a:extLst>
            </p:cNvPr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062;p50">
              <a:extLst>
                <a:ext uri="{FF2B5EF4-FFF2-40B4-BE49-F238E27FC236}">
                  <a16:creationId xmlns:a16="http://schemas.microsoft.com/office/drawing/2014/main" id="{D6DF2FA2-D6BA-AD10-6264-8F5375375F35}"/>
                </a:ext>
              </a:extLst>
            </p:cNvPr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063;p50">
              <a:extLst>
                <a:ext uri="{FF2B5EF4-FFF2-40B4-BE49-F238E27FC236}">
                  <a16:creationId xmlns:a16="http://schemas.microsoft.com/office/drawing/2014/main" id="{A27CC56B-4E61-6266-C422-188950AE728B}"/>
                </a:ext>
              </a:extLst>
            </p:cNvPr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" name="Google Shape;1064;p50">
              <a:extLst>
                <a:ext uri="{FF2B5EF4-FFF2-40B4-BE49-F238E27FC236}">
                  <a16:creationId xmlns:a16="http://schemas.microsoft.com/office/drawing/2014/main" id="{BAF78808-0AF1-6DCE-3240-0BC96E4C5280}"/>
                </a:ext>
              </a:extLst>
            </p:cNvPr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25" name="Google Shape;1065;p50">
                <a:extLst>
                  <a:ext uri="{FF2B5EF4-FFF2-40B4-BE49-F238E27FC236}">
                    <a16:creationId xmlns:a16="http://schemas.microsoft.com/office/drawing/2014/main" id="{B578E0B2-4DE1-8AE4-CFB9-256CF545F0AF}"/>
                  </a:ext>
                </a:extLst>
              </p:cNvPr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1066;p50">
                <a:extLst>
                  <a:ext uri="{FF2B5EF4-FFF2-40B4-BE49-F238E27FC236}">
                    <a16:creationId xmlns:a16="http://schemas.microsoft.com/office/drawing/2014/main" id="{135C5EAE-07D6-5586-E21F-EDD48478482E}"/>
                  </a:ext>
                </a:extLst>
              </p:cNvPr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1067;p50">
                <a:extLst>
                  <a:ext uri="{FF2B5EF4-FFF2-40B4-BE49-F238E27FC236}">
                    <a16:creationId xmlns:a16="http://schemas.microsoft.com/office/drawing/2014/main" id="{3ED8CDFA-A18E-EC9A-D7F8-16CCEEBFE3ED}"/>
                  </a:ext>
                </a:extLst>
              </p:cNvPr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1068;p50">
                <a:extLst>
                  <a:ext uri="{FF2B5EF4-FFF2-40B4-BE49-F238E27FC236}">
                    <a16:creationId xmlns:a16="http://schemas.microsoft.com/office/drawing/2014/main" id="{1D695B2B-A95A-3B8F-F028-687DC66327B2}"/>
                  </a:ext>
                </a:extLst>
              </p:cNvPr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1069;p50">
                <a:extLst>
                  <a:ext uri="{FF2B5EF4-FFF2-40B4-BE49-F238E27FC236}">
                    <a16:creationId xmlns:a16="http://schemas.microsoft.com/office/drawing/2014/main" id="{BB1FC7B8-5A96-2F35-C4D3-FD11375E4955}"/>
                  </a:ext>
                </a:extLst>
              </p:cNvPr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1070;p50">
                <a:extLst>
                  <a:ext uri="{FF2B5EF4-FFF2-40B4-BE49-F238E27FC236}">
                    <a16:creationId xmlns:a16="http://schemas.microsoft.com/office/drawing/2014/main" id="{A58638AA-1C36-9ADF-ACE2-F7DA24810982}"/>
                  </a:ext>
                </a:extLst>
              </p:cNvPr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1071;p50">
                <a:extLst>
                  <a:ext uri="{FF2B5EF4-FFF2-40B4-BE49-F238E27FC236}">
                    <a16:creationId xmlns:a16="http://schemas.microsoft.com/office/drawing/2014/main" id="{A3340DCB-EE84-2DD1-A0A3-0EE73C324C8F}"/>
                  </a:ext>
                </a:extLst>
              </p:cNvPr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1072;p50">
                <a:extLst>
                  <a:ext uri="{FF2B5EF4-FFF2-40B4-BE49-F238E27FC236}">
                    <a16:creationId xmlns:a16="http://schemas.microsoft.com/office/drawing/2014/main" id="{3A9986B2-927D-5DDF-3D4A-75DDD0B25398}"/>
                  </a:ext>
                </a:extLst>
              </p:cNvPr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1073;p50">
                <a:extLst>
                  <a:ext uri="{FF2B5EF4-FFF2-40B4-BE49-F238E27FC236}">
                    <a16:creationId xmlns:a16="http://schemas.microsoft.com/office/drawing/2014/main" id="{63488DAD-D731-9FE7-6A01-FCA545977ABA}"/>
                  </a:ext>
                </a:extLst>
              </p:cNvPr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1074;p50">
                <a:extLst>
                  <a:ext uri="{FF2B5EF4-FFF2-40B4-BE49-F238E27FC236}">
                    <a16:creationId xmlns:a16="http://schemas.microsoft.com/office/drawing/2014/main" id="{CB0FB1F1-6987-0B44-377C-9AB030B2DEC5}"/>
                  </a:ext>
                </a:extLst>
              </p:cNvPr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9E7EBB41-AB38-9B65-AF41-AF90C86FAF08}"/>
              </a:ext>
            </a:extLst>
          </p:cNvPr>
          <p:cNvSpPr txBox="1"/>
          <p:nvPr/>
        </p:nvSpPr>
        <p:spPr>
          <a:xfrm>
            <a:off x="1255699" y="1910949"/>
            <a:ext cx="7460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Rockwell" panose="02060603020205020403" pitchFamily="18" charset="0"/>
              </a:rPr>
              <a:t>Long the portfolio with smallest maximum return and short the portfolio </a:t>
            </a:r>
            <a:r>
              <a:rPr lang="en-US" altLang="zh-CN">
                <a:latin typeface="Rockwell" panose="02060603020205020403" pitchFamily="18" charset="0"/>
              </a:rPr>
              <a:t>with biggest </a:t>
            </a:r>
            <a:r>
              <a:rPr lang="en-US" altLang="zh-CN" dirty="0">
                <a:latin typeface="Rockwell" panose="02060603020205020403" pitchFamily="18" charset="0"/>
              </a:rPr>
              <a:t>maximum return. </a:t>
            </a:r>
            <a:endParaRPr lang="en-US" altLang="zh-CN" sz="1600" dirty="0">
              <a:effectLst/>
              <a:latin typeface="Rockwell" panose="02060603020205020403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D0B4ADD-8C3B-DBF3-EDB0-C617EF07CC14}"/>
              </a:ext>
            </a:extLst>
          </p:cNvPr>
          <p:cNvSpPr txBox="1"/>
          <p:nvPr/>
        </p:nvSpPr>
        <p:spPr>
          <a:xfrm>
            <a:off x="1255699" y="3590088"/>
            <a:ext cx="4596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Rockwell" panose="02060603020205020403" pitchFamily="18" charset="0"/>
              </a:rPr>
              <a:t>Monthly rebalance given our data update frequency.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6527C0F7-C193-2BB4-7EA0-08AFBB19EBDF}"/>
                  </a:ext>
                </a:extLst>
              </p:cNvPr>
              <p:cNvSpPr/>
              <p:nvPr/>
            </p:nvSpPr>
            <p:spPr>
              <a:xfrm>
                <a:off x="2969517" y="2471647"/>
                <a:ext cx="2849754" cy="3404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zh-CN" altLang="en-US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6527C0F7-C193-2BB4-7EA0-08AFBB19EB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9517" y="2471647"/>
                <a:ext cx="2849754" cy="340414"/>
              </a:xfrm>
              <a:prstGeom prst="rect">
                <a:avLst/>
              </a:prstGeom>
              <a:blipFill>
                <a:blip r:embed="rId3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608D0E1C-853F-526A-E9F3-7A38CA2752E3}"/>
                  </a:ext>
                </a:extLst>
              </p:cNvPr>
              <p:cNvSpPr/>
              <p:nvPr/>
            </p:nvSpPr>
            <p:spPr>
              <a:xfrm>
                <a:off x="2969517" y="3010750"/>
                <a:ext cx="2800382" cy="3404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zh-CN" altLang="en-US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608D0E1C-853F-526A-E9F3-7A38CA2752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9517" y="3010750"/>
                <a:ext cx="2800382" cy="340414"/>
              </a:xfrm>
              <a:prstGeom prst="rect">
                <a:avLst/>
              </a:prstGeom>
              <a:blipFill>
                <a:blip r:embed="rId4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6211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E405486F-302D-CFD0-4298-D0272335A3B8}"/>
              </a:ext>
            </a:extLst>
          </p:cNvPr>
          <p:cNvSpPr txBox="1"/>
          <p:nvPr/>
        </p:nvSpPr>
        <p:spPr>
          <a:xfrm>
            <a:off x="564644" y="992889"/>
            <a:ext cx="2807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Net value of the portfolio</a:t>
            </a:r>
            <a:endParaRPr kumimoji="1" lang="zh-CN" altLang="en-US" sz="1800" dirty="0">
              <a:latin typeface="Rockwell" panose="02060603020205020403" pitchFamily="18" charset="0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5" name="Google Shape;154;p21">
            <a:extLst>
              <a:ext uri="{FF2B5EF4-FFF2-40B4-BE49-F238E27FC236}">
                <a16:creationId xmlns:a16="http://schemas.microsoft.com/office/drawing/2014/main" id="{B7D68D24-AD3D-D9D9-8CA6-52F00A9CFD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5668" y="72141"/>
            <a:ext cx="8401200" cy="525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kumimoji="1" lang="en-US" altLang="zh-CN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3. Investment Strategy</a:t>
            </a:r>
            <a:endParaRPr dirty="0"/>
          </a:p>
        </p:txBody>
      </p:sp>
      <p:pic>
        <p:nvPicPr>
          <p:cNvPr id="9" name="图片 8" descr="图表, 折线图&#10;&#10;描述已自动生成">
            <a:extLst>
              <a:ext uri="{FF2B5EF4-FFF2-40B4-BE49-F238E27FC236}">
                <a16:creationId xmlns:a16="http://schemas.microsoft.com/office/drawing/2014/main" id="{F737DFE0-0A8E-A47F-9434-57BE6BDCB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989" y="1436735"/>
            <a:ext cx="7171724" cy="321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689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E405486F-302D-CFD0-4298-D0272335A3B8}"/>
              </a:ext>
            </a:extLst>
          </p:cNvPr>
          <p:cNvSpPr txBox="1"/>
          <p:nvPr/>
        </p:nvSpPr>
        <p:spPr>
          <a:xfrm>
            <a:off x="564644" y="992889"/>
            <a:ext cx="3233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Interceptions of 10 portfolios</a:t>
            </a:r>
            <a:endParaRPr kumimoji="1" lang="zh-CN" altLang="en-US" sz="1800" dirty="0">
              <a:latin typeface="Rockwell" panose="02060603020205020403" pitchFamily="18" charset="0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DD1116A-F6D5-05BD-9EF6-A5AE18A177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34192" y="1362221"/>
            <a:ext cx="7811881" cy="348530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54;p21">
            <a:extLst>
              <a:ext uri="{FF2B5EF4-FFF2-40B4-BE49-F238E27FC236}">
                <a16:creationId xmlns:a16="http://schemas.microsoft.com/office/drawing/2014/main" id="{CEFB78D3-B980-A158-8870-ACE046AECF07}"/>
              </a:ext>
            </a:extLst>
          </p:cNvPr>
          <p:cNvSpPr txBox="1">
            <a:spLocks/>
          </p:cNvSpPr>
          <p:nvPr/>
        </p:nvSpPr>
        <p:spPr>
          <a:xfrm>
            <a:off x="245668" y="72141"/>
            <a:ext cx="8401200" cy="5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kumimoji="1" lang="en-US" altLang="zh-CN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3. Investment Strategy</a:t>
            </a:r>
            <a:endParaRPr lang="en-US" dirty="0"/>
          </a:p>
        </p:txBody>
      </p:sp>
      <p:sp>
        <p:nvSpPr>
          <p:cNvPr id="4" name="同心圆 3">
            <a:extLst>
              <a:ext uri="{FF2B5EF4-FFF2-40B4-BE49-F238E27FC236}">
                <a16:creationId xmlns:a16="http://schemas.microsoft.com/office/drawing/2014/main" id="{1DD6ECAA-DFCE-391F-236D-73C89E585785}"/>
              </a:ext>
            </a:extLst>
          </p:cNvPr>
          <p:cNvSpPr/>
          <p:nvPr/>
        </p:nvSpPr>
        <p:spPr>
          <a:xfrm>
            <a:off x="4321147" y="3196354"/>
            <a:ext cx="1008449" cy="971044"/>
          </a:xfrm>
          <a:prstGeom prst="donut">
            <a:avLst>
              <a:gd name="adj" fmla="val 0"/>
            </a:avLst>
          </a:prstGeom>
          <a:solidFill>
            <a:srgbClr val="FF0000"/>
          </a:solidFill>
          <a:ln>
            <a:solidFill>
              <a:srgbClr val="FF0000">
                <a:alpha val="5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同心圆 8">
            <a:extLst>
              <a:ext uri="{FF2B5EF4-FFF2-40B4-BE49-F238E27FC236}">
                <a16:creationId xmlns:a16="http://schemas.microsoft.com/office/drawing/2014/main" id="{DC27C70D-4B1A-D630-D0C4-B2D94C846EDD}"/>
              </a:ext>
            </a:extLst>
          </p:cNvPr>
          <p:cNvSpPr/>
          <p:nvPr/>
        </p:nvSpPr>
        <p:spPr>
          <a:xfrm>
            <a:off x="5710165" y="3401005"/>
            <a:ext cx="1008449" cy="971044"/>
          </a:xfrm>
          <a:prstGeom prst="donut">
            <a:avLst>
              <a:gd name="adj" fmla="val 0"/>
            </a:avLst>
          </a:prstGeom>
          <a:solidFill>
            <a:srgbClr val="FF0000"/>
          </a:solidFill>
          <a:ln>
            <a:solidFill>
              <a:srgbClr val="FF0000">
                <a:alpha val="5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212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E405486F-302D-CFD0-4298-D0272335A3B8}"/>
              </a:ext>
            </a:extLst>
          </p:cNvPr>
          <p:cNvSpPr txBox="1"/>
          <p:nvPr/>
        </p:nvSpPr>
        <p:spPr>
          <a:xfrm>
            <a:off x="564644" y="992889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Condition</a:t>
            </a:r>
            <a:endParaRPr kumimoji="1" lang="zh-CN" altLang="en-US" sz="1800" dirty="0">
              <a:latin typeface="Rockwell" panose="02060603020205020403" pitchFamily="18" charset="0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5" name="Google Shape;154;p21">
            <a:extLst>
              <a:ext uri="{FF2B5EF4-FFF2-40B4-BE49-F238E27FC236}">
                <a16:creationId xmlns:a16="http://schemas.microsoft.com/office/drawing/2014/main" id="{B7D68D24-AD3D-D9D9-8CA6-52F00A9CFD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5668" y="72141"/>
            <a:ext cx="8401200" cy="525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kumimoji="1" lang="en-US" altLang="zh-CN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3. Investment Strategy</a:t>
            </a:r>
            <a:endParaRPr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09BE22D-FB63-F644-141A-DE8180575CCF}"/>
              </a:ext>
            </a:extLst>
          </p:cNvPr>
          <p:cNvGrpSpPr/>
          <p:nvPr/>
        </p:nvGrpSpPr>
        <p:grpSpPr>
          <a:xfrm>
            <a:off x="4545840" y="1309690"/>
            <a:ext cx="3742248" cy="1767532"/>
            <a:chOff x="834192" y="1362221"/>
            <a:chExt cx="7811881" cy="3485301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22DE6672-080E-B960-D1C0-1D15D0DE51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834192" y="1362221"/>
              <a:ext cx="7811881" cy="34853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同心圆 9">
              <a:extLst>
                <a:ext uri="{FF2B5EF4-FFF2-40B4-BE49-F238E27FC236}">
                  <a16:creationId xmlns:a16="http://schemas.microsoft.com/office/drawing/2014/main" id="{60D6FFEB-4272-EB72-1DFC-3BA614E89405}"/>
                </a:ext>
              </a:extLst>
            </p:cNvPr>
            <p:cNvSpPr/>
            <p:nvPr/>
          </p:nvSpPr>
          <p:spPr>
            <a:xfrm>
              <a:off x="4321147" y="3196354"/>
              <a:ext cx="1008449" cy="971044"/>
            </a:xfrm>
            <a:prstGeom prst="donut">
              <a:avLst>
                <a:gd name="adj" fmla="val 0"/>
              </a:avLst>
            </a:prstGeom>
            <a:solidFill>
              <a:srgbClr val="FF0000"/>
            </a:solidFill>
            <a:ln>
              <a:solidFill>
                <a:srgbClr val="FF0000">
                  <a:alpha val="5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同心圆 10">
              <a:extLst>
                <a:ext uri="{FF2B5EF4-FFF2-40B4-BE49-F238E27FC236}">
                  <a16:creationId xmlns:a16="http://schemas.microsoft.com/office/drawing/2014/main" id="{FE6C474F-48D3-26CB-0F56-293581EF4870}"/>
                </a:ext>
              </a:extLst>
            </p:cNvPr>
            <p:cNvSpPr/>
            <p:nvPr/>
          </p:nvSpPr>
          <p:spPr>
            <a:xfrm>
              <a:off x="5710165" y="3401005"/>
              <a:ext cx="1008449" cy="971044"/>
            </a:xfrm>
            <a:prstGeom prst="donut">
              <a:avLst>
                <a:gd name="adj" fmla="val 0"/>
              </a:avLst>
            </a:prstGeom>
            <a:solidFill>
              <a:srgbClr val="FF0000"/>
            </a:solidFill>
            <a:ln>
              <a:solidFill>
                <a:srgbClr val="FF0000">
                  <a:alpha val="5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2" name="图片 11" descr="图表, 折线图&#10;&#10;描述已自动生成">
            <a:extLst>
              <a:ext uri="{FF2B5EF4-FFF2-40B4-BE49-F238E27FC236}">
                <a16:creationId xmlns:a16="http://schemas.microsoft.com/office/drawing/2014/main" id="{ACF35ADE-E800-025A-69F0-881E6E6D1D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5840" y="3059213"/>
            <a:ext cx="3941393" cy="176753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C4EFFF7-C589-0AF0-EB19-317E5676D2FA}"/>
              </a:ext>
            </a:extLst>
          </p:cNvPr>
          <p:cNvSpPr txBox="1"/>
          <p:nvPr/>
        </p:nvSpPr>
        <p:spPr>
          <a:xfrm>
            <a:off x="629194" y="2492447"/>
            <a:ext cx="38170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This</a:t>
            </a:r>
            <a:r>
              <a:rPr kumimoji="1" lang="zh-CN" altLang="en-US" sz="1600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CN" sz="1600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strategy</a:t>
            </a:r>
            <a:r>
              <a:rPr kumimoji="1" lang="zh-CN" altLang="en-US" sz="1600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CN" sz="1600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can generate high profits</a:t>
            </a:r>
          </a:p>
          <a:p>
            <a:r>
              <a:rPr kumimoji="1" lang="en-US" altLang="zh-CN" sz="1600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 when market volatility is large. </a:t>
            </a:r>
            <a:endParaRPr kumimoji="1" lang="zh-CN" altLang="en-US" sz="1600" dirty="0">
              <a:latin typeface="Rockwell" panose="02060603020205020403" pitchFamily="18" charset="0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4" name="同心圆 13">
            <a:extLst>
              <a:ext uri="{FF2B5EF4-FFF2-40B4-BE49-F238E27FC236}">
                <a16:creationId xmlns:a16="http://schemas.microsoft.com/office/drawing/2014/main" id="{32E2F616-CA75-3C66-7CBF-6075BE1E5441}"/>
              </a:ext>
            </a:extLst>
          </p:cNvPr>
          <p:cNvSpPr/>
          <p:nvPr/>
        </p:nvSpPr>
        <p:spPr>
          <a:xfrm>
            <a:off x="6290138" y="3340633"/>
            <a:ext cx="452796" cy="448838"/>
          </a:xfrm>
          <a:prstGeom prst="donut">
            <a:avLst>
              <a:gd name="adj" fmla="val 0"/>
            </a:avLst>
          </a:prstGeom>
          <a:solidFill>
            <a:srgbClr val="FF0000"/>
          </a:solidFill>
          <a:ln>
            <a:solidFill>
              <a:srgbClr val="FF0000">
                <a:alpha val="5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5" name="同心圆 14">
            <a:extLst>
              <a:ext uri="{FF2B5EF4-FFF2-40B4-BE49-F238E27FC236}">
                <a16:creationId xmlns:a16="http://schemas.microsoft.com/office/drawing/2014/main" id="{C450F318-DFDF-5943-2CE4-34934DC6C6B8}"/>
              </a:ext>
            </a:extLst>
          </p:cNvPr>
          <p:cNvSpPr/>
          <p:nvPr/>
        </p:nvSpPr>
        <p:spPr>
          <a:xfrm>
            <a:off x="6911951" y="3662331"/>
            <a:ext cx="452796" cy="448838"/>
          </a:xfrm>
          <a:prstGeom prst="donut">
            <a:avLst>
              <a:gd name="adj" fmla="val 0"/>
            </a:avLst>
          </a:prstGeom>
          <a:solidFill>
            <a:srgbClr val="FF0000"/>
          </a:solidFill>
          <a:ln>
            <a:solidFill>
              <a:srgbClr val="FF0000">
                <a:alpha val="5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035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>
            <a:spLocks noGrp="1"/>
          </p:cNvSpPr>
          <p:nvPr>
            <p:ph type="title"/>
          </p:nvPr>
        </p:nvSpPr>
        <p:spPr>
          <a:xfrm>
            <a:off x="245668" y="72141"/>
            <a:ext cx="8401200" cy="525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kumimoji="1" lang="en-US" altLang="zh-CN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3. Investment Strategy</a:t>
            </a:r>
            <a:endParaRPr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405486F-302D-CFD0-4298-D0272335A3B8}"/>
              </a:ext>
            </a:extLst>
          </p:cNvPr>
          <p:cNvSpPr txBox="1"/>
          <p:nvPr/>
        </p:nvSpPr>
        <p:spPr>
          <a:xfrm>
            <a:off x="564644" y="992889"/>
            <a:ext cx="2387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Index of the Strategy</a:t>
            </a:r>
            <a:endParaRPr kumimoji="1" lang="zh-CN" altLang="en-US" sz="1800" dirty="0">
              <a:latin typeface="Rockwell" panose="02060603020205020403" pitchFamily="18" charset="0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grpSp>
        <p:nvGrpSpPr>
          <p:cNvPr id="20" name="Google Shape;1060;p50">
            <a:extLst>
              <a:ext uri="{FF2B5EF4-FFF2-40B4-BE49-F238E27FC236}">
                <a16:creationId xmlns:a16="http://schemas.microsoft.com/office/drawing/2014/main" id="{B3CF9188-8632-4ADD-A31A-DBD675D8C350}"/>
              </a:ext>
            </a:extLst>
          </p:cNvPr>
          <p:cNvGrpSpPr/>
          <p:nvPr/>
        </p:nvGrpSpPr>
        <p:grpSpPr>
          <a:xfrm>
            <a:off x="933387" y="1668086"/>
            <a:ext cx="460705" cy="491455"/>
            <a:chOff x="6506504" y="937343"/>
            <a:chExt cx="744273" cy="793950"/>
          </a:xfrm>
        </p:grpSpPr>
        <p:sp>
          <p:nvSpPr>
            <p:cNvPr id="21" name="Google Shape;1061;p50">
              <a:extLst>
                <a:ext uri="{FF2B5EF4-FFF2-40B4-BE49-F238E27FC236}">
                  <a16:creationId xmlns:a16="http://schemas.microsoft.com/office/drawing/2014/main" id="{EE5400AE-453B-4D89-B217-7B02AC65C459}"/>
                </a:ext>
              </a:extLst>
            </p:cNvPr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062;p50">
              <a:extLst>
                <a:ext uri="{FF2B5EF4-FFF2-40B4-BE49-F238E27FC236}">
                  <a16:creationId xmlns:a16="http://schemas.microsoft.com/office/drawing/2014/main" id="{2909A00C-281F-6DBC-1108-46FD13DA734E}"/>
                </a:ext>
              </a:extLst>
            </p:cNvPr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063;p50">
              <a:extLst>
                <a:ext uri="{FF2B5EF4-FFF2-40B4-BE49-F238E27FC236}">
                  <a16:creationId xmlns:a16="http://schemas.microsoft.com/office/drawing/2014/main" id="{0C30FA70-8506-2C80-7BEB-772D3D034D7A}"/>
                </a:ext>
              </a:extLst>
            </p:cNvPr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" name="Google Shape;1064;p50">
              <a:extLst>
                <a:ext uri="{FF2B5EF4-FFF2-40B4-BE49-F238E27FC236}">
                  <a16:creationId xmlns:a16="http://schemas.microsoft.com/office/drawing/2014/main" id="{7E5A84A2-1D64-B192-030B-2B1F085D02F2}"/>
                </a:ext>
              </a:extLst>
            </p:cNvPr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25" name="Google Shape;1065;p50">
                <a:extLst>
                  <a:ext uri="{FF2B5EF4-FFF2-40B4-BE49-F238E27FC236}">
                    <a16:creationId xmlns:a16="http://schemas.microsoft.com/office/drawing/2014/main" id="{312213CE-23F0-6D87-8F1D-C5DAE1DD64D0}"/>
                  </a:ext>
                </a:extLst>
              </p:cNvPr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1066;p50">
                <a:extLst>
                  <a:ext uri="{FF2B5EF4-FFF2-40B4-BE49-F238E27FC236}">
                    <a16:creationId xmlns:a16="http://schemas.microsoft.com/office/drawing/2014/main" id="{00E0F2D7-DC09-62F4-25BC-AC96F8A8CBF0}"/>
                  </a:ext>
                </a:extLst>
              </p:cNvPr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1067;p50">
                <a:extLst>
                  <a:ext uri="{FF2B5EF4-FFF2-40B4-BE49-F238E27FC236}">
                    <a16:creationId xmlns:a16="http://schemas.microsoft.com/office/drawing/2014/main" id="{26A424C5-B909-7D31-0CCF-F15F19017BA7}"/>
                  </a:ext>
                </a:extLst>
              </p:cNvPr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1068;p50">
                <a:extLst>
                  <a:ext uri="{FF2B5EF4-FFF2-40B4-BE49-F238E27FC236}">
                    <a16:creationId xmlns:a16="http://schemas.microsoft.com/office/drawing/2014/main" id="{052B7F95-9DE9-281A-507F-BF2519B158B9}"/>
                  </a:ext>
                </a:extLst>
              </p:cNvPr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1069;p50">
                <a:extLst>
                  <a:ext uri="{FF2B5EF4-FFF2-40B4-BE49-F238E27FC236}">
                    <a16:creationId xmlns:a16="http://schemas.microsoft.com/office/drawing/2014/main" id="{F966F6E4-C3AC-AA85-6591-9E5F1353CA3D}"/>
                  </a:ext>
                </a:extLst>
              </p:cNvPr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1070;p50">
                <a:extLst>
                  <a:ext uri="{FF2B5EF4-FFF2-40B4-BE49-F238E27FC236}">
                    <a16:creationId xmlns:a16="http://schemas.microsoft.com/office/drawing/2014/main" id="{EB4A1FDC-8CEE-8E8C-23B8-1BA928B6E9B1}"/>
                  </a:ext>
                </a:extLst>
              </p:cNvPr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1071;p50">
                <a:extLst>
                  <a:ext uri="{FF2B5EF4-FFF2-40B4-BE49-F238E27FC236}">
                    <a16:creationId xmlns:a16="http://schemas.microsoft.com/office/drawing/2014/main" id="{B1852FE0-67E7-B0FC-E03C-BD954B37F7AE}"/>
                  </a:ext>
                </a:extLst>
              </p:cNvPr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1072;p50">
                <a:extLst>
                  <a:ext uri="{FF2B5EF4-FFF2-40B4-BE49-F238E27FC236}">
                    <a16:creationId xmlns:a16="http://schemas.microsoft.com/office/drawing/2014/main" id="{3FB0EF57-7C1F-8E0A-9E92-C001BAA4FCD9}"/>
                  </a:ext>
                </a:extLst>
              </p:cNvPr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1073;p50">
                <a:extLst>
                  <a:ext uri="{FF2B5EF4-FFF2-40B4-BE49-F238E27FC236}">
                    <a16:creationId xmlns:a16="http://schemas.microsoft.com/office/drawing/2014/main" id="{954E8AE2-538A-8E0B-77EE-F031E28C4A44}"/>
                  </a:ext>
                </a:extLst>
              </p:cNvPr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1074;p50">
                <a:extLst>
                  <a:ext uri="{FF2B5EF4-FFF2-40B4-BE49-F238E27FC236}">
                    <a16:creationId xmlns:a16="http://schemas.microsoft.com/office/drawing/2014/main" id="{5A684581-05F6-B630-D303-368D0F9FE91F}"/>
                  </a:ext>
                </a:extLst>
              </p:cNvPr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5" name="Google Shape;1060;p50">
            <a:extLst>
              <a:ext uri="{FF2B5EF4-FFF2-40B4-BE49-F238E27FC236}">
                <a16:creationId xmlns:a16="http://schemas.microsoft.com/office/drawing/2014/main" id="{6D629C46-0C80-0050-787C-310FE4EF7FC0}"/>
              </a:ext>
            </a:extLst>
          </p:cNvPr>
          <p:cNvGrpSpPr/>
          <p:nvPr/>
        </p:nvGrpSpPr>
        <p:grpSpPr>
          <a:xfrm>
            <a:off x="4643840" y="1645559"/>
            <a:ext cx="460705" cy="491455"/>
            <a:chOff x="6506504" y="937343"/>
            <a:chExt cx="744273" cy="793950"/>
          </a:xfrm>
        </p:grpSpPr>
        <p:sp>
          <p:nvSpPr>
            <p:cNvPr id="51" name="Google Shape;1061;p50">
              <a:extLst>
                <a:ext uri="{FF2B5EF4-FFF2-40B4-BE49-F238E27FC236}">
                  <a16:creationId xmlns:a16="http://schemas.microsoft.com/office/drawing/2014/main" id="{876E76DB-17EC-8076-1B86-13C2D7972AE7}"/>
                </a:ext>
              </a:extLst>
            </p:cNvPr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1062;p50">
              <a:extLst>
                <a:ext uri="{FF2B5EF4-FFF2-40B4-BE49-F238E27FC236}">
                  <a16:creationId xmlns:a16="http://schemas.microsoft.com/office/drawing/2014/main" id="{28CD0645-6740-188C-2D8C-5B43A2B93780}"/>
                </a:ext>
              </a:extLst>
            </p:cNvPr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1063;p50">
              <a:extLst>
                <a:ext uri="{FF2B5EF4-FFF2-40B4-BE49-F238E27FC236}">
                  <a16:creationId xmlns:a16="http://schemas.microsoft.com/office/drawing/2014/main" id="{18C0D537-8463-BD82-16C8-31F8AB2A215D}"/>
                </a:ext>
              </a:extLst>
            </p:cNvPr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4" name="Google Shape;1064;p50">
              <a:extLst>
                <a:ext uri="{FF2B5EF4-FFF2-40B4-BE49-F238E27FC236}">
                  <a16:creationId xmlns:a16="http://schemas.microsoft.com/office/drawing/2014/main" id="{A8AED175-19A6-0953-7CEF-93F9C560D818}"/>
                </a:ext>
              </a:extLst>
            </p:cNvPr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55" name="Google Shape;1065;p50">
                <a:extLst>
                  <a:ext uri="{FF2B5EF4-FFF2-40B4-BE49-F238E27FC236}">
                    <a16:creationId xmlns:a16="http://schemas.microsoft.com/office/drawing/2014/main" id="{BAC73F0E-81B3-D777-29CD-D4A9E105C883}"/>
                  </a:ext>
                </a:extLst>
              </p:cNvPr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1066;p50">
                <a:extLst>
                  <a:ext uri="{FF2B5EF4-FFF2-40B4-BE49-F238E27FC236}">
                    <a16:creationId xmlns:a16="http://schemas.microsoft.com/office/drawing/2014/main" id="{0FB67C4B-E483-2357-8241-A5FDECFF7D8B}"/>
                  </a:ext>
                </a:extLst>
              </p:cNvPr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1067;p50">
                <a:extLst>
                  <a:ext uri="{FF2B5EF4-FFF2-40B4-BE49-F238E27FC236}">
                    <a16:creationId xmlns:a16="http://schemas.microsoft.com/office/drawing/2014/main" id="{627160F3-68CD-998B-BE1C-7D739233273E}"/>
                  </a:ext>
                </a:extLst>
              </p:cNvPr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1068;p50">
                <a:extLst>
                  <a:ext uri="{FF2B5EF4-FFF2-40B4-BE49-F238E27FC236}">
                    <a16:creationId xmlns:a16="http://schemas.microsoft.com/office/drawing/2014/main" id="{AE5FA278-79A7-A062-2C73-B570B815AE94}"/>
                  </a:ext>
                </a:extLst>
              </p:cNvPr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1069;p50">
                <a:extLst>
                  <a:ext uri="{FF2B5EF4-FFF2-40B4-BE49-F238E27FC236}">
                    <a16:creationId xmlns:a16="http://schemas.microsoft.com/office/drawing/2014/main" id="{52CD8279-9A53-D790-93C7-059166B63596}"/>
                  </a:ext>
                </a:extLst>
              </p:cNvPr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1070;p50">
                <a:extLst>
                  <a:ext uri="{FF2B5EF4-FFF2-40B4-BE49-F238E27FC236}">
                    <a16:creationId xmlns:a16="http://schemas.microsoft.com/office/drawing/2014/main" id="{785F3A12-DA67-492E-F670-3521B8905077}"/>
                  </a:ext>
                </a:extLst>
              </p:cNvPr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1071;p50">
                <a:extLst>
                  <a:ext uri="{FF2B5EF4-FFF2-40B4-BE49-F238E27FC236}">
                    <a16:creationId xmlns:a16="http://schemas.microsoft.com/office/drawing/2014/main" id="{8DACA442-D742-D862-B07D-DF37CDBC3772}"/>
                  </a:ext>
                </a:extLst>
              </p:cNvPr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1072;p50">
                <a:extLst>
                  <a:ext uri="{FF2B5EF4-FFF2-40B4-BE49-F238E27FC236}">
                    <a16:creationId xmlns:a16="http://schemas.microsoft.com/office/drawing/2014/main" id="{89A1BF9F-E93C-E784-29C4-D7F8532B473D}"/>
                  </a:ext>
                </a:extLst>
              </p:cNvPr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1073;p50">
                <a:extLst>
                  <a:ext uri="{FF2B5EF4-FFF2-40B4-BE49-F238E27FC236}">
                    <a16:creationId xmlns:a16="http://schemas.microsoft.com/office/drawing/2014/main" id="{F99BB579-5A96-7C04-DD34-9117A3338915}"/>
                  </a:ext>
                </a:extLst>
              </p:cNvPr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1074;p50">
                <a:extLst>
                  <a:ext uri="{FF2B5EF4-FFF2-40B4-BE49-F238E27FC236}">
                    <a16:creationId xmlns:a16="http://schemas.microsoft.com/office/drawing/2014/main" id="{0AAC2A92-6D4A-CD29-C4AE-3AFC8B3DCC69}"/>
                  </a:ext>
                </a:extLst>
              </p:cNvPr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65" name="文本框 64">
            <a:extLst>
              <a:ext uri="{FF2B5EF4-FFF2-40B4-BE49-F238E27FC236}">
                <a16:creationId xmlns:a16="http://schemas.microsoft.com/office/drawing/2014/main" id="{7BED7495-C798-3726-F535-48B4BFD29D45}"/>
              </a:ext>
            </a:extLst>
          </p:cNvPr>
          <p:cNvSpPr txBox="1"/>
          <p:nvPr/>
        </p:nvSpPr>
        <p:spPr>
          <a:xfrm>
            <a:off x="1458105" y="1750948"/>
            <a:ext cx="246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Sharpe Ratio: 0.07687</a:t>
            </a:r>
            <a:endParaRPr kumimoji="1" lang="zh-CN" altLang="en-US" sz="1800" dirty="0">
              <a:latin typeface="Rockwell" panose="02060603020205020403" pitchFamily="18" charset="0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7E0C2F7-6349-761D-3EF8-C31E944F3105}"/>
              </a:ext>
            </a:extLst>
          </p:cNvPr>
          <p:cNvSpPr txBox="1"/>
          <p:nvPr/>
        </p:nvSpPr>
        <p:spPr>
          <a:xfrm>
            <a:off x="5168558" y="1732665"/>
            <a:ext cx="3360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Maximum Drawdown: 83.55%</a:t>
            </a:r>
            <a:endParaRPr kumimoji="1" lang="zh-CN" altLang="en-US" sz="1800" dirty="0">
              <a:latin typeface="Rockwell" panose="02060603020205020403" pitchFamily="18" charset="0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pic>
        <p:nvPicPr>
          <p:cNvPr id="67" name="Picture 2">
            <a:extLst>
              <a:ext uri="{FF2B5EF4-FFF2-40B4-BE49-F238E27FC236}">
                <a16:creationId xmlns:a16="http://schemas.microsoft.com/office/drawing/2014/main" id="{04B4E547-3C33-4253-747F-4C05702C1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291" y="2445868"/>
            <a:ext cx="4258421" cy="2122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071A2A72-3FBB-188B-7C0B-5EF72CAA6A0B}"/>
              </a:ext>
            </a:extLst>
          </p:cNvPr>
          <p:cNvSpPr/>
          <p:nvPr/>
        </p:nvSpPr>
        <p:spPr>
          <a:xfrm>
            <a:off x="6797309" y="3393826"/>
            <a:ext cx="121381" cy="1262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D7415442-2BC9-98DC-5212-7E34EDB67503}"/>
              </a:ext>
            </a:extLst>
          </p:cNvPr>
          <p:cNvSpPr/>
          <p:nvPr/>
        </p:nvSpPr>
        <p:spPr>
          <a:xfrm>
            <a:off x="7799372" y="4023656"/>
            <a:ext cx="121381" cy="1262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EE3D21C3-EA6C-327E-2B67-7465649BBE82}"/>
              </a:ext>
            </a:extLst>
          </p:cNvPr>
          <p:cNvCxnSpPr>
            <a:cxnSpLocks/>
          </p:cNvCxnSpPr>
          <p:nvPr/>
        </p:nvCxnSpPr>
        <p:spPr>
          <a:xfrm>
            <a:off x="6918690" y="3500523"/>
            <a:ext cx="880682" cy="58623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47CF8BE1-9901-401F-7E1A-B6EB023C0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343" y="2571750"/>
            <a:ext cx="3315392" cy="173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8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>
            <a:spLocks noGrp="1"/>
          </p:cNvSpPr>
          <p:nvPr>
            <p:ph type="title"/>
          </p:nvPr>
        </p:nvSpPr>
        <p:spPr>
          <a:xfrm>
            <a:off x="245668" y="72141"/>
            <a:ext cx="8401200" cy="525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kumimoji="1" lang="en-US" altLang="zh-CN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3. Investment Strategy</a:t>
            </a:r>
            <a:endParaRPr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405486F-302D-CFD0-4298-D0272335A3B8}"/>
              </a:ext>
            </a:extLst>
          </p:cNvPr>
          <p:cNvSpPr txBox="1"/>
          <p:nvPr/>
        </p:nvSpPr>
        <p:spPr>
          <a:xfrm>
            <a:off x="564644" y="992889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Client</a:t>
            </a:r>
            <a:r>
              <a:rPr kumimoji="1" lang="zh-CN" altLang="en-US" sz="1800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CN" sz="1800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Type</a:t>
            </a:r>
            <a:endParaRPr kumimoji="1" lang="zh-CN" altLang="en-US" sz="1800" dirty="0">
              <a:latin typeface="Rockwell" panose="02060603020205020403" pitchFamily="18" charset="0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094EF9D-0BD0-B43A-3D87-A90923C6D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087" y="1884821"/>
            <a:ext cx="878017" cy="92235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1651D88-368E-D65A-AADF-9288A152DDC4}"/>
              </a:ext>
            </a:extLst>
          </p:cNvPr>
          <p:cNvSpPr txBox="1"/>
          <p:nvPr/>
        </p:nvSpPr>
        <p:spPr>
          <a:xfrm>
            <a:off x="1991638" y="2192107"/>
            <a:ext cx="5741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Rockwell" panose="02060603020205020403" pitchFamily="18" charset="0"/>
              </a:rPr>
              <a:t>Wealthy individuals willing to take high risk for high pay-off.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9437D7C-551E-4F7D-0C26-F5C57DF3FF53}"/>
              </a:ext>
            </a:extLst>
          </p:cNvPr>
          <p:cNvSpPr txBox="1"/>
          <p:nvPr/>
        </p:nvSpPr>
        <p:spPr>
          <a:xfrm>
            <a:off x="1991637" y="3474606"/>
            <a:ext cx="5984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Rockwell" panose="02060603020205020403" pitchFamily="18" charset="0"/>
              </a:rPr>
              <a:t>Institutions who can evaluate proper entries for short-term payoff.</a:t>
            </a:r>
          </a:p>
        </p:txBody>
      </p:sp>
      <p:pic>
        <p:nvPicPr>
          <p:cNvPr id="2050" name="Picture 2" descr="Bank Icon | 100 Flat Iconset | GraphicLoads">
            <a:extLst>
              <a:ext uri="{FF2B5EF4-FFF2-40B4-BE49-F238E27FC236}">
                <a16:creationId xmlns:a16="http://schemas.microsoft.com/office/drawing/2014/main" id="{948509B2-FE11-E5F2-FB4D-8F8329B80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088" y="3167318"/>
            <a:ext cx="878017" cy="92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7543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315352" y="150159"/>
            <a:ext cx="8401200" cy="525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</a:t>
            </a:r>
            <a:endParaRPr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E6A3990-506F-E08E-AB01-3240C97FEA87}"/>
              </a:ext>
            </a:extLst>
          </p:cNvPr>
          <p:cNvSpPr txBox="1"/>
          <p:nvPr/>
        </p:nvSpPr>
        <p:spPr>
          <a:xfrm>
            <a:off x="738926" y="1463040"/>
            <a:ext cx="481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latin typeface="Rockwell" panose="02060603020205020403" pitchFamily="18" charset="0"/>
              </a:rPr>
              <a:t>1. </a:t>
            </a:r>
            <a:endParaRPr kumimoji="1" lang="zh-CN" altLang="en-US" sz="2000" b="1" dirty="0">
              <a:latin typeface="Rockwell" panose="02060603020205020403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F8FF678-B361-BB8A-5862-EF2A0E78DD38}"/>
              </a:ext>
            </a:extLst>
          </p:cNvPr>
          <p:cNvSpPr txBox="1"/>
          <p:nvPr/>
        </p:nvSpPr>
        <p:spPr>
          <a:xfrm>
            <a:off x="748253" y="2425422"/>
            <a:ext cx="481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latin typeface="Rockwell" panose="02060603020205020403" pitchFamily="18" charset="0"/>
              </a:rPr>
              <a:t>2. </a:t>
            </a:r>
            <a:endParaRPr kumimoji="1" lang="zh-CN" altLang="en-US" sz="2000" b="1" dirty="0">
              <a:latin typeface="Rockwell" panose="02060603020205020403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A27F806-93E3-010E-21C8-29B6B5133AE6}"/>
              </a:ext>
            </a:extLst>
          </p:cNvPr>
          <p:cNvSpPr txBox="1"/>
          <p:nvPr/>
        </p:nvSpPr>
        <p:spPr>
          <a:xfrm>
            <a:off x="748253" y="3395278"/>
            <a:ext cx="468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latin typeface="Rockwell" panose="02060603020205020403" pitchFamily="18" charset="0"/>
              </a:rPr>
              <a:t>3. </a:t>
            </a:r>
            <a:endParaRPr kumimoji="1" lang="zh-CN" altLang="en-US" sz="2000" b="1" dirty="0">
              <a:latin typeface="Rockwell" panose="02060603020205020403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A11FE06-2C0F-2511-77E2-0BAD0F3D62BC}"/>
              </a:ext>
            </a:extLst>
          </p:cNvPr>
          <p:cNvSpPr txBox="1"/>
          <p:nvPr/>
        </p:nvSpPr>
        <p:spPr>
          <a:xfrm>
            <a:off x="1216651" y="1452884"/>
            <a:ext cx="3299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 err="1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Maxret</a:t>
            </a:r>
            <a:r>
              <a:rPr kumimoji="1" lang="en-US" altLang="zh-CN" sz="1800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: Background Analysis</a:t>
            </a:r>
            <a:endParaRPr kumimoji="1" lang="zh-CN" altLang="en-US" sz="1800" dirty="0">
              <a:latin typeface="Rockwell" panose="02060603020205020403" pitchFamily="18" charset="0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848DC07-E75E-5A59-7D67-EDF92DF0972D}"/>
              </a:ext>
            </a:extLst>
          </p:cNvPr>
          <p:cNvSpPr txBox="1"/>
          <p:nvPr/>
        </p:nvSpPr>
        <p:spPr>
          <a:xfrm>
            <a:off x="1216651" y="3418583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Investment Strategy</a:t>
            </a:r>
            <a:endParaRPr kumimoji="1" lang="zh-CN" altLang="en-US" sz="1800" dirty="0">
              <a:latin typeface="Rockwell" panose="02060603020205020403" pitchFamily="18" charset="0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265D715-6E73-74A6-9F20-95914E7E3506}"/>
              </a:ext>
            </a:extLst>
          </p:cNvPr>
          <p:cNvSpPr txBox="1"/>
          <p:nvPr/>
        </p:nvSpPr>
        <p:spPr>
          <a:xfrm>
            <a:off x="1216651" y="2442502"/>
            <a:ext cx="3433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 err="1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Maxret</a:t>
            </a:r>
            <a:r>
              <a:rPr kumimoji="1" lang="en-US" altLang="zh-CN" sz="1800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: Statistical Examination</a:t>
            </a:r>
            <a:endParaRPr kumimoji="1" lang="zh-CN" altLang="en-US" sz="1800" dirty="0">
              <a:latin typeface="Rockwell" panose="02060603020205020403" pitchFamily="18" charset="0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>
            <a:spLocks noGrp="1"/>
          </p:cNvSpPr>
          <p:nvPr>
            <p:ph type="body" idx="1"/>
          </p:nvPr>
        </p:nvSpPr>
        <p:spPr>
          <a:xfrm>
            <a:off x="3504125" y="1505250"/>
            <a:ext cx="2135700" cy="21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CN" sz="3200" b="1" dirty="0">
                <a:latin typeface="Rockwell" panose="02060603020205020403" pitchFamily="18" charset="0"/>
                <a:ea typeface="Montserrat"/>
                <a:cs typeface="Montserrat"/>
                <a:sym typeface="Montserrat"/>
              </a:rPr>
              <a:t>Q&amp;A</a:t>
            </a:r>
            <a:endParaRPr sz="2800" dirty="0">
              <a:latin typeface="Rockwell" panose="020606030202050204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ctrTitle"/>
          </p:nvPr>
        </p:nvSpPr>
        <p:spPr>
          <a:xfrm>
            <a:off x="765313" y="3254786"/>
            <a:ext cx="7908000" cy="65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kumimoji="1" lang="en-US" altLang="zh-CN" dirty="0" err="1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Maxret</a:t>
            </a:r>
            <a:r>
              <a:rPr kumimoji="1" lang="en-US" altLang="zh-CN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: Background Analysis</a:t>
            </a:r>
            <a:endParaRPr kumimoji="1" lang="zh-CN" altLang="en-US" dirty="0">
              <a:latin typeface="Rockwell" panose="02060603020205020403" pitchFamily="18" charset="0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23" name="Google Shape;123;p17"/>
          <p:cNvSpPr txBox="1">
            <a:spLocks noGrp="1"/>
          </p:cNvSpPr>
          <p:nvPr>
            <p:ph type="ctrTitle"/>
          </p:nvPr>
        </p:nvSpPr>
        <p:spPr>
          <a:xfrm>
            <a:off x="642025" y="4028527"/>
            <a:ext cx="7663800" cy="65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1</a:t>
            </a: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943689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>
            <a:spLocks noGrp="1"/>
          </p:cNvSpPr>
          <p:nvPr>
            <p:ph type="title"/>
          </p:nvPr>
        </p:nvSpPr>
        <p:spPr>
          <a:xfrm>
            <a:off x="245669" y="80093"/>
            <a:ext cx="8401200" cy="525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kumimoji="1" lang="en-US" altLang="zh-CN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1. </a:t>
            </a:r>
            <a:r>
              <a:rPr kumimoji="1" lang="en-US" altLang="zh-CN" dirty="0" err="1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Maxret</a:t>
            </a:r>
            <a:r>
              <a:rPr kumimoji="1" lang="en-US" altLang="zh-CN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: Background Analysis</a:t>
            </a:r>
            <a:endParaRPr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405486F-302D-CFD0-4298-D0272335A3B8}"/>
              </a:ext>
            </a:extLst>
          </p:cNvPr>
          <p:cNvSpPr txBox="1"/>
          <p:nvPr/>
        </p:nvSpPr>
        <p:spPr>
          <a:xfrm>
            <a:off x="564644" y="992889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b="1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Definition</a:t>
            </a:r>
            <a:endParaRPr kumimoji="1" lang="zh-CN" altLang="en-US" sz="1800" b="1" dirty="0">
              <a:latin typeface="Rockwell" panose="02060603020205020403" pitchFamily="18" charset="0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CA89A20-38B7-F170-DF53-5CA2DEAF700F}"/>
              </a:ext>
            </a:extLst>
          </p:cNvPr>
          <p:cNvSpPr txBox="1"/>
          <p:nvPr/>
        </p:nvSpPr>
        <p:spPr>
          <a:xfrm>
            <a:off x="1724050" y="1749717"/>
            <a:ext cx="46410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600" b="1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Maximum return: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Single maximum daily return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Average of multiple highest maximum daily return</a:t>
            </a:r>
          </a:p>
          <a:p>
            <a:endParaRPr kumimoji="1" lang="en-US" altLang="zh-CN" b="1" dirty="0">
              <a:latin typeface="Rockwell" panose="02060603020205020403" pitchFamily="18" charset="0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977A65B8-3363-C31D-688D-C3CD0A7EA3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79946" y="2045950"/>
            <a:ext cx="429240" cy="429240"/>
          </a:xfrm>
          <a:prstGeom prst="rect">
            <a:avLst/>
          </a:prstGeom>
        </p:spPr>
      </p:pic>
      <p:grpSp>
        <p:nvGrpSpPr>
          <p:cNvPr id="10" name="Google Shape;1060;p50">
            <a:extLst>
              <a:ext uri="{FF2B5EF4-FFF2-40B4-BE49-F238E27FC236}">
                <a16:creationId xmlns:a16="http://schemas.microsoft.com/office/drawing/2014/main" id="{766293E4-5CC1-7177-320C-EB5EC51773C2}"/>
              </a:ext>
            </a:extLst>
          </p:cNvPr>
          <p:cNvGrpSpPr/>
          <p:nvPr/>
        </p:nvGrpSpPr>
        <p:grpSpPr>
          <a:xfrm>
            <a:off x="1272756" y="1778180"/>
            <a:ext cx="371421" cy="369332"/>
            <a:chOff x="6506504" y="937343"/>
            <a:chExt cx="744273" cy="793950"/>
          </a:xfrm>
        </p:grpSpPr>
        <p:sp>
          <p:nvSpPr>
            <p:cNvPr id="11" name="Google Shape;1061;p50">
              <a:extLst>
                <a:ext uri="{FF2B5EF4-FFF2-40B4-BE49-F238E27FC236}">
                  <a16:creationId xmlns:a16="http://schemas.microsoft.com/office/drawing/2014/main" id="{BA2BBCCB-61AF-441C-74DA-34B4A622174F}"/>
                </a:ext>
              </a:extLst>
            </p:cNvPr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062;p50">
              <a:extLst>
                <a:ext uri="{FF2B5EF4-FFF2-40B4-BE49-F238E27FC236}">
                  <a16:creationId xmlns:a16="http://schemas.microsoft.com/office/drawing/2014/main" id="{7812C1E1-3541-7305-657A-98047F00DC0E}"/>
                </a:ext>
              </a:extLst>
            </p:cNvPr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063;p50">
              <a:extLst>
                <a:ext uri="{FF2B5EF4-FFF2-40B4-BE49-F238E27FC236}">
                  <a16:creationId xmlns:a16="http://schemas.microsoft.com/office/drawing/2014/main" id="{F6837EC7-C836-998A-24C0-8E81F62B0AC6}"/>
                </a:ext>
              </a:extLst>
            </p:cNvPr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" name="Google Shape;1064;p50">
              <a:extLst>
                <a:ext uri="{FF2B5EF4-FFF2-40B4-BE49-F238E27FC236}">
                  <a16:creationId xmlns:a16="http://schemas.microsoft.com/office/drawing/2014/main" id="{9B3C05BC-07C8-18F4-C358-536655A7A95B}"/>
                </a:ext>
              </a:extLst>
            </p:cNvPr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5" name="Google Shape;1065;p50">
                <a:extLst>
                  <a:ext uri="{FF2B5EF4-FFF2-40B4-BE49-F238E27FC236}">
                    <a16:creationId xmlns:a16="http://schemas.microsoft.com/office/drawing/2014/main" id="{776A4406-B0D7-98DE-86E5-042D3CC5C959}"/>
                  </a:ext>
                </a:extLst>
              </p:cNvPr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1066;p50">
                <a:extLst>
                  <a:ext uri="{FF2B5EF4-FFF2-40B4-BE49-F238E27FC236}">
                    <a16:creationId xmlns:a16="http://schemas.microsoft.com/office/drawing/2014/main" id="{D52D6C55-0E3C-D9A7-E7B3-5B89217B3D34}"/>
                  </a:ext>
                </a:extLst>
              </p:cNvPr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067;p50">
                <a:extLst>
                  <a:ext uri="{FF2B5EF4-FFF2-40B4-BE49-F238E27FC236}">
                    <a16:creationId xmlns:a16="http://schemas.microsoft.com/office/drawing/2014/main" id="{78F94364-9AB3-F425-C59C-911B1D6E8977}"/>
                  </a:ext>
                </a:extLst>
              </p:cNvPr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068;p50">
                <a:extLst>
                  <a:ext uri="{FF2B5EF4-FFF2-40B4-BE49-F238E27FC236}">
                    <a16:creationId xmlns:a16="http://schemas.microsoft.com/office/drawing/2014/main" id="{B51A0913-C27E-6068-76A0-F9AEF6EE292F}"/>
                  </a:ext>
                </a:extLst>
              </p:cNvPr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069;p50">
                <a:extLst>
                  <a:ext uri="{FF2B5EF4-FFF2-40B4-BE49-F238E27FC236}">
                    <a16:creationId xmlns:a16="http://schemas.microsoft.com/office/drawing/2014/main" id="{FCEA5AAF-C8D9-A269-3827-8A516FF48CD2}"/>
                  </a:ext>
                </a:extLst>
              </p:cNvPr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1070;p50">
                <a:extLst>
                  <a:ext uri="{FF2B5EF4-FFF2-40B4-BE49-F238E27FC236}">
                    <a16:creationId xmlns:a16="http://schemas.microsoft.com/office/drawing/2014/main" id="{4FD528B4-B87E-EA34-959D-A67743009B22}"/>
                  </a:ext>
                </a:extLst>
              </p:cNvPr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1071;p50">
                <a:extLst>
                  <a:ext uri="{FF2B5EF4-FFF2-40B4-BE49-F238E27FC236}">
                    <a16:creationId xmlns:a16="http://schemas.microsoft.com/office/drawing/2014/main" id="{EB0A0180-764A-523A-B853-612C638035C7}"/>
                  </a:ext>
                </a:extLst>
              </p:cNvPr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1072;p50">
                <a:extLst>
                  <a:ext uri="{FF2B5EF4-FFF2-40B4-BE49-F238E27FC236}">
                    <a16:creationId xmlns:a16="http://schemas.microsoft.com/office/drawing/2014/main" id="{E670EBA6-00F3-0611-3DAD-D8B7E599842E}"/>
                  </a:ext>
                </a:extLst>
              </p:cNvPr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1073;p50">
                <a:extLst>
                  <a:ext uri="{FF2B5EF4-FFF2-40B4-BE49-F238E27FC236}">
                    <a16:creationId xmlns:a16="http://schemas.microsoft.com/office/drawing/2014/main" id="{E21324BA-7A37-DB0A-57E4-62A16FFEEA14}"/>
                  </a:ext>
                </a:extLst>
              </p:cNvPr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1074;p50">
                <a:extLst>
                  <a:ext uri="{FF2B5EF4-FFF2-40B4-BE49-F238E27FC236}">
                    <a16:creationId xmlns:a16="http://schemas.microsoft.com/office/drawing/2014/main" id="{8C59A2F3-BECD-3668-EAEB-378323A9BCCE}"/>
                  </a:ext>
                </a:extLst>
              </p:cNvPr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5" name="Google Shape;1060;p50">
            <a:extLst>
              <a:ext uri="{FF2B5EF4-FFF2-40B4-BE49-F238E27FC236}">
                <a16:creationId xmlns:a16="http://schemas.microsoft.com/office/drawing/2014/main" id="{75CED60E-F478-0205-EDA2-18341A8041EA}"/>
              </a:ext>
            </a:extLst>
          </p:cNvPr>
          <p:cNvGrpSpPr/>
          <p:nvPr/>
        </p:nvGrpSpPr>
        <p:grpSpPr>
          <a:xfrm>
            <a:off x="1268002" y="3204317"/>
            <a:ext cx="371421" cy="369332"/>
            <a:chOff x="6506504" y="937343"/>
            <a:chExt cx="744273" cy="793950"/>
          </a:xfrm>
        </p:grpSpPr>
        <p:sp>
          <p:nvSpPr>
            <p:cNvPr id="26" name="Google Shape;1061;p50">
              <a:extLst>
                <a:ext uri="{FF2B5EF4-FFF2-40B4-BE49-F238E27FC236}">
                  <a16:creationId xmlns:a16="http://schemas.microsoft.com/office/drawing/2014/main" id="{6BD8DEBD-2AC6-7093-6D2B-8850637EEA26}"/>
                </a:ext>
              </a:extLst>
            </p:cNvPr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1062;p50">
              <a:extLst>
                <a:ext uri="{FF2B5EF4-FFF2-40B4-BE49-F238E27FC236}">
                  <a16:creationId xmlns:a16="http://schemas.microsoft.com/office/drawing/2014/main" id="{7BDC2BE1-B17C-D60E-A9E4-20FCC9B2E006}"/>
                </a:ext>
              </a:extLst>
            </p:cNvPr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1063;p50">
              <a:extLst>
                <a:ext uri="{FF2B5EF4-FFF2-40B4-BE49-F238E27FC236}">
                  <a16:creationId xmlns:a16="http://schemas.microsoft.com/office/drawing/2014/main" id="{D597D963-19FB-EF65-323D-C62589FE3321}"/>
                </a:ext>
              </a:extLst>
            </p:cNvPr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" name="Google Shape;1064;p50">
              <a:extLst>
                <a:ext uri="{FF2B5EF4-FFF2-40B4-BE49-F238E27FC236}">
                  <a16:creationId xmlns:a16="http://schemas.microsoft.com/office/drawing/2014/main" id="{44B75566-7BD0-2BA0-3432-7A7107B6F61D}"/>
                </a:ext>
              </a:extLst>
            </p:cNvPr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30" name="Google Shape;1065;p50">
                <a:extLst>
                  <a:ext uri="{FF2B5EF4-FFF2-40B4-BE49-F238E27FC236}">
                    <a16:creationId xmlns:a16="http://schemas.microsoft.com/office/drawing/2014/main" id="{6D6A59FE-3D58-7E1D-C263-1BB649596431}"/>
                  </a:ext>
                </a:extLst>
              </p:cNvPr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1066;p50">
                <a:extLst>
                  <a:ext uri="{FF2B5EF4-FFF2-40B4-BE49-F238E27FC236}">
                    <a16:creationId xmlns:a16="http://schemas.microsoft.com/office/drawing/2014/main" id="{E2C418BC-50F2-9015-2F47-A5D874F77C0C}"/>
                  </a:ext>
                </a:extLst>
              </p:cNvPr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1067;p50">
                <a:extLst>
                  <a:ext uri="{FF2B5EF4-FFF2-40B4-BE49-F238E27FC236}">
                    <a16:creationId xmlns:a16="http://schemas.microsoft.com/office/drawing/2014/main" id="{22379493-6570-0A60-0245-3AB2584151C9}"/>
                  </a:ext>
                </a:extLst>
              </p:cNvPr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1068;p50">
                <a:extLst>
                  <a:ext uri="{FF2B5EF4-FFF2-40B4-BE49-F238E27FC236}">
                    <a16:creationId xmlns:a16="http://schemas.microsoft.com/office/drawing/2014/main" id="{970A2173-600B-CD86-4A6E-CDB93FF08FDA}"/>
                  </a:ext>
                </a:extLst>
              </p:cNvPr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1069;p50">
                <a:extLst>
                  <a:ext uri="{FF2B5EF4-FFF2-40B4-BE49-F238E27FC236}">
                    <a16:creationId xmlns:a16="http://schemas.microsoft.com/office/drawing/2014/main" id="{4F18A221-6AB5-3407-3F83-214C09E63B87}"/>
                  </a:ext>
                </a:extLst>
              </p:cNvPr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1070;p50">
                <a:extLst>
                  <a:ext uri="{FF2B5EF4-FFF2-40B4-BE49-F238E27FC236}">
                    <a16:creationId xmlns:a16="http://schemas.microsoft.com/office/drawing/2014/main" id="{81077226-40A7-564B-3E1D-B132B9AF46A6}"/>
                  </a:ext>
                </a:extLst>
              </p:cNvPr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1071;p50">
                <a:extLst>
                  <a:ext uri="{FF2B5EF4-FFF2-40B4-BE49-F238E27FC236}">
                    <a16:creationId xmlns:a16="http://schemas.microsoft.com/office/drawing/2014/main" id="{DCB6F8A2-B7D9-8F5E-767D-347EE5D7B48B}"/>
                  </a:ext>
                </a:extLst>
              </p:cNvPr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1072;p50">
                <a:extLst>
                  <a:ext uri="{FF2B5EF4-FFF2-40B4-BE49-F238E27FC236}">
                    <a16:creationId xmlns:a16="http://schemas.microsoft.com/office/drawing/2014/main" id="{7F4ED8B9-2262-D758-EA5E-1258BBC2DE54}"/>
                  </a:ext>
                </a:extLst>
              </p:cNvPr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1073;p50">
                <a:extLst>
                  <a:ext uri="{FF2B5EF4-FFF2-40B4-BE49-F238E27FC236}">
                    <a16:creationId xmlns:a16="http://schemas.microsoft.com/office/drawing/2014/main" id="{AAE0559E-D1E5-546F-728F-A34EBF81F3A2}"/>
                  </a:ext>
                </a:extLst>
              </p:cNvPr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1074;p50">
                <a:extLst>
                  <a:ext uri="{FF2B5EF4-FFF2-40B4-BE49-F238E27FC236}">
                    <a16:creationId xmlns:a16="http://schemas.microsoft.com/office/drawing/2014/main" id="{EC2A41D9-519F-88F6-BC12-C373AB56EC14}"/>
                  </a:ext>
                </a:extLst>
              </p:cNvPr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C9B2C9BB-1B2E-C87E-A0CA-723652B4F23E}"/>
              </a:ext>
            </a:extLst>
          </p:cNvPr>
          <p:cNvSpPr txBox="1"/>
          <p:nvPr/>
        </p:nvSpPr>
        <p:spPr>
          <a:xfrm>
            <a:off x="1719296" y="3185543"/>
            <a:ext cx="5705408" cy="1000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latin typeface="Rockwell" panose="02060603020205020403" pitchFamily="18" charset="0"/>
              </a:rPr>
              <a:t>Lottery-like stock:</a:t>
            </a:r>
            <a:r>
              <a:rPr lang="en-US" altLang="zh-CN" dirty="0">
                <a:latin typeface="Rockwell" panose="02060603020205020403" pitchFamily="18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Rockwell" panose="02060603020205020403" pitchFamily="18" charset="0"/>
              </a:rPr>
              <a:t>Stocks that have a relatively small probability of a large payoff.</a:t>
            </a:r>
            <a:r>
              <a:rPr lang="zh-CN" altLang="zh-CN" dirty="0">
                <a:latin typeface="Rockwell" panose="02060603020205020403" pitchFamily="18" charset="0"/>
              </a:rPr>
              <a:t> </a:t>
            </a:r>
            <a:endParaRPr kumimoji="1" lang="en-US" altLang="zh-CN" dirty="0">
              <a:latin typeface="Rockwell" panose="02060603020205020403" pitchFamily="18" charset="0"/>
              <a:ea typeface="Microsoft YaHei" panose="020B0503020204020204" pitchFamily="34" charset="-122"/>
              <a:cs typeface="Calibri" panose="020F0502020204030204" pitchFamily="34" charset="0"/>
            </a:endParaRPr>
          </a:p>
          <a:p>
            <a:endParaRPr kumimoji="1" lang="en-US" altLang="zh-CN" dirty="0">
              <a:latin typeface="Rockwell" panose="02060603020205020403" pitchFamily="18" charset="0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311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>
            <a:spLocks noGrp="1"/>
          </p:cNvSpPr>
          <p:nvPr>
            <p:ph type="title"/>
          </p:nvPr>
        </p:nvSpPr>
        <p:spPr>
          <a:xfrm>
            <a:off x="245669" y="80093"/>
            <a:ext cx="8401200" cy="525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kumimoji="1" lang="en-US" altLang="zh-CN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1. </a:t>
            </a:r>
            <a:r>
              <a:rPr kumimoji="1" lang="en-US" altLang="zh-CN" dirty="0" err="1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Maxret</a:t>
            </a:r>
            <a:r>
              <a:rPr kumimoji="1" lang="en-US" altLang="zh-CN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: Background Analysis</a:t>
            </a:r>
            <a:endParaRPr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405486F-302D-CFD0-4298-D0272335A3B8}"/>
              </a:ext>
            </a:extLst>
          </p:cNvPr>
          <p:cNvSpPr txBox="1"/>
          <p:nvPr/>
        </p:nvSpPr>
        <p:spPr>
          <a:xfrm>
            <a:off x="564644" y="992889"/>
            <a:ext cx="19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b="1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Characteristics</a:t>
            </a:r>
            <a:endParaRPr kumimoji="1" lang="zh-CN" altLang="en-US" sz="1800" b="1" dirty="0">
              <a:latin typeface="Rockwell" panose="02060603020205020403" pitchFamily="18" charset="0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grpSp>
        <p:nvGrpSpPr>
          <p:cNvPr id="10" name="Google Shape;1060;p50">
            <a:extLst>
              <a:ext uri="{FF2B5EF4-FFF2-40B4-BE49-F238E27FC236}">
                <a16:creationId xmlns:a16="http://schemas.microsoft.com/office/drawing/2014/main" id="{766293E4-5CC1-7177-320C-EB5EC51773C2}"/>
              </a:ext>
            </a:extLst>
          </p:cNvPr>
          <p:cNvGrpSpPr/>
          <p:nvPr/>
        </p:nvGrpSpPr>
        <p:grpSpPr>
          <a:xfrm>
            <a:off x="1092163" y="1841430"/>
            <a:ext cx="371421" cy="369332"/>
            <a:chOff x="6506504" y="937343"/>
            <a:chExt cx="744273" cy="793950"/>
          </a:xfrm>
        </p:grpSpPr>
        <p:sp>
          <p:nvSpPr>
            <p:cNvPr id="11" name="Google Shape;1061;p50">
              <a:extLst>
                <a:ext uri="{FF2B5EF4-FFF2-40B4-BE49-F238E27FC236}">
                  <a16:creationId xmlns:a16="http://schemas.microsoft.com/office/drawing/2014/main" id="{BA2BBCCB-61AF-441C-74DA-34B4A622174F}"/>
                </a:ext>
              </a:extLst>
            </p:cNvPr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062;p50">
              <a:extLst>
                <a:ext uri="{FF2B5EF4-FFF2-40B4-BE49-F238E27FC236}">
                  <a16:creationId xmlns:a16="http://schemas.microsoft.com/office/drawing/2014/main" id="{7812C1E1-3541-7305-657A-98047F00DC0E}"/>
                </a:ext>
              </a:extLst>
            </p:cNvPr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063;p50">
              <a:extLst>
                <a:ext uri="{FF2B5EF4-FFF2-40B4-BE49-F238E27FC236}">
                  <a16:creationId xmlns:a16="http://schemas.microsoft.com/office/drawing/2014/main" id="{F6837EC7-C836-998A-24C0-8E81F62B0AC6}"/>
                </a:ext>
              </a:extLst>
            </p:cNvPr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" name="Google Shape;1064;p50">
              <a:extLst>
                <a:ext uri="{FF2B5EF4-FFF2-40B4-BE49-F238E27FC236}">
                  <a16:creationId xmlns:a16="http://schemas.microsoft.com/office/drawing/2014/main" id="{9B3C05BC-07C8-18F4-C358-536655A7A95B}"/>
                </a:ext>
              </a:extLst>
            </p:cNvPr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5" name="Google Shape;1065;p50">
                <a:extLst>
                  <a:ext uri="{FF2B5EF4-FFF2-40B4-BE49-F238E27FC236}">
                    <a16:creationId xmlns:a16="http://schemas.microsoft.com/office/drawing/2014/main" id="{776A4406-B0D7-98DE-86E5-042D3CC5C959}"/>
                  </a:ext>
                </a:extLst>
              </p:cNvPr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1066;p50">
                <a:extLst>
                  <a:ext uri="{FF2B5EF4-FFF2-40B4-BE49-F238E27FC236}">
                    <a16:creationId xmlns:a16="http://schemas.microsoft.com/office/drawing/2014/main" id="{D52D6C55-0E3C-D9A7-E7B3-5B89217B3D34}"/>
                  </a:ext>
                </a:extLst>
              </p:cNvPr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067;p50">
                <a:extLst>
                  <a:ext uri="{FF2B5EF4-FFF2-40B4-BE49-F238E27FC236}">
                    <a16:creationId xmlns:a16="http://schemas.microsoft.com/office/drawing/2014/main" id="{78F94364-9AB3-F425-C59C-911B1D6E8977}"/>
                  </a:ext>
                </a:extLst>
              </p:cNvPr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068;p50">
                <a:extLst>
                  <a:ext uri="{FF2B5EF4-FFF2-40B4-BE49-F238E27FC236}">
                    <a16:creationId xmlns:a16="http://schemas.microsoft.com/office/drawing/2014/main" id="{B51A0913-C27E-6068-76A0-F9AEF6EE292F}"/>
                  </a:ext>
                </a:extLst>
              </p:cNvPr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069;p50">
                <a:extLst>
                  <a:ext uri="{FF2B5EF4-FFF2-40B4-BE49-F238E27FC236}">
                    <a16:creationId xmlns:a16="http://schemas.microsoft.com/office/drawing/2014/main" id="{FCEA5AAF-C8D9-A269-3827-8A516FF48CD2}"/>
                  </a:ext>
                </a:extLst>
              </p:cNvPr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1070;p50">
                <a:extLst>
                  <a:ext uri="{FF2B5EF4-FFF2-40B4-BE49-F238E27FC236}">
                    <a16:creationId xmlns:a16="http://schemas.microsoft.com/office/drawing/2014/main" id="{4FD528B4-B87E-EA34-959D-A67743009B22}"/>
                  </a:ext>
                </a:extLst>
              </p:cNvPr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1071;p50">
                <a:extLst>
                  <a:ext uri="{FF2B5EF4-FFF2-40B4-BE49-F238E27FC236}">
                    <a16:creationId xmlns:a16="http://schemas.microsoft.com/office/drawing/2014/main" id="{EB0A0180-764A-523A-B853-612C638035C7}"/>
                  </a:ext>
                </a:extLst>
              </p:cNvPr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1072;p50">
                <a:extLst>
                  <a:ext uri="{FF2B5EF4-FFF2-40B4-BE49-F238E27FC236}">
                    <a16:creationId xmlns:a16="http://schemas.microsoft.com/office/drawing/2014/main" id="{E670EBA6-00F3-0611-3DAD-D8B7E599842E}"/>
                  </a:ext>
                </a:extLst>
              </p:cNvPr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1073;p50">
                <a:extLst>
                  <a:ext uri="{FF2B5EF4-FFF2-40B4-BE49-F238E27FC236}">
                    <a16:creationId xmlns:a16="http://schemas.microsoft.com/office/drawing/2014/main" id="{E21324BA-7A37-DB0A-57E4-62A16FFEEA14}"/>
                  </a:ext>
                </a:extLst>
              </p:cNvPr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1074;p50">
                <a:extLst>
                  <a:ext uri="{FF2B5EF4-FFF2-40B4-BE49-F238E27FC236}">
                    <a16:creationId xmlns:a16="http://schemas.microsoft.com/office/drawing/2014/main" id="{8C59A2F3-BECD-3668-EAEB-378323A9BCCE}"/>
                  </a:ext>
                </a:extLst>
              </p:cNvPr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5" name="Google Shape;1060;p50">
            <a:extLst>
              <a:ext uri="{FF2B5EF4-FFF2-40B4-BE49-F238E27FC236}">
                <a16:creationId xmlns:a16="http://schemas.microsoft.com/office/drawing/2014/main" id="{75CED60E-F478-0205-EDA2-18341A8041EA}"/>
              </a:ext>
            </a:extLst>
          </p:cNvPr>
          <p:cNvGrpSpPr/>
          <p:nvPr/>
        </p:nvGrpSpPr>
        <p:grpSpPr>
          <a:xfrm>
            <a:off x="1092163" y="3312483"/>
            <a:ext cx="371421" cy="369332"/>
            <a:chOff x="6506504" y="937343"/>
            <a:chExt cx="744273" cy="793950"/>
          </a:xfrm>
        </p:grpSpPr>
        <p:sp>
          <p:nvSpPr>
            <p:cNvPr id="26" name="Google Shape;1061;p50">
              <a:extLst>
                <a:ext uri="{FF2B5EF4-FFF2-40B4-BE49-F238E27FC236}">
                  <a16:creationId xmlns:a16="http://schemas.microsoft.com/office/drawing/2014/main" id="{6BD8DEBD-2AC6-7093-6D2B-8850637EEA26}"/>
                </a:ext>
              </a:extLst>
            </p:cNvPr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1062;p50">
              <a:extLst>
                <a:ext uri="{FF2B5EF4-FFF2-40B4-BE49-F238E27FC236}">
                  <a16:creationId xmlns:a16="http://schemas.microsoft.com/office/drawing/2014/main" id="{7BDC2BE1-B17C-D60E-A9E4-20FCC9B2E006}"/>
                </a:ext>
              </a:extLst>
            </p:cNvPr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1063;p50">
              <a:extLst>
                <a:ext uri="{FF2B5EF4-FFF2-40B4-BE49-F238E27FC236}">
                  <a16:creationId xmlns:a16="http://schemas.microsoft.com/office/drawing/2014/main" id="{D597D963-19FB-EF65-323D-C62589FE3321}"/>
                </a:ext>
              </a:extLst>
            </p:cNvPr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" name="Google Shape;1064;p50">
              <a:extLst>
                <a:ext uri="{FF2B5EF4-FFF2-40B4-BE49-F238E27FC236}">
                  <a16:creationId xmlns:a16="http://schemas.microsoft.com/office/drawing/2014/main" id="{44B75566-7BD0-2BA0-3432-7A7107B6F61D}"/>
                </a:ext>
              </a:extLst>
            </p:cNvPr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30" name="Google Shape;1065;p50">
                <a:extLst>
                  <a:ext uri="{FF2B5EF4-FFF2-40B4-BE49-F238E27FC236}">
                    <a16:creationId xmlns:a16="http://schemas.microsoft.com/office/drawing/2014/main" id="{6D6A59FE-3D58-7E1D-C263-1BB649596431}"/>
                  </a:ext>
                </a:extLst>
              </p:cNvPr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1066;p50">
                <a:extLst>
                  <a:ext uri="{FF2B5EF4-FFF2-40B4-BE49-F238E27FC236}">
                    <a16:creationId xmlns:a16="http://schemas.microsoft.com/office/drawing/2014/main" id="{E2C418BC-50F2-9015-2F47-A5D874F77C0C}"/>
                  </a:ext>
                </a:extLst>
              </p:cNvPr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1067;p50">
                <a:extLst>
                  <a:ext uri="{FF2B5EF4-FFF2-40B4-BE49-F238E27FC236}">
                    <a16:creationId xmlns:a16="http://schemas.microsoft.com/office/drawing/2014/main" id="{22379493-6570-0A60-0245-3AB2584151C9}"/>
                  </a:ext>
                </a:extLst>
              </p:cNvPr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1068;p50">
                <a:extLst>
                  <a:ext uri="{FF2B5EF4-FFF2-40B4-BE49-F238E27FC236}">
                    <a16:creationId xmlns:a16="http://schemas.microsoft.com/office/drawing/2014/main" id="{970A2173-600B-CD86-4A6E-CDB93FF08FDA}"/>
                  </a:ext>
                </a:extLst>
              </p:cNvPr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1069;p50">
                <a:extLst>
                  <a:ext uri="{FF2B5EF4-FFF2-40B4-BE49-F238E27FC236}">
                    <a16:creationId xmlns:a16="http://schemas.microsoft.com/office/drawing/2014/main" id="{4F18A221-6AB5-3407-3F83-214C09E63B87}"/>
                  </a:ext>
                </a:extLst>
              </p:cNvPr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1070;p50">
                <a:extLst>
                  <a:ext uri="{FF2B5EF4-FFF2-40B4-BE49-F238E27FC236}">
                    <a16:creationId xmlns:a16="http://schemas.microsoft.com/office/drawing/2014/main" id="{81077226-40A7-564B-3E1D-B132B9AF46A6}"/>
                  </a:ext>
                </a:extLst>
              </p:cNvPr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1071;p50">
                <a:extLst>
                  <a:ext uri="{FF2B5EF4-FFF2-40B4-BE49-F238E27FC236}">
                    <a16:creationId xmlns:a16="http://schemas.microsoft.com/office/drawing/2014/main" id="{DCB6F8A2-B7D9-8F5E-767D-347EE5D7B48B}"/>
                  </a:ext>
                </a:extLst>
              </p:cNvPr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1072;p50">
                <a:extLst>
                  <a:ext uri="{FF2B5EF4-FFF2-40B4-BE49-F238E27FC236}">
                    <a16:creationId xmlns:a16="http://schemas.microsoft.com/office/drawing/2014/main" id="{7F4ED8B9-2262-D758-EA5E-1258BBC2DE54}"/>
                  </a:ext>
                </a:extLst>
              </p:cNvPr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1073;p50">
                <a:extLst>
                  <a:ext uri="{FF2B5EF4-FFF2-40B4-BE49-F238E27FC236}">
                    <a16:creationId xmlns:a16="http://schemas.microsoft.com/office/drawing/2014/main" id="{AAE0559E-D1E5-546F-728F-A34EBF81F3A2}"/>
                  </a:ext>
                </a:extLst>
              </p:cNvPr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1074;p50">
                <a:extLst>
                  <a:ext uri="{FF2B5EF4-FFF2-40B4-BE49-F238E27FC236}">
                    <a16:creationId xmlns:a16="http://schemas.microsoft.com/office/drawing/2014/main" id="{EC2A41D9-519F-88F6-BC12-C373AB56EC14}"/>
                  </a:ext>
                </a:extLst>
              </p:cNvPr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305A5A9D-5FDE-D759-8AC1-9DDE0526DDDC}"/>
              </a:ext>
            </a:extLst>
          </p:cNvPr>
          <p:cNvSpPr txBox="1"/>
          <p:nvPr/>
        </p:nvSpPr>
        <p:spPr>
          <a:xfrm>
            <a:off x="1470445" y="1825840"/>
            <a:ext cx="6538970" cy="745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latin typeface="Rockwell" panose="02060603020205020403" pitchFamily="18" charset="0"/>
              </a:rPr>
              <a:t>Potential investors: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Rockwell" panose="02060603020205020403" pitchFamily="18" charset="0"/>
              </a:rPr>
              <a:t>Poorly diversified yet risk-averse investors who prefer lottery-like assets.</a:t>
            </a:r>
            <a:endParaRPr lang="zh-CN" altLang="zh-CN" dirty="0">
              <a:latin typeface="Rockwell" panose="02060603020205020403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8ED907F-95A2-0FE9-A289-F7FF078F2D0C}"/>
              </a:ext>
            </a:extLst>
          </p:cNvPr>
          <p:cNvSpPr txBox="1"/>
          <p:nvPr/>
        </p:nvSpPr>
        <p:spPr>
          <a:xfrm>
            <a:off x="1470445" y="3312483"/>
            <a:ext cx="6234399" cy="745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latin typeface="Rockwell" panose="02060603020205020403" pitchFamily="18" charset="0"/>
              </a:rPr>
              <a:t>Stock Characteristics: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Rockwell" panose="02060603020205020403" pitchFamily="18" charset="0"/>
              </a:rPr>
              <a:t>Stocks with extreme positive returns are small and illiquid on average.</a:t>
            </a:r>
            <a:endParaRPr lang="zh-CN" altLang="zh-CN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74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E405486F-302D-CFD0-4298-D0272335A3B8}"/>
              </a:ext>
            </a:extLst>
          </p:cNvPr>
          <p:cNvSpPr txBox="1"/>
          <p:nvPr/>
        </p:nvSpPr>
        <p:spPr>
          <a:xfrm>
            <a:off x="564644" y="992889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Result &amp; Explanation</a:t>
            </a:r>
            <a:endParaRPr kumimoji="1" lang="zh-CN" altLang="en-US" sz="1800" dirty="0">
              <a:latin typeface="Rockwell" panose="02060603020205020403" pitchFamily="18" charset="0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94BAD17-496A-9EB3-B113-B73C51EA93AC}"/>
              </a:ext>
            </a:extLst>
          </p:cNvPr>
          <p:cNvSpPr txBox="1"/>
          <p:nvPr/>
        </p:nvSpPr>
        <p:spPr>
          <a:xfrm>
            <a:off x="1053619" y="2774312"/>
            <a:ext cx="2438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Rockwell" panose="02060603020205020403" pitchFamily="18" charset="0"/>
              </a:rPr>
              <a:t>Investors may be willing to pay more for stocks that exhibit extreme positive returns.</a:t>
            </a:r>
            <a:endParaRPr lang="en-US" altLang="zh-CN" dirty="0">
              <a:effectLst/>
              <a:latin typeface="Rockwell" panose="02060603020205020403" pitchFamily="18" charset="0"/>
            </a:endParaRPr>
          </a:p>
        </p:txBody>
      </p:sp>
      <p:grpSp>
        <p:nvGrpSpPr>
          <p:cNvPr id="36" name="Google Shape;1060;p50">
            <a:extLst>
              <a:ext uri="{FF2B5EF4-FFF2-40B4-BE49-F238E27FC236}">
                <a16:creationId xmlns:a16="http://schemas.microsoft.com/office/drawing/2014/main" id="{AF796CA0-3889-768D-0BA8-122A0D27D4BD}"/>
              </a:ext>
            </a:extLst>
          </p:cNvPr>
          <p:cNvGrpSpPr/>
          <p:nvPr/>
        </p:nvGrpSpPr>
        <p:grpSpPr>
          <a:xfrm>
            <a:off x="564644" y="2782819"/>
            <a:ext cx="460705" cy="491455"/>
            <a:chOff x="6506504" y="937343"/>
            <a:chExt cx="744273" cy="793950"/>
          </a:xfrm>
        </p:grpSpPr>
        <p:sp>
          <p:nvSpPr>
            <p:cNvPr id="37" name="Google Shape;1061;p50">
              <a:extLst>
                <a:ext uri="{FF2B5EF4-FFF2-40B4-BE49-F238E27FC236}">
                  <a16:creationId xmlns:a16="http://schemas.microsoft.com/office/drawing/2014/main" id="{8F3BEDCF-4A8E-9076-8C37-8597D67CE64B}"/>
                </a:ext>
              </a:extLst>
            </p:cNvPr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1062;p50">
              <a:extLst>
                <a:ext uri="{FF2B5EF4-FFF2-40B4-BE49-F238E27FC236}">
                  <a16:creationId xmlns:a16="http://schemas.microsoft.com/office/drawing/2014/main" id="{87C0EA43-7350-A2E3-FBBC-6A007DBB9CC3}"/>
                </a:ext>
              </a:extLst>
            </p:cNvPr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1063;p50">
              <a:extLst>
                <a:ext uri="{FF2B5EF4-FFF2-40B4-BE49-F238E27FC236}">
                  <a16:creationId xmlns:a16="http://schemas.microsoft.com/office/drawing/2014/main" id="{C3DCBB2A-350C-36A9-3E4A-574B3F20D032}"/>
                </a:ext>
              </a:extLst>
            </p:cNvPr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0" name="Google Shape;1064;p50">
              <a:extLst>
                <a:ext uri="{FF2B5EF4-FFF2-40B4-BE49-F238E27FC236}">
                  <a16:creationId xmlns:a16="http://schemas.microsoft.com/office/drawing/2014/main" id="{A5A948BA-AD95-52A7-A97E-7DC844BF05BF}"/>
                </a:ext>
              </a:extLst>
            </p:cNvPr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41" name="Google Shape;1065;p50">
                <a:extLst>
                  <a:ext uri="{FF2B5EF4-FFF2-40B4-BE49-F238E27FC236}">
                    <a16:creationId xmlns:a16="http://schemas.microsoft.com/office/drawing/2014/main" id="{C7CE016C-25BE-4CF2-A888-228DCECAE091}"/>
                  </a:ext>
                </a:extLst>
              </p:cNvPr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1066;p50">
                <a:extLst>
                  <a:ext uri="{FF2B5EF4-FFF2-40B4-BE49-F238E27FC236}">
                    <a16:creationId xmlns:a16="http://schemas.microsoft.com/office/drawing/2014/main" id="{A7CA666A-E415-0719-F1A1-C9FB3BEF8D62}"/>
                  </a:ext>
                </a:extLst>
              </p:cNvPr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1067;p50">
                <a:extLst>
                  <a:ext uri="{FF2B5EF4-FFF2-40B4-BE49-F238E27FC236}">
                    <a16:creationId xmlns:a16="http://schemas.microsoft.com/office/drawing/2014/main" id="{EB244820-3853-821E-5ADC-2F93E2995168}"/>
                  </a:ext>
                </a:extLst>
              </p:cNvPr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1068;p50">
                <a:extLst>
                  <a:ext uri="{FF2B5EF4-FFF2-40B4-BE49-F238E27FC236}">
                    <a16:creationId xmlns:a16="http://schemas.microsoft.com/office/drawing/2014/main" id="{E824CA85-0989-38C5-646E-8F4D3AE250EC}"/>
                  </a:ext>
                </a:extLst>
              </p:cNvPr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1069;p50">
                <a:extLst>
                  <a:ext uri="{FF2B5EF4-FFF2-40B4-BE49-F238E27FC236}">
                    <a16:creationId xmlns:a16="http://schemas.microsoft.com/office/drawing/2014/main" id="{4108A34B-3900-B2D9-B8BE-5D3923798976}"/>
                  </a:ext>
                </a:extLst>
              </p:cNvPr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1070;p50">
                <a:extLst>
                  <a:ext uri="{FF2B5EF4-FFF2-40B4-BE49-F238E27FC236}">
                    <a16:creationId xmlns:a16="http://schemas.microsoft.com/office/drawing/2014/main" id="{1AE97418-E0C9-AB7F-0D0B-8B1EB29521C0}"/>
                  </a:ext>
                </a:extLst>
              </p:cNvPr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1071;p50">
                <a:extLst>
                  <a:ext uri="{FF2B5EF4-FFF2-40B4-BE49-F238E27FC236}">
                    <a16:creationId xmlns:a16="http://schemas.microsoft.com/office/drawing/2014/main" id="{A5AE6BEC-C51A-14EC-D94C-9028093FB886}"/>
                  </a:ext>
                </a:extLst>
              </p:cNvPr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1072;p50">
                <a:extLst>
                  <a:ext uri="{FF2B5EF4-FFF2-40B4-BE49-F238E27FC236}">
                    <a16:creationId xmlns:a16="http://schemas.microsoft.com/office/drawing/2014/main" id="{1B2F1260-3EBF-EB15-F8B5-615529424851}"/>
                  </a:ext>
                </a:extLst>
              </p:cNvPr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1073;p50">
                <a:extLst>
                  <a:ext uri="{FF2B5EF4-FFF2-40B4-BE49-F238E27FC236}">
                    <a16:creationId xmlns:a16="http://schemas.microsoft.com/office/drawing/2014/main" id="{8DD48D7F-BFD2-C197-F204-0213ED6F1135}"/>
                  </a:ext>
                </a:extLst>
              </p:cNvPr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1074;p50">
                <a:extLst>
                  <a:ext uri="{FF2B5EF4-FFF2-40B4-BE49-F238E27FC236}">
                    <a16:creationId xmlns:a16="http://schemas.microsoft.com/office/drawing/2014/main" id="{D76B42CB-5772-B382-C5F1-0A83AB5EF39F}"/>
                  </a:ext>
                </a:extLst>
              </p:cNvPr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1" name="左大括号 50">
            <a:extLst>
              <a:ext uri="{FF2B5EF4-FFF2-40B4-BE49-F238E27FC236}">
                <a16:creationId xmlns:a16="http://schemas.microsoft.com/office/drawing/2014/main" id="{E25A33BC-920F-9C17-DBF7-C41B55F0A912}"/>
              </a:ext>
            </a:extLst>
          </p:cNvPr>
          <p:cNvSpPr/>
          <p:nvPr/>
        </p:nvSpPr>
        <p:spPr>
          <a:xfrm>
            <a:off x="3553841" y="2255727"/>
            <a:ext cx="316956" cy="164310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F9DF3EB9-F42D-35B2-25F6-D12869B65E26}"/>
              </a:ext>
            </a:extLst>
          </p:cNvPr>
          <p:cNvSpPr txBox="1"/>
          <p:nvPr/>
        </p:nvSpPr>
        <p:spPr>
          <a:xfrm>
            <a:off x="4064605" y="2101838"/>
            <a:ext cx="4761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Rockwell" panose="02060603020205020403" pitchFamily="18" charset="0"/>
              </a:rPr>
              <a:t>Cumulative prospect theory</a:t>
            </a:r>
            <a:r>
              <a:rPr lang="en-US" altLang="zh-CN" dirty="0">
                <a:latin typeface="Rockwell" panose="02060603020205020403" pitchFamily="18" charset="0"/>
              </a:rPr>
              <a:t>(Barberis and Huang, 2008)</a:t>
            </a:r>
            <a:endParaRPr lang="en-US" altLang="zh-CN" sz="1600" dirty="0">
              <a:effectLst/>
              <a:latin typeface="Rockwell" panose="02060603020205020403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E7A8418-DF90-F1C9-A9AA-434A709758D2}"/>
              </a:ext>
            </a:extLst>
          </p:cNvPr>
          <p:cNvSpPr txBox="1"/>
          <p:nvPr/>
        </p:nvSpPr>
        <p:spPr>
          <a:xfrm>
            <a:off x="4223631" y="2612019"/>
            <a:ext cx="4443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Rockwell" panose="02060603020205020403" pitchFamily="18" charset="0"/>
              </a:rPr>
              <a:t>“Errors in the probability weighting of investors cause them to over-value stocks that have a small probability of a large positive return.”</a:t>
            </a:r>
            <a:endParaRPr lang="en-US" altLang="zh-CN" dirty="0">
              <a:effectLst/>
              <a:latin typeface="Rockwell" panose="02060603020205020403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38C0AA89-8A98-A4C2-7B3B-3B0EB2817E25}"/>
              </a:ext>
            </a:extLst>
          </p:cNvPr>
          <p:cNvSpPr txBox="1"/>
          <p:nvPr/>
        </p:nvSpPr>
        <p:spPr>
          <a:xfrm>
            <a:off x="4064605" y="3714166"/>
            <a:ext cx="452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Rockwell" panose="02060603020205020403" pitchFamily="18" charset="0"/>
              </a:rPr>
              <a:t>Optimal beliefs framework</a:t>
            </a:r>
            <a:r>
              <a:rPr lang="en-US" altLang="zh-CN" dirty="0">
                <a:latin typeface="Rockwell" panose="02060603020205020403" pitchFamily="18" charset="0"/>
              </a:rPr>
              <a:t>(Brunnermeier, Gollier and Parker, 2007)</a:t>
            </a:r>
            <a:endParaRPr lang="en-US" altLang="zh-CN" sz="1600" dirty="0">
              <a:effectLst/>
              <a:latin typeface="Rockwell" panose="02060603020205020403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C160EBF7-5850-5125-18C9-5934225BC3AC}"/>
              </a:ext>
            </a:extLst>
          </p:cNvPr>
          <p:cNvSpPr txBox="1"/>
          <p:nvPr/>
        </p:nvSpPr>
        <p:spPr>
          <a:xfrm>
            <a:off x="4243334" y="4237386"/>
            <a:ext cx="4524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Rockwell" panose="02060603020205020403" pitchFamily="18" charset="0"/>
              </a:rPr>
              <a:t>“Agents optimally choose to distort their beliefs about future probabilities in order to maximize their current utility.”</a:t>
            </a:r>
            <a:endParaRPr lang="en-US" altLang="zh-CN" dirty="0">
              <a:effectLst/>
              <a:latin typeface="Rockwell" panose="02060603020205020403" pitchFamily="18" charset="0"/>
            </a:endParaRPr>
          </a:p>
        </p:txBody>
      </p:sp>
      <p:sp>
        <p:nvSpPr>
          <p:cNvPr id="27" name="Google Shape;154;p21">
            <a:extLst>
              <a:ext uri="{FF2B5EF4-FFF2-40B4-BE49-F238E27FC236}">
                <a16:creationId xmlns:a16="http://schemas.microsoft.com/office/drawing/2014/main" id="{4C90B4D3-DA28-F495-2F67-D3E4381547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5721" y="39659"/>
            <a:ext cx="8401200" cy="525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kumimoji="1" lang="en-US" altLang="zh-CN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1. </a:t>
            </a:r>
            <a:r>
              <a:rPr kumimoji="1" lang="en-US" altLang="zh-CN" dirty="0" err="1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Maxret</a:t>
            </a:r>
            <a:r>
              <a:rPr kumimoji="1" lang="en-US" altLang="zh-CN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: Background Analysis</a:t>
            </a:r>
            <a:endParaRPr dirty="0"/>
          </a:p>
        </p:txBody>
      </p:sp>
      <p:grpSp>
        <p:nvGrpSpPr>
          <p:cNvPr id="26" name="Google Shape;1060;p50">
            <a:extLst>
              <a:ext uri="{FF2B5EF4-FFF2-40B4-BE49-F238E27FC236}">
                <a16:creationId xmlns:a16="http://schemas.microsoft.com/office/drawing/2014/main" id="{0BB60F8A-092F-4B90-6BAB-EACF50CD7108}"/>
              </a:ext>
            </a:extLst>
          </p:cNvPr>
          <p:cNvGrpSpPr/>
          <p:nvPr/>
        </p:nvGrpSpPr>
        <p:grpSpPr>
          <a:xfrm>
            <a:off x="593060" y="1610877"/>
            <a:ext cx="460705" cy="491455"/>
            <a:chOff x="6506504" y="937343"/>
            <a:chExt cx="744273" cy="793950"/>
          </a:xfrm>
        </p:grpSpPr>
        <p:sp>
          <p:nvSpPr>
            <p:cNvPr id="28" name="Google Shape;1061;p50">
              <a:extLst>
                <a:ext uri="{FF2B5EF4-FFF2-40B4-BE49-F238E27FC236}">
                  <a16:creationId xmlns:a16="http://schemas.microsoft.com/office/drawing/2014/main" id="{90F526BC-39C0-205C-FAE6-D778DEEB715F}"/>
                </a:ext>
              </a:extLst>
            </p:cNvPr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1062;p50">
              <a:extLst>
                <a:ext uri="{FF2B5EF4-FFF2-40B4-BE49-F238E27FC236}">
                  <a16:creationId xmlns:a16="http://schemas.microsoft.com/office/drawing/2014/main" id="{BDEB6CC1-2685-471A-6E50-F62486081398}"/>
                </a:ext>
              </a:extLst>
            </p:cNvPr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1063;p50">
              <a:extLst>
                <a:ext uri="{FF2B5EF4-FFF2-40B4-BE49-F238E27FC236}">
                  <a16:creationId xmlns:a16="http://schemas.microsoft.com/office/drawing/2014/main" id="{D07A54B2-1539-91C7-47BB-7B841F75C3FB}"/>
                </a:ext>
              </a:extLst>
            </p:cNvPr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" name="Google Shape;1064;p50">
              <a:extLst>
                <a:ext uri="{FF2B5EF4-FFF2-40B4-BE49-F238E27FC236}">
                  <a16:creationId xmlns:a16="http://schemas.microsoft.com/office/drawing/2014/main" id="{F30CC964-1F9B-05E4-9DFA-4B269D756249}"/>
                </a:ext>
              </a:extLst>
            </p:cNvPr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32" name="Google Shape;1065;p50">
                <a:extLst>
                  <a:ext uri="{FF2B5EF4-FFF2-40B4-BE49-F238E27FC236}">
                    <a16:creationId xmlns:a16="http://schemas.microsoft.com/office/drawing/2014/main" id="{060FB988-1F11-BFB8-8158-994981D34CA3}"/>
                  </a:ext>
                </a:extLst>
              </p:cNvPr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1066;p50">
                <a:extLst>
                  <a:ext uri="{FF2B5EF4-FFF2-40B4-BE49-F238E27FC236}">
                    <a16:creationId xmlns:a16="http://schemas.microsoft.com/office/drawing/2014/main" id="{622290C1-EFBB-7FE9-0FBB-4E09D8679195}"/>
                  </a:ext>
                </a:extLst>
              </p:cNvPr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1067;p50">
                <a:extLst>
                  <a:ext uri="{FF2B5EF4-FFF2-40B4-BE49-F238E27FC236}">
                    <a16:creationId xmlns:a16="http://schemas.microsoft.com/office/drawing/2014/main" id="{139E48A7-01A3-40B0-FEFB-6D95653BB2A3}"/>
                  </a:ext>
                </a:extLst>
              </p:cNvPr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1068;p50">
                <a:extLst>
                  <a:ext uri="{FF2B5EF4-FFF2-40B4-BE49-F238E27FC236}">
                    <a16:creationId xmlns:a16="http://schemas.microsoft.com/office/drawing/2014/main" id="{EF79C5A7-05E3-A9E8-D42F-D4920486E3D6}"/>
                  </a:ext>
                </a:extLst>
              </p:cNvPr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1069;p50">
                <a:extLst>
                  <a:ext uri="{FF2B5EF4-FFF2-40B4-BE49-F238E27FC236}">
                    <a16:creationId xmlns:a16="http://schemas.microsoft.com/office/drawing/2014/main" id="{8FA9969B-0068-1ABB-F35C-B484C7436171}"/>
                  </a:ext>
                </a:extLst>
              </p:cNvPr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1070;p50">
                <a:extLst>
                  <a:ext uri="{FF2B5EF4-FFF2-40B4-BE49-F238E27FC236}">
                    <a16:creationId xmlns:a16="http://schemas.microsoft.com/office/drawing/2014/main" id="{3FA097FF-B403-7EB6-31AD-978FE061C38A}"/>
                  </a:ext>
                </a:extLst>
              </p:cNvPr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1071;p50">
                <a:extLst>
                  <a:ext uri="{FF2B5EF4-FFF2-40B4-BE49-F238E27FC236}">
                    <a16:creationId xmlns:a16="http://schemas.microsoft.com/office/drawing/2014/main" id="{A4DFE167-8F85-E049-55B6-9558EC2939A5}"/>
                  </a:ext>
                </a:extLst>
              </p:cNvPr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1072;p50">
                <a:extLst>
                  <a:ext uri="{FF2B5EF4-FFF2-40B4-BE49-F238E27FC236}">
                    <a16:creationId xmlns:a16="http://schemas.microsoft.com/office/drawing/2014/main" id="{6307DA89-5F35-7D7A-DD8A-C9F1589BE80D}"/>
                  </a:ext>
                </a:extLst>
              </p:cNvPr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1073;p50">
                <a:extLst>
                  <a:ext uri="{FF2B5EF4-FFF2-40B4-BE49-F238E27FC236}">
                    <a16:creationId xmlns:a16="http://schemas.microsoft.com/office/drawing/2014/main" id="{9D941F62-EB1C-B3B7-A59D-04AD69D8FC0E}"/>
                  </a:ext>
                </a:extLst>
              </p:cNvPr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1074;p50">
                <a:extLst>
                  <a:ext uri="{FF2B5EF4-FFF2-40B4-BE49-F238E27FC236}">
                    <a16:creationId xmlns:a16="http://schemas.microsoft.com/office/drawing/2014/main" id="{59FBD3F3-747E-2BD4-148E-4D21CCFE6080}"/>
                  </a:ext>
                </a:extLst>
              </p:cNvPr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63" name="文本框 62">
            <a:extLst>
              <a:ext uri="{FF2B5EF4-FFF2-40B4-BE49-F238E27FC236}">
                <a16:creationId xmlns:a16="http://schemas.microsoft.com/office/drawing/2014/main" id="{3B22F724-5E36-EA94-1F14-2B65FA20A311}"/>
              </a:ext>
            </a:extLst>
          </p:cNvPr>
          <p:cNvSpPr txBox="1"/>
          <p:nvPr/>
        </p:nvSpPr>
        <p:spPr>
          <a:xfrm>
            <a:off x="1053619" y="1725137"/>
            <a:ext cx="7678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Rockwell" panose="02060603020205020403" pitchFamily="18" charset="0"/>
              </a:rPr>
              <a:t>There is a negative and significant relation between the maximum daily returns and expected stock returns.</a:t>
            </a:r>
            <a:endParaRPr lang="en-US" altLang="zh-CN" dirty="0">
              <a:effectLst/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885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ctrTitle"/>
          </p:nvPr>
        </p:nvSpPr>
        <p:spPr>
          <a:xfrm>
            <a:off x="765313" y="3254786"/>
            <a:ext cx="7908000" cy="65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kumimoji="1" lang="en-US" altLang="zh-CN" dirty="0" err="1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Maxret</a:t>
            </a:r>
            <a:r>
              <a:rPr kumimoji="1" lang="en-US" altLang="zh-CN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: Statistical Examination</a:t>
            </a:r>
            <a:endParaRPr kumimoji="1" lang="zh-CN" altLang="en-US" dirty="0">
              <a:latin typeface="Rockwell" panose="02060603020205020403" pitchFamily="18" charset="0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23" name="Google Shape;123;p17"/>
          <p:cNvSpPr txBox="1">
            <a:spLocks noGrp="1"/>
          </p:cNvSpPr>
          <p:nvPr>
            <p:ph type="ctrTitle"/>
          </p:nvPr>
        </p:nvSpPr>
        <p:spPr>
          <a:xfrm>
            <a:off x="642025" y="4028527"/>
            <a:ext cx="7663800" cy="65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2</a:t>
            </a: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897910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>
            <a:spLocks noGrp="1"/>
          </p:cNvSpPr>
          <p:nvPr>
            <p:ph type="title"/>
          </p:nvPr>
        </p:nvSpPr>
        <p:spPr>
          <a:xfrm>
            <a:off x="245668" y="72141"/>
            <a:ext cx="8401200" cy="525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kumimoji="1" lang="en-US" altLang="zh-CN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2. </a:t>
            </a:r>
            <a:r>
              <a:rPr kumimoji="1" lang="en-US" altLang="zh-CN" dirty="0" err="1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Maxret</a:t>
            </a:r>
            <a:r>
              <a:rPr kumimoji="1" lang="en-US" altLang="zh-CN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: Statistical Examination</a:t>
            </a:r>
            <a:endParaRPr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405486F-302D-CFD0-4298-D0272335A3B8}"/>
              </a:ext>
            </a:extLst>
          </p:cNvPr>
          <p:cNvSpPr txBox="1"/>
          <p:nvPr/>
        </p:nvSpPr>
        <p:spPr>
          <a:xfrm>
            <a:off x="564644" y="992889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Data Collection</a:t>
            </a:r>
            <a:endParaRPr kumimoji="1" lang="zh-CN" altLang="en-US" sz="1800" dirty="0">
              <a:latin typeface="Rockwell" panose="02060603020205020403" pitchFamily="18" charset="0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3FDF0766-F33B-2DB9-4B98-90658B937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92352"/>
              </p:ext>
            </p:extLst>
          </p:nvPr>
        </p:nvGraphicFramePr>
        <p:xfrm>
          <a:off x="1270000" y="1571401"/>
          <a:ext cx="7051682" cy="2842782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641062">
                  <a:extLst>
                    <a:ext uri="{9D8B030D-6E8A-4147-A177-3AD203B41FA5}">
                      <a16:colId xmlns:a16="http://schemas.microsoft.com/office/drawing/2014/main" val="3529077163"/>
                    </a:ext>
                  </a:extLst>
                </a:gridCol>
                <a:gridCol w="641062">
                  <a:extLst>
                    <a:ext uri="{9D8B030D-6E8A-4147-A177-3AD203B41FA5}">
                      <a16:colId xmlns:a16="http://schemas.microsoft.com/office/drawing/2014/main" val="151276350"/>
                    </a:ext>
                  </a:extLst>
                </a:gridCol>
                <a:gridCol w="641062">
                  <a:extLst>
                    <a:ext uri="{9D8B030D-6E8A-4147-A177-3AD203B41FA5}">
                      <a16:colId xmlns:a16="http://schemas.microsoft.com/office/drawing/2014/main" val="1691648414"/>
                    </a:ext>
                  </a:extLst>
                </a:gridCol>
                <a:gridCol w="641062">
                  <a:extLst>
                    <a:ext uri="{9D8B030D-6E8A-4147-A177-3AD203B41FA5}">
                      <a16:colId xmlns:a16="http://schemas.microsoft.com/office/drawing/2014/main" val="178616118"/>
                    </a:ext>
                  </a:extLst>
                </a:gridCol>
                <a:gridCol w="641062">
                  <a:extLst>
                    <a:ext uri="{9D8B030D-6E8A-4147-A177-3AD203B41FA5}">
                      <a16:colId xmlns:a16="http://schemas.microsoft.com/office/drawing/2014/main" val="1752094575"/>
                    </a:ext>
                  </a:extLst>
                </a:gridCol>
                <a:gridCol w="641062">
                  <a:extLst>
                    <a:ext uri="{9D8B030D-6E8A-4147-A177-3AD203B41FA5}">
                      <a16:colId xmlns:a16="http://schemas.microsoft.com/office/drawing/2014/main" val="3288598932"/>
                    </a:ext>
                  </a:extLst>
                </a:gridCol>
                <a:gridCol w="641062">
                  <a:extLst>
                    <a:ext uri="{9D8B030D-6E8A-4147-A177-3AD203B41FA5}">
                      <a16:colId xmlns:a16="http://schemas.microsoft.com/office/drawing/2014/main" val="2001825777"/>
                    </a:ext>
                  </a:extLst>
                </a:gridCol>
                <a:gridCol w="641062">
                  <a:extLst>
                    <a:ext uri="{9D8B030D-6E8A-4147-A177-3AD203B41FA5}">
                      <a16:colId xmlns:a16="http://schemas.microsoft.com/office/drawing/2014/main" val="4194488796"/>
                    </a:ext>
                  </a:extLst>
                </a:gridCol>
                <a:gridCol w="641062">
                  <a:extLst>
                    <a:ext uri="{9D8B030D-6E8A-4147-A177-3AD203B41FA5}">
                      <a16:colId xmlns:a16="http://schemas.microsoft.com/office/drawing/2014/main" val="739943063"/>
                    </a:ext>
                  </a:extLst>
                </a:gridCol>
                <a:gridCol w="641062">
                  <a:extLst>
                    <a:ext uri="{9D8B030D-6E8A-4147-A177-3AD203B41FA5}">
                      <a16:colId xmlns:a16="http://schemas.microsoft.com/office/drawing/2014/main" val="2296362529"/>
                    </a:ext>
                  </a:extLst>
                </a:gridCol>
                <a:gridCol w="641062">
                  <a:extLst>
                    <a:ext uri="{9D8B030D-6E8A-4147-A177-3AD203B41FA5}">
                      <a16:colId xmlns:a16="http://schemas.microsoft.com/office/drawing/2014/main" val="3300558546"/>
                    </a:ext>
                  </a:extLst>
                </a:gridCol>
              </a:tblGrid>
              <a:tr h="34950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Rockwell" panose="02060603020205020403" pitchFamily="18" charset="0"/>
                        </a:rPr>
                        <a:t>P0</a:t>
                      </a:r>
                      <a:endParaRPr lang="zh-CN" altLang="en-US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Rockwell" panose="02060603020205020403" pitchFamily="18" charset="0"/>
                        </a:rPr>
                        <a:t>P1</a:t>
                      </a:r>
                      <a:endParaRPr lang="zh-CN" altLang="en-US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Rockwell" panose="02060603020205020403" pitchFamily="18" charset="0"/>
                        </a:rPr>
                        <a:t>P2</a:t>
                      </a:r>
                      <a:endParaRPr lang="zh-CN" altLang="en-US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Rockwell" panose="02060603020205020403" pitchFamily="18" charset="0"/>
                        </a:rPr>
                        <a:t>P3</a:t>
                      </a:r>
                      <a:endParaRPr lang="zh-CN" altLang="en-US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Rockwell" panose="02060603020205020403" pitchFamily="18" charset="0"/>
                        </a:rPr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Rockwell" panose="02060603020205020403" pitchFamily="18" charset="0"/>
                        </a:rPr>
                        <a:t>P5</a:t>
                      </a:r>
                      <a:endParaRPr lang="zh-CN" altLang="en-US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Rockwell" panose="02060603020205020403" pitchFamily="18" charset="0"/>
                        </a:rPr>
                        <a:t>P6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Rockwell" panose="02060603020205020403" pitchFamily="18" charset="0"/>
                        </a:rPr>
                        <a:t>P7</a:t>
                      </a:r>
                      <a:endParaRPr lang="zh-CN" altLang="en-US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Rockwell" panose="02060603020205020403" pitchFamily="18" charset="0"/>
                        </a:rPr>
                        <a:t>P8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Rockwell" panose="02060603020205020403" pitchFamily="18" charset="0"/>
                        </a:rPr>
                        <a:t>P9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430387"/>
                  </a:ext>
                </a:extLst>
              </a:tr>
              <a:tr h="34950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000" dirty="0">
                          <a:latin typeface="Rockwell" panose="02060603020205020403" pitchFamily="18" charset="0"/>
                        </a:rPr>
                        <a:t>1980-01</a:t>
                      </a:r>
                      <a:endParaRPr lang="zh-CN" altLang="en-US" sz="10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375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21136531"/>
                  </a:ext>
                </a:extLst>
              </a:tr>
              <a:tr h="34950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000" dirty="0">
                          <a:latin typeface="Rockwell" panose="02060603020205020403" pitchFamily="18" charset="0"/>
                        </a:rPr>
                        <a:t>1980-02</a:t>
                      </a:r>
                      <a:endParaRPr lang="zh-CN" altLang="en-US" sz="10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373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83833463"/>
                  </a:ext>
                </a:extLst>
              </a:tr>
              <a:tr h="34950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000" dirty="0">
                          <a:latin typeface="Rockwell" panose="02060603020205020403" pitchFamily="18" charset="0"/>
                        </a:rPr>
                        <a:t>1980-03</a:t>
                      </a:r>
                      <a:endParaRPr lang="zh-CN" altLang="en-US" sz="10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382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91097581"/>
                  </a:ext>
                </a:extLst>
              </a:tr>
              <a:tr h="34950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000" dirty="0">
                          <a:latin typeface="Rockwell" panose="02060603020205020403" pitchFamily="18" charset="0"/>
                        </a:rPr>
                        <a:t>1980-04</a:t>
                      </a:r>
                      <a:endParaRPr lang="zh-CN" altLang="en-US" sz="10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380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34101888"/>
                  </a:ext>
                </a:extLst>
              </a:tr>
              <a:tr h="3495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000" dirty="0">
                          <a:latin typeface="Rockwell" panose="02060603020205020403" pitchFamily="18" charset="0"/>
                        </a:rPr>
                        <a:t>…</a:t>
                      </a:r>
                      <a:endParaRPr lang="zh-CN" altLang="en-US" sz="10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latin typeface="Rockwell" panose="02060603020205020403" pitchFamily="18" charset="0"/>
                        </a:rPr>
                        <a:t>…</a:t>
                      </a:r>
                      <a:endParaRPr lang="zh-CN" altLang="en-US" sz="1000" dirty="0">
                        <a:latin typeface="Rockwell" panose="02060603020205020403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latin typeface="Rockwell" panose="02060603020205020403" pitchFamily="18" charset="0"/>
                        </a:rPr>
                        <a:t>…</a:t>
                      </a:r>
                      <a:endParaRPr lang="zh-CN" altLang="en-US" sz="1000" dirty="0">
                        <a:latin typeface="Rockwell" panose="02060603020205020403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latin typeface="Rockwell" panose="02060603020205020403" pitchFamily="18" charset="0"/>
                        </a:rPr>
                        <a:t>…</a:t>
                      </a:r>
                      <a:endParaRPr lang="zh-CN" altLang="en-US" sz="1000" dirty="0">
                        <a:latin typeface="Rockwell" panose="02060603020205020403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latin typeface="Rockwell" panose="02060603020205020403" pitchFamily="18" charset="0"/>
                        </a:rPr>
                        <a:t>…</a:t>
                      </a:r>
                      <a:endParaRPr lang="zh-CN" altLang="en-US" sz="1000" dirty="0">
                        <a:latin typeface="Rockwell" panose="02060603020205020403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latin typeface="Rockwell" panose="02060603020205020403" pitchFamily="18" charset="0"/>
                        </a:rPr>
                        <a:t>…</a:t>
                      </a:r>
                      <a:endParaRPr lang="zh-CN" altLang="en-US" sz="1000" dirty="0">
                        <a:latin typeface="Rockwell" panose="02060603020205020403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latin typeface="Rockwell" panose="02060603020205020403" pitchFamily="18" charset="0"/>
                        </a:rPr>
                        <a:t>…</a:t>
                      </a:r>
                      <a:endParaRPr lang="zh-CN" altLang="en-US" sz="1000" dirty="0">
                        <a:latin typeface="Rockwell" panose="02060603020205020403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latin typeface="Rockwell" panose="02060603020205020403" pitchFamily="18" charset="0"/>
                        </a:rPr>
                        <a:t>…</a:t>
                      </a:r>
                      <a:endParaRPr lang="zh-CN" altLang="en-US" sz="1000" dirty="0">
                        <a:latin typeface="Rockwell" panose="02060603020205020403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latin typeface="Rockwell" panose="02060603020205020403" pitchFamily="18" charset="0"/>
                        </a:rPr>
                        <a:t>…</a:t>
                      </a:r>
                      <a:endParaRPr lang="zh-CN" altLang="en-US" sz="1000" dirty="0">
                        <a:latin typeface="Rockwell" panose="02060603020205020403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latin typeface="Rockwell" panose="02060603020205020403" pitchFamily="18" charset="0"/>
                        </a:rPr>
                        <a:t>…</a:t>
                      </a:r>
                      <a:endParaRPr lang="zh-CN" altLang="en-US" sz="1000" dirty="0">
                        <a:latin typeface="Rockwell" panose="02060603020205020403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latin typeface="Rockwell" panose="02060603020205020403" pitchFamily="18" charset="0"/>
                        </a:rPr>
                        <a:t>…</a:t>
                      </a:r>
                      <a:endParaRPr lang="zh-CN" altLang="en-US" sz="1000" dirty="0">
                        <a:latin typeface="Rockwell" panose="02060603020205020403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695606"/>
                  </a:ext>
                </a:extLst>
              </a:tr>
              <a:tr h="34950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000" dirty="0">
                          <a:latin typeface="Rockwell" panose="02060603020205020403" pitchFamily="18" charset="0"/>
                        </a:rPr>
                        <a:t>2021-07</a:t>
                      </a:r>
                      <a:endParaRPr lang="zh-CN" altLang="en-US" sz="10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CN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  <a:cs typeface="+mn-cs"/>
                          <a:sym typeface="Arial"/>
                        </a:rPr>
                        <a:t>365</a:t>
                      </a:r>
                      <a:endParaRPr lang="zh-CN" altLang="en-US" sz="1000" b="0" i="0" u="none" strike="noStrike" cap="non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等线" panose="02010600030101010101" pitchFamily="2" charset="-122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365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14174203"/>
                  </a:ext>
                </a:extLst>
              </a:tr>
              <a:tr h="34950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000" dirty="0">
                          <a:latin typeface="Rockwell" panose="02060603020205020403" pitchFamily="18" charset="0"/>
                        </a:rPr>
                        <a:t>2021-08</a:t>
                      </a:r>
                      <a:endParaRPr lang="zh-CN" altLang="en-US" sz="10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000" dirty="0">
                          <a:latin typeface="Rockwell" panose="02060603020205020403" pitchFamily="18" charset="0"/>
                        </a:rPr>
                        <a:t>365</a:t>
                      </a:r>
                      <a:endParaRPr lang="zh-CN" altLang="en-US" sz="10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365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38072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286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>
            <a:spLocks noGrp="1"/>
          </p:cNvSpPr>
          <p:nvPr>
            <p:ph type="title"/>
          </p:nvPr>
        </p:nvSpPr>
        <p:spPr>
          <a:xfrm>
            <a:off x="245668" y="72141"/>
            <a:ext cx="8401200" cy="525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kumimoji="1" lang="en-US" altLang="zh-CN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2. </a:t>
            </a:r>
            <a:r>
              <a:rPr kumimoji="1" lang="en-US" altLang="zh-CN" dirty="0" err="1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Maxret</a:t>
            </a:r>
            <a:r>
              <a:rPr kumimoji="1" lang="en-US" altLang="zh-CN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: Statistical Examination</a:t>
            </a:r>
            <a:endParaRPr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405486F-302D-CFD0-4298-D0272335A3B8}"/>
              </a:ext>
            </a:extLst>
          </p:cNvPr>
          <p:cNvSpPr txBox="1"/>
          <p:nvPr/>
        </p:nvSpPr>
        <p:spPr>
          <a:xfrm>
            <a:off x="564644" y="992889"/>
            <a:ext cx="2520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Portfolio performance</a:t>
            </a:r>
            <a:endParaRPr kumimoji="1" lang="zh-CN" altLang="en-US" sz="1800" dirty="0">
              <a:latin typeface="Rockwell" panose="02060603020205020403" pitchFamily="18" charset="0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DD1116A-F6D5-05BD-9EF6-A5AE18A177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34192" y="1362221"/>
            <a:ext cx="7811881" cy="34853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2917830"/>
      </p:ext>
    </p:extLst>
  </p:cSld>
  <p:clrMapOvr>
    <a:masterClrMapping/>
  </p:clrMapOvr>
</p:sld>
</file>

<file path=ppt/theme/theme1.xml><?xml version="1.0" encoding="utf-8"?>
<a:theme xmlns:a="http://schemas.openxmlformats.org/drawingml/2006/main" name="Base template">
  <a:themeElements>
    <a:clrScheme name="Custom 347">
      <a:dk1>
        <a:srgbClr val="111111"/>
      </a:dk1>
      <a:lt1>
        <a:srgbClr val="FFFFFF"/>
      </a:lt1>
      <a:dk2>
        <a:srgbClr val="666666"/>
      </a:dk2>
      <a:lt2>
        <a:srgbClr val="EFEFEF"/>
      </a:lt2>
      <a:accent1>
        <a:srgbClr val="6B9FA4"/>
      </a:accent1>
      <a:accent2>
        <a:srgbClr val="B1D9DD"/>
      </a:accent2>
      <a:accent3>
        <a:srgbClr val="E6DD8C"/>
      </a:accent3>
      <a:accent4>
        <a:srgbClr val="F1EDCC"/>
      </a:accent4>
      <a:accent5>
        <a:srgbClr val="742E46"/>
      </a:accent5>
      <a:accent6>
        <a:srgbClr val="B98094"/>
      </a:accent6>
      <a:hlink>
        <a:srgbClr val="111111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1508</TotalTime>
  <Words>780</Words>
  <Application>Microsoft Macintosh PowerPoint</Application>
  <PresentationFormat>全屏显示(16:9)</PresentationFormat>
  <Paragraphs>310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Calibri</vt:lpstr>
      <vt:lpstr>Cambria Math</vt:lpstr>
      <vt:lpstr>Rockwell</vt:lpstr>
      <vt:lpstr>Arial</vt:lpstr>
      <vt:lpstr>Montserrat</vt:lpstr>
      <vt:lpstr>Muli</vt:lpstr>
      <vt:lpstr>CenturyGothic</vt:lpstr>
      <vt:lpstr>Base template</vt:lpstr>
      <vt:lpstr>Maximum Return</vt:lpstr>
      <vt:lpstr>Table of Content</vt:lpstr>
      <vt:lpstr>Maxret: Background Analysis</vt:lpstr>
      <vt:lpstr>1. Maxret: Background Analysis</vt:lpstr>
      <vt:lpstr>1. Maxret: Background Analysis</vt:lpstr>
      <vt:lpstr>1. Maxret: Background Analysis</vt:lpstr>
      <vt:lpstr>Maxret: Statistical Examination</vt:lpstr>
      <vt:lpstr>2. Maxret: Statistical Examination</vt:lpstr>
      <vt:lpstr>2. Maxret: Statistical Examination</vt:lpstr>
      <vt:lpstr>2. Maxret: Statistical Examination</vt:lpstr>
      <vt:lpstr>2. Maxret: Statistical Examination</vt:lpstr>
      <vt:lpstr>PowerPoint 演示文稿</vt:lpstr>
      <vt:lpstr>Investment Strategy</vt:lpstr>
      <vt:lpstr>3. Investment Strategy</vt:lpstr>
      <vt:lpstr>3. Investment Strategy</vt:lpstr>
      <vt:lpstr>PowerPoint 演示文稿</vt:lpstr>
      <vt:lpstr>3. Investment Strategy</vt:lpstr>
      <vt:lpstr>3. Investment Strategy</vt:lpstr>
      <vt:lpstr>3. Investment Strategy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Maximum Return</dc:title>
  <cp:lastModifiedBy>高 骏</cp:lastModifiedBy>
  <cp:revision>20</cp:revision>
  <dcterms:modified xsi:type="dcterms:W3CDTF">2022-06-23T15:36:54Z</dcterms:modified>
</cp:coreProperties>
</file>