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5" r:id="rId4"/>
    <p:sldId id="314" r:id="rId5"/>
    <p:sldId id="313" r:id="rId6"/>
    <p:sldId id="311" r:id="rId7"/>
    <p:sldId id="298" r:id="rId8"/>
    <p:sldId id="305" r:id="rId9"/>
    <p:sldId id="302" r:id="rId10"/>
    <p:sldId id="318" r:id="rId11"/>
    <p:sldId id="319" r:id="rId12"/>
    <p:sldId id="307" r:id="rId13"/>
    <p:sldId id="299" r:id="rId14"/>
    <p:sldId id="306" r:id="rId15"/>
    <p:sldId id="315" r:id="rId16"/>
    <p:sldId id="316" r:id="rId17"/>
    <p:sldId id="320" r:id="rId18"/>
    <p:sldId id="312" r:id="rId19"/>
    <p:sldId id="309" r:id="rId20"/>
    <p:sldId id="26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Montserrat" pitchFamily="2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7388B-94EA-4DB8-A5BF-857607E50939}">
  <a:tblStyle styleId="{4B97388B-94EA-4DB8-A5BF-857607E50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AE4D93-A806-4C0B-BD0F-4C76D5DBD6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1"/>
    <p:restoredTop sz="94709"/>
  </p:normalViewPr>
  <p:slideViewPr>
    <p:cSldViewPr snapToGrid="0" snapToObjects="1">
      <p:cViewPr varScale="1">
        <p:scale>
          <a:sx n="147" d="100"/>
          <a:sy n="147" d="100"/>
        </p:scale>
        <p:origin x="216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158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684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25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61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1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50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7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4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48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3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10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47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name="adj" fmla="val 1458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name="adj" fmla="val 27420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oto background">
  <p:cSld name="TITLE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294599" y="1296691"/>
            <a:ext cx="2554803" cy="2550118"/>
            <a:chOff x="4707825" y="3134902"/>
            <a:chExt cx="3382501" cy="3376298"/>
          </a:xfrm>
        </p:grpSpPr>
        <p:sp>
          <p:nvSpPr>
            <p:cNvPr id="39" name="Google Shape;39;p6"/>
            <p:cNvSpPr/>
            <p:nvPr/>
          </p:nvSpPr>
          <p:spPr>
            <a:xfrm rot="10800000">
              <a:off x="4707826" y="3134902"/>
              <a:ext cx="3382500" cy="3376200"/>
            </a:xfrm>
            <a:prstGeom prst="snip1Rect">
              <a:avLst>
                <a:gd name="adj" fmla="val 2516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3501180" y="3193230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Maximum Return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37C82F4B-AA34-3F82-9BC0-2CAA61551C58}"/>
              </a:ext>
            </a:extLst>
          </p:cNvPr>
          <p:cNvSpPr txBox="1">
            <a:spLocks/>
          </p:cNvSpPr>
          <p:nvPr/>
        </p:nvSpPr>
        <p:spPr>
          <a:xfrm>
            <a:off x="685800" y="2121095"/>
            <a:ext cx="354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dirty="0">
                <a:latin typeface="Rockwell" panose="02060603020205020403" pitchFamily="18" charset="0"/>
              </a:rPr>
              <a:t>SMRMJ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Monotonic Alpha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CA749-83EC-C81A-4B7C-E0C87336D785}"/>
              </a:ext>
            </a:extLst>
          </p:cNvPr>
          <p:cNvSpPr/>
          <p:nvPr/>
        </p:nvSpPr>
        <p:spPr>
          <a:xfrm>
            <a:off x="3915833" y="1726248"/>
            <a:ext cx="1312334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Rockwell" panose="02060603020205020403" pitchFamily="18" charset="0"/>
              </a:rPr>
              <a:t>CAPM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31D14D46-4F1A-FA62-A23B-8A8480C6E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88766"/>
              </p:ext>
            </p:extLst>
          </p:nvPr>
        </p:nvGraphicFramePr>
        <p:xfrm>
          <a:off x="1047479" y="2292154"/>
          <a:ext cx="7049042" cy="17591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0822">
                  <a:extLst>
                    <a:ext uri="{9D8B030D-6E8A-4147-A177-3AD203B41FA5}">
                      <a16:colId xmlns:a16="http://schemas.microsoft.com/office/drawing/2014/main" val="72409877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7564222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40658913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667803806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1151753532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77314177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226232969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287468978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492044820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891312767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890452994"/>
                    </a:ext>
                  </a:extLst>
                </a:gridCol>
              </a:tblGrid>
              <a:tr h="384470">
                <a:tc>
                  <a:txBody>
                    <a:bodyPr/>
                    <a:lstStyle/>
                    <a:p>
                      <a:endParaRPr lang="zh-CN" altLang="en-US" sz="12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371956"/>
                  </a:ext>
                </a:extLst>
              </a:tr>
              <a:tr h="68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-0.0125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(-4.640)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-0.0089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(-4.325)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-0.0046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(-2.787)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(-2.224)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-0.0018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(-1.878)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(-0.705)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(-0.127)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(1.671)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(2.905)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0.0031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(2.905)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208705"/>
                  </a:ext>
                </a:extLst>
              </a:tr>
              <a:tr h="68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b="1" dirty="0">
                          <a:solidFill>
                            <a:schemeClr val="tx1"/>
                          </a:solidFill>
                          <a:effectLst/>
                          <a:latin typeface="CenturyGothic"/>
                        </a:rPr>
                        <a:t>β </a:t>
                      </a:r>
                      <a:endParaRPr lang="el-GR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1.4972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(25.239)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1.527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(33.829)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1.4551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(40.462)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1.3307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(44.768)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1.2451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(57.722)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1.1513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(64.463)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1.0608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(68.457)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0.9525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(66.576)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0.8179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(53.382)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0.6594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(53.382)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47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85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Monotonic Alpha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CA749-83EC-C81A-4B7C-E0C87336D785}"/>
              </a:ext>
            </a:extLst>
          </p:cNvPr>
          <p:cNvSpPr/>
          <p:nvPr/>
        </p:nvSpPr>
        <p:spPr>
          <a:xfrm>
            <a:off x="3542876" y="1415271"/>
            <a:ext cx="205824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Rockwell" panose="02060603020205020403" pitchFamily="18" charset="0"/>
              </a:rPr>
              <a:t>Fama</a:t>
            </a:r>
            <a:r>
              <a:rPr lang="en-US" altLang="zh-CN" dirty="0">
                <a:latin typeface="Rockwell" panose="02060603020205020403" pitchFamily="18" charset="0"/>
              </a:rPr>
              <a:t> French 3 Factor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31D14D46-4F1A-FA62-A23B-8A8480C6E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0754"/>
              </p:ext>
            </p:extLst>
          </p:nvPr>
        </p:nvGraphicFramePr>
        <p:xfrm>
          <a:off x="1041901" y="1872302"/>
          <a:ext cx="7060196" cy="269965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1836">
                  <a:extLst>
                    <a:ext uri="{9D8B030D-6E8A-4147-A177-3AD203B41FA5}">
                      <a16:colId xmlns:a16="http://schemas.microsoft.com/office/drawing/2014/main" val="72409877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7564222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40658913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667803806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1151753532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77314177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226232969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287468978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492044820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891312767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890452994"/>
                    </a:ext>
                  </a:extLst>
                </a:gridCol>
              </a:tblGrid>
              <a:tr h="393908">
                <a:tc>
                  <a:txBody>
                    <a:bodyPr/>
                    <a:lstStyle/>
                    <a:p>
                      <a:endParaRPr lang="zh-CN" altLang="en-US" sz="12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371956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-0.0117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(-5.172)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-0.0077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(-4.792)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-0.0037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(-2.837)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-0.0025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(-2.215)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-0.0016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(-1.765)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(-0.883)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(-0.444)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(1.154)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0.0015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(2.475)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0.0026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(3.375)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208705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b="1" dirty="0">
                          <a:solidFill>
                            <a:schemeClr val="tx1"/>
                          </a:solidFill>
                          <a:effectLst/>
                          <a:latin typeface="CenturyGothic"/>
                        </a:rPr>
                        <a:t>β </a:t>
                      </a:r>
                      <a:endParaRPr lang="el-GR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1.2983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(25.062)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1.3446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(36.440)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1.3192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(43.415)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1.234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(46.205)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1.1959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(57.026)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1.1377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(62.436)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1.0693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(66.716)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0.9847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(70.162)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0.868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(62.256)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0.7135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(40.154)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478546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1.0562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(13.607)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0.8312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(15.034)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0.6405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(14.068)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0.4674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(11.682)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0.253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(8.051)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0.1337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(4.897)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0.017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(0.706)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-0.0882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(-4.198)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-0.1619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(-7.749)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-0.1889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(-7.095)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273883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-0.2276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(-3.010)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-0.3595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(-6.675)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-0.2445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(-5.513)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-0.1607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(-4.213)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-0.066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(-2.157)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0.0517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(1.944)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0.0779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(3.329)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0.1276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(6.228)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0.1716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(8.431)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0.1698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(6.546)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45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Strategy Performance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317A77F9-A134-9C47-B217-FAB79D102561}"/>
              </a:ext>
            </a:extLst>
          </p:cNvPr>
          <p:cNvSpPr txBox="1">
            <a:spLocks/>
          </p:cNvSpPr>
          <p:nvPr/>
        </p:nvSpPr>
        <p:spPr>
          <a:xfrm>
            <a:off x="245668" y="72141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0FE88-237D-D894-90E3-AD8257D7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1" y="1456268"/>
            <a:ext cx="7332132" cy="32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0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Investment Strategy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ockwell" panose="02060603020205020403" pitchFamily="18" charset="0"/>
              </a:rPr>
              <a:t>3</a:t>
            </a:r>
            <a:endParaRPr sz="3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Conclusion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" name="Google Shape;1060;p50">
            <a:extLst>
              <a:ext uri="{FF2B5EF4-FFF2-40B4-BE49-F238E27FC236}">
                <a16:creationId xmlns:a16="http://schemas.microsoft.com/office/drawing/2014/main" id="{A111A91C-5FCB-BDD8-6058-4DECD966C3AB}"/>
              </a:ext>
            </a:extLst>
          </p:cNvPr>
          <p:cNvGrpSpPr/>
          <p:nvPr/>
        </p:nvGrpSpPr>
        <p:grpSpPr>
          <a:xfrm>
            <a:off x="627546" y="1757669"/>
            <a:ext cx="460705" cy="491455"/>
            <a:chOff x="6506504" y="937343"/>
            <a:chExt cx="744273" cy="793950"/>
          </a:xfrm>
        </p:grpSpPr>
        <p:sp>
          <p:nvSpPr>
            <p:cNvPr id="5" name="Google Shape;1061;p50">
              <a:extLst>
                <a:ext uri="{FF2B5EF4-FFF2-40B4-BE49-F238E27FC236}">
                  <a16:creationId xmlns:a16="http://schemas.microsoft.com/office/drawing/2014/main" id="{767EE902-DDDE-007E-6E6D-ADD1DA31A56B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62;p50">
              <a:extLst>
                <a:ext uri="{FF2B5EF4-FFF2-40B4-BE49-F238E27FC236}">
                  <a16:creationId xmlns:a16="http://schemas.microsoft.com/office/drawing/2014/main" id="{72A5EE1D-5EFC-4B85-D5DB-3F2CAC4D28AB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3;p50">
              <a:extLst>
                <a:ext uri="{FF2B5EF4-FFF2-40B4-BE49-F238E27FC236}">
                  <a16:creationId xmlns:a16="http://schemas.microsoft.com/office/drawing/2014/main" id="{3CFDC1CD-2500-7A31-0842-47522F85A7F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064;p50">
              <a:extLst>
                <a:ext uri="{FF2B5EF4-FFF2-40B4-BE49-F238E27FC236}">
                  <a16:creationId xmlns:a16="http://schemas.microsoft.com/office/drawing/2014/main" id="{9D0068DE-7003-29BA-A676-C27BF7707323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065;p50">
                <a:extLst>
                  <a:ext uri="{FF2B5EF4-FFF2-40B4-BE49-F238E27FC236}">
                    <a16:creationId xmlns:a16="http://schemas.microsoft.com/office/drawing/2014/main" id="{FA291EBA-0F89-9561-CE07-9AB73FF8D08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6;p50">
                <a:extLst>
                  <a:ext uri="{FF2B5EF4-FFF2-40B4-BE49-F238E27FC236}">
                    <a16:creationId xmlns:a16="http://schemas.microsoft.com/office/drawing/2014/main" id="{2DD03BF9-C351-3693-A798-FFAF5CA7A8F3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67;p50">
                <a:extLst>
                  <a:ext uri="{FF2B5EF4-FFF2-40B4-BE49-F238E27FC236}">
                    <a16:creationId xmlns:a16="http://schemas.microsoft.com/office/drawing/2014/main" id="{D1BBA519-A539-3C42-8033-C000B98D67E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68;p50">
                <a:extLst>
                  <a:ext uri="{FF2B5EF4-FFF2-40B4-BE49-F238E27FC236}">
                    <a16:creationId xmlns:a16="http://schemas.microsoft.com/office/drawing/2014/main" id="{9BAF9796-5E2C-9C23-2B66-FC9E5997A64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9;p50">
                <a:extLst>
                  <a:ext uri="{FF2B5EF4-FFF2-40B4-BE49-F238E27FC236}">
                    <a16:creationId xmlns:a16="http://schemas.microsoft.com/office/drawing/2014/main" id="{C8822EFA-FE6C-4ACF-F7C2-DB9E21805B4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0;p50">
                <a:extLst>
                  <a:ext uri="{FF2B5EF4-FFF2-40B4-BE49-F238E27FC236}">
                    <a16:creationId xmlns:a16="http://schemas.microsoft.com/office/drawing/2014/main" id="{E07F5112-3CEA-A4F8-CCAD-B1D496D1FA9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1;p50">
                <a:extLst>
                  <a:ext uri="{FF2B5EF4-FFF2-40B4-BE49-F238E27FC236}">
                    <a16:creationId xmlns:a16="http://schemas.microsoft.com/office/drawing/2014/main" id="{3742F43C-709D-2895-A201-6C1604F925D8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2;p50">
                <a:extLst>
                  <a:ext uri="{FF2B5EF4-FFF2-40B4-BE49-F238E27FC236}">
                    <a16:creationId xmlns:a16="http://schemas.microsoft.com/office/drawing/2014/main" id="{4D7CF1F2-F613-68AF-01B6-950A1E58545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3;p50">
                <a:extLst>
                  <a:ext uri="{FF2B5EF4-FFF2-40B4-BE49-F238E27FC236}">
                    <a16:creationId xmlns:a16="http://schemas.microsoft.com/office/drawing/2014/main" id="{3F83723F-55F3-B8CD-11E1-2478EC5B97F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4;p50">
                <a:extLst>
                  <a:ext uri="{FF2B5EF4-FFF2-40B4-BE49-F238E27FC236}">
                    <a16:creationId xmlns:a16="http://schemas.microsoft.com/office/drawing/2014/main" id="{864FAA0E-0934-A244-B872-564B00ADFD6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1060;p50">
            <a:extLst>
              <a:ext uri="{FF2B5EF4-FFF2-40B4-BE49-F238E27FC236}">
                <a16:creationId xmlns:a16="http://schemas.microsoft.com/office/drawing/2014/main" id="{DE09842C-FEE5-633F-5E01-DFB5A5D25866}"/>
              </a:ext>
            </a:extLst>
          </p:cNvPr>
          <p:cNvGrpSpPr/>
          <p:nvPr/>
        </p:nvGrpSpPr>
        <p:grpSpPr>
          <a:xfrm>
            <a:off x="631114" y="3491230"/>
            <a:ext cx="460705" cy="491455"/>
            <a:chOff x="6506504" y="937343"/>
            <a:chExt cx="744273" cy="793950"/>
          </a:xfrm>
        </p:grpSpPr>
        <p:sp>
          <p:nvSpPr>
            <p:cNvPr id="21" name="Google Shape;1061;p50">
              <a:extLst>
                <a:ext uri="{FF2B5EF4-FFF2-40B4-BE49-F238E27FC236}">
                  <a16:creationId xmlns:a16="http://schemas.microsoft.com/office/drawing/2014/main" id="{C9EC1457-11E2-D353-3842-AD84031B0643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50">
              <a:extLst>
                <a:ext uri="{FF2B5EF4-FFF2-40B4-BE49-F238E27FC236}">
                  <a16:creationId xmlns:a16="http://schemas.microsoft.com/office/drawing/2014/main" id="{D6DF2FA2-D6BA-AD10-6264-8F5375375F35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50">
              <a:extLst>
                <a:ext uri="{FF2B5EF4-FFF2-40B4-BE49-F238E27FC236}">
                  <a16:creationId xmlns:a16="http://schemas.microsoft.com/office/drawing/2014/main" id="{A27CC56B-4E61-6266-C422-188950AE728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64;p50">
              <a:extLst>
                <a:ext uri="{FF2B5EF4-FFF2-40B4-BE49-F238E27FC236}">
                  <a16:creationId xmlns:a16="http://schemas.microsoft.com/office/drawing/2014/main" id="{BAF78808-0AF1-6DCE-3240-0BC96E4C5280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5" name="Google Shape;1065;p50">
                <a:extLst>
                  <a:ext uri="{FF2B5EF4-FFF2-40B4-BE49-F238E27FC236}">
                    <a16:creationId xmlns:a16="http://schemas.microsoft.com/office/drawing/2014/main" id="{B578E0B2-4DE1-8AE4-CFB9-256CF545F0AF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66;p50">
                <a:extLst>
                  <a:ext uri="{FF2B5EF4-FFF2-40B4-BE49-F238E27FC236}">
                    <a16:creationId xmlns:a16="http://schemas.microsoft.com/office/drawing/2014/main" id="{135C5EAE-07D6-5586-E21F-EDD48478482E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67;p50">
                <a:extLst>
                  <a:ext uri="{FF2B5EF4-FFF2-40B4-BE49-F238E27FC236}">
                    <a16:creationId xmlns:a16="http://schemas.microsoft.com/office/drawing/2014/main" id="{3ED8CDFA-A18E-EC9A-D7F8-16CCEEBFE3E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68;p50">
                <a:extLst>
                  <a:ext uri="{FF2B5EF4-FFF2-40B4-BE49-F238E27FC236}">
                    <a16:creationId xmlns:a16="http://schemas.microsoft.com/office/drawing/2014/main" id="{1D695B2B-A95A-3B8F-F028-687DC66327B2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69;p50">
                <a:extLst>
                  <a:ext uri="{FF2B5EF4-FFF2-40B4-BE49-F238E27FC236}">
                    <a16:creationId xmlns:a16="http://schemas.microsoft.com/office/drawing/2014/main" id="{BB1FC7B8-5A96-2F35-C4D3-FD11375E495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0;p50">
                <a:extLst>
                  <a:ext uri="{FF2B5EF4-FFF2-40B4-BE49-F238E27FC236}">
                    <a16:creationId xmlns:a16="http://schemas.microsoft.com/office/drawing/2014/main" id="{A58638AA-1C36-9ADF-ACE2-F7DA2481098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1;p50">
                <a:extLst>
                  <a:ext uri="{FF2B5EF4-FFF2-40B4-BE49-F238E27FC236}">
                    <a16:creationId xmlns:a16="http://schemas.microsoft.com/office/drawing/2014/main" id="{A3340DCB-EE84-2DD1-A0A3-0EE73C324C8F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2;p50">
                <a:extLst>
                  <a:ext uri="{FF2B5EF4-FFF2-40B4-BE49-F238E27FC236}">
                    <a16:creationId xmlns:a16="http://schemas.microsoft.com/office/drawing/2014/main" id="{3A9986B2-927D-5DDF-3D4A-75DDD0B2539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3;p50">
                <a:extLst>
                  <a:ext uri="{FF2B5EF4-FFF2-40B4-BE49-F238E27FC236}">
                    <a16:creationId xmlns:a16="http://schemas.microsoft.com/office/drawing/2014/main" id="{63488DAD-D731-9FE7-6A01-FCA545977AB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4;p50">
                <a:extLst>
                  <a:ext uri="{FF2B5EF4-FFF2-40B4-BE49-F238E27FC236}">
                    <a16:creationId xmlns:a16="http://schemas.microsoft.com/office/drawing/2014/main" id="{CB0FB1F1-6987-0B44-377C-9AB030B2DEC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E7EBB41-AB38-9B65-AF41-AF90C86FAF08}"/>
              </a:ext>
            </a:extLst>
          </p:cNvPr>
          <p:cNvSpPr txBox="1"/>
          <p:nvPr/>
        </p:nvSpPr>
        <p:spPr>
          <a:xfrm>
            <a:off x="1255699" y="1910949"/>
            <a:ext cx="746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Long the portfolio with smallest maximum return and short the portfolio </a:t>
            </a:r>
            <a:r>
              <a:rPr lang="en-US" altLang="zh-CN">
                <a:latin typeface="Rockwell" panose="02060603020205020403" pitchFamily="18" charset="0"/>
              </a:rPr>
              <a:t>with biggest </a:t>
            </a:r>
            <a:r>
              <a:rPr lang="en-US" altLang="zh-CN" dirty="0">
                <a:latin typeface="Rockwell" panose="02060603020205020403" pitchFamily="18" charset="0"/>
              </a:rPr>
              <a:t>maximum return. 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D0B4ADD-8C3B-DBF3-EDB0-C617EF07CC14}"/>
              </a:ext>
            </a:extLst>
          </p:cNvPr>
          <p:cNvSpPr txBox="1"/>
          <p:nvPr/>
        </p:nvSpPr>
        <p:spPr>
          <a:xfrm>
            <a:off x="1255699" y="3590088"/>
            <a:ext cx="459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Monthly rebalance given our data update frequency.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27C0F7-C193-2BB4-7EA0-08AFBB19EBDF}"/>
                  </a:ext>
                </a:extLst>
              </p:cNvPr>
              <p:cNvSpPr/>
              <p:nvPr/>
            </p:nvSpPr>
            <p:spPr>
              <a:xfrm>
                <a:off x="2969517" y="2471647"/>
                <a:ext cx="2849754" cy="340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27C0F7-C193-2BB4-7EA0-08AFBB19E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17" y="2471647"/>
                <a:ext cx="2849754" cy="34041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D0E1C-853F-526A-E9F3-7A38CA2752E3}"/>
                  </a:ext>
                </a:extLst>
              </p:cNvPr>
              <p:cNvSpPr/>
              <p:nvPr/>
            </p:nvSpPr>
            <p:spPr>
              <a:xfrm>
                <a:off x="2969517" y="3010750"/>
                <a:ext cx="2800382" cy="340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D0E1C-853F-526A-E9F3-7A38CA275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17" y="3010750"/>
                <a:ext cx="2800382" cy="34041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1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Net value of the portfolio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B7D68D24-AD3D-D9D9-8CA6-52F00A9C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F737DFE0-0A8E-A47F-9434-57BE6BDC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1436735"/>
            <a:ext cx="7171724" cy="32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Interceptions of 10 portfolios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116A-F6D5-05BD-9EF6-A5AE18A1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192" y="1362221"/>
            <a:ext cx="7811881" cy="3485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CEFB78D3-B980-A158-8870-ACE046AECF07}"/>
              </a:ext>
            </a:extLst>
          </p:cNvPr>
          <p:cNvSpPr txBox="1">
            <a:spLocks/>
          </p:cNvSpPr>
          <p:nvPr/>
        </p:nvSpPr>
        <p:spPr>
          <a:xfrm>
            <a:off x="245668" y="72141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CN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lang="en-US" dirty="0"/>
          </a:p>
        </p:txBody>
      </p:sp>
      <p:sp>
        <p:nvSpPr>
          <p:cNvPr id="4" name="同心圆 3">
            <a:extLst>
              <a:ext uri="{FF2B5EF4-FFF2-40B4-BE49-F238E27FC236}">
                <a16:creationId xmlns:a16="http://schemas.microsoft.com/office/drawing/2014/main" id="{1DD6ECAA-DFCE-391F-236D-73C89E585785}"/>
              </a:ext>
            </a:extLst>
          </p:cNvPr>
          <p:cNvSpPr/>
          <p:nvPr/>
        </p:nvSpPr>
        <p:spPr>
          <a:xfrm>
            <a:off x="4321147" y="3196354"/>
            <a:ext cx="1008449" cy="971044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DC27C70D-4B1A-D630-D0C4-B2D94C846EDD}"/>
              </a:ext>
            </a:extLst>
          </p:cNvPr>
          <p:cNvSpPr/>
          <p:nvPr/>
        </p:nvSpPr>
        <p:spPr>
          <a:xfrm>
            <a:off x="5710165" y="3401005"/>
            <a:ext cx="1008449" cy="971044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1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Condition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B7D68D24-AD3D-D9D9-8CA6-52F00A9C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9BE22D-FB63-F644-141A-DE8180575CCF}"/>
              </a:ext>
            </a:extLst>
          </p:cNvPr>
          <p:cNvGrpSpPr/>
          <p:nvPr/>
        </p:nvGrpSpPr>
        <p:grpSpPr>
          <a:xfrm>
            <a:off x="4545840" y="1309690"/>
            <a:ext cx="3742248" cy="1767532"/>
            <a:chOff x="834192" y="1362221"/>
            <a:chExt cx="7811881" cy="34853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2DE6672-080E-B960-D1C0-1D15D0DE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34192" y="1362221"/>
              <a:ext cx="7811881" cy="3485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同心圆 9">
              <a:extLst>
                <a:ext uri="{FF2B5EF4-FFF2-40B4-BE49-F238E27FC236}">
                  <a16:creationId xmlns:a16="http://schemas.microsoft.com/office/drawing/2014/main" id="{60D6FFEB-4272-EB72-1DFC-3BA614E89405}"/>
                </a:ext>
              </a:extLst>
            </p:cNvPr>
            <p:cNvSpPr/>
            <p:nvPr/>
          </p:nvSpPr>
          <p:spPr>
            <a:xfrm>
              <a:off x="4321147" y="3196354"/>
              <a:ext cx="1008449" cy="971044"/>
            </a:xfrm>
            <a:prstGeom prst="donut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rgbClr val="FF0000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同心圆 10">
              <a:extLst>
                <a:ext uri="{FF2B5EF4-FFF2-40B4-BE49-F238E27FC236}">
                  <a16:creationId xmlns:a16="http://schemas.microsoft.com/office/drawing/2014/main" id="{FE6C474F-48D3-26CB-0F56-293581EF4870}"/>
                </a:ext>
              </a:extLst>
            </p:cNvPr>
            <p:cNvSpPr/>
            <p:nvPr/>
          </p:nvSpPr>
          <p:spPr>
            <a:xfrm>
              <a:off x="5710165" y="3401005"/>
              <a:ext cx="1008449" cy="971044"/>
            </a:xfrm>
            <a:prstGeom prst="donut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rgbClr val="FF0000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ACF35ADE-E800-025A-69F0-881E6E6D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840" y="3059213"/>
            <a:ext cx="3941393" cy="17675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C4EFFF7-C589-0AF0-EB19-317E5676D2FA}"/>
              </a:ext>
            </a:extLst>
          </p:cNvPr>
          <p:cNvSpPr txBox="1"/>
          <p:nvPr/>
        </p:nvSpPr>
        <p:spPr>
          <a:xfrm>
            <a:off x="629194" y="2492447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This</a:t>
            </a:r>
            <a:r>
              <a:rPr kumimoji="1" lang="zh-CN" altLang="en-US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strategy</a:t>
            </a:r>
            <a:r>
              <a:rPr kumimoji="1" lang="zh-CN" altLang="en-US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can generate high profits</a:t>
            </a:r>
          </a:p>
          <a:p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when market volatility is large. </a:t>
            </a:r>
            <a:endParaRPr kumimoji="1" lang="zh-CN" altLang="en-US" sz="16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同心圆 13">
            <a:extLst>
              <a:ext uri="{FF2B5EF4-FFF2-40B4-BE49-F238E27FC236}">
                <a16:creationId xmlns:a16="http://schemas.microsoft.com/office/drawing/2014/main" id="{32E2F616-CA75-3C66-7CBF-6075BE1E5441}"/>
              </a:ext>
            </a:extLst>
          </p:cNvPr>
          <p:cNvSpPr/>
          <p:nvPr/>
        </p:nvSpPr>
        <p:spPr>
          <a:xfrm>
            <a:off x="6290138" y="3340633"/>
            <a:ext cx="452796" cy="44883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>
            <a:extLst>
              <a:ext uri="{FF2B5EF4-FFF2-40B4-BE49-F238E27FC236}">
                <a16:creationId xmlns:a16="http://schemas.microsoft.com/office/drawing/2014/main" id="{C450F318-DFDF-5943-2CE4-34934DC6C6B8}"/>
              </a:ext>
            </a:extLst>
          </p:cNvPr>
          <p:cNvSpPr/>
          <p:nvPr/>
        </p:nvSpPr>
        <p:spPr>
          <a:xfrm>
            <a:off x="6911951" y="3662331"/>
            <a:ext cx="452796" cy="44883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3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Index of the Strategy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0" name="Google Shape;1060;p50">
            <a:extLst>
              <a:ext uri="{FF2B5EF4-FFF2-40B4-BE49-F238E27FC236}">
                <a16:creationId xmlns:a16="http://schemas.microsoft.com/office/drawing/2014/main" id="{B3CF9188-8632-4ADD-A31A-DBD675D8C350}"/>
              </a:ext>
            </a:extLst>
          </p:cNvPr>
          <p:cNvGrpSpPr/>
          <p:nvPr/>
        </p:nvGrpSpPr>
        <p:grpSpPr>
          <a:xfrm>
            <a:off x="933387" y="1668086"/>
            <a:ext cx="460705" cy="491455"/>
            <a:chOff x="6506504" y="937343"/>
            <a:chExt cx="744273" cy="793950"/>
          </a:xfrm>
        </p:grpSpPr>
        <p:sp>
          <p:nvSpPr>
            <p:cNvPr id="21" name="Google Shape;1061;p50">
              <a:extLst>
                <a:ext uri="{FF2B5EF4-FFF2-40B4-BE49-F238E27FC236}">
                  <a16:creationId xmlns:a16="http://schemas.microsoft.com/office/drawing/2014/main" id="{EE5400AE-453B-4D89-B217-7B02AC65C459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50">
              <a:extLst>
                <a:ext uri="{FF2B5EF4-FFF2-40B4-BE49-F238E27FC236}">
                  <a16:creationId xmlns:a16="http://schemas.microsoft.com/office/drawing/2014/main" id="{2909A00C-281F-6DBC-1108-46FD13DA734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50">
              <a:extLst>
                <a:ext uri="{FF2B5EF4-FFF2-40B4-BE49-F238E27FC236}">
                  <a16:creationId xmlns:a16="http://schemas.microsoft.com/office/drawing/2014/main" id="{0C30FA70-8506-2C80-7BEB-772D3D034D7A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64;p50">
              <a:extLst>
                <a:ext uri="{FF2B5EF4-FFF2-40B4-BE49-F238E27FC236}">
                  <a16:creationId xmlns:a16="http://schemas.microsoft.com/office/drawing/2014/main" id="{7E5A84A2-1D64-B192-030B-2B1F085D02F2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5" name="Google Shape;1065;p50">
                <a:extLst>
                  <a:ext uri="{FF2B5EF4-FFF2-40B4-BE49-F238E27FC236}">
                    <a16:creationId xmlns:a16="http://schemas.microsoft.com/office/drawing/2014/main" id="{312213CE-23F0-6D87-8F1D-C5DAE1DD64D0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66;p50">
                <a:extLst>
                  <a:ext uri="{FF2B5EF4-FFF2-40B4-BE49-F238E27FC236}">
                    <a16:creationId xmlns:a16="http://schemas.microsoft.com/office/drawing/2014/main" id="{00E0F2D7-DC09-62F4-25BC-AC96F8A8CBF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67;p50">
                <a:extLst>
                  <a:ext uri="{FF2B5EF4-FFF2-40B4-BE49-F238E27FC236}">
                    <a16:creationId xmlns:a16="http://schemas.microsoft.com/office/drawing/2014/main" id="{26A424C5-B909-7D31-0CCF-F15F19017BA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68;p50">
                <a:extLst>
                  <a:ext uri="{FF2B5EF4-FFF2-40B4-BE49-F238E27FC236}">
                    <a16:creationId xmlns:a16="http://schemas.microsoft.com/office/drawing/2014/main" id="{052B7F95-9DE9-281A-507F-BF2519B158B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69;p50">
                <a:extLst>
                  <a:ext uri="{FF2B5EF4-FFF2-40B4-BE49-F238E27FC236}">
                    <a16:creationId xmlns:a16="http://schemas.microsoft.com/office/drawing/2014/main" id="{F966F6E4-C3AC-AA85-6591-9E5F1353CA3D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0;p50">
                <a:extLst>
                  <a:ext uri="{FF2B5EF4-FFF2-40B4-BE49-F238E27FC236}">
                    <a16:creationId xmlns:a16="http://schemas.microsoft.com/office/drawing/2014/main" id="{EB4A1FDC-8CEE-8E8C-23B8-1BA928B6E9B1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1;p50">
                <a:extLst>
                  <a:ext uri="{FF2B5EF4-FFF2-40B4-BE49-F238E27FC236}">
                    <a16:creationId xmlns:a16="http://schemas.microsoft.com/office/drawing/2014/main" id="{B1852FE0-67E7-B0FC-E03C-BD954B37F7A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2;p50">
                <a:extLst>
                  <a:ext uri="{FF2B5EF4-FFF2-40B4-BE49-F238E27FC236}">
                    <a16:creationId xmlns:a16="http://schemas.microsoft.com/office/drawing/2014/main" id="{3FB0EF57-7C1F-8E0A-9E92-C001BAA4FCD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3;p50">
                <a:extLst>
                  <a:ext uri="{FF2B5EF4-FFF2-40B4-BE49-F238E27FC236}">
                    <a16:creationId xmlns:a16="http://schemas.microsoft.com/office/drawing/2014/main" id="{954E8AE2-538A-8E0B-77EE-F031E28C4A4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4;p50">
                <a:extLst>
                  <a:ext uri="{FF2B5EF4-FFF2-40B4-BE49-F238E27FC236}">
                    <a16:creationId xmlns:a16="http://schemas.microsoft.com/office/drawing/2014/main" id="{5A684581-05F6-B630-D303-368D0F9FE91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oogle Shape;1060;p50">
            <a:extLst>
              <a:ext uri="{FF2B5EF4-FFF2-40B4-BE49-F238E27FC236}">
                <a16:creationId xmlns:a16="http://schemas.microsoft.com/office/drawing/2014/main" id="{6D629C46-0C80-0050-787C-310FE4EF7FC0}"/>
              </a:ext>
            </a:extLst>
          </p:cNvPr>
          <p:cNvGrpSpPr/>
          <p:nvPr/>
        </p:nvGrpSpPr>
        <p:grpSpPr>
          <a:xfrm>
            <a:off x="4643840" y="1645559"/>
            <a:ext cx="460705" cy="491455"/>
            <a:chOff x="6506504" y="937343"/>
            <a:chExt cx="744273" cy="793950"/>
          </a:xfrm>
        </p:grpSpPr>
        <p:sp>
          <p:nvSpPr>
            <p:cNvPr id="51" name="Google Shape;1061;p50">
              <a:extLst>
                <a:ext uri="{FF2B5EF4-FFF2-40B4-BE49-F238E27FC236}">
                  <a16:creationId xmlns:a16="http://schemas.microsoft.com/office/drawing/2014/main" id="{876E76DB-17EC-8076-1B86-13C2D7972AE7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62;p50">
              <a:extLst>
                <a:ext uri="{FF2B5EF4-FFF2-40B4-BE49-F238E27FC236}">
                  <a16:creationId xmlns:a16="http://schemas.microsoft.com/office/drawing/2014/main" id="{28CD0645-6740-188C-2D8C-5B43A2B93780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3;p50">
              <a:extLst>
                <a:ext uri="{FF2B5EF4-FFF2-40B4-BE49-F238E27FC236}">
                  <a16:creationId xmlns:a16="http://schemas.microsoft.com/office/drawing/2014/main" id="{18C0D537-8463-BD82-16C8-31F8AB2A215D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1064;p50">
              <a:extLst>
                <a:ext uri="{FF2B5EF4-FFF2-40B4-BE49-F238E27FC236}">
                  <a16:creationId xmlns:a16="http://schemas.microsoft.com/office/drawing/2014/main" id="{A8AED175-19A6-0953-7CEF-93F9C560D818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5" name="Google Shape;1065;p50">
                <a:extLst>
                  <a:ext uri="{FF2B5EF4-FFF2-40B4-BE49-F238E27FC236}">
                    <a16:creationId xmlns:a16="http://schemas.microsoft.com/office/drawing/2014/main" id="{BAC73F0E-81B3-D777-29CD-D4A9E105C88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066;p50">
                <a:extLst>
                  <a:ext uri="{FF2B5EF4-FFF2-40B4-BE49-F238E27FC236}">
                    <a16:creationId xmlns:a16="http://schemas.microsoft.com/office/drawing/2014/main" id="{0FB67C4B-E483-2357-8241-A5FDECFF7D8B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067;p50">
                <a:extLst>
                  <a:ext uri="{FF2B5EF4-FFF2-40B4-BE49-F238E27FC236}">
                    <a16:creationId xmlns:a16="http://schemas.microsoft.com/office/drawing/2014/main" id="{627160F3-68CD-998B-BE1C-7D739233273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068;p50">
                <a:extLst>
                  <a:ext uri="{FF2B5EF4-FFF2-40B4-BE49-F238E27FC236}">
                    <a16:creationId xmlns:a16="http://schemas.microsoft.com/office/drawing/2014/main" id="{AE5FA278-79A7-A062-2C73-B570B815AE9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069;p50">
                <a:extLst>
                  <a:ext uri="{FF2B5EF4-FFF2-40B4-BE49-F238E27FC236}">
                    <a16:creationId xmlns:a16="http://schemas.microsoft.com/office/drawing/2014/main" id="{52CD8279-9A53-D790-93C7-059166B6359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070;p50">
                <a:extLst>
                  <a:ext uri="{FF2B5EF4-FFF2-40B4-BE49-F238E27FC236}">
                    <a16:creationId xmlns:a16="http://schemas.microsoft.com/office/drawing/2014/main" id="{785F3A12-DA67-492E-F670-3521B8905077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071;p50">
                <a:extLst>
                  <a:ext uri="{FF2B5EF4-FFF2-40B4-BE49-F238E27FC236}">
                    <a16:creationId xmlns:a16="http://schemas.microsoft.com/office/drawing/2014/main" id="{8DACA442-D742-D862-B07D-DF37CDBC3772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072;p50">
                <a:extLst>
                  <a:ext uri="{FF2B5EF4-FFF2-40B4-BE49-F238E27FC236}">
                    <a16:creationId xmlns:a16="http://schemas.microsoft.com/office/drawing/2014/main" id="{89A1BF9F-E93C-E784-29C4-D7F8532B473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073;p50">
                <a:extLst>
                  <a:ext uri="{FF2B5EF4-FFF2-40B4-BE49-F238E27FC236}">
                    <a16:creationId xmlns:a16="http://schemas.microsoft.com/office/drawing/2014/main" id="{F99BB579-5A96-7C04-DD34-9117A333891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074;p50">
                <a:extLst>
                  <a:ext uri="{FF2B5EF4-FFF2-40B4-BE49-F238E27FC236}">
                    <a16:creationId xmlns:a16="http://schemas.microsoft.com/office/drawing/2014/main" id="{0AAC2A92-6D4A-CD29-C4AE-3AFC8B3DCC69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D7495-C798-3726-F535-48B4BFD29D45}"/>
              </a:ext>
            </a:extLst>
          </p:cNvPr>
          <p:cNvSpPr txBox="1"/>
          <p:nvPr/>
        </p:nvSpPr>
        <p:spPr>
          <a:xfrm>
            <a:off x="1458105" y="175094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Sharpe Ratio: 0.07687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E0C2F7-6349-761D-3EF8-C31E944F3105}"/>
              </a:ext>
            </a:extLst>
          </p:cNvPr>
          <p:cNvSpPr txBox="1"/>
          <p:nvPr/>
        </p:nvSpPr>
        <p:spPr>
          <a:xfrm>
            <a:off x="5168558" y="1732665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Maximum Drawdown: 83.55%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04B4E547-3C33-4253-747F-4C05702C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1" y="2445868"/>
            <a:ext cx="4258421" cy="21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71A2A72-3FBB-188B-7C0B-5EF72CAA6A0B}"/>
              </a:ext>
            </a:extLst>
          </p:cNvPr>
          <p:cNvSpPr/>
          <p:nvPr/>
        </p:nvSpPr>
        <p:spPr>
          <a:xfrm>
            <a:off x="6797309" y="3393826"/>
            <a:ext cx="121381" cy="126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415442-2BC9-98DC-5212-7E34EDB67503}"/>
              </a:ext>
            </a:extLst>
          </p:cNvPr>
          <p:cNvSpPr/>
          <p:nvPr/>
        </p:nvSpPr>
        <p:spPr>
          <a:xfrm>
            <a:off x="7799372" y="4023656"/>
            <a:ext cx="121381" cy="126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E3D21C3-EA6C-327E-2B67-7465649BBE82}"/>
              </a:ext>
            </a:extLst>
          </p:cNvPr>
          <p:cNvCxnSpPr>
            <a:cxnSpLocks/>
          </p:cNvCxnSpPr>
          <p:nvPr/>
        </p:nvCxnSpPr>
        <p:spPr>
          <a:xfrm>
            <a:off x="6918690" y="3500523"/>
            <a:ext cx="880682" cy="5862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7CF8BE1-9901-401F-7E1A-B6EB023C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43" y="2571750"/>
            <a:ext cx="3315392" cy="17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Client</a:t>
            </a:r>
            <a:r>
              <a:rPr kumimoji="1" lang="zh-CN" altLang="en-US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Type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4EF9D-0BD0-B43A-3D87-A90923C6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7" y="1884821"/>
            <a:ext cx="878017" cy="922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51D88-368E-D65A-AADF-9288A152DDC4}"/>
              </a:ext>
            </a:extLst>
          </p:cNvPr>
          <p:cNvSpPr txBox="1"/>
          <p:nvPr/>
        </p:nvSpPr>
        <p:spPr>
          <a:xfrm>
            <a:off x="1991638" y="2192107"/>
            <a:ext cx="574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Wealthy individuals willing to take high risk for high pay-off.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437D7C-551E-4F7D-0C26-F5C57DF3FF53}"/>
              </a:ext>
            </a:extLst>
          </p:cNvPr>
          <p:cNvSpPr txBox="1"/>
          <p:nvPr/>
        </p:nvSpPr>
        <p:spPr>
          <a:xfrm>
            <a:off x="1991637" y="3474606"/>
            <a:ext cx="598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Institutions who can evaluate proper entries for short-term payoff.</a:t>
            </a:r>
          </a:p>
        </p:txBody>
      </p:sp>
      <p:pic>
        <p:nvPicPr>
          <p:cNvPr id="2050" name="Picture 2" descr="Bank Icon | 100 Flat Iconset | GraphicLoads">
            <a:extLst>
              <a:ext uri="{FF2B5EF4-FFF2-40B4-BE49-F238E27FC236}">
                <a16:creationId xmlns:a16="http://schemas.microsoft.com/office/drawing/2014/main" id="{948509B2-FE11-E5F2-FB4D-8F8329B8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8" y="3167318"/>
            <a:ext cx="878017" cy="9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4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6A3990-506F-E08E-AB01-3240C97FEA87}"/>
              </a:ext>
            </a:extLst>
          </p:cNvPr>
          <p:cNvSpPr txBox="1"/>
          <p:nvPr/>
        </p:nvSpPr>
        <p:spPr>
          <a:xfrm>
            <a:off x="738926" y="146304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1.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FF678-B361-BB8A-5862-EF2A0E78DD38}"/>
              </a:ext>
            </a:extLst>
          </p:cNvPr>
          <p:cNvSpPr txBox="1"/>
          <p:nvPr/>
        </p:nvSpPr>
        <p:spPr>
          <a:xfrm>
            <a:off x="748253" y="242542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2.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7F806-93E3-010E-21C8-29B6B5133AE6}"/>
              </a:ext>
            </a:extLst>
          </p:cNvPr>
          <p:cNvSpPr txBox="1"/>
          <p:nvPr/>
        </p:nvSpPr>
        <p:spPr>
          <a:xfrm>
            <a:off x="748253" y="3395278"/>
            <a:ext cx="46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3.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1FE06-2C0F-2511-77E2-0BAD0F3D62BC}"/>
              </a:ext>
            </a:extLst>
          </p:cNvPr>
          <p:cNvSpPr txBox="1"/>
          <p:nvPr/>
        </p:nvSpPr>
        <p:spPr>
          <a:xfrm>
            <a:off x="1216651" y="1452884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8DC07-E75E-5A59-7D67-EDF92DF0972D}"/>
              </a:ext>
            </a:extLst>
          </p:cNvPr>
          <p:cNvSpPr txBox="1"/>
          <p:nvPr/>
        </p:nvSpPr>
        <p:spPr>
          <a:xfrm>
            <a:off x="1216651" y="341858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Investment Strategy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65D715-6E73-74A6-9F20-95914E7E3506}"/>
              </a:ext>
            </a:extLst>
          </p:cNvPr>
          <p:cNvSpPr txBox="1"/>
          <p:nvPr/>
        </p:nvSpPr>
        <p:spPr>
          <a:xfrm>
            <a:off x="1216651" y="244250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3200" b="1" dirty="0">
                <a:latin typeface="Rockwell" panose="02060603020205020403" pitchFamily="18" charset="0"/>
                <a:ea typeface="Montserrat"/>
                <a:cs typeface="Montserrat"/>
                <a:sym typeface="Montserrat"/>
              </a:rPr>
              <a:t>Q&amp;A</a:t>
            </a:r>
            <a:endParaRPr sz="2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436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9" y="80093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Definition</a:t>
            </a:r>
            <a:endParaRPr kumimoji="1" lang="zh-CN" altLang="en-US" sz="1800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A89A20-38B7-F170-DF53-5CA2DEAF700F}"/>
              </a:ext>
            </a:extLst>
          </p:cNvPr>
          <p:cNvSpPr txBox="1"/>
          <p:nvPr/>
        </p:nvSpPr>
        <p:spPr>
          <a:xfrm>
            <a:off x="1724050" y="1749717"/>
            <a:ext cx="4641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Maximum return: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Single maximum daily return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Average of multiple highest maximum daily return</a:t>
            </a:r>
          </a:p>
          <a:p>
            <a:endParaRPr kumimoji="1" lang="en-US" altLang="zh-CN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77A65B8-3363-C31D-688D-C3CD0A7EA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946" y="2045950"/>
            <a:ext cx="429240" cy="429240"/>
          </a:xfrm>
          <a:prstGeom prst="rect">
            <a:avLst/>
          </a:prstGeom>
        </p:spPr>
      </p:pic>
      <p:grpSp>
        <p:nvGrpSpPr>
          <p:cNvPr id="10" name="Google Shape;1060;p50">
            <a:extLst>
              <a:ext uri="{FF2B5EF4-FFF2-40B4-BE49-F238E27FC236}">
                <a16:creationId xmlns:a16="http://schemas.microsoft.com/office/drawing/2014/main" id="{766293E4-5CC1-7177-320C-EB5EC51773C2}"/>
              </a:ext>
            </a:extLst>
          </p:cNvPr>
          <p:cNvGrpSpPr/>
          <p:nvPr/>
        </p:nvGrpSpPr>
        <p:grpSpPr>
          <a:xfrm>
            <a:off x="1272756" y="1778180"/>
            <a:ext cx="371421" cy="369332"/>
            <a:chOff x="6506504" y="937343"/>
            <a:chExt cx="744273" cy="793950"/>
          </a:xfrm>
        </p:grpSpPr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BA2BBCCB-61AF-441C-74DA-34B4A622174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7812C1E1-3541-7305-657A-98047F00DC0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6837EC7-C836-998A-24C0-8E81F62B0AC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064;p50">
              <a:extLst>
                <a:ext uri="{FF2B5EF4-FFF2-40B4-BE49-F238E27FC236}">
                  <a16:creationId xmlns:a16="http://schemas.microsoft.com/office/drawing/2014/main" id="{9B3C05BC-07C8-18F4-C358-536655A7A9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1065;p50">
                <a:extLst>
                  <a:ext uri="{FF2B5EF4-FFF2-40B4-BE49-F238E27FC236}">
                    <a16:creationId xmlns:a16="http://schemas.microsoft.com/office/drawing/2014/main" id="{776A4406-B0D7-98DE-86E5-042D3CC5C9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50">
                <a:extLst>
                  <a:ext uri="{FF2B5EF4-FFF2-40B4-BE49-F238E27FC236}">
                    <a16:creationId xmlns:a16="http://schemas.microsoft.com/office/drawing/2014/main" id="{D52D6C55-0E3C-D9A7-E7B3-5B89217B3D3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50">
                <a:extLst>
                  <a:ext uri="{FF2B5EF4-FFF2-40B4-BE49-F238E27FC236}">
                    <a16:creationId xmlns:a16="http://schemas.microsoft.com/office/drawing/2014/main" id="{78F94364-9AB3-F425-C59C-911B1D6E89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50">
                <a:extLst>
                  <a:ext uri="{FF2B5EF4-FFF2-40B4-BE49-F238E27FC236}">
                    <a16:creationId xmlns:a16="http://schemas.microsoft.com/office/drawing/2014/main" id="{B51A0913-C27E-6068-76A0-F9AEF6EE292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50">
                <a:extLst>
                  <a:ext uri="{FF2B5EF4-FFF2-40B4-BE49-F238E27FC236}">
                    <a16:creationId xmlns:a16="http://schemas.microsoft.com/office/drawing/2014/main" id="{FCEA5AAF-C8D9-A269-3827-8A516FF48CD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50">
                <a:extLst>
                  <a:ext uri="{FF2B5EF4-FFF2-40B4-BE49-F238E27FC236}">
                    <a16:creationId xmlns:a16="http://schemas.microsoft.com/office/drawing/2014/main" id="{4FD528B4-B87E-EA34-959D-A67743009B2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50">
                <a:extLst>
                  <a:ext uri="{FF2B5EF4-FFF2-40B4-BE49-F238E27FC236}">
                    <a16:creationId xmlns:a16="http://schemas.microsoft.com/office/drawing/2014/main" id="{EB0A0180-764A-523A-B853-612C638035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50">
                <a:extLst>
                  <a:ext uri="{FF2B5EF4-FFF2-40B4-BE49-F238E27FC236}">
                    <a16:creationId xmlns:a16="http://schemas.microsoft.com/office/drawing/2014/main" id="{E670EBA6-00F3-0611-3DAD-D8B7E599842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3;p50">
                <a:extLst>
                  <a:ext uri="{FF2B5EF4-FFF2-40B4-BE49-F238E27FC236}">
                    <a16:creationId xmlns:a16="http://schemas.microsoft.com/office/drawing/2014/main" id="{E21324BA-7A37-DB0A-57E4-62A16FFEE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4;p50">
                <a:extLst>
                  <a:ext uri="{FF2B5EF4-FFF2-40B4-BE49-F238E27FC236}">
                    <a16:creationId xmlns:a16="http://schemas.microsoft.com/office/drawing/2014/main" id="{8C59A2F3-BECD-3668-EAEB-378323A9BCC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60;p50">
            <a:extLst>
              <a:ext uri="{FF2B5EF4-FFF2-40B4-BE49-F238E27FC236}">
                <a16:creationId xmlns:a16="http://schemas.microsoft.com/office/drawing/2014/main" id="{75CED60E-F478-0205-EDA2-18341A8041EA}"/>
              </a:ext>
            </a:extLst>
          </p:cNvPr>
          <p:cNvGrpSpPr/>
          <p:nvPr/>
        </p:nvGrpSpPr>
        <p:grpSpPr>
          <a:xfrm>
            <a:off x="1268002" y="3204317"/>
            <a:ext cx="371421" cy="369332"/>
            <a:chOff x="6506504" y="937343"/>
            <a:chExt cx="744273" cy="793950"/>
          </a:xfrm>
        </p:grpSpPr>
        <p:sp>
          <p:nvSpPr>
            <p:cNvPr id="26" name="Google Shape;1061;p50">
              <a:extLst>
                <a:ext uri="{FF2B5EF4-FFF2-40B4-BE49-F238E27FC236}">
                  <a16:creationId xmlns:a16="http://schemas.microsoft.com/office/drawing/2014/main" id="{6BD8DEBD-2AC6-7093-6D2B-8850637EEA2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2;p50">
              <a:extLst>
                <a:ext uri="{FF2B5EF4-FFF2-40B4-BE49-F238E27FC236}">
                  <a16:creationId xmlns:a16="http://schemas.microsoft.com/office/drawing/2014/main" id="{7BDC2BE1-B17C-D60E-A9E4-20FCC9B2E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3;p50">
              <a:extLst>
                <a:ext uri="{FF2B5EF4-FFF2-40B4-BE49-F238E27FC236}">
                  <a16:creationId xmlns:a16="http://schemas.microsoft.com/office/drawing/2014/main" id="{D597D963-19FB-EF65-323D-C62589FE332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1064;p50">
              <a:extLst>
                <a:ext uri="{FF2B5EF4-FFF2-40B4-BE49-F238E27FC236}">
                  <a16:creationId xmlns:a16="http://schemas.microsoft.com/office/drawing/2014/main" id="{44B75566-7BD0-2BA0-3432-7A7107B6F61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0" name="Google Shape;1065;p50">
                <a:extLst>
                  <a:ext uri="{FF2B5EF4-FFF2-40B4-BE49-F238E27FC236}">
                    <a16:creationId xmlns:a16="http://schemas.microsoft.com/office/drawing/2014/main" id="{6D6A59FE-3D58-7E1D-C263-1BB64959643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6;p50">
                <a:extLst>
                  <a:ext uri="{FF2B5EF4-FFF2-40B4-BE49-F238E27FC236}">
                    <a16:creationId xmlns:a16="http://schemas.microsoft.com/office/drawing/2014/main" id="{E2C418BC-50F2-9015-2F47-A5D874F77C0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67;p50">
                <a:extLst>
                  <a:ext uri="{FF2B5EF4-FFF2-40B4-BE49-F238E27FC236}">
                    <a16:creationId xmlns:a16="http://schemas.microsoft.com/office/drawing/2014/main" id="{22379493-6570-0A60-0245-3AB2584151C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8;p50">
                <a:extLst>
                  <a:ext uri="{FF2B5EF4-FFF2-40B4-BE49-F238E27FC236}">
                    <a16:creationId xmlns:a16="http://schemas.microsoft.com/office/drawing/2014/main" id="{970A2173-600B-CD86-4A6E-CDB93FF08FDA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9;p50">
                <a:extLst>
                  <a:ext uri="{FF2B5EF4-FFF2-40B4-BE49-F238E27FC236}">
                    <a16:creationId xmlns:a16="http://schemas.microsoft.com/office/drawing/2014/main" id="{4F18A221-6AB5-3407-3F83-214C09E63B8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0;p50">
                <a:extLst>
                  <a:ext uri="{FF2B5EF4-FFF2-40B4-BE49-F238E27FC236}">
                    <a16:creationId xmlns:a16="http://schemas.microsoft.com/office/drawing/2014/main" id="{81077226-40A7-564B-3E1D-B132B9AF46A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1;p50">
                <a:extLst>
                  <a:ext uri="{FF2B5EF4-FFF2-40B4-BE49-F238E27FC236}">
                    <a16:creationId xmlns:a16="http://schemas.microsoft.com/office/drawing/2014/main" id="{DCB6F8A2-B7D9-8F5E-767D-347EE5D7B48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72;p50">
                <a:extLst>
                  <a:ext uri="{FF2B5EF4-FFF2-40B4-BE49-F238E27FC236}">
                    <a16:creationId xmlns:a16="http://schemas.microsoft.com/office/drawing/2014/main" id="{7F4ED8B9-2262-D758-EA5E-1258BBC2DE5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73;p50">
                <a:extLst>
                  <a:ext uri="{FF2B5EF4-FFF2-40B4-BE49-F238E27FC236}">
                    <a16:creationId xmlns:a16="http://schemas.microsoft.com/office/drawing/2014/main" id="{AAE0559E-D1E5-546F-728F-A34EBF81F3A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74;p50">
                <a:extLst>
                  <a:ext uri="{FF2B5EF4-FFF2-40B4-BE49-F238E27FC236}">
                    <a16:creationId xmlns:a16="http://schemas.microsoft.com/office/drawing/2014/main" id="{EC2A41D9-519F-88F6-BC12-C373AB56EC14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9B2C9BB-1B2E-C87E-A0CA-723652B4F23E}"/>
              </a:ext>
            </a:extLst>
          </p:cNvPr>
          <p:cNvSpPr txBox="1"/>
          <p:nvPr/>
        </p:nvSpPr>
        <p:spPr>
          <a:xfrm>
            <a:off x="1719296" y="3185543"/>
            <a:ext cx="5705408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Lottery-like stock:</a:t>
            </a:r>
            <a:r>
              <a:rPr lang="en-US" altLang="zh-CN" dirty="0">
                <a:latin typeface="Rockwell" panose="02060603020205020403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Stocks that have a relatively small probability of a large payoff.</a:t>
            </a:r>
            <a:r>
              <a:rPr lang="zh-CN" altLang="zh-CN" dirty="0">
                <a:latin typeface="Rockwell" panose="02060603020205020403" pitchFamily="18" charset="0"/>
              </a:rPr>
              <a:t> </a:t>
            </a:r>
            <a:endParaRPr kumimoji="1" lang="en-US" altLang="zh-CN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endParaRPr kumimoji="1" lang="en-US" altLang="zh-CN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9" y="80093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Characteristics</a:t>
            </a:r>
            <a:endParaRPr kumimoji="1" lang="zh-CN" altLang="en-US" sz="1800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0" name="Google Shape;1060;p50">
            <a:extLst>
              <a:ext uri="{FF2B5EF4-FFF2-40B4-BE49-F238E27FC236}">
                <a16:creationId xmlns:a16="http://schemas.microsoft.com/office/drawing/2014/main" id="{766293E4-5CC1-7177-320C-EB5EC51773C2}"/>
              </a:ext>
            </a:extLst>
          </p:cNvPr>
          <p:cNvGrpSpPr/>
          <p:nvPr/>
        </p:nvGrpSpPr>
        <p:grpSpPr>
          <a:xfrm>
            <a:off x="1092163" y="1841430"/>
            <a:ext cx="371421" cy="369332"/>
            <a:chOff x="6506504" y="937343"/>
            <a:chExt cx="744273" cy="793950"/>
          </a:xfrm>
        </p:grpSpPr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BA2BBCCB-61AF-441C-74DA-34B4A622174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7812C1E1-3541-7305-657A-98047F00DC0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6837EC7-C836-998A-24C0-8E81F62B0AC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064;p50">
              <a:extLst>
                <a:ext uri="{FF2B5EF4-FFF2-40B4-BE49-F238E27FC236}">
                  <a16:creationId xmlns:a16="http://schemas.microsoft.com/office/drawing/2014/main" id="{9B3C05BC-07C8-18F4-C358-536655A7A9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1065;p50">
                <a:extLst>
                  <a:ext uri="{FF2B5EF4-FFF2-40B4-BE49-F238E27FC236}">
                    <a16:creationId xmlns:a16="http://schemas.microsoft.com/office/drawing/2014/main" id="{776A4406-B0D7-98DE-86E5-042D3CC5C9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50">
                <a:extLst>
                  <a:ext uri="{FF2B5EF4-FFF2-40B4-BE49-F238E27FC236}">
                    <a16:creationId xmlns:a16="http://schemas.microsoft.com/office/drawing/2014/main" id="{D52D6C55-0E3C-D9A7-E7B3-5B89217B3D3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50">
                <a:extLst>
                  <a:ext uri="{FF2B5EF4-FFF2-40B4-BE49-F238E27FC236}">
                    <a16:creationId xmlns:a16="http://schemas.microsoft.com/office/drawing/2014/main" id="{78F94364-9AB3-F425-C59C-911B1D6E89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50">
                <a:extLst>
                  <a:ext uri="{FF2B5EF4-FFF2-40B4-BE49-F238E27FC236}">
                    <a16:creationId xmlns:a16="http://schemas.microsoft.com/office/drawing/2014/main" id="{B51A0913-C27E-6068-76A0-F9AEF6EE292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50">
                <a:extLst>
                  <a:ext uri="{FF2B5EF4-FFF2-40B4-BE49-F238E27FC236}">
                    <a16:creationId xmlns:a16="http://schemas.microsoft.com/office/drawing/2014/main" id="{FCEA5AAF-C8D9-A269-3827-8A516FF48CD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50">
                <a:extLst>
                  <a:ext uri="{FF2B5EF4-FFF2-40B4-BE49-F238E27FC236}">
                    <a16:creationId xmlns:a16="http://schemas.microsoft.com/office/drawing/2014/main" id="{4FD528B4-B87E-EA34-959D-A67743009B2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50">
                <a:extLst>
                  <a:ext uri="{FF2B5EF4-FFF2-40B4-BE49-F238E27FC236}">
                    <a16:creationId xmlns:a16="http://schemas.microsoft.com/office/drawing/2014/main" id="{EB0A0180-764A-523A-B853-612C638035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50">
                <a:extLst>
                  <a:ext uri="{FF2B5EF4-FFF2-40B4-BE49-F238E27FC236}">
                    <a16:creationId xmlns:a16="http://schemas.microsoft.com/office/drawing/2014/main" id="{E670EBA6-00F3-0611-3DAD-D8B7E599842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3;p50">
                <a:extLst>
                  <a:ext uri="{FF2B5EF4-FFF2-40B4-BE49-F238E27FC236}">
                    <a16:creationId xmlns:a16="http://schemas.microsoft.com/office/drawing/2014/main" id="{E21324BA-7A37-DB0A-57E4-62A16FFEE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4;p50">
                <a:extLst>
                  <a:ext uri="{FF2B5EF4-FFF2-40B4-BE49-F238E27FC236}">
                    <a16:creationId xmlns:a16="http://schemas.microsoft.com/office/drawing/2014/main" id="{8C59A2F3-BECD-3668-EAEB-378323A9BCC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60;p50">
            <a:extLst>
              <a:ext uri="{FF2B5EF4-FFF2-40B4-BE49-F238E27FC236}">
                <a16:creationId xmlns:a16="http://schemas.microsoft.com/office/drawing/2014/main" id="{75CED60E-F478-0205-EDA2-18341A8041EA}"/>
              </a:ext>
            </a:extLst>
          </p:cNvPr>
          <p:cNvGrpSpPr/>
          <p:nvPr/>
        </p:nvGrpSpPr>
        <p:grpSpPr>
          <a:xfrm>
            <a:off x="1092163" y="3312483"/>
            <a:ext cx="371421" cy="369332"/>
            <a:chOff x="6506504" y="937343"/>
            <a:chExt cx="744273" cy="793950"/>
          </a:xfrm>
        </p:grpSpPr>
        <p:sp>
          <p:nvSpPr>
            <p:cNvPr id="26" name="Google Shape;1061;p50">
              <a:extLst>
                <a:ext uri="{FF2B5EF4-FFF2-40B4-BE49-F238E27FC236}">
                  <a16:creationId xmlns:a16="http://schemas.microsoft.com/office/drawing/2014/main" id="{6BD8DEBD-2AC6-7093-6D2B-8850637EEA2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2;p50">
              <a:extLst>
                <a:ext uri="{FF2B5EF4-FFF2-40B4-BE49-F238E27FC236}">
                  <a16:creationId xmlns:a16="http://schemas.microsoft.com/office/drawing/2014/main" id="{7BDC2BE1-B17C-D60E-A9E4-20FCC9B2E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3;p50">
              <a:extLst>
                <a:ext uri="{FF2B5EF4-FFF2-40B4-BE49-F238E27FC236}">
                  <a16:creationId xmlns:a16="http://schemas.microsoft.com/office/drawing/2014/main" id="{D597D963-19FB-EF65-323D-C62589FE332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1064;p50">
              <a:extLst>
                <a:ext uri="{FF2B5EF4-FFF2-40B4-BE49-F238E27FC236}">
                  <a16:creationId xmlns:a16="http://schemas.microsoft.com/office/drawing/2014/main" id="{44B75566-7BD0-2BA0-3432-7A7107B6F61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0" name="Google Shape;1065;p50">
                <a:extLst>
                  <a:ext uri="{FF2B5EF4-FFF2-40B4-BE49-F238E27FC236}">
                    <a16:creationId xmlns:a16="http://schemas.microsoft.com/office/drawing/2014/main" id="{6D6A59FE-3D58-7E1D-C263-1BB64959643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6;p50">
                <a:extLst>
                  <a:ext uri="{FF2B5EF4-FFF2-40B4-BE49-F238E27FC236}">
                    <a16:creationId xmlns:a16="http://schemas.microsoft.com/office/drawing/2014/main" id="{E2C418BC-50F2-9015-2F47-A5D874F77C0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67;p50">
                <a:extLst>
                  <a:ext uri="{FF2B5EF4-FFF2-40B4-BE49-F238E27FC236}">
                    <a16:creationId xmlns:a16="http://schemas.microsoft.com/office/drawing/2014/main" id="{22379493-6570-0A60-0245-3AB2584151C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8;p50">
                <a:extLst>
                  <a:ext uri="{FF2B5EF4-FFF2-40B4-BE49-F238E27FC236}">
                    <a16:creationId xmlns:a16="http://schemas.microsoft.com/office/drawing/2014/main" id="{970A2173-600B-CD86-4A6E-CDB93FF08FDA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9;p50">
                <a:extLst>
                  <a:ext uri="{FF2B5EF4-FFF2-40B4-BE49-F238E27FC236}">
                    <a16:creationId xmlns:a16="http://schemas.microsoft.com/office/drawing/2014/main" id="{4F18A221-6AB5-3407-3F83-214C09E63B8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0;p50">
                <a:extLst>
                  <a:ext uri="{FF2B5EF4-FFF2-40B4-BE49-F238E27FC236}">
                    <a16:creationId xmlns:a16="http://schemas.microsoft.com/office/drawing/2014/main" id="{81077226-40A7-564B-3E1D-B132B9AF46A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1;p50">
                <a:extLst>
                  <a:ext uri="{FF2B5EF4-FFF2-40B4-BE49-F238E27FC236}">
                    <a16:creationId xmlns:a16="http://schemas.microsoft.com/office/drawing/2014/main" id="{DCB6F8A2-B7D9-8F5E-767D-347EE5D7B48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72;p50">
                <a:extLst>
                  <a:ext uri="{FF2B5EF4-FFF2-40B4-BE49-F238E27FC236}">
                    <a16:creationId xmlns:a16="http://schemas.microsoft.com/office/drawing/2014/main" id="{7F4ED8B9-2262-D758-EA5E-1258BBC2DE5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73;p50">
                <a:extLst>
                  <a:ext uri="{FF2B5EF4-FFF2-40B4-BE49-F238E27FC236}">
                    <a16:creationId xmlns:a16="http://schemas.microsoft.com/office/drawing/2014/main" id="{AAE0559E-D1E5-546F-728F-A34EBF81F3A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74;p50">
                <a:extLst>
                  <a:ext uri="{FF2B5EF4-FFF2-40B4-BE49-F238E27FC236}">
                    <a16:creationId xmlns:a16="http://schemas.microsoft.com/office/drawing/2014/main" id="{EC2A41D9-519F-88F6-BC12-C373AB56EC14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305A5A9D-5FDE-D759-8AC1-9DDE0526DDDC}"/>
              </a:ext>
            </a:extLst>
          </p:cNvPr>
          <p:cNvSpPr txBox="1"/>
          <p:nvPr/>
        </p:nvSpPr>
        <p:spPr>
          <a:xfrm>
            <a:off x="1470445" y="1825840"/>
            <a:ext cx="6538970" cy="74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Potential investors: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Poorly diversified yet risk-averse investors who prefer lottery-like assets.</a:t>
            </a:r>
            <a:endParaRPr lang="zh-CN" altLang="zh-CN" dirty="0">
              <a:latin typeface="Rockwell" panose="02060603020205020403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ED907F-95A2-0FE9-A289-F7FF078F2D0C}"/>
              </a:ext>
            </a:extLst>
          </p:cNvPr>
          <p:cNvSpPr txBox="1"/>
          <p:nvPr/>
        </p:nvSpPr>
        <p:spPr>
          <a:xfrm>
            <a:off x="1470445" y="3312483"/>
            <a:ext cx="6234399" cy="74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Stock Characteristics: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Stocks with extreme positive returns are small and illiquid on average.</a:t>
            </a:r>
            <a:endParaRPr lang="zh-CN" altLang="zh-C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Result &amp; Explanation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4BAD17-496A-9EB3-B113-B73C51EA93AC}"/>
              </a:ext>
            </a:extLst>
          </p:cNvPr>
          <p:cNvSpPr txBox="1"/>
          <p:nvPr/>
        </p:nvSpPr>
        <p:spPr>
          <a:xfrm>
            <a:off x="1053619" y="2774312"/>
            <a:ext cx="24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Investors may be willing to pay more for stocks that exhibit extreme positive returns.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grpSp>
        <p:nvGrpSpPr>
          <p:cNvPr id="36" name="Google Shape;1060;p50">
            <a:extLst>
              <a:ext uri="{FF2B5EF4-FFF2-40B4-BE49-F238E27FC236}">
                <a16:creationId xmlns:a16="http://schemas.microsoft.com/office/drawing/2014/main" id="{AF796CA0-3889-768D-0BA8-122A0D27D4BD}"/>
              </a:ext>
            </a:extLst>
          </p:cNvPr>
          <p:cNvGrpSpPr/>
          <p:nvPr/>
        </p:nvGrpSpPr>
        <p:grpSpPr>
          <a:xfrm>
            <a:off x="564644" y="2782819"/>
            <a:ext cx="460705" cy="491455"/>
            <a:chOff x="6506504" y="937343"/>
            <a:chExt cx="744273" cy="793950"/>
          </a:xfrm>
        </p:grpSpPr>
        <p:sp>
          <p:nvSpPr>
            <p:cNvPr id="37" name="Google Shape;1061;p50">
              <a:extLst>
                <a:ext uri="{FF2B5EF4-FFF2-40B4-BE49-F238E27FC236}">
                  <a16:creationId xmlns:a16="http://schemas.microsoft.com/office/drawing/2014/main" id="{8F3BEDCF-4A8E-9076-8C37-8597D67CE64B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62;p50">
              <a:extLst>
                <a:ext uri="{FF2B5EF4-FFF2-40B4-BE49-F238E27FC236}">
                  <a16:creationId xmlns:a16="http://schemas.microsoft.com/office/drawing/2014/main" id="{87C0EA43-7350-A2E3-FBBC-6A007DBB9CC3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63;p50">
              <a:extLst>
                <a:ext uri="{FF2B5EF4-FFF2-40B4-BE49-F238E27FC236}">
                  <a16:creationId xmlns:a16="http://schemas.microsoft.com/office/drawing/2014/main" id="{C3DCBB2A-350C-36A9-3E4A-574B3F20D03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1064;p50">
              <a:extLst>
                <a:ext uri="{FF2B5EF4-FFF2-40B4-BE49-F238E27FC236}">
                  <a16:creationId xmlns:a16="http://schemas.microsoft.com/office/drawing/2014/main" id="{A5A948BA-AD95-52A7-A97E-7DC844BF05BF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1" name="Google Shape;1065;p50">
                <a:extLst>
                  <a:ext uri="{FF2B5EF4-FFF2-40B4-BE49-F238E27FC236}">
                    <a16:creationId xmlns:a16="http://schemas.microsoft.com/office/drawing/2014/main" id="{C7CE016C-25BE-4CF2-A888-228DCECAE09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66;p50">
                <a:extLst>
                  <a:ext uri="{FF2B5EF4-FFF2-40B4-BE49-F238E27FC236}">
                    <a16:creationId xmlns:a16="http://schemas.microsoft.com/office/drawing/2014/main" id="{A7CA666A-E415-0719-F1A1-C9FB3BEF8D6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67;p50">
                <a:extLst>
                  <a:ext uri="{FF2B5EF4-FFF2-40B4-BE49-F238E27FC236}">
                    <a16:creationId xmlns:a16="http://schemas.microsoft.com/office/drawing/2014/main" id="{EB244820-3853-821E-5ADC-2F93E299516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68;p50">
                <a:extLst>
                  <a:ext uri="{FF2B5EF4-FFF2-40B4-BE49-F238E27FC236}">
                    <a16:creationId xmlns:a16="http://schemas.microsoft.com/office/drawing/2014/main" id="{E824CA85-0989-38C5-646E-8F4D3AE250E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69;p50">
                <a:extLst>
                  <a:ext uri="{FF2B5EF4-FFF2-40B4-BE49-F238E27FC236}">
                    <a16:creationId xmlns:a16="http://schemas.microsoft.com/office/drawing/2014/main" id="{4108A34B-3900-B2D9-B8BE-5D392379897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70;p50">
                <a:extLst>
                  <a:ext uri="{FF2B5EF4-FFF2-40B4-BE49-F238E27FC236}">
                    <a16:creationId xmlns:a16="http://schemas.microsoft.com/office/drawing/2014/main" id="{1AE97418-E0C9-AB7F-0D0B-8B1EB29521C0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71;p50">
                <a:extLst>
                  <a:ext uri="{FF2B5EF4-FFF2-40B4-BE49-F238E27FC236}">
                    <a16:creationId xmlns:a16="http://schemas.microsoft.com/office/drawing/2014/main" id="{A5AE6BEC-C51A-14EC-D94C-9028093FB88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72;p50">
                <a:extLst>
                  <a:ext uri="{FF2B5EF4-FFF2-40B4-BE49-F238E27FC236}">
                    <a16:creationId xmlns:a16="http://schemas.microsoft.com/office/drawing/2014/main" id="{1B2F1260-3EBF-EB15-F8B5-615529424851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73;p50">
                <a:extLst>
                  <a:ext uri="{FF2B5EF4-FFF2-40B4-BE49-F238E27FC236}">
                    <a16:creationId xmlns:a16="http://schemas.microsoft.com/office/drawing/2014/main" id="{8DD48D7F-BFD2-C197-F204-0213ED6F113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074;p50">
                <a:extLst>
                  <a:ext uri="{FF2B5EF4-FFF2-40B4-BE49-F238E27FC236}">
                    <a16:creationId xmlns:a16="http://schemas.microsoft.com/office/drawing/2014/main" id="{D76B42CB-5772-B382-C5F1-0A83AB5EF39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E25A33BC-920F-9C17-DBF7-C41B55F0A912}"/>
              </a:ext>
            </a:extLst>
          </p:cNvPr>
          <p:cNvSpPr/>
          <p:nvPr/>
        </p:nvSpPr>
        <p:spPr>
          <a:xfrm>
            <a:off x="3553841" y="2255727"/>
            <a:ext cx="316956" cy="16431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DF3EB9-F42D-35B2-25F6-D12869B65E26}"/>
              </a:ext>
            </a:extLst>
          </p:cNvPr>
          <p:cNvSpPr txBox="1"/>
          <p:nvPr/>
        </p:nvSpPr>
        <p:spPr>
          <a:xfrm>
            <a:off x="4064605" y="2101838"/>
            <a:ext cx="476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Rockwell" panose="02060603020205020403" pitchFamily="18" charset="0"/>
              </a:rPr>
              <a:t>Cumulative prospect theory</a:t>
            </a:r>
            <a:r>
              <a:rPr lang="en-US" altLang="zh-CN" dirty="0">
                <a:latin typeface="Rockwell" panose="02060603020205020403" pitchFamily="18" charset="0"/>
              </a:rPr>
              <a:t>(Barberis and Huang, 2008)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E7A8418-DF90-F1C9-A9AA-434A709758D2}"/>
              </a:ext>
            </a:extLst>
          </p:cNvPr>
          <p:cNvSpPr txBox="1"/>
          <p:nvPr/>
        </p:nvSpPr>
        <p:spPr>
          <a:xfrm>
            <a:off x="4223631" y="2612019"/>
            <a:ext cx="4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Rockwell" panose="02060603020205020403" pitchFamily="18" charset="0"/>
              </a:rPr>
              <a:t>“Errors in the probability weighting of investors cause them to over-value stocks that have a small probability of a large positive return.”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C0AA89-8A98-A4C2-7B3B-3B0EB2817E25}"/>
              </a:ext>
            </a:extLst>
          </p:cNvPr>
          <p:cNvSpPr txBox="1"/>
          <p:nvPr/>
        </p:nvSpPr>
        <p:spPr>
          <a:xfrm>
            <a:off x="4064605" y="3714166"/>
            <a:ext cx="452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Rockwell" panose="02060603020205020403" pitchFamily="18" charset="0"/>
              </a:rPr>
              <a:t>Optimal beliefs framework</a:t>
            </a:r>
            <a:r>
              <a:rPr lang="en-US" altLang="zh-CN" dirty="0">
                <a:latin typeface="Rockwell" panose="02060603020205020403" pitchFamily="18" charset="0"/>
              </a:rPr>
              <a:t>(Brunnermeier, Gollier and Parker, 2007)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160EBF7-5850-5125-18C9-5934225BC3AC}"/>
              </a:ext>
            </a:extLst>
          </p:cNvPr>
          <p:cNvSpPr txBox="1"/>
          <p:nvPr/>
        </p:nvSpPr>
        <p:spPr>
          <a:xfrm>
            <a:off x="4243334" y="4237386"/>
            <a:ext cx="452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Rockwell" panose="02060603020205020403" pitchFamily="18" charset="0"/>
              </a:rPr>
              <a:t>“Agents optimally choose to distort their beliefs about future probabilities in order to maximize their current utility.”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27" name="Google Shape;154;p21">
            <a:extLst>
              <a:ext uri="{FF2B5EF4-FFF2-40B4-BE49-F238E27FC236}">
                <a16:creationId xmlns:a16="http://schemas.microsoft.com/office/drawing/2014/main" id="{4C90B4D3-DA28-F495-2F67-D3E438154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721" y="39659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grpSp>
        <p:nvGrpSpPr>
          <p:cNvPr id="26" name="Google Shape;1060;p50">
            <a:extLst>
              <a:ext uri="{FF2B5EF4-FFF2-40B4-BE49-F238E27FC236}">
                <a16:creationId xmlns:a16="http://schemas.microsoft.com/office/drawing/2014/main" id="{0BB60F8A-092F-4B90-6BAB-EACF50CD7108}"/>
              </a:ext>
            </a:extLst>
          </p:cNvPr>
          <p:cNvGrpSpPr/>
          <p:nvPr/>
        </p:nvGrpSpPr>
        <p:grpSpPr>
          <a:xfrm>
            <a:off x="593060" y="1610877"/>
            <a:ext cx="460705" cy="491455"/>
            <a:chOff x="6506504" y="937343"/>
            <a:chExt cx="744273" cy="793950"/>
          </a:xfrm>
        </p:grpSpPr>
        <p:sp>
          <p:nvSpPr>
            <p:cNvPr id="28" name="Google Shape;1061;p50">
              <a:extLst>
                <a:ext uri="{FF2B5EF4-FFF2-40B4-BE49-F238E27FC236}">
                  <a16:creationId xmlns:a16="http://schemas.microsoft.com/office/drawing/2014/main" id="{90F526BC-39C0-205C-FAE6-D778DEEB715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2;p50">
              <a:extLst>
                <a:ext uri="{FF2B5EF4-FFF2-40B4-BE49-F238E27FC236}">
                  <a16:creationId xmlns:a16="http://schemas.microsoft.com/office/drawing/2014/main" id="{BDEB6CC1-2685-471A-6E50-F6248608139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3;p50">
              <a:extLst>
                <a:ext uri="{FF2B5EF4-FFF2-40B4-BE49-F238E27FC236}">
                  <a16:creationId xmlns:a16="http://schemas.microsoft.com/office/drawing/2014/main" id="{D07A54B2-1539-91C7-47BB-7B841F75C3F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" name="Google Shape;1064;p50">
              <a:extLst>
                <a:ext uri="{FF2B5EF4-FFF2-40B4-BE49-F238E27FC236}">
                  <a16:creationId xmlns:a16="http://schemas.microsoft.com/office/drawing/2014/main" id="{F30CC964-1F9B-05E4-9DFA-4B269D756249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2" name="Google Shape;1065;p50">
                <a:extLst>
                  <a:ext uri="{FF2B5EF4-FFF2-40B4-BE49-F238E27FC236}">
                    <a16:creationId xmlns:a16="http://schemas.microsoft.com/office/drawing/2014/main" id="{060FB988-1F11-BFB8-8158-994981D34CA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6;p50">
                <a:extLst>
                  <a:ext uri="{FF2B5EF4-FFF2-40B4-BE49-F238E27FC236}">
                    <a16:creationId xmlns:a16="http://schemas.microsoft.com/office/drawing/2014/main" id="{622290C1-EFBB-7FE9-0FBB-4E09D867919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7;p50">
                <a:extLst>
                  <a:ext uri="{FF2B5EF4-FFF2-40B4-BE49-F238E27FC236}">
                    <a16:creationId xmlns:a16="http://schemas.microsoft.com/office/drawing/2014/main" id="{139E48A7-01A3-40B0-FEFB-6D95653BB2A3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068;p50">
                <a:extLst>
                  <a:ext uri="{FF2B5EF4-FFF2-40B4-BE49-F238E27FC236}">
                    <a16:creationId xmlns:a16="http://schemas.microsoft.com/office/drawing/2014/main" id="{EF79C5A7-05E3-A9E8-D42F-D4920486E3D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069;p50">
                <a:extLst>
                  <a:ext uri="{FF2B5EF4-FFF2-40B4-BE49-F238E27FC236}">
                    <a16:creationId xmlns:a16="http://schemas.microsoft.com/office/drawing/2014/main" id="{8FA9969B-0068-1ABB-F35C-B484C743617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070;p50">
                <a:extLst>
                  <a:ext uri="{FF2B5EF4-FFF2-40B4-BE49-F238E27FC236}">
                    <a16:creationId xmlns:a16="http://schemas.microsoft.com/office/drawing/2014/main" id="{3FA097FF-B403-7EB6-31AD-978FE061C38A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071;p50">
                <a:extLst>
                  <a:ext uri="{FF2B5EF4-FFF2-40B4-BE49-F238E27FC236}">
                    <a16:creationId xmlns:a16="http://schemas.microsoft.com/office/drawing/2014/main" id="{A4DFE167-8F85-E049-55B6-9558EC2939A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072;p50">
                <a:extLst>
                  <a:ext uri="{FF2B5EF4-FFF2-40B4-BE49-F238E27FC236}">
                    <a16:creationId xmlns:a16="http://schemas.microsoft.com/office/drawing/2014/main" id="{6307DA89-5F35-7D7A-DD8A-C9F1589BE80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073;p50">
                <a:extLst>
                  <a:ext uri="{FF2B5EF4-FFF2-40B4-BE49-F238E27FC236}">
                    <a16:creationId xmlns:a16="http://schemas.microsoft.com/office/drawing/2014/main" id="{9D941F62-EB1C-B3B7-A59D-04AD69D8FC0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074;p50">
                <a:extLst>
                  <a:ext uri="{FF2B5EF4-FFF2-40B4-BE49-F238E27FC236}">
                    <a16:creationId xmlns:a16="http://schemas.microsoft.com/office/drawing/2014/main" id="{59FBD3F3-747E-2BD4-148E-4D21CCFE6080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3B22F724-5E36-EA94-1F14-2B65FA20A311}"/>
              </a:ext>
            </a:extLst>
          </p:cNvPr>
          <p:cNvSpPr txBox="1"/>
          <p:nvPr/>
        </p:nvSpPr>
        <p:spPr>
          <a:xfrm>
            <a:off x="1053619" y="1725137"/>
            <a:ext cx="7678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There is a negative and significant relation between the maximum daily returns and expected stock returns.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89791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Data Collection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FDF0766-F33B-2DB9-4B98-90658B93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2352"/>
              </p:ext>
            </p:extLst>
          </p:nvPr>
        </p:nvGraphicFramePr>
        <p:xfrm>
          <a:off x="1270000" y="1571401"/>
          <a:ext cx="7051682" cy="28427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1062">
                  <a:extLst>
                    <a:ext uri="{9D8B030D-6E8A-4147-A177-3AD203B41FA5}">
                      <a16:colId xmlns:a16="http://schemas.microsoft.com/office/drawing/2014/main" val="3529077163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51276350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691648414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78616118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752094575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3288598932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2001825777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4194488796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739943063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2296362529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3300558546"/>
                    </a:ext>
                  </a:extLst>
                </a:gridCol>
              </a:tblGrid>
              <a:tr h="3495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P0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P1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P2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P3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P5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P7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30387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1980-01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1136531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1980-02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83346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1980-03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1097581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1980-04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101888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95606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2021-07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  <a:cs typeface="+mn-cs"/>
                          <a:sym typeface="Arial"/>
                        </a:rPr>
                        <a:t>365</a:t>
                      </a:r>
                      <a:endParaRPr lang="zh-CN" altLang="en-US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等线" panose="02010600030101010101" pitchFamily="2" charset="-122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17420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2021-08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365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07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8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Portfolio performance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116A-F6D5-05BD-9EF6-A5AE18A1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192" y="1362221"/>
            <a:ext cx="7811881" cy="348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917830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765</Words>
  <Application>Microsoft Macintosh PowerPoint</Application>
  <PresentationFormat>全屏显示(16:9)</PresentationFormat>
  <Paragraphs>304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Rockwell</vt:lpstr>
      <vt:lpstr>Arial</vt:lpstr>
      <vt:lpstr>Montserrat</vt:lpstr>
      <vt:lpstr>Muli</vt:lpstr>
      <vt:lpstr>CenturyGothic</vt:lpstr>
      <vt:lpstr>Base template</vt:lpstr>
      <vt:lpstr>Maximum Return</vt:lpstr>
      <vt:lpstr>Table of Content</vt:lpstr>
      <vt:lpstr>Maxret: Background Analysis</vt:lpstr>
      <vt:lpstr>1. Maxret: Background Analysis</vt:lpstr>
      <vt:lpstr>1. Maxret: Background Analysis</vt:lpstr>
      <vt:lpstr>1. Maxret: Background Analysis</vt:lpstr>
      <vt:lpstr>Maxret: Statistical Examination</vt:lpstr>
      <vt:lpstr>2. Maxret: Statistical Examination</vt:lpstr>
      <vt:lpstr>2. Maxret: Statistical Examination</vt:lpstr>
      <vt:lpstr>2. Maxret: Statistical Examination</vt:lpstr>
      <vt:lpstr>2. Maxret: Statistical Examination</vt:lpstr>
      <vt:lpstr>PowerPoint 演示文稿</vt:lpstr>
      <vt:lpstr>Investment Strategy</vt:lpstr>
      <vt:lpstr>3. Investment Strategy</vt:lpstr>
      <vt:lpstr>3. Investment Strategy</vt:lpstr>
      <vt:lpstr>PowerPoint 演示文稿</vt:lpstr>
      <vt:lpstr>3. Investment Strategy</vt:lpstr>
      <vt:lpstr>3. Investment Strategy</vt:lpstr>
      <vt:lpstr>3. Investment Strategy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Return</dc:title>
  <cp:lastModifiedBy>高 骏</cp:lastModifiedBy>
  <cp:revision>18</cp:revision>
  <dcterms:modified xsi:type="dcterms:W3CDTF">2022-06-23T14:03:19Z</dcterms:modified>
</cp:coreProperties>
</file>