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9" r:id="rId3"/>
    <p:sldId id="260" r:id="rId4"/>
    <p:sldId id="261" r:id="rId6"/>
    <p:sldId id="264" r:id="rId7"/>
    <p:sldId id="279" r:id="rId8"/>
    <p:sldId id="263" r:id="rId9"/>
    <p:sldId id="262" r:id="rId10"/>
    <p:sldId id="266" r:id="rId11"/>
    <p:sldId id="265" r:id="rId12"/>
    <p:sldId id="267" r:id="rId13"/>
    <p:sldId id="268" r:id="rId14"/>
    <p:sldId id="269" r:id="rId15"/>
    <p:sldId id="270" r:id="rId16"/>
    <p:sldId id="272" r:id="rId17"/>
    <p:sldId id="296" r:id="rId18"/>
    <p:sldId id="274" r:id="rId19"/>
    <p:sldId id="277" r:id="rId20"/>
    <p:sldId id="278" r:id="rId21"/>
    <p:sldId id="280" r:id="rId22"/>
    <p:sldId id="281" r:id="rId23"/>
    <p:sldId id="302" r:id="rId24"/>
    <p:sldId id="303" r:id="rId25"/>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24.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Offsetting </a:t>
            </a:r>
            <a:r>
              <a:rPr lang="zh-CN" altLang="en-US" dirty="0"/>
              <a:t>和</a:t>
            </a:r>
            <a:r>
              <a:rPr lang="en-US" altLang="zh-CN" dirty="0"/>
              <a:t>Engaging  </a:t>
            </a:r>
            <a:r>
              <a:rPr lang="zh-CN" altLang="en-US" dirty="0"/>
              <a:t>再确认一下</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9784CA1-DBD7-4D1A-B22F-5C6CCB6B534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vmlDrawing" Target="../drawings/vmlDrawing8.vml"/><Relationship Id="rId4" Type="http://schemas.openxmlformats.org/officeDocument/2006/relationships/slideLayout" Target="../slideLayouts/slideLayout1.xml"/><Relationship Id="rId3" Type="http://schemas.openxmlformats.org/officeDocument/2006/relationships/image" Target="../media/image1.emf"/><Relationship Id="rId2" Type="http://schemas.openxmlformats.org/officeDocument/2006/relationships/oleObject" Target="../embeddings/oleObject8.bin"/><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5.png"/><Relationship Id="rId7" Type="http://schemas.openxmlformats.org/officeDocument/2006/relationships/image" Target="../media/image4.png"/><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tags" Target="../tags/tag11.xml"/><Relationship Id="rId3" Type="http://schemas.openxmlformats.org/officeDocument/2006/relationships/image" Target="../media/image1.emf"/><Relationship Id="rId2" Type="http://schemas.openxmlformats.org/officeDocument/2006/relationships/oleObject" Target="../embeddings/oleObject9.bin"/><Relationship Id="rId11" Type="http://schemas.openxmlformats.org/officeDocument/2006/relationships/notesSlide" Target="../notesSlides/notesSlide8.xml"/><Relationship Id="rId10" Type="http://schemas.openxmlformats.org/officeDocument/2006/relationships/vmlDrawing" Target="../drawings/vmlDrawing9.v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1.xml"/><Relationship Id="rId3" Type="http://schemas.openxmlformats.org/officeDocument/2006/relationships/image" Target="../media/image1.emf"/><Relationship Id="rId2" Type="http://schemas.openxmlformats.org/officeDocument/2006/relationships/oleObject" Target="../embeddings/oleObject10.bin"/><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vmlDrawing" Target="../drawings/vmlDrawing11.vml"/><Relationship Id="rId6"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1.emf"/><Relationship Id="rId2" Type="http://schemas.openxmlformats.org/officeDocument/2006/relationships/oleObject" Target="../embeddings/oleObject11.bin"/><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vmlDrawing" Target="../drawings/vmlDrawing12.vml"/><Relationship Id="rId6"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1.emf"/><Relationship Id="rId2" Type="http://schemas.openxmlformats.org/officeDocument/2006/relationships/oleObject" Target="../embeddings/oleObject12.bin"/><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vmlDrawing" Target="../drawings/vmlDrawing13.vml"/><Relationship Id="rId4" Type="http://schemas.openxmlformats.org/officeDocument/2006/relationships/slideLayout" Target="../slideLayouts/slideLayout1.xml"/><Relationship Id="rId3" Type="http://schemas.openxmlformats.org/officeDocument/2006/relationships/image" Target="../media/image1.emf"/><Relationship Id="rId2" Type="http://schemas.openxmlformats.org/officeDocument/2006/relationships/oleObject" Target="../embeddings/oleObject13.bin"/><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vmlDrawing" Target="../drawings/vmlDrawing14.vml"/><Relationship Id="rId6" Type="http://schemas.openxmlformats.org/officeDocument/2006/relationships/slideLayout" Target="../slideLayouts/slideLayout1.xml"/><Relationship Id="rId5" Type="http://schemas.openxmlformats.org/officeDocument/2006/relationships/tags" Target="../tags/tag17.xml"/><Relationship Id="rId4" Type="http://schemas.openxmlformats.org/officeDocument/2006/relationships/image" Target="../media/image10.png"/><Relationship Id="rId3" Type="http://schemas.openxmlformats.org/officeDocument/2006/relationships/image" Target="../media/image1.emf"/><Relationship Id="rId2" Type="http://schemas.openxmlformats.org/officeDocument/2006/relationships/oleObject" Target="../embeddings/oleObject14.bin"/><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5" Type="http://schemas.openxmlformats.org/officeDocument/2006/relationships/vmlDrawing" Target="../drawings/vmlDrawing15.vml"/><Relationship Id="rId4" Type="http://schemas.openxmlformats.org/officeDocument/2006/relationships/slideLayout" Target="../slideLayouts/slideLayout1.xml"/><Relationship Id="rId3" Type="http://schemas.openxmlformats.org/officeDocument/2006/relationships/image" Target="../media/image1.emf"/><Relationship Id="rId2" Type="http://schemas.openxmlformats.org/officeDocument/2006/relationships/oleObject" Target="../embeddings/oleObject15.bin"/><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vmlDrawing" Target="../drawings/vmlDrawing16.vml"/><Relationship Id="rId6"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1.emf"/><Relationship Id="rId2" Type="http://schemas.openxmlformats.org/officeDocument/2006/relationships/oleObject" Target="../embeddings/oleObject16.bin"/><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vmlDrawing" Target="../drawings/vmlDrawing17.vml"/><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1.emf"/><Relationship Id="rId2" Type="http://schemas.openxmlformats.org/officeDocument/2006/relationships/oleObject" Target="../embeddings/oleObject17.bin"/><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vmlDrawing" Target="../drawings/vmlDrawing18.vml"/><Relationship Id="rId4" Type="http://schemas.openxmlformats.org/officeDocument/2006/relationships/slideLayout" Target="../slideLayouts/slideLayout1.xml"/><Relationship Id="rId3" Type="http://schemas.openxmlformats.org/officeDocument/2006/relationships/image" Target="../media/image1.emf"/><Relationship Id="rId2" Type="http://schemas.openxmlformats.org/officeDocument/2006/relationships/oleObject" Target="../embeddings/oleObject18.bin"/><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vmlDrawing" Target="../drawings/vmlDrawing19.vml"/><Relationship Id="rId4" Type="http://schemas.openxmlformats.org/officeDocument/2006/relationships/slideLayout" Target="../slideLayouts/slideLayout1.xml"/><Relationship Id="rId3" Type="http://schemas.openxmlformats.org/officeDocument/2006/relationships/image" Target="../media/image1.emf"/><Relationship Id="rId2" Type="http://schemas.openxmlformats.org/officeDocument/2006/relationships/oleObject" Target="../embeddings/oleObject19.bin"/><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vmlDrawing" Target="../drawings/vmlDrawing20.vml"/><Relationship Id="rId4" Type="http://schemas.openxmlformats.org/officeDocument/2006/relationships/slideLayout" Target="../slideLayouts/slideLayout1.xml"/><Relationship Id="rId3" Type="http://schemas.openxmlformats.org/officeDocument/2006/relationships/image" Target="../media/image1.emf"/><Relationship Id="rId2" Type="http://schemas.openxmlformats.org/officeDocument/2006/relationships/oleObject" Target="../embeddings/oleObject20.bin"/><Relationship Id="rId1" Type="http://schemas.openxmlformats.org/officeDocument/2006/relationships/tags" Target="../tags/tag23.xml"/></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1.xml"/><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vmlDrawing" Target="../drawings/vmlDrawing2.vml"/><Relationship Id="rId4" Type="http://schemas.openxmlformats.org/officeDocument/2006/relationships/slideLayout" Target="../slideLayouts/slideLayout1.xml"/><Relationship Id="rId3" Type="http://schemas.openxmlformats.org/officeDocument/2006/relationships/image" Target="../media/image1.emf"/><Relationship Id="rId2" Type="http://schemas.openxmlformats.org/officeDocument/2006/relationships/oleObject" Target="../embeddings/oleObject2.bin"/><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vmlDrawing" Target="../drawings/vmlDrawing3.vml"/><Relationship Id="rId5" Type="http://schemas.openxmlformats.org/officeDocument/2006/relationships/slideLayout" Target="../slideLayouts/slideLayout1.xml"/><Relationship Id="rId4" Type="http://schemas.openxmlformats.org/officeDocument/2006/relationships/tags" Target="../tags/tag4.xml"/><Relationship Id="rId3" Type="http://schemas.openxmlformats.org/officeDocument/2006/relationships/image" Target="../media/image1.emf"/><Relationship Id="rId2" Type="http://schemas.openxmlformats.org/officeDocument/2006/relationships/oleObject" Target="../embeddings/oleObject3.bin"/><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vmlDrawing" Target="../drawings/vmlDrawing4.vml"/><Relationship Id="rId4" Type="http://schemas.openxmlformats.org/officeDocument/2006/relationships/slideLayout" Target="../slideLayouts/slideLayout1.xml"/><Relationship Id="rId3" Type="http://schemas.openxmlformats.org/officeDocument/2006/relationships/image" Target="../media/image1.emf"/><Relationship Id="rId2" Type="http://schemas.openxmlformats.org/officeDocument/2006/relationships/oleObject" Target="../embeddings/oleObject4.bin"/><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vmlDrawing" Target="../drawings/vmlDrawing5.vml"/><Relationship Id="rId4" Type="http://schemas.openxmlformats.org/officeDocument/2006/relationships/slideLayout" Target="../slideLayouts/slideLayout1.xml"/><Relationship Id="rId3" Type="http://schemas.openxmlformats.org/officeDocument/2006/relationships/image" Target="../media/image1.emf"/><Relationship Id="rId2" Type="http://schemas.openxmlformats.org/officeDocument/2006/relationships/oleObject" Target="../embeddings/oleObject5.bin"/><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1.xml"/><Relationship Id="rId3" Type="http://schemas.openxmlformats.org/officeDocument/2006/relationships/image" Target="../media/image1.emf"/><Relationship Id="rId2" Type="http://schemas.openxmlformats.org/officeDocument/2006/relationships/oleObject" Target="../embeddings/oleObject6.bin"/><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vmlDrawing" Target="../drawings/vmlDrawing7.vml"/><Relationship Id="rId4" Type="http://schemas.openxmlformats.org/officeDocument/2006/relationships/slideLayout" Target="../slideLayouts/slideLayout1.xml"/><Relationship Id="rId3" Type="http://schemas.openxmlformats.org/officeDocument/2006/relationships/image" Target="../media/image1.emf"/><Relationship Id="rId2" Type="http://schemas.openxmlformats.org/officeDocument/2006/relationships/oleObject" Target="../embeddings/oleObject7.bin"/><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2240280"/>
            <a:ext cx="9754870" cy="2690495"/>
          </a:xfrm>
          <a:prstGeom prst="rect">
            <a:avLst/>
          </a:prstGeom>
          <a:solidFill>
            <a:srgbClr val="182093"/>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altLang="zh-CN" sz="3200"/>
          </a:p>
          <a:p>
            <a:pPr algn="l"/>
            <a:endParaRPr lang="en-US" altLang="zh-CN" sz="3200"/>
          </a:p>
        </p:txBody>
      </p:sp>
      <p:sp>
        <p:nvSpPr>
          <p:cNvPr id="20" name="矩形 19"/>
          <p:cNvSpPr/>
          <p:nvPr/>
        </p:nvSpPr>
        <p:spPr>
          <a:xfrm>
            <a:off x="313690" y="1362710"/>
            <a:ext cx="6432550" cy="2387600"/>
          </a:xfrm>
          <a:prstGeom prst="rect">
            <a:avLst/>
          </a:prstGeom>
          <a:solidFill>
            <a:srgbClr val="144875">
              <a:alpha val="97000"/>
            </a:srgb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en-US" altLang="zh-CN" sz="4800" dirty="0"/>
              <a:t>Event Study: </a:t>
            </a:r>
            <a:endParaRPr lang="en-US" altLang="zh-CN" sz="4800" dirty="0"/>
          </a:p>
          <a:p>
            <a:pPr algn="l"/>
            <a:r>
              <a:rPr lang="en-US" altLang="zh-CN" sz="4800" dirty="0"/>
              <a:t>Dividend Increase</a:t>
            </a:r>
            <a:endParaRPr lang="en-US" altLang="zh-CN" sz="4800" dirty="0"/>
          </a:p>
        </p:txBody>
      </p:sp>
      <p:sp>
        <p:nvSpPr>
          <p:cNvPr id="22" name="矩形 21"/>
          <p:cNvSpPr/>
          <p:nvPr/>
        </p:nvSpPr>
        <p:spPr>
          <a:xfrm>
            <a:off x="6174739" y="2521455"/>
            <a:ext cx="6475730" cy="3300730"/>
          </a:xfrm>
          <a:prstGeom prst="rect">
            <a:avLst/>
          </a:prstGeom>
          <a:solidFill>
            <a:srgbClr val="144875">
              <a:alpha val="64000"/>
            </a:srgb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altLang="zh-CN" sz="3200" dirty="0"/>
          </a:p>
        </p:txBody>
      </p:sp>
      <p:sp>
        <p:nvSpPr>
          <p:cNvPr id="23" name="文本框 22"/>
          <p:cNvSpPr txBox="1"/>
          <p:nvPr/>
        </p:nvSpPr>
        <p:spPr>
          <a:xfrm>
            <a:off x="6899107" y="2648326"/>
            <a:ext cx="3696335" cy="2676525"/>
          </a:xfrm>
          <a:prstGeom prst="rect">
            <a:avLst/>
          </a:prstGeom>
          <a:noFill/>
        </p:spPr>
        <p:txBody>
          <a:bodyPr wrap="none" rtlCol="0">
            <a:spAutoFit/>
          </a:bodyPr>
          <a:lstStyle/>
          <a:p>
            <a:pPr algn="l"/>
            <a:r>
              <a:rPr lang="en-US" altLang="zh-CN" sz="2400" dirty="0">
                <a:solidFill>
                  <a:schemeClr val="bg1"/>
                </a:solidFill>
              </a:rPr>
              <a:t>Group: SMRMJ</a:t>
            </a:r>
            <a:endParaRPr lang="en-US" altLang="zh-CN" sz="2400" dirty="0">
              <a:solidFill>
                <a:schemeClr val="bg1"/>
              </a:solidFill>
            </a:endParaRPr>
          </a:p>
          <a:p>
            <a:pPr algn="l"/>
            <a:r>
              <a:rPr lang="en-US" altLang="zh-CN" sz="2400" dirty="0">
                <a:solidFill>
                  <a:schemeClr val="bg1"/>
                </a:solidFill>
              </a:rPr>
              <a:t>GAO Jun 120090240</a:t>
            </a:r>
            <a:endParaRPr lang="en-US" altLang="zh-CN" sz="2400" dirty="0">
              <a:solidFill>
                <a:schemeClr val="bg1"/>
              </a:solidFill>
            </a:endParaRPr>
          </a:p>
          <a:p>
            <a:pPr algn="l"/>
            <a:r>
              <a:rPr lang="en-US" altLang="zh-CN" sz="2400" dirty="0">
                <a:solidFill>
                  <a:schemeClr val="bg1"/>
                </a:solidFill>
              </a:rPr>
              <a:t>LIU </a:t>
            </a:r>
            <a:r>
              <a:rPr lang="en-US" altLang="zh-CN" sz="2400" dirty="0" err="1">
                <a:solidFill>
                  <a:schemeClr val="bg1"/>
                </a:solidFill>
              </a:rPr>
              <a:t>Xinyu</a:t>
            </a:r>
            <a:r>
              <a:rPr lang="en-US" altLang="zh-CN" sz="2400" dirty="0">
                <a:solidFill>
                  <a:schemeClr val="bg1"/>
                </a:solidFill>
              </a:rPr>
              <a:t>  120020128</a:t>
            </a:r>
            <a:endParaRPr lang="en-US" altLang="zh-CN" sz="2400" dirty="0">
              <a:solidFill>
                <a:schemeClr val="bg1"/>
              </a:solidFill>
            </a:endParaRPr>
          </a:p>
          <a:p>
            <a:pPr algn="l"/>
            <a:r>
              <a:rPr lang="en-US" altLang="zh-CN" sz="2400" dirty="0">
                <a:solidFill>
                  <a:schemeClr val="bg1"/>
                </a:solidFill>
              </a:rPr>
              <a:t>MA Kexuan 120090651</a:t>
            </a:r>
            <a:endParaRPr lang="en-US" altLang="zh-CN" sz="2400" dirty="0">
              <a:solidFill>
                <a:schemeClr val="bg1"/>
              </a:solidFill>
            </a:endParaRPr>
          </a:p>
          <a:p>
            <a:pPr algn="l"/>
            <a:r>
              <a:rPr lang="en-US" altLang="zh-CN" sz="2400" dirty="0">
                <a:solidFill>
                  <a:schemeClr val="bg1"/>
                </a:solidFill>
              </a:rPr>
              <a:t>SHEN Hengyu 120090633</a:t>
            </a:r>
            <a:endParaRPr lang="en-US" altLang="zh-CN" sz="2400" dirty="0">
              <a:solidFill>
                <a:schemeClr val="bg1"/>
              </a:solidFill>
            </a:endParaRPr>
          </a:p>
          <a:p>
            <a:pPr algn="l"/>
            <a:r>
              <a:rPr lang="en-US" altLang="zh-CN" sz="2400" dirty="0">
                <a:solidFill>
                  <a:schemeClr val="bg1"/>
                </a:solidFill>
              </a:rPr>
              <a:t>ZHANG Haoshen 120090798</a:t>
            </a:r>
            <a:endParaRPr lang="en-US" altLang="zh-CN" sz="2400" dirty="0">
              <a:solidFill>
                <a:schemeClr val="bg1"/>
              </a:solidFill>
            </a:endParaRPr>
          </a:p>
          <a:p>
            <a:endParaRPr lang="en-US" altLang="zh-CN" sz="24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对象 20" hidden="1"/>
          <p:cNvGraphicFramePr>
            <a:graphicFrameLocks noChangeAspect="1"/>
          </p:cNvGraphicFramePr>
          <p:nvPr>
            <p:custDataLst>
              <p:tags r:id="rId1"/>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7220" name="think-cell 幻灯片" r:id="rId2" imgW="5715" imgH="5715" progId="TCLayout.ActiveDocument.1">
                  <p:embed/>
                </p:oleObj>
              </mc:Choice>
              <mc:Fallback>
                <p:oleObj name="think-cell 幻灯片" r:id="rId2" imgW="5715" imgH="5715" progId="TCLayout.ActiveDocument.1">
                  <p:embed/>
                  <p:pic>
                    <p:nvPicPr>
                      <p:cNvPr id="0" name="对象 20" hidden="1"/>
                      <p:cNvPicPr/>
                      <p:nvPr/>
                    </p:nvPicPr>
                    <p:blipFill>
                      <a:blip r:embed="rId3"/>
                      <a:stretch>
                        <a:fillRect/>
                      </a:stretch>
                    </p:blipFill>
                    <p:spPr>
                      <a:xfrm>
                        <a:off x="2118" y="2118"/>
                        <a:ext cx="2117" cy="2117"/>
                      </a:xfrm>
                      <a:prstGeom prst="rect">
                        <a:avLst/>
                      </a:prstGeom>
                    </p:spPr>
                  </p:pic>
                </p:oleObj>
              </mc:Fallback>
            </mc:AlternateContent>
          </a:graphicData>
        </a:graphic>
      </p:graphicFrame>
      <p:sp>
        <p:nvSpPr>
          <p:cNvPr id="23" name="Rectangle 7"/>
          <p:cNvSpPr>
            <a:spLocks noChangeArrowheads="1"/>
          </p:cNvSpPr>
          <p:nvPr/>
        </p:nvSpPr>
        <p:spPr bwMode="auto">
          <a:xfrm>
            <a:off x="530461" y="906130"/>
            <a:ext cx="11661540" cy="60959"/>
          </a:xfrm>
          <a:prstGeom prst="rect">
            <a:avLst/>
          </a:prstGeom>
          <a:solidFill>
            <a:srgbClr val="264171"/>
          </a:solidFill>
          <a:ln w="9525">
            <a:noFill/>
            <a:miter lim="800000"/>
          </a:ln>
          <a:effectLst/>
        </p:spPr>
        <p:txBody>
          <a:bodyPr wrap="none" anchor="ctr"/>
          <a:lstStyle/>
          <a:p>
            <a:pPr defTabSz="1219200">
              <a:buClr>
                <a:srgbClr val="000000"/>
              </a:buClr>
              <a:defRPr/>
            </a:pPr>
            <a:endParaRPr lang="zh-CN" altLang="en-US" sz="2135" kern="0" dirty="0">
              <a:solidFill>
                <a:prstClr val="white"/>
              </a:solidFill>
              <a:latin typeface="楷体" panose="02010609060101010101" pitchFamily="49" charset="-122"/>
              <a:ea typeface="楷体_GB2312" pitchFamily="49" charset="-122"/>
              <a:cs typeface="Arial" panose="020B0604020202020204" pitchFamily="34" charset="0"/>
              <a:sym typeface="Arial" panose="020B0604020202020204"/>
            </a:endParaRPr>
          </a:p>
        </p:txBody>
      </p:sp>
      <p:sp>
        <p:nvSpPr>
          <p:cNvPr id="29" name="object 3"/>
          <p:cNvSpPr/>
          <p:nvPr/>
        </p:nvSpPr>
        <p:spPr>
          <a:xfrm>
            <a:off x="1" y="152005"/>
            <a:ext cx="530460" cy="813979"/>
          </a:xfrm>
          <a:custGeom>
            <a:avLst/>
            <a:gdLst/>
            <a:ahLst/>
            <a:cxnLst/>
            <a:rect l="l" t="t" r="r" b="b"/>
            <a:pathLst>
              <a:path w="487680" h="693419">
                <a:moveTo>
                  <a:pt x="0" y="693419"/>
                </a:moveTo>
                <a:lnTo>
                  <a:pt x="487680" y="693419"/>
                </a:lnTo>
                <a:lnTo>
                  <a:pt x="487680" y="0"/>
                </a:lnTo>
                <a:lnTo>
                  <a:pt x="0" y="0"/>
                </a:lnTo>
                <a:lnTo>
                  <a:pt x="0" y="693419"/>
                </a:lnTo>
                <a:close/>
              </a:path>
            </a:pathLst>
          </a:custGeom>
          <a:solidFill>
            <a:srgbClr val="99CEE2"/>
          </a:solidFill>
        </p:spPr>
        <p:txBody>
          <a:bodyPr wrap="square" lIns="0" tIns="0" rIns="0" bIns="0" rtlCol="0"/>
          <a:lstStyle/>
          <a:p>
            <a:pPr defTabSz="1219200">
              <a:buClr>
                <a:srgbClr val="000000"/>
              </a:buClr>
              <a:defRPr/>
            </a:pPr>
            <a:endParaRPr sz="1865" kern="0">
              <a:solidFill>
                <a:srgbClr val="000000"/>
              </a:solidFill>
              <a:latin typeface="Arial" panose="020B0604020202020204"/>
              <a:cs typeface="Arial" panose="020B0604020202020204"/>
              <a:sym typeface="Arial" panose="020B0604020202020204"/>
            </a:endParaRPr>
          </a:p>
        </p:txBody>
      </p:sp>
      <p:sp>
        <p:nvSpPr>
          <p:cNvPr id="30" name="文本框 29"/>
          <p:cNvSpPr txBox="1"/>
          <p:nvPr/>
        </p:nvSpPr>
        <p:spPr>
          <a:xfrm>
            <a:off x="515845" y="396481"/>
            <a:ext cx="11842163" cy="911860"/>
          </a:xfrm>
          <a:prstGeom prst="rect">
            <a:avLst/>
          </a:prstGeom>
          <a:noFill/>
        </p:spPr>
        <p:txBody>
          <a:bodyPr wrap="square" rtlCol="0">
            <a:spAutoFit/>
          </a:bodyPr>
          <a:lstStyle/>
          <a:p>
            <a:pPr defTabSz="1219200">
              <a:buClr>
                <a:srgbClr val="000000"/>
              </a:buClr>
              <a:defRPr/>
            </a:pPr>
            <a:r>
              <a:rPr lang="en-US" altLang="zh-CN" sz="2665" b="1" kern="0" dirty="0">
                <a:solidFill>
                  <a:srgbClr val="000000"/>
                </a:solidFill>
                <a:latin typeface="Arial" panose="020B0604020202020204"/>
                <a:cs typeface="Arial" panose="020B0604020202020204"/>
                <a:sym typeface="+mn-ea"/>
              </a:rPr>
              <a:t>Generate normal return----Threshold for Regression</a:t>
            </a:r>
            <a:endParaRPr lang="en-US" altLang="zh-CN" sz="2665" b="1" kern="0" dirty="0">
              <a:solidFill>
                <a:srgbClr val="000000"/>
              </a:solidFill>
              <a:latin typeface="Arial" panose="020B0604020202020204"/>
              <a:cs typeface="Arial" panose="020B0604020202020204"/>
              <a:sym typeface="+mn-ea"/>
            </a:endParaRPr>
          </a:p>
          <a:p>
            <a:pPr defTabSz="1219200">
              <a:buClr>
                <a:srgbClr val="000000"/>
              </a:buClr>
              <a:defRPr/>
            </a:pPr>
            <a:endParaRPr lang="zh-CN" altLang="en-US" sz="2665" b="1" kern="0" dirty="0">
              <a:solidFill>
                <a:srgbClr val="000000"/>
              </a:solidFill>
              <a:latin typeface="Arial" panose="020B0604020202020204"/>
              <a:cs typeface="Arial" panose="020B0604020202020204"/>
              <a:sym typeface="Arial" panose="020B0604020202020204"/>
            </a:endParaRPr>
          </a:p>
        </p:txBody>
      </p:sp>
      <p:sp>
        <p:nvSpPr>
          <p:cNvPr id="20" name="object 4"/>
          <p:cNvSpPr/>
          <p:nvPr/>
        </p:nvSpPr>
        <p:spPr>
          <a:xfrm flipV="1">
            <a:off x="0" y="6326822"/>
            <a:ext cx="12192000" cy="147956"/>
          </a:xfrm>
          <a:custGeom>
            <a:avLst/>
            <a:gdLst/>
            <a:ahLst/>
            <a:cxnLst/>
            <a:rect l="l" t="t" r="r" b="b"/>
            <a:pathLst>
              <a:path w="12192000">
                <a:moveTo>
                  <a:pt x="0" y="0"/>
                </a:moveTo>
                <a:lnTo>
                  <a:pt x="12192000" y="0"/>
                </a:lnTo>
              </a:path>
            </a:pathLst>
          </a:custGeom>
          <a:ln w="9525">
            <a:solidFill>
              <a:schemeClr val="tx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2" name="object 7"/>
          <p:cNvSpPr txBox="1"/>
          <p:nvPr/>
        </p:nvSpPr>
        <p:spPr>
          <a:xfrm>
            <a:off x="2836445" y="6559754"/>
            <a:ext cx="125603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9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rPr>
              <a:t>Introduction</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sp>
        <p:nvSpPr>
          <p:cNvPr id="3" name="object 8"/>
          <p:cNvSpPr txBox="1"/>
          <p:nvPr/>
        </p:nvSpPr>
        <p:spPr>
          <a:xfrm>
            <a:off x="7318084" y="6549909"/>
            <a:ext cx="1646220" cy="196850"/>
          </a:xfrm>
          <a:prstGeom prst="rect">
            <a:avLst/>
          </a:prstGeom>
        </p:spPr>
        <p:txBody>
          <a:bodyPr vert="horz" wrap="square" lIns="0" tIns="12700" rIns="0" bIns="0" rtlCol="0">
            <a:spAutoFit/>
          </a:bodyPr>
          <a:lstStyle/>
          <a:p>
            <a:pPr algn="l"/>
            <a:r>
              <a:rPr lang="en-US" sz="1200" b="1" kern="0" spc="-5" noProof="0" dirty="0">
                <a:ln>
                  <a:noFill/>
                </a:ln>
                <a:solidFill>
                  <a:schemeClr val="bg1">
                    <a:lumMod val="65000"/>
                  </a:schemeClr>
                </a:solidFill>
                <a:effectLst/>
                <a:uLnTx/>
                <a:uFillTx/>
                <a:latin typeface="Arial" panose="020B0604020202020204"/>
                <a:cs typeface="Arial" panose="020B0604020202020204"/>
                <a:sym typeface="+mn-ea"/>
              </a:rPr>
              <a:t>Data visualization</a:t>
            </a:r>
            <a:endParaRPr kumimoji="0" lang="en-US" sz="1200" b="1" i="0" u="none" strike="noStrike" kern="0" cap="none" spc="-5" normalizeH="0" baseline="0" noProof="0" dirty="0">
              <a:ln>
                <a:noFill/>
              </a:ln>
              <a:solidFill>
                <a:schemeClr val="bg1">
                  <a:lumMod val="65000"/>
                </a:schemeClr>
              </a:solidFill>
              <a:effectLst/>
              <a:uLnTx/>
              <a:uFillTx/>
              <a:latin typeface="Arial" panose="020B0604020202020204"/>
              <a:cs typeface="Arial" panose="020B0604020202020204"/>
              <a:sym typeface="Arial" panose="020B0604020202020204"/>
            </a:endParaRPr>
          </a:p>
        </p:txBody>
      </p:sp>
      <p:sp>
        <p:nvSpPr>
          <p:cNvPr id="31" name="object 8"/>
          <p:cNvSpPr txBox="1"/>
          <p:nvPr/>
        </p:nvSpPr>
        <p:spPr>
          <a:xfrm>
            <a:off x="4820285" y="6553200"/>
            <a:ext cx="176022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lgn="ctr">
              <a:spcBef>
                <a:spcPts val="100"/>
              </a:spcBef>
              <a:defRPr sz="900" b="1" spc="-5">
                <a:solidFill>
                  <a:srgbClr val="7E7E7E"/>
                </a:solidFill>
              </a:defRPr>
            </a:lvl1pPr>
          </a:lstStyle>
          <a:p>
            <a:pPr algn="l"/>
            <a:r>
              <a:rPr lang="en-US" sz="1200" kern="0" spc="0" noProof="0" dirty="0">
                <a:ln>
                  <a:noFill/>
                </a:ln>
                <a:solidFill>
                  <a:schemeClr val="tx1"/>
                </a:solidFill>
                <a:effectLst/>
                <a:uLnTx/>
                <a:uFillTx/>
                <a:latin typeface="Arial Bold" panose="020B0604020202090204" charset="0"/>
                <a:cs typeface="Arial Bold" panose="020B0604020202090204" charset="0"/>
                <a:sym typeface="+mn-ea"/>
              </a:rPr>
              <a:t>Generate normal return</a:t>
            </a:r>
            <a:endParaRPr kumimoji="0" lang="en-US" sz="1200" b="1" i="0" u="none" strike="noStrike" kern="0" cap="none" spc="0" normalizeH="0" baseline="0" noProof="0" dirty="0">
              <a:ln>
                <a:noFill/>
              </a:ln>
              <a:solidFill>
                <a:schemeClr val="tx1"/>
              </a:solidFill>
              <a:effectLst/>
              <a:uLnTx/>
              <a:uFillTx/>
              <a:latin typeface="Arial Bold" panose="020B0604020202090204" charset="0"/>
              <a:cs typeface="Arial Bold" panose="020B0604020202090204" charset="0"/>
              <a:sym typeface="+mn-ea"/>
            </a:endParaRPr>
          </a:p>
        </p:txBody>
      </p:sp>
      <p:sp>
        <p:nvSpPr>
          <p:cNvPr id="33" name="object 8"/>
          <p:cNvSpPr txBox="1"/>
          <p:nvPr/>
        </p:nvSpPr>
        <p:spPr>
          <a:xfrm>
            <a:off x="9702165" y="6559550"/>
            <a:ext cx="187706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10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rPr>
              <a:t>Conclusion &amp; Discussion</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sp>
        <p:nvSpPr>
          <p:cNvPr id="38" name="object 7"/>
          <p:cNvSpPr txBox="1"/>
          <p:nvPr/>
        </p:nvSpPr>
        <p:spPr>
          <a:xfrm>
            <a:off x="1101046" y="6559754"/>
            <a:ext cx="125603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9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lang="en-US" sz="1200" b="1" kern="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rPr>
              <a:t>Content</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sp>
        <p:nvSpPr>
          <p:cNvPr id="8" name="文本框 7"/>
          <p:cNvSpPr txBox="1"/>
          <p:nvPr/>
        </p:nvSpPr>
        <p:spPr>
          <a:xfrm>
            <a:off x="530225" y="1387475"/>
            <a:ext cx="10554335" cy="4154170"/>
          </a:xfrm>
          <a:prstGeom prst="rect">
            <a:avLst/>
          </a:prstGeom>
          <a:noFill/>
        </p:spPr>
        <p:txBody>
          <a:bodyPr wrap="square" rtlCol="0">
            <a:spAutoFit/>
          </a:bodyPr>
          <a:p>
            <a:r>
              <a:rPr lang="en-US" sz="2200" b="1" kern="0" spc="13" dirty="0">
                <a:latin typeface="Arial" panose="020B0604020202020204" pitchFamily="34" charset="0"/>
                <a:cs typeface="Arial" panose="020B0604020202020204" pitchFamily="34" charset="0"/>
              </a:rPr>
              <a:t>Most companies have datapoint equal to 200 </a:t>
            </a:r>
            <a:r>
              <a:rPr lang="en-US" sz="2200" b="1" kern="0" spc="13" dirty="0">
                <a:latin typeface="Arial" panose="020B0604020202020204" pitchFamily="34" charset="0"/>
                <a:cs typeface="Arial" panose="020B0604020202020204" pitchFamily="34" charset="0"/>
              </a:rPr>
              <a:t>but some companies have missing datapoint. </a:t>
            </a:r>
            <a:endParaRPr lang="en-US" sz="2200" b="1" kern="0" spc="13" dirty="0">
              <a:latin typeface="Arial" panose="020B0604020202020204" pitchFamily="34" charset="0"/>
              <a:cs typeface="Arial" panose="020B0604020202020204" pitchFamily="34" charset="0"/>
            </a:endParaRPr>
          </a:p>
          <a:p>
            <a:endParaRPr lang="en-US" altLang="zh-CN" sz="2000">
              <a:latin typeface="Times New Roman" panose="02020603050405020304" charset="0"/>
              <a:cs typeface="Times New Roman" panose="02020603050405020304" charset="0"/>
            </a:endParaRPr>
          </a:p>
          <a:p>
            <a:endParaRPr lang="en-US" altLang="zh-CN" sz="2000">
              <a:latin typeface="Times New Roman" panose="02020603050405020304" charset="0"/>
              <a:cs typeface="Times New Roman" panose="02020603050405020304" charset="0"/>
            </a:endParaRPr>
          </a:p>
          <a:p>
            <a:r>
              <a:rPr lang="en-US" sz="2600" b="1" kern="0" spc="13" dirty="0">
                <a:solidFill>
                  <a:srgbClr val="13588E"/>
                </a:solidFill>
                <a:latin typeface="Arial" panose="020B0604020202020204" pitchFamily="34" charset="0"/>
                <a:cs typeface="Arial" panose="020B0604020202020204" pitchFamily="34" charset="0"/>
              </a:rPr>
              <a:t>01. PERMNO = 11285</a:t>
            </a:r>
            <a:endParaRPr lang="en-US" sz="2600" b="1" kern="0" spc="13" dirty="0">
              <a:solidFill>
                <a:srgbClr val="13588E"/>
              </a:solidFill>
              <a:latin typeface="Arial" panose="020B0604020202020204" pitchFamily="34" charset="0"/>
              <a:cs typeface="Arial" panose="020B0604020202020204" pitchFamily="34" charset="0"/>
            </a:endParaRPr>
          </a:p>
          <a:p>
            <a:pPr algn="l">
              <a:buClrTx/>
              <a:buSzTx/>
              <a:buNone/>
            </a:pPr>
            <a:r>
              <a:rPr lang="en-US" sz="2200" b="1" kern="0" spc="13" dirty="0">
                <a:latin typeface="Arial" panose="020B0604020202020204" pitchFamily="34" charset="0"/>
                <a:cs typeface="Arial" panose="020B0604020202020204" pitchFamily="34" charset="0"/>
              </a:rPr>
              <a:t>• Datapoint &lt; 120</a:t>
            </a:r>
            <a:endParaRPr lang="en-US" sz="2200" b="1" kern="0" spc="13" dirty="0">
              <a:latin typeface="Arial" panose="020B0604020202020204" pitchFamily="34" charset="0"/>
              <a:cs typeface="Arial" panose="020B0604020202020204" pitchFamily="34" charset="0"/>
            </a:endParaRPr>
          </a:p>
          <a:p>
            <a:pPr algn="l">
              <a:buClrTx/>
              <a:buSzTx/>
              <a:buNone/>
            </a:pPr>
            <a:r>
              <a:rPr lang="en-US" sz="2200" b="1" kern="0" spc="13" dirty="0">
                <a:latin typeface="Arial" panose="020B0604020202020204" pitchFamily="34" charset="0"/>
                <a:cs typeface="Arial" panose="020B0604020202020204" pitchFamily="34" charset="0"/>
              </a:rPr>
              <a:t>•  event day is 2022-02-07 , but our data only cover up to the 2022-3-31</a:t>
            </a:r>
            <a:endParaRPr lang="en-US" sz="2200" b="1" kern="0" spc="13" dirty="0">
              <a:latin typeface="Arial" panose="020B0604020202020204" pitchFamily="34" charset="0"/>
              <a:cs typeface="Arial" panose="020B0604020202020204" pitchFamily="34" charset="0"/>
            </a:endParaRPr>
          </a:p>
          <a:p>
            <a:endParaRPr lang="en-US" altLang="zh-CN" sz="2000">
              <a:latin typeface="Times New Roman" panose="02020603050405020304" charset="0"/>
              <a:cs typeface="Times New Roman" panose="02020603050405020304" charset="0"/>
            </a:endParaRPr>
          </a:p>
          <a:p>
            <a:endParaRPr lang="en-US" altLang="zh-CN" sz="2000">
              <a:latin typeface="Times New Roman" panose="02020603050405020304" charset="0"/>
              <a:cs typeface="Times New Roman" panose="02020603050405020304" charset="0"/>
            </a:endParaRPr>
          </a:p>
          <a:p>
            <a:r>
              <a:rPr lang="en-US" sz="2600" b="1" kern="0" spc="13" dirty="0">
                <a:solidFill>
                  <a:srgbClr val="13588E"/>
                </a:solidFill>
                <a:latin typeface="Arial" panose="020B0604020202020204" pitchFamily="34" charset="0"/>
                <a:cs typeface="Arial" panose="020B0604020202020204" pitchFamily="34" charset="0"/>
              </a:rPr>
              <a:t>02. PERMNO = 13035</a:t>
            </a:r>
            <a:endParaRPr lang="en-US" sz="2600" b="1" kern="0" spc="13" dirty="0">
              <a:solidFill>
                <a:srgbClr val="13588E"/>
              </a:solidFill>
              <a:latin typeface="Arial" panose="020B0604020202020204" pitchFamily="34" charset="0"/>
              <a:cs typeface="Arial" panose="020B0604020202020204" pitchFamily="34" charset="0"/>
            </a:endParaRPr>
          </a:p>
          <a:p>
            <a:pPr algn="l">
              <a:buClrTx/>
              <a:buSzTx/>
              <a:buNone/>
            </a:pPr>
            <a:r>
              <a:rPr lang="en-US" sz="2200" b="1" kern="0" spc="13" dirty="0">
                <a:latin typeface="Arial" panose="020B0604020202020204" pitchFamily="34" charset="0"/>
                <a:cs typeface="Arial" panose="020B0604020202020204" pitchFamily="34" charset="0"/>
              </a:rPr>
              <a:t>• Datapoint &lt; 120 </a:t>
            </a:r>
            <a:endParaRPr lang="en-US" sz="2200" b="1" kern="0" spc="13" dirty="0">
              <a:latin typeface="Arial" panose="020B0604020202020204" pitchFamily="34" charset="0"/>
              <a:cs typeface="Arial" panose="020B0604020202020204" pitchFamily="34" charset="0"/>
            </a:endParaRPr>
          </a:p>
          <a:p>
            <a:pPr algn="l">
              <a:buClrTx/>
              <a:buSzTx/>
              <a:buNone/>
            </a:pPr>
            <a:r>
              <a:rPr lang="en-US" sz="2200" b="1" kern="0" spc="13" dirty="0">
                <a:latin typeface="Arial" panose="020B0604020202020204" pitchFamily="34" charset="0"/>
                <a:cs typeface="Arial" panose="020B0604020202020204" pitchFamily="34" charset="0"/>
              </a:rPr>
              <a:t>• Listed on 2011-11-28 and event day is 2011-11-28</a:t>
            </a:r>
            <a:endParaRPr lang="en-US" sz="2200" b="1" kern="0" spc="13"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对象 20" hidden="1"/>
          <p:cNvGraphicFramePr>
            <a:graphicFrameLocks noChangeAspect="1"/>
          </p:cNvGraphicFramePr>
          <p:nvPr>
            <p:custDataLst>
              <p:tags r:id="rId1"/>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7220" name="think-cell 幻灯片" r:id="rId2" imgW="5715" imgH="5715" progId="TCLayout.ActiveDocument.1">
                  <p:embed/>
                </p:oleObj>
              </mc:Choice>
              <mc:Fallback>
                <p:oleObj name="think-cell 幻灯片" r:id="rId2" imgW="5715" imgH="5715" progId="TCLayout.ActiveDocument.1">
                  <p:embed/>
                  <p:pic>
                    <p:nvPicPr>
                      <p:cNvPr id="0" name="对象 20" hidden="1"/>
                      <p:cNvPicPr/>
                      <p:nvPr/>
                    </p:nvPicPr>
                    <p:blipFill>
                      <a:blip r:embed="rId3"/>
                      <a:stretch>
                        <a:fillRect/>
                      </a:stretch>
                    </p:blipFill>
                    <p:spPr>
                      <a:xfrm>
                        <a:off x="2118" y="2118"/>
                        <a:ext cx="2117" cy="2117"/>
                      </a:xfrm>
                      <a:prstGeom prst="rect">
                        <a:avLst/>
                      </a:prstGeom>
                    </p:spPr>
                  </p:pic>
                </p:oleObj>
              </mc:Fallback>
            </mc:AlternateContent>
          </a:graphicData>
        </a:graphic>
      </p:graphicFrame>
      <p:sp>
        <p:nvSpPr>
          <p:cNvPr id="23" name="Rectangle 7"/>
          <p:cNvSpPr>
            <a:spLocks noChangeArrowheads="1"/>
          </p:cNvSpPr>
          <p:nvPr/>
        </p:nvSpPr>
        <p:spPr bwMode="auto">
          <a:xfrm>
            <a:off x="530461" y="906130"/>
            <a:ext cx="11661540" cy="60959"/>
          </a:xfrm>
          <a:prstGeom prst="rect">
            <a:avLst/>
          </a:prstGeom>
          <a:solidFill>
            <a:srgbClr val="264171"/>
          </a:solidFill>
          <a:ln w="9525">
            <a:noFill/>
            <a:miter lim="800000"/>
          </a:ln>
          <a:effectLst/>
        </p:spPr>
        <p:txBody>
          <a:bodyPr wrap="none" anchor="ctr"/>
          <a:lstStyle/>
          <a:p>
            <a:pPr defTabSz="1219200">
              <a:buClr>
                <a:srgbClr val="000000"/>
              </a:buClr>
              <a:defRPr/>
            </a:pPr>
            <a:endParaRPr lang="zh-CN" altLang="en-US" sz="2135" kern="0" dirty="0">
              <a:solidFill>
                <a:prstClr val="white"/>
              </a:solidFill>
              <a:latin typeface="楷体" panose="02010609060101010101" pitchFamily="49" charset="-122"/>
              <a:ea typeface="楷体_GB2312" pitchFamily="49" charset="-122"/>
              <a:cs typeface="Arial" panose="020B0604020202020204" pitchFamily="34" charset="0"/>
              <a:sym typeface="Arial" panose="020B0604020202020204"/>
            </a:endParaRPr>
          </a:p>
        </p:txBody>
      </p:sp>
      <p:sp>
        <p:nvSpPr>
          <p:cNvPr id="29" name="object 3"/>
          <p:cNvSpPr/>
          <p:nvPr/>
        </p:nvSpPr>
        <p:spPr>
          <a:xfrm>
            <a:off x="1" y="152005"/>
            <a:ext cx="530460" cy="813979"/>
          </a:xfrm>
          <a:custGeom>
            <a:avLst/>
            <a:gdLst/>
            <a:ahLst/>
            <a:cxnLst/>
            <a:rect l="l" t="t" r="r" b="b"/>
            <a:pathLst>
              <a:path w="487680" h="693419">
                <a:moveTo>
                  <a:pt x="0" y="693419"/>
                </a:moveTo>
                <a:lnTo>
                  <a:pt x="487680" y="693419"/>
                </a:lnTo>
                <a:lnTo>
                  <a:pt x="487680" y="0"/>
                </a:lnTo>
                <a:lnTo>
                  <a:pt x="0" y="0"/>
                </a:lnTo>
                <a:lnTo>
                  <a:pt x="0" y="693419"/>
                </a:lnTo>
                <a:close/>
              </a:path>
            </a:pathLst>
          </a:custGeom>
          <a:solidFill>
            <a:srgbClr val="99CEE2"/>
          </a:solidFill>
        </p:spPr>
        <p:txBody>
          <a:bodyPr wrap="square" lIns="0" tIns="0" rIns="0" bIns="0" rtlCol="0"/>
          <a:lstStyle/>
          <a:p>
            <a:pPr defTabSz="1219200">
              <a:buClr>
                <a:srgbClr val="000000"/>
              </a:buClr>
              <a:defRPr/>
            </a:pPr>
            <a:endParaRPr sz="1865" kern="0">
              <a:solidFill>
                <a:srgbClr val="000000"/>
              </a:solidFill>
              <a:latin typeface="Arial" panose="020B0604020202020204"/>
              <a:cs typeface="Arial" panose="020B0604020202020204"/>
              <a:sym typeface="Arial" panose="020B0604020202020204"/>
            </a:endParaRPr>
          </a:p>
        </p:txBody>
      </p:sp>
      <p:sp>
        <p:nvSpPr>
          <p:cNvPr id="30" name="文本框 29"/>
          <p:cNvSpPr txBox="1"/>
          <p:nvPr/>
        </p:nvSpPr>
        <p:spPr>
          <a:xfrm>
            <a:off x="515845" y="396481"/>
            <a:ext cx="11842163" cy="911860"/>
          </a:xfrm>
          <a:prstGeom prst="rect">
            <a:avLst/>
          </a:prstGeom>
          <a:noFill/>
        </p:spPr>
        <p:txBody>
          <a:bodyPr wrap="square" rtlCol="0">
            <a:spAutoFit/>
          </a:bodyPr>
          <a:lstStyle/>
          <a:p>
            <a:pPr defTabSz="1219200">
              <a:buClr>
                <a:srgbClr val="000000"/>
              </a:buClr>
              <a:defRPr/>
            </a:pPr>
            <a:r>
              <a:rPr lang="en-US" altLang="zh-CN" sz="2665" b="1" kern="0" dirty="0">
                <a:solidFill>
                  <a:srgbClr val="000000"/>
                </a:solidFill>
                <a:latin typeface="Arial" panose="020B0604020202020204"/>
                <a:cs typeface="Arial" panose="020B0604020202020204"/>
                <a:sym typeface="+mn-ea"/>
              </a:rPr>
              <a:t>Generate normal return----Coefficient Table</a:t>
            </a:r>
            <a:endParaRPr lang="en-US" altLang="zh-CN" sz="2665" b="1" kern="0" dirty="0">
              <a:solidFill>
                <a:srgbClr val="000000"/>
              </a:solidFill>
              <a:latin typeface="Arial" panose="020B0604020202020204"/>
              <a:cs typeface="Arial" panose="020B0604020202020204"/>
              <a:sym typeface="+mn-ea"/>
            </a:endParaRPr>
          </a:p>
          <a:p>
            <a:pPr defTabSz="1219200">
              <a:buClr>
                <a:srgbClr val="000000"/>
              </a:buClr>
              <a:defRPr/>
            </a:pPr>
            <a:endParaRPr lang="zh-CN" altLang="en-US" sz="2665" b="1" kern="0" dirty="0">
              <a:solidFill>
                <a:srgbClr val="000000"/>
              </a:solidFill>
              <a:latin typeface="Arial" panose="020B0604020202020204"/>
              <a:cs typeface="Arial" panose="020B0604020202020204"/>
              <a:sym typeface="Arial" panose="020B0604020202020204"/>
            </a:endParaRPr>
          </a:p>
        </p:txBody>
      </p:sp>
      <p:sp>
        <p:nvSpPr>
          <p:cNvPr id="20" name="object 4"/>
          <p:cNvSpPr/>
          <p:nvPr/>
        </p:nvSpPr>
        <p:spPr>
          <a:xfrm flipV="1">
            <a:off x="0" y="6326822"/>
            <a:ext cx="12192000" cy="147956"/>
          </a:xfrm>
          <a:custGeom>
            <a:avLst/>
            <a:gdLst/>
            <a:ahLst/>
            <a:cxnLst/>
            <a:rect l="l" t="t" r="r" b="b"/>
            <a:pathLst>
              <a:path w="12192000">
                <a:moveTo>
                  <a:pt x="0" y="0"/>
                </a:moveTo>
                <a:lnTo>
                  <a:pt x="12192000" y="0"/>
                </a:lnTo>
              </a:path>
            </a:pathLst>
          </a:custGeom>
          <a:ln w="9525">
            <a:solidFill>
              <a:schemeClr val="tx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2" name="object 7"/>
          <p:cNvSpPr txBox="1"/>
          <p:nvPr/>
        </p:nvSpPr>
        <p:spPr>
          <a:xfrm>
            <a:off x="2836445" y="6559754"/>
            <a:ext cx="125603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9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rPr>
              <a:t>Introduction</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sp>
        <p:nvSpPr>
          <p:cNvPr id="3" name="object 8"/>
          <p:cNvSpPr txBox="1"/>
          <p:nvPr/>
        </p:nvSpPr>
        <p:spPr>
          <a:xfrm>
            <a:off x="7318084" y="6549909"/>
            <a:ext cx="1646220" cy="196850"/>
          </a:xfrm>
          <a:prstGeom prst="rect">
            <a:avLst/>
          </a:prstGeom>
        </p:spPr>
        <p:txBody>
          <a:bodyPr vert="horz" wrap="square" lIns="0" tIns="12700" rIns="0" bIns="0" rtlCol="0">
            <a:spAutoFit/>
          </a:bodyPr>
          <a:lstStyle/>
          <a:p>
            <a:pPr algn="l"/>
            <a:r>
              <a:rPr lang="en-US" sz="1200" b="1" kern="0" spc="-5" noProof="0" dirty="0">
                <a:ln>
                  <a:noFill/>
                </a:ln>
                <a:solidFill>
                  <a:schemeClr val="bg1">
                    <a:lumMod val="65000"/>
                  </a:schemeClr>
                </a:solidFill>
                <a:effectLst/>
                <a:uLnTx/>
                <a:uFillTx/>
                <a:latin typeface="Arial" panose="020B0604020202020204"/>
                <a:cs typeface="Arial" panose="020B0604020202020204"/>
                <a:sym typeface="+mn-ea"/>
              </a:rPr>
              <a:t>Data visualization</a:t>
            </a:r>
            <a:endParaRPr kumimoji="0" lang="en-US" sz="1200" b="1" i="0" u="none" strike="noStrike" kern="0" cap="none" spc="-5" normalizeH="0" baseline="0" noProof="0" dirty="0">
              <a:ln>
                <a:noFill/>
              </a:ln>
              <a:solidFill>
                <a:schemeClr val="bg1">
                  <a:lumMod val="65000"/>
                </a:schemeClr>
              </a:solidFill>
              <a:effectLst/>
              <a:uLnTx/>
              <a:uFillTx/>
              <a:latin typeface="Arial" panose="020B0604020202020204"/>
              <a:cs typeface="Arial" panose="020B0604020202020204"/>
              <a:sym typeface="Arial" panose="020B0604020202020204"/>
            </a:endParaRPr>
          </a:p>
        </p:txBody>
      </p:sp>
      <p:sp>
        <p:nvSpPr>
          <p:cNvPr id="31" name="object 8"/>
          <p:cNvSpPr txBox="1"/>
          <p:nvPr/>
        </p:nvSpPr>
        <p:spPr>
          <a:xfrm>
            <a:off x="4820285" y="6553200"/>
            <a:ext cx="176022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lgn="ctr">
              <a:spcBef>
                <a:spcPts val="100"/>
              </a:spcBef>
              <a:defRPr sz="900" b="1" spc="-5">
                <a:solidFill>
                  <a:srgbClr val="7E7E7E"/>
                </a:solidFill>
              </a:defRPr>
            </a:lvl1pPr>
          </a:lstStyle>
          <a:p>
            <a:pPr algn="l"/>
            <a:r>
              <a:rPr lang="en-US" sz="1200" kern="0" spc="0" noProof="0" dirty="0">
                <a:ln>
                  <a:noFill/>
                </a:ln>
                <a:solidFill>
                  <a:schemeClr val="tx1"/>
                </a:solidFill>
                <a:effectLst/>
                <a:uLnTx/>
                <a:uFillTx/>
                <a:latin typeface="Arial Bold" panose="020B0604020202090204" charset="0"/>
                <a:cs typeface="Arial Bold" panose="020B0604020202090204" charset="0"/>
                <a:sym typeface="+mn-ea"/>
              </a:rPr>
              <a:t>Generate normal return</a:t>
            </a:r>
            <a:endParaRPr kumimoji="0" lang="en-US" sz="1200" b="1" i="0" u="none" strike="noStrike" kern="0" cap="none" spc="0" normalizeH="0" baseline="0" noProof="0" dirty="0">
              <a:ln>
                <a:noFill/>
              </a:ln>
              <a:solidFill>
                <a:schemeClr val="tx1"/>
              </a:solidFill>
              <a:effectLst/>
              <a:uLnTx/>
              <a:uFillTx/>
              <a:latin typeface="Arial Bold" panose="020B0604020202090204" charset="0"/>
              <a:cs typeface="Arial Bold" panose="020B0604020202090204" charset="0"/>
              <a:sym typeface="+mn-ea"/>
            </a:endParaRPr>
          </a:p>
        </p:txBody>
      </p:sp>
      <p:sp>
        <p:nvSpPr>
          <p:cNvPr id="33" name="object 8"/>
          <p:cNvSpPr txBox="1"/>
          <p:nvPr/>
        </p:nvSpPr>
        <p:spPr>
          <a:xfrm>
            <a:off x="9702165" y="6559550"/>
            <a:ext cx="187706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10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rPr>
              <a:t>Conclusion &amp; Discussion</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sp>
        <p:nvSpPr>
          <p:cNvPr id="38" name="object 7"/>
          <p:cNvSpPr txBox="1"/>
          <p:nvPr/>
        </p:nvSpPr>
        <p:spPr>
          <a:xfrm>
            <a:off x="1101046" y="6559754"/>
            <a:ext cx="125603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9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lang="en-US" sz="1200" b="1" kern="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rPr>
              <a:t>Content</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pic>
        <p:nvPicPr>
          <p:cNvPr id="4" name="图片 3"/>
          <p:cNvPicPr>
            <a:picLocks noChangeAspect="1"/>
          </p:cNvPicPr>
          <p:nvPr>
            <p:custDataLst>
              <p:tags r:id="rId4"/>
            </p:custDataLst>
          </p:nvPr>
        </p:nvPicPr>
        <p:blipFill>
          <a:blip r:embed="rId5"/>
          <a:stretch>
            <a:fillRect/>
          </a:stretch>
        </p:blipFill>
        <p:spPr>
          <a:xfrm>
            <a:off x="147320" y="1432560"/>
            <a:ext cx="5833872" cy="987552"/>
          </a:xfrm>
          <a:prstGeom prst="rect">
            <a:avLst/>
          </a:prstGeom>
        </p:spPr>
      </p:pic>
      <p:pic>
        <p:nvPicPr>
          <p:cNvPr id="5" name="图片 4"/>
          <p:cNvPicPr>
            <a:picLocks noChangeAspect="1"/>
          </p:cNvPicPr>
          <p:nvPr/>
        </p:nvPicPr>
        <p:blipFill>
          <a:blip r:embed="rId6"/>
          <a:srcRect b="76146"/>
          <a:stretch>
            <a:fillRect/>
          </a:stretch>
        </p:blipFill>
        <p:spPr>
          <a:xfrm>
            <a:off x="6178550" y="1432560"/>
            <a:ext cx="5870448" cy="983742"/>
          </a:xfrm>
          <a:prstGeom prst="rect">
            <a:avLst/>
          </a:prstGeom>
        </p:spPr>
      </p:pic>
      <p:pic>
        <p:nvPicPr>
          <p:cNvPr id="6" name="图片 5"/>
          <p:cNvPicPr>
            <a:picLocks noChangeAspect="1"/>
          </p:cNvPicPr>
          <p:nvPr/>
        </p:nvPicPr>
        <p:blipFill>
          <a:blip r:embed="rId6"/>
          <a:srcRect t="75291"/>
          <a:stretch>
            <a:fillRect/>
          </a:stretch>
        </p:blipFill>
        <p:spPr>
          <a:xfrm>
            <a:off x="110490" y="4269105"/>
            <a:ext cx="5870575" cy="1019175"/>
          </a:xfrm>
          <a:prstGeom prst="rect">
            <a:avLst/>
          </a:prstGeom>
        </p:spPr>
      </p:pic>
      <p:pic>
        <p:nvPicPr>
          <p:cNvPr id="7" name="图片 6"/>
          <p:cNvPicPr>
            <a:picLocks noChangeAspect="1"/>
          </p:cNvPicPr>
          <p:nvPr/>
        </p:nvPicPr>
        <p:blipFill>
          <a:blip r:embed="rId7"/>
          <a:srcRect b="42284"/>
          <a:stretch>
            <a:fillRect/>
          </a:stretch>
        </p:blipFill>
        <p:spPr>
          <a:xfrm>
            <a:off x="6182995" y="2830830"/>
            <a:ext cx="5861304" cy="997458"/>
          </a:xfrm>
          <a:prstGeom prst="rect">
            <a:avLst/>
          </a:prstGeom>
        </p:spPr>
      </p:pic>
      <p:grpSp>
        <p:nvGrpSpPr>
          <p:cNvPr id="12" name="组合 11"/>
          <p:cNvGrpSpPr/>
          <p:nvPr/>
        </p:nvGrpSpPr>
        <p:grpSpPr>
          <a:xfrm>
            <a:off x="6182995" y="4296410"/>
            <a:ext cx="5872734" cy="992124"/>
            <a:chOff x="11315" y="7426"/>
            <a:chExt cx="7707" cy="1302"/>
          </a:xfrm>
        </p:grpSpPr>
        <p:pic>
          <p:nvPicPr>
            <p:cNvPr id="8" name="图片 7"/>
            <p:cNvPicPr>
              <a:picLocks noChangeAspect="1"/>
            </p:cNvPicPr>
            <p:nvPr/>
          </p:nvPicPr>
          <p:blipFill>
            <a:blip r:embed="rId8"/>
            <a:stretch>
              <a:fillRect/>
            </a:stretch>
          </p:blipFill>
          <p:spPr>
            <a:xfrm>
              <a:off x="11315" y="7636"/>
              <a:ext cx="7704" cy="1092"/>
            </a:xfrm>
            <a:prstGeom prst="rect">
              <a:avLst/>
            </a:prstGeom>
          </p:spPr>
        </p:pic>
        <p:pic>
          <p:nvPicPr>
            <p:cNvPr id="11" name="图片 10"/>
            <p:cNvPicPr>
              <a:picLocks noChangeAspect="1"/>
            </p:cNvPicPr>
            <p:nvPr/>
          </p:nvPicPr>
          <p:blipFill>
            <a:blip r:embed="rId7"/>
            <a:srcRect t="89418"/>
            <a:stretch>
              <a:fillRect/>
            </a:stretch>
          </p:blipFill>
          <p:spPr>
            <a:xfrm>
              <a:off x="11330" y="7426"/>
              <a:ext cx="7692" cy="240"/>
            </a:xfrm>
            <a:prstGeom prst="rect">
              <a:avLst/>
            </a:prstGeom>
          </p:spPr>
        </p:pic>
      </p:grpSp>
      <p:pic>
        <p:nvPicPr>
          <p:cNvPr id="10" name="图片 9"/>
          <p:cNvPicPr>
            <a:picLocks noChangeAspect="1"/>
          </p:cNvPicPr>
          <p:nvPr/>
        </p:nvPicPr>
        <p:blipFill>
          <a:blip r:embed="rId6"/>
          <a:srcRect t="37543" b="37195"/>
          <a:stretch>
            <a:fillRect/>
          </a:stretch>
        </p:blipFill>
        <p:spPr>
          <a:xfrm>
            <a:off x="110490" y="2837180"/>
            <a:ext cx="5870575" cy="10420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对象 20" hidden="1"/>
          <p:cNvGraphicFramePr>
            <a:graphicFrameLocks noChangeAspect="1"/>
          </p:cNvGraphicFramePr>
          <p:nvPr>
            <p:custDataLst>
              <p:tags r:id="rId1"/>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8244" name="think-cell 幻灯片" r:id="rId2" imgW="5715" imgH="5715" progId="TCLayout.ActiveDocument.1">
                  <p:embed/>
                </p:oleObj>
              </mc:Choice>
              <mc:Fallback>
                <p:oleObj name="think-cell 幻灯片" r:id="rId2" imgW="5715" imgH="5715" progId="TCLayout.ActiveDocument.1">
                  <p:embed/>
                  <p:pic>
                    <p:nvPicPr>
                      <p:cNvPr id="0" name="对象 20" hidden="1"/>
                      <p:cNvPicPr/>
                      <p:nvPr/>
                    </p:nvPicPr>
                    <p:blipFill>
                      <a:blip r:embed="rId3"/>
                      <a:stretch>
                        <a:fillRect/>
                      </a:stretch>
                    </p:blipFill>
                    <p:spPr>
                      <a:xfrm>
                        <a:off x="2118" y="2118"/>
                        <a:ext cx="2117" cy="2117"/>
                      </a:xfrm>
                      <a:prstGeom prst="rect">
                        <a:avLst/>
                      </a:prstGeom>
                    </p:spPr>
                  </p:pic>
                </p:oleObj>
              </mc:Fallback>
            </mc:AlternateContent>
          </a:graphicData>
        </a:graphic>
      </p:graphicFrame>
      <p:sp>
        <p:nvSpPr>
          <p:cNvPr id="26" name="灯片编号占位符 25"/>
          <p:cNvSpPr>
            <a:spLocks noGrp="1"/>
          </p:cNvSpPr>
          <p:nvPr>
            <p:ph type="sldNum" sz="quarter" idx="12"/>
          </p:nvPr>
        </p:nvSpPr>
        <p:spPr>
          <a:xfrm>
            <a:off x="9448800" y="6492875"/>
            <a:ext cx="2743200" cy="365125"/>
          </a:xfrm>
        </p:spPr>
        <p:txBody>
          <a:bodyPr/>
          <a:lstStyle/>
          <a:p>
            <a:pPr defTabSz="1219200">
              <a:buClr>
                <a:srgbClr val="000000"/>
              </a:buClr>
              <a:defRPr/>
            </a:pPr>
            <a:fld id="{2A4FC173-9F28-460D-8E12-9EC1D8B80142}" type="slidenum">
              <a:rPr lang="zh-CN" altLang="en-US" kern="0">
                <a:solidFill>
                  <a:prstClr val="black"/>
                </a:solidFill>
                <a:latin typeface="Arial" panose="020B0604020202020204"/>
                <a:cs typeface="Arial" panose="020B0604020202020204"/>
                <a:sym typeface="Arial" panose="020B0604020202020204"/>
              </a:rPr>
            </a:fld>
            <a:endParaRPr lang="zh-CN" altLang="en-US" kern="0" dirty="0">
              <a:solidFill>
                <a:prstClr val="black"/>
              </a:solidFill>
              <a:latin typeface="Arial" panose="020B0604020202020204"/>
              <a:cs typeface="Arial" panose="020B0604020202020204"/>
              <a:sym typeface="Arial" panose="020B0604020202020204"/>
            </a:endParaRPr>
          </a:p>
        </p:txBody>
      </p:sp>
      <p:sp>
        <p:nvSpPr>
          <p:cNvPr id="9" name="Google Shape;72;p16"/>
          <p:cNvSpPr txBox="1"/>
          <p:nvPr/>
        </p:nvSpPr>
        <p:spPr>
          <a:xfrm>
            <a:off x="548098" y="1727987"/>
            <a:ext cx="11095200"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Fira Sans Extra Condensed Medium"/>
              <a:buNone/>
              <a:defRPr sz="25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chemeClr val="accent4"/>
              </a:buClr>
              <a:buSzPts val="2800"/>
              <a:buFont typeface="Arial" panose="020B0604020202020204"/>
              <a:buNone/>
              <a:defRPr sz="2800" b="0" i="0" u="none" strike="noStrike" cap="none">
                <a:solidFill>
                  <a:schemeClr val="accent4"/>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accent4"/>
              </a:buClr>
              <a:buSzPts val="2800"/>
              <a:buFont typeface="Arial" panose="020B0604020202020204"/>
              <a:buNone/>
              <a:defRPr sz="2800" b="0" i="0" u="none" strike="noStrike" cap="none">
                <a:solidFill>
                  <a:schemeClr val="accent4"/>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accent4"/>
              </a:buClr>
              <a:buSzPts val="2800"/>
              <a:buFont typeface="Arial" panose="020B0604020202020204"/>
              <a:buNone/>
              <a:defRPr sz="2800" b="0" i="0" u="none" strike="noStrike" cap="none">
                <a:solidFill>
                  <a:schemeClr val="accent4"/>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accent4"/>
              </a:buClr>
              <a:buSzPts val="2800"/>
              <a:buFont typeface="Arial" panose="020B0604020202020204"/>
              <a:buNone/>
              <a:defRPr sz="2800" b="0" i="0" u="none" strike="noStrike" cap="none">
                <a:solidFill>
                  <a:schemeClr val="accent4"/>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accent4"/>
              </a:buClr>
              <a:buSzPts val="2800"/>
              <a:buFont typeface="Arial" panose="020B0604020202020204"/>
              <a:buNone/>
              <a:defRPr sz="2800" b="0" i="0" u="none" strike="noStrike" cap="none">
                <a:solidFill>
                  <a:schemeClr val="accent4"/>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accent4"/>
              </a:buClr>
              <a:buSzPts val="2800"/>
              <a:buFont typeface="Arial" panose="020B0604020202020204"/>
              <a:buNone/>
              <a:defRPr sz="2800" b="0" i="0" u="none" strike="noStrike" cap="none">
                <a:solidFill>
                  <a:schemeClr val="accent4"/>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accent4"/>
              </a:buClr>
              <a:buSzPts val="2800"/>
              <a:buFont typeface="Arial" panose="020B0604020202020204"/>
              <a:buNone/>
              <a:defRPr sz="2800" b="0" i="0" u="none" strike="noStrike" cap="none">
                <a:solidFill>
                  <a:schemeClr val="accent4"/>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accent4"/>
              </a:buClr>
              <a:buSzPts val="2800"/>
              <a:buFont typeface="Arial" panose="020B0604020202020204"/>
              <a:buNone/>
              <a:defRPr sz="2800" b="0" i="0" u="none" strike="noStrike" cap="none">
                <a:solidFill>
                  <a:schemeClr val="accent4"/>
                </a:solidFill>
                <a:latin typeface="Arial" panose="020B0604020202020204"/>
                <a:ea typeface="Arial" panose="020B0604020202020204"/>
                <a:cs typeface="Arial" panose="020B0604020202020204"/>
                <a:sym typeface="Arial" panose="020B0604020202020204"/>
              </a:defRPr>
            </a:lvl9pPr>
          </a:lstStyle>
          <a:p>
            <a:pPr defTabSz="1219200">
              <a:buClr>
                <a:srgbClr val="000000"/>
              </a:buClr>
              <a:defRPr/>
            </a:pPr>
            <a:r>
              <a:rPr lang="en-US" sz="8000" kern="0" dirty="0">
                <a:solidFill>
                  <a:srgbClr val="FFFFFF">
                    <a:lumMod val="50000"/>
                  </a:srgbClr>
                </a:solidFill>
              </a:rPr>
              <a:t>PART</a:t>
            </a:r>
            <a:r>
              <a:rPr lang="en-US" altLang="zh-CN" sz="8000" kern="0" dirty="0">
                <a:solidFill>
                  <a:srgbClr val="FFFFFF">
                    <a:lumMod val="50000"/>
                  </a:srgbClr>
                </a:solidFill>
              </a:rPr>
              <a:t> 3    </a:t>
            </a:r>
            <a:endParaRPr lang="en-US" altLang="zh-CN" sz="8000" kern="0" dirty="0">
              <a:solidFill>
                <a:srgbClr val="FFFFFF">
                  <a:lumMod val="50000"/>
                </a:srgbClr>
              </a:solidFill>
            </a:endParaRPr>
          </a:p>
          <a:p>
            <a:pPr defTabSz="1219200">
              <a:buClr>
                <a:srgbClr val="000000"/>
              </a:buClr>
              <a:defRPr/>
            </a:pPr>
            <a:r>
              <a:rPr lang="en-US" sz="8000" kern="0" dirty="0">
                <a:solidFill>
                  <a:srgbClr val="FFFFFF">
                    <a:lumMod val="50000"/>
                  </a:srgbClr>
                </a:solidFill>
                <a:sym typeface="+mn-ea"/>
              </a:rPr>
              <a:t>Data visualization</a:t>
            </a:r>
            <a:endParaRPr lang="en-US" altLang="zh-CN" sz="7200" dirty="0">
              <a:solidFill>
                <a:schemeClr val="tx1"/>
              </a:solidFill>
            </a:endParaRPr>
          </a:p>
          <a:p>
            <a:pPr defTabSz="1219200">
              <a:buClr>
                <a:srgbClr val="000000"/>
              </a:buClr>
              <a:defRPr/>
            </a:pPr>
            <a:endParaRPr lang="en-US" altLang="zh-CN" sz="7200" kern="0" dirty="0">
              <a:solidFill>
                <a:srgbClr val="FFFFFF">
                  <a:lumMod val="50000"/>
                </a:srgb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对象 20" hidden="1"/>
          <p:cNvGraphicFramePr>
            <a:graphicFrameLocks noChangeAspect="1"/>
          </p:cNvGraphicFramePr>
          <p:nvPr>
            <p:custDataLst>
              <p:tags r:id="rId1"/>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7220" name="think-cell 幻灯片" r:id="rId2" imgW="5715" imgH="5715" progId="TCLayout.ActiveDocument.1">
                  <p:embed/>
                </p:oleObj>
              </mc:Choice>
              <mc:Fallback>
                <p:oleObj name="think-cell 幻灯片" r:id="rId2" imgW="5715" imgH="5715" progId="TCLayout.ActiveDocument.1">
                  <p:embed/>
                  <p:pic>
                    <p:nvPicPr>
                      <p:cNvPr id="0" name="对象 20" hidden="1"/>
                      <p:cNvPicPr/>
                      <p:nvPr/>
                    </p:nvPicPr>
                    <p:blipFill>
                      <a:blip r:embed="rId3"/>
                      <a:stretch>
                        <a:fillRect/>
                      </a:stretch>
                    </p:blipFill>
                    <p:spPr>
                      <a:xfrm>
                        <a:off x="2118" y="2118"/>
                        <a:ext cx="2117" cy="2117"/>
                      </a:xfrm>
                      <a:prstGeom prst="rect">
                        <a:avLst/>
                      </a:prstGeom>
                    </p:spPr>
                  </p:pic>
                </p:oleObj>
              </mc:Fallback>
            </mc:AlternateContent>
          </a:graphicData>
        </a:graphic>
      </p:graphicFrame>
      <p:sp>
        <p:nvSpPr>
          <p:cNvPr id="23" name="Rectangle 7"/>
          <p:cNvSpPr>
            <a:spLocks noChangeArrowheads="1"/>
          </p:cNvSpPr>
          <p:nvPr/>
        </p:nvSpPr>
        <p:spPr bwMode="auto">
          <a:xfrm>
            <a:off x="530461" y="906130"/>
            <a:ext cx="11661540" cy="60959"/>
          </a:xfrm>
          <a:prstGeom prst="rect">
            <a:avLst/>
          </a:prstGeom>
          <a:solidFill>
            <a:srgbClr val="264171"/>
          </a:solidFill>
          <a:ln w="9525">
            <a:noFill/>
            <a:miter lim="800000"/>
          </a:ln>
          <a:effectLst/>
        </p:spPr>
        <p:txBody>
          <a:bodyPr wrap="none" anchor="ctr"/>
          <a:lstStyle/>
          <a:p>
            <a:pPr defTabSz="1219200">
              <a:buClr>
                <a:srgbClr val="000000"/>
              </a:buClr>
              <a:defRPr/>
            </a:pPr>
            <a:endParaRPr lang="zh-CN" altLang="en-US" sz="2135" kern="0" dirty="0">
              <a:solidFill>
                <a:prstClr val="white"/>
              </a:solidFill>
              <a:latin typeface="楷体" panose="02010609060101010101" pitchFamily="49" charset="-122"/>
              <a:ea typeface="楷体_GB2312" pitchFamily="49" charset="-122"/>
              <a:cs typeface="Arial" panose="020B0604020202020204" pitchFamily="34" charset="0"/>
              <a:sym typeface="Arial" panose="020B0604020202020204"/>
            </a:endParaRPr>
          </a:p>
        </p:txBody>
      </p:sp>
      <p:sp>
        <p:nvSpPr>
          <p:cNvPr id="29" name="object 3"/>
          <p:cNvSpPr/>
          <p:nvPr/>
        </p:nvSpPr>
        <p:spPr>
          <a:xfrm>
            <a:off x="1" y="152005"/>
            <a:ext cx="530460" cy="813979"/>
          </a:xfrm>
          <a:custGeom>
            <a:avLst/>
            <a:gdLst/>
            <a:ahLst/>
            <a:cxnLst/>
            <a:rect l="l" t="t" r="r" b="b"/>
            <a:pathLst>
              <a:path w="487680" h="693419">
                <a:moveTo>
                  <a:pt x="0" y="693419"/>
                </a:moveTo>
                <a:lnTo>
                  <a:pt x="487680" y="693419"/>
                </a:lnTo>
                <a:lnTo>
                  <a:pt x="487680" y="0"/>
                </a:lnTo>
                <a:lnTo>
                  <a:pt x="0" y="0"/>
                </a:lnTo>
                <a:lnTo>
                  <a:pt x="0" y="693419"/>
                </a:lnTo>
                <a:close/>
              </a:path>
            </a:pathLst>
          </a:custGeom>
          <a:solidFill>
            <a:srgbClr val="99CEE2"/>
          </a:solidFill>
        </p:spPr>
        <p:txBody>
          <a:bodyPr wrap="square" lIns="0" tIns="0" rIns="0" bIns="0" rtlCol="0"/>
          <a:lstStyle/>
          <a:p>
            <a:pPr defTabSz="1219200">
              <a:buClr>
                <a:srgbClr val="000000"/>
              </a:buClr>
              <a:defRPr/>
            </a:pPr>
            <a:endParaRPr sz="1865" kern="0">
              <a:solidFill>
                <a:srgbClr val="000000"/>
              </a:solidFill>
              <a:latin typeface="Arial" panose="020B0604020202020204"/>
              <a:cs typeface="Arial" panose="020B0604020202020204"/>
              <a:sym typeface="Arial" panose="020B0604020202020204"/>
            </a:endParaRPr>
          </a:p>
        </p:txBody>
      </p:sp>
      <p:sp>
        <p:nvSpPr>
          <p:cNvPr id="30" name="文本框 29"/>
          <p:cNvSpPr txBox="1"/>
          <p:nvPr/>
        </p:nvSpPr>
        <p:spPr>
          <a:xfrm>
            <a:off x="515845" y="396481"/>
            <a:ext cx="11842163" cy="911860"/>
          </a:xfrm>
          <a:prstGeom prst="rect">
            <a:avLst/>
          </a:prstGeom>
          <a:noFill/>
        </p:spPr>
        <p:txBody>
          <a:bodyPr wrap="square" rtlCol="0">
            <a:spAutoFit/>
          </a:bodyPr>
          <a:lstStyle/>
          <a:p>
            <a:pPr defTabSz="1219200">
              <a:buClr>
                <a:srgbClr val="000000"/>
              </a:buClr>
              <a:defRPr/>
            </a:pPr>
            <a:r>
              <a:rPr lang="en-US" altLang="zh-CN" sz="2665" b="1" kern="0" dirty="0">
                <a:solidFill>
                  <a:srgbClr val="000000"/>
                </a:solidFill>
                <a:latin typeface="Arial" panose="020B0604020202020204"/>
                <a:cs typeface="Arial" panose="020B0604020202020204"/>
                <a:sym typeface="+mn-ea"/>
              </a:rPr>
              <a:t>Data visualization---- Average CAR Line Chart</a:t>
            </a:r>
            <a:endParaRPr lang="en-US" altLang="zh-CN" sz="2665" b="1" kern="0" dirty="0">
              <a:solidFill>
                <a:srgbClr val="000000"/>
              </a:solidFill>
              <a:latin typeface="Arial" panose="020B0604020202020204"/>
              <a:cs typeface="Arial" panose="020B0604020202020204"/>
              <a:sym typeface="+mn-ea"/>
            </a:endParaRPr>
          </a:p>
          <a:p>
            <a:pPr defTabSz="1219200">
              <a:buClr>
                <a:srgbClr val="000000"/>
              </a:buClr>
              <a:defRPr/>
            </a:pPr>
            <a:endParaRPr lang="zh-CN" altLang="en-US" sz="2665" b="1" kern="0" dirty="0">
              <a:solidFill>
                <a:srgbClr val="000000"/>
              </a:solidFill>
              <a:latin typeface="Arial" panose="020B0604020202020204"/>
              <a:cs typeface="Arial" panose="020B0604020202020204"/>
              <a:sym typeface="Arial" panose="020B0604020202020204"/>
            </a:endParaRPr>
          </a:p>
        </p:txBody>
      </p:sp>
      <p:sp>
        <p:nvSpPr>
          <p:cNvPr id="20" name="object 4"/>
          <p:cNvSpPr/>
          <p:nvPr/>
        </p:nvSpPr>
        <p:spPr>
          <a:xfrm flipV="1">
            <a:off x="0" y="6326822"/>
            <a:ext cx="12192000" cy="147956"/>
          </a:xfrm>
          <a:custGeom>
            <a:avLst/>
            <a:gdLst/>
            <a:ahLst/>
            <a:cxnLst/>
            <a:rect l="l" t="t" r="r" b="b"/>
            <a:pathLst>
              <a:path w="12192000">
                <a:moveTo>
                  <a:pt x="0" y="0"/>
                </a:moveTo>
                <a:lnTo>
                  <a:pt x="12192000" y="0"/>
                </a:lnTo>
              </a:path>
            </a:pathLst>
          </a:custGeom>
          <a:ln w="9525">
            <a:solidFill>
              <a:schemeClr val="tx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2" name="object 7"/>
          <p:cNvSpPr txBox="1"/>
          <p:nvPr/>
        </p:nvSpPr>
        <p:spPr>
          <a:xfrm>
            <a:off x="2836445" y="6559754"/>
            <a:ext cx="125603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9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rPr>
              <a:t>Introduction</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sp>
        <p:nvSpPr>
          <p:cNvPr id="3" name="object 8"/>
          <p:cNvSpPr txBox="1"/>
          <p:nvPr/>
        </p:nvSpPr>
        <p:spPr>
          <a:xfrm>
            <a:off x="7318084" y="6549909"/>
            <a:ext cx="1646220" cy="196850"/>
          </a:xfrm>
          <a:prstGeom prst="rect">
            <a:avLst/>
          </a:prstGeom>
        </p:spPr>
        <p:txBody>
          <a:bodyPr vert="horz" wrap="square" lIns="0" tIns="12700" rIns="0" bIns="0" rtlCol="0">
            <a:spAutoFit/>
          </a:bodyPr>
          <a:lstStyle/>
          <a:p>
            <a:pPr algn="l"/>
            <a:r>
              <a:rPr lang="en-US" sz="1200" b="1" kern="0" spc="-5" noProof="0" dirty="0">
                <a:ln>
                  <a:noFill/>
                </a:ln>
                <a:solidFill>
                  <a:schemeClr val="tx1"/>
                </a:solidFill>
                <a:effectLst/>
                <a:uLnTx/>
                <a:uFillTx/>
                <a:latin typeface="Arial" panose="020B0604020202020204"/>
                <a:cs typeface="Arial" panose="020B0604020202020204"/>
                <a:sym typeface="+mn-ea"/>
              </a:rPr>
              <a:t>Data visualization</a:t>
            </a:r>
            <a:endParaRPr kumimoji="0" lang="en-US" sz="1200" b="1" i="0" u="none" strike="noStrike" kern="0" cap="none" spc="-5" normalizeH="0" baseline="0" noProof="0" dirty="0">
              <a:ln>
                <a:noFill/>
              </a:ln>
              <a:solidFill>
                <a:schemeClr val="tx1"/>
              </a:solidFill>
              <a:effectLst/>
              <a:uLnTx/>
              <a:uFillTx/>
              <a:latin typeface="Arial" panose="020B0604020202020204"/>
              <a:cs typeface="Arial" panose="020B0604020202020204"/>
              <a:sym typeface="+mn-ea"/>
            </a:endParaRPr>
          </a:p>
        </p:txBody>
      </p:sp>
      <p:sp>
        <p:nvSpPr>
          <p:cNvPr id="31" name="object 8"/>
          <p:cNvSpPr txBox="1"/>
          <p:nvPr/>
        </p:nvSpPr>
        <p:spPr>
          <a:xfrm>
            <a:off x="4820285" y="6553200"/>
            <a:ext cx="176022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lgn="ctr">
              <a:spcBef>
                <a:spcPts val="100"/>
              </a:spcBef>
              <a:defRPr sz="900" b="1" spc="-5">
                <a:solidFill>
                  <a:srgbClr val="7E7E7E"/>
                </a:solidFill>
              </a:defRPr>
            </a:lvl1pPr>
          </a:lstStyle>
          <a:p>
            <a:pPr algn="l"/>
            <a:r>
              <a:rPr lang="en-US" sz="1200" kern="0" spc="0" noProof="0" dirty="0">
                <a:ln>
                  <a:noFill/>
                </a:ln>
                <a:solidFill>
                  <a:schemeClr val="bg1">
                    <a:lumMod val="65000"/>
                  </a:schemeClr>
                </a:solidFill>
                <a:effectLst/>
                <a:uLnTx/>
                <a:uFillTx/>
                <a:latin typeface="Arial Bold" panose="020B0604020202090204" charset="0"/>
                <a:cs typeface="Arial Bold" panose="020B0604020202090204" charset="0"/>
                <a:sym typeface="+mn-ea"/>
              </a:rPr>
              <a:t>Generate normal return</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mn-ea"/>
            </a:endParaRPr>
          </a:p>
        </p:txBody>
      </p:sp>
      <p:sp>
        <p:nvSpPr>
          <p:cNvPr id="33" name="object 8"/>
          <p:cNvSpPr txBox="1"/>
          <p:nvPr/>
        </p:nvSpPr>
        <p:spPr>
          <a:xfrm>
            <a:off x="9702165" y="6559550"/>
            <a:ext cx="187706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10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rPr>
              <a:t>Conclusion &amp; Discussion</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sp>
        <p:nvSpPr>
          <p:cNvPr id="38" name="object 7"/>
          <p:cNvSpPr txBox="1"/>
          <p:nvPr/>
        </p:nvSpPr>
        <p:spPr>
          <a:xfrm>
            <a:off x="1101046" y="6559754"/>
            <a:ext cx="125603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9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lang="en-US" sz="1200" b="1" kern="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rPr>
              <a:t>Content</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grpSp>
        <p:nvGrpSpPr>
          <p:cNvPr id="7" name="组合 6"/>
          <p:cNvGrpSpPr/>
          <p:nvPr/>
        </p:nvGrpSpPr>
        <p:grpSpPr>
          <a:xfrm>
            <a:off x="1101090" y="1270635"/>
            <a:ext cx="9875520" cy="4919345"/>
            <a:chOff x="1734" y="2449"/>
            <a:chExt cx="15552" cy="7747"/>
          </a:xfrm>
        </p:grpSpPr>
        <p:pic>
          <p:nvPicPr>
            <p:cNvPr id="4" name="图片 3"/>
            <p:cNvPicPr>
              <a:picLocks noChangeAspect="1"/>
            </p:cNvPicPr>
            <p:nvPr/>
          </p:nvPicPr>
          <p:blipFill>
            <a:blip r:embed="rId4"/>
            <a:stretch>
              <a:fillRect/>
            </a:stretch>
          </p:blipFill>
          <p:spPr>
            <a:xfrm>
              <a:off x="1734" y="2449"/>
              <a:ext cx="15552" cy="6840"/>
            </a:xfrm>
            <a:prstGeom prst="rect">
              <a:avLst/>
            </a:prstGeom>
          </p:spPr>
        </p:pic>
        <p:pic>
          <p:nvPicPr>
            <p:cNvPr id="5" name="图片 4"/>
            <p:cNvPicPr>
              <a:picLocks noChangeAspect="1"/>
            </p:cNvPicPr>
            <p:nvPr/>
          </p:nvPicPr>
          <p:blipFill>
            <a:blip r:embed="rId5"/>
            <a:srcRect t="3408"/>
            <a:stretch>
              <a:fillRect/>
            </a:stretch>
          </p:blipFill>
          <p:spPr>
            <a:xfrm>
              <a:off x="2520" y="3196"/>
              <a:ext cx="13980" cy="7001"/>
            </a:xfrm>
            <a:prstGeom prst="rect">
              <a:avLst/>
            </a:prstGeom>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对象 20" hidden="1"/>
          <p:cNvGraphicFramePr>
            <a:graphicFrameLocks noChangeAspect="1"/>
          </p:cNvGraphicFramePr>
          <p:nvPr>
            <p:custDataLst>
              <p:tags r:id="rId1"/>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7220" name="think-cell 幻灯片" r:id="rId2" imgW="5715" imgH="5715" progId="TCLayout.ActiveDocument.1">
                  <p:embed/>
                </p:oleObj>
              </mc:Choice>
              <mc:Fallback>
                <p:oleObj name="think-cell 幻灯片" r:id="rId2" imgW="5715" imgH="5715" progId="TCLayout.ActiveDocument.1">
                  <p:embed/>
                  <p:pic>
                    <p:nvPicPr>
                      <p:cNvPr id="0" name="对象 20" hidden="1"/>
                      <p:cNvPicPr/>
                      <p:nvPr/>
                    </p:nvPicPr>
                    <p:blipFill>
                      <a:blip r:embed="rId3"/>
                      <a:stretch>
                        <a:fillRect/>
                      </a:stretch>
                    </p:blipFill>
                    <p:spPr>
                      <a:xfrm>
                        <a:off x="2118" y="2118"/>
                        <a:ext cx="2117" cy="2117"/>
                      </a:xfrm>
                      <a:prstGeom prst="rect">
                        <a:avLst/>
                      </a:prstGeom>
                    </p:spPr>
                  </p:pic>
                </p:oleObj>
              </mc:Fallback>
            </mc:AlternateContent>
          </a:graphicData>
        </a:graphic>
      </p:graphicFrame>
      <p:sp>
        <p:nvSpPr>
          <p:cNvPr id="23" name="Rectangle 7"/>
          <p:cNvSpPr>
            <a:spLocks noChangeArrowheads="1"/>
          </p:cNvSpPr>
          <p:nvPr/>
        </p:nvSpPr>
        <p:spPr bwMode="auto">
          <a:xfrm>
            <a:off x="530461" y="906130"/>
            <a:ext cx="11661540" cy="60959"/>
          </a:xfrm>
          <a:prstGeom prst="rect">
            <a:avLst/>
          </a:prstGeom>
          <a:solidFill>
            <a:srgbClr val="264171"/>
          </a:solidFill>
          <a:ln w="9525">
            <a:noFill/>
            <a:miter lim="800000"/>
          </a:ln>
          <a:effectLst/>
        </p:spPr>
        <p:txBody>
          <a:bodyPr wrap="none" anchor="ctr"/>
          <a:lstStyle/>
          <a:p>
            <a:pPr defTabSz="1219200">
              <a:buClr>
                <a:srgbClr val="000000"/>
              </a:buClr>
              <a:defRPr/>
            </a:pPr>
            <a:endParaRPr lang="zh-CN" altLang="en-US" sz="2135" kern="0" dirty="0">
              <a:solidFill>
                <a:prstClr val="white"/>
              </a:solidFill>
              <a:latin typeface="楷体" panose="02010609060101010101" pitchFamily="49" charset="-122"/>
              <a:ea typeface="楷体_GB2312" pitchFamily="49" charset="-122"/>
              <a:cs typeface="Arial" panose="020B0604020202020204" pitchFamily="34" charset="0"/>
              <a:sym typeface="Arial" panose="020B0604020202020204"/>
            </a:endParaRPr>
          </a:p>
        </p:txBody>
      </p:sp>
      <p:sp>
        <p:nvSpPr>
          <p:cNvPr id="29" name="object 3"/>
          <p:cNvSpPr/>
          <p:nvPr/>
        </p:nvSpPr>
        <p:spPr>
          <a:xfrm>
            <a:off x="1" y="152005"/>
            <a:ext cx="530460" cy="813979"/>
          </a:xfrm>
          <a:custGeom>
            <a:avLst/>
            <a:gdLst/>
            <a:ahLst/>
            <a:cxnLst/>
            <a:rect l="l" t="t" r="r" b="b"/>
            <a:pathLst>
              <a:path w="487680" h="693419">
                <a:moveTo>
                  <a:pt x="0" y="693419"/>
                </a:moveTo>
                <a:lnTo>
                  <a:pt x="487680" y="693419"/>
                </a:lnTo>
                <a:lnTo>
                  <a:pt x="487680" y="0"/>
                </a:lnTo>
                <a:lnTo>
                  <a:pt x="0" y="0"/>
                </a:lnTo>
                <a:lnTo>
                  <a:pt x="0" y="693419"/>
                </a:lnTo>
                <a:close/>
              </a:path>
            </a:pathLst>
          </a:custGeom>
          <a:solidFill>
            <a:srgbClr val="99CEE2"/>
          </a:solidFill>
        </p:spPr>
        <p:txBody>
          <a:bodyPr wrap="square" lIns="0" tIns="0" rIns="0" bIns="0" rtlCol="0"/>
          <a:lstStyle/>
          <a:p>
            <a:pPr defTabSz="1219200">
              <a:buClr>
                <a:srgbClr val="000000"/>
              </a:buClr>
              <a:defRPr/>
            </a:pPr>
            <a:endParaRPr sz="1865" kern="0">
              <a:solidFill>
                <a:srgbClr val="000000"/>
              </a:solidFill>
              <a:latin typeface="Arial" panose="020B0604020202020204"/>
              <a:cs typeface="Arial" panose="020B0604020202020204"/>
              <a:sym typeface="Arial" panose="020B0604020202020204"/>
            </a:endParaRPr>
          </a:p>
        </p:txBody>
      </p:sp>
      <p:sp>
        <p:nvSpPr>
          <p:cNvPr id="30" name="文本框 29"/>
          <p:cNvSpPr txBox="1"/>
          <p:nvPr/>
        </p:nvSpPr>
        <p:spPr>
          <a:xfrm>
            <a:off x="515845" y="396481"/>
            <a:ext cx="11842163" cy="911860"/>
          </a:xfrm>
          <a:prstGeom prst="rect">
            <a:avLst/>
          </a:prstGeom>
          <a:noFill/>
        </p:spPr>
        <p:txBody>
          <a:bodyPr wrap="square" rtlCol="0">
            <a:spAutoFit/>
          </a:bodyPr>
          <a:lstStyle/>
          <a:p>
            <a:pPr defTabSz="1219200">
              <a:buClr>
                <a:srgbClr val="000000"/>
              </a:buClr>
              <a:defRPr/>
            </a:pPr>
            <a:r>
              <a:rPr lang="en-US" altLang="zh-CN" sz="2665" b="1" kern="0" dirty="0">
                <a:solidFill>
                  <a:srgbClr val="000000"/>
                </a:solidFill>
                <a:latin typeface="Arial" panose="020B0604020202020204"/>
                <a:cs typeface="Arial" panose="020B0604020202020204"/>
                <a:sym typeface="+mn-ea"/>
              </a:rPr>
              <a:t>Data visualization---- CAR Boxplot</a:t>
            </a:r>
            <a:endParaRPr lang="en-US" altLang="zh-CN" sz="2665" b="1" kern="0" dirty="0">
              <a:solidFill>
                <a:srgbClr val="000000"/>
              </a:solidFill>
              <a:latin typeface="Arial" panose="020B0604020202020204"/>
              <a:cs typeface="Arial" panose="020B0604020202020204"/>
              <a:sym typeface="+mn-ea"/>
            </a:endParaRPr>
          </a:p>
          <a:p>
            <a:pPr defTabSz="1219200">
              <a:buClr>
                <a:srgbClr val="000000"/>
              </a:buClr>
              <a:defRPr/>
            </a:pPr>
            <a:endParaRPr lang="zh-CN" altLang="en-US" sz="2665" b="1" kern="0" dirty="0">
              <a:solidFill>
                <a:srgbClr val="000000"/>
              </a:solidFill>
              <a:latin typeface="Arial" panose="020B0604020202020204"/>
              <a:cs typeface="Arial" panose="020B0604020202020204"/>
              <a:sym typeface="Arial" panose="020B0604020202020204"/>
            </a:endParaRPr>
          </a:p>
        </p:txBody>
      </p:sp>
      <p:sp>
        <p:nvSpPr>
          <p:cNvPr id="20" name="object 4"/>
          <p:cNvSpPr/>
          <p:nvPr/>
        </p:nvSpPr>
        <p:spPr>
          <a:xfrm flipV="1">
            <a:off x="0" y="6326822"/>
            <a:ext cx="12192000" cy="147956"/>
          </a:xfrm>
          <a:custGeom>
            <a:avLst/>
            <a:gdLst/>
            <a:ahLst/>
            <a:cxnLst/>
            <a:rect l="l" t="t" r="r" b="b"/>
            <a:pathLst>
              <a:path w="12192000">
                <a:moveTo>
                  <a:pt x="0" y="0"/>
                </a:moveTo>
                <a:lnTo>
                  <a:pt x="12192000" y="0"/>
                </a:lnTo>
              </a:path>
            </a:pathLst>
          </a:custGeom>
          <a:ln w="9525">
            <a:solidFill>
              <a:schemeClr val="tx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2" name="object 7"/>
          <p:cNvSpPr txBox="1"/>
          <p:nvPr/>
        </p:nvSpPr>
        <p:spPr>
          <a:xfrm>
            <a:off x="2836445" y="6559754"/>
            <a:ext cx="125603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9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rPr>
              <a:t>Introduction</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sp>
        <p:nvSpPr>
          <p:cNvPr id="3" name="object 8"/>
          <p:cNvSpPr txBox="1"/>
          <p:nvPr/>
        </p:nvSpPr>
        <p:spPr>
          <a:xfrm>
            <a:off x="7318084" y="6549909"/>
            <a:ext cx="1646220" cy="196850"/>
          </a:xfrm>
          <a:prstGeom prst="rect">
            <a:avLst/>
          </a:prstGeom>
        </p:spPr>
        <p:txBody>
          <a:bodyPr vert="horz" wrap="square" lIns="0" tIns="12700" rIns="0" bIns="0" rtlCol="0">
            <a:spAutoFit/>
          </a:bodyPr>
          <a:lstStyle/>
          <a:p>
            <a:pPr algn="l"/>
            <a:r>
              <a:rPr lang="en-US" sz="1200" b="1" kern="0" spc="-5" noProof="0" dirty="0">
                <a:ln>
                  <a:noFill/>
                </a:ln>
                <a:solidFill>
                  <a:schemeClr val="tx1"/>
                </a:solidFill>
                <a:effectLst/>
                <a:uLnTx/>
                <a:uFillTx/>
                <a:latin typeface="Arial" panose="020B0604020202020204"/>
                <a:cs typeface="Arial" panose="020B0604020202020204"/>
                <a:sym typeface="+mn-ea"/>
              </a:rPr>
              <a:t>Data visualization</a:t>
            </a:r>
            <a:endParaRPr kumimoji="0" lang="en-US" sz="1200" b="1" i="0" u="none" strike="noStrike" kern="0" cap="none" spc="-5" normalizeH="0" baseline="0" noProof="0" dirty="0">
              <a:ln>
                <a:noFill/>
              </a:ln>
              <a:solidFill>
                <a:schemeClr val="tx1"/>
              </a:solidFill>
              <a:effectLst/>
              <a:uLnTx/>
              <a:uFillTx/>
              <a:latin typeface="Arial" panose="020B0604020202020204"/>
              <a:cs typeface="Arial" panose="020B0604020202020204"/>
              <a:sym typeface="+mn-ea"/>
            </a:endParaRPr>
          </a:p>
        </p:txBody>
      </p:sp>
      <p:sp>
        <p:nvSpPr>
          <p:cNvPr id="31" name="object 8"/>
          <p:cNvSpPr txBox="1"/>
          <p:nvPr/>
        </p:nvSpPr>
        <p:spPr>
          <a:xfrm>
            <a:off x="4820285" y="6553200"/>
            <a:ext cx="176022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lgn="ctr">
              <a:spcBef>
                <a:spcPts val="100"/>
              </a:spcBef>
              <a:defRPr sz="900" b="1" spc="-5">
                <a:solidFill>
                  <a:srgbClr val="7E7E7E"/>
                </a:solidFill>
              </a:defRPr>
            </a:lvl1pPr>
          </a:lstStyle>
          <a:p>
            <a:pPr algn="l"/>
            <a:r>
              <a:rPr lang="en-US" sz="1200" kern="0" spc="0" noProof="0" dirty="0">
                <a:ln>
                  <a:noFill/>
                </a:ln>
                <a:solidFill>
                  <a:schemeClr val="bg1">
                    <a:lumMod val="65000"/>
                  </a:schemeClr>
                </a:solidFill>
                <a:effectLst/>
                <a:uLnTx/>
                <a:uFillTx/>
                <a:latin typeface="Arial Bold" panose="020B0604020202090204" charset="0"/>
                <a:cs typeface="Arial Bold" panose="020B0604020202090204" charset="0"/>
                <a:sym typeface="+mn-ea"/>
              </a:rPr>
              <a:t>Generate normal return</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mn-ea"/>
            </a:endParaRPr>
          </a:p>
        </p:txBody>
      </p:sp>
      <p:sp>
        <p:nvSpPr>
          <p:cNvPr id="33" name="object 8"/>
          <p:cNvSpPr txBox="1"/>
          <p:nvPr/>
        </p:nvSpPr>
        <p:spPr>
          <a:xfrm>
            <a:off x="9702165" y="6559550"/>
            <a:ext cx="187706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10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rPr>
              <a:t>Conclusion &amp; Discussion</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sp>
        <p:nvSpPr>
          <p:cNvPr id="38" name="object 7"/>
          <p:cNvSpPr txBox="1"/>
          <p:nvPr/>
        </p:nvSpPr>
        <p:spPr>
          <a:xfrm>
            <a:off x="1101046" y="6559754"/>
            <a:ext cx="125603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9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lang="en-US" sz="1200" b="1" kern="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rPr>
              <a:t>Content</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grpSp>
        <p:nvGrpSpPr>
          <p:cNvPr id="6" name="组合 5"/>
          <p:cNvGrpSpPr/>
          <p:nvPr/>
        </p:nvGrpSpPr>
        <p:grpSpPr>
          <a:xfrm>
            <a:off x="965835" y="1310640"/>
            <a:ext cx="10279380" cy="4942205"/>
            <a:chOff x="1521" y="2064"/>
            <a:chExt cx="16188" cy="7783"/>
          </a:xfrm>
        </p:grpSpPr>
        <p:pic>
          <p:nvPicPr>
            <p:cNvPr id="5" name="图片 4"/>
            <p:cNvPicPr>
              <a:picLocks noChangeAspect="1"/>
            </p:cNvPicPr>
            <p:nvPr/>
          </p:nvPicPr>
          <p:blipFill>
            <a:blip r:embed="rId4"/>
            <a:srcRect t="12609"/>
            <a:stretch>
              <a:fillRect/>
            </a:stretch>
          </p:blipFill>
          <p:spPr>
            <a:xfrm>
              <a:off x="1521" y="2064"/>
              <a:ext cx="16188" cy="7194"/>
            </a:xfrm>
            <a:prstGeom prst="rect">
              <a:avLst/>
            </a:prstGeom>
          </p:spPr>
        </p:pic>
        <p:pic>
          <p:nvPicPr>
            <p:cNvPr id="4" name="图片 3"/>
            <p:cNvPicPr>
              <a:picLocks noChangeAspect="1"/>
            </p:cNvPicPr>
            <p:nvPr/>
          </p:nvPicPr>
          <p:blipFill>
            <a:blip r:embed="rId5"/>
            <a:stretch>
              <a:fillRect/>
            </a:stretch>
          </p:blipFill>
          <p:spPr>
            <a:xfrm>
              <a:off x="2363" y="2779"/>
              <a:ext cx="14184" cy="7068"/>
            </a:xfrm>
            <a:prstGeom prst="rect">
              <a:avLst/>
            </a:prstGeom>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对象 20" hidden="1"/>
          <p:cNvGraphicFramePr>
            <a:graphicFrameLocks noChangeAspect="1"/>
          </p:cNvGraphicFramePr>
          <p:nvPr>
            <p:custDataLst>
              <p:tags r:id="rId1"/>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7220" name="think-cell 幻灯片" r:id="rId2" imgW="5715" imgH="5715" progId="TCLayout.ActiveDocument.1">
                  <p:embed/>
                </p:oleObj>
              </mc:Choice>
              <mc:Fallback>
                <p:oleObj name="think-cell 幻灯片" r:id="rId2" imgW="5715" imgH="5715" progId="TCLayout.ActiveDocument.1">
                  <p:embed/>
                  <p:pic>
                    <p:nvPicPr>
                      <p:cNvPr id="0" name="对象 20" hidden="1"/>
                      <p:cNvPicPr/>
                      <p:nvPr/>
                    </p:nvPicPr>
                    <p:blipFill>
                      <a:blip r:embed="rId3"/>
                      <a:stretch>
                        <a:fillRect/>
                      </a:stretch>
                    </p:blipFill>
                    <p:spPr>
                      <a:xfrm>
                        <a:off x="2118" y="2118"/>
                        <a:ext cx="2117" cy="2117"/>
                      </a:xfrm>
                      <a:prstGeom prst="rect">
                        <a:avLst/>
                      </a:prstGeom>
                    </p:spPr>
                  </p:pic>
                </p:oleObj>
              </mc:Fallback>
            </mc:AlternateContent>
          </a:graphicData>
        </a:graphic>
      </p:graphicFrame>
      <p:sp>
        <p:nvSpPr>
          <p:cNvPr id="23" name="Rectangle 7"/>
          <p:cNvSpPr>
            <a:spLocks noChangeArrowheads="1"/>
          </p:cNvSpPr>
          <p:nvPr/>
        </p:nvSpPr>
        <p:spPr bwMode="auto">
          <a:xfrm>
            <a:off x="530461" y="906130"/>
            <a:ext cx="11661540" cy="60959"/>
          </a:xfrm>
          <a:prstGeom prst="rect">
            <a:avLst/>
          </a:prstGeom>
          <a:solidFill>
            <a:srgbClr val="264171"/>
          </a:solidFill>
          <a:ln w="9525">
            <a:noFill/>
            <a:miter lim="800000"/>
          </a:ln>
          <a:effectLst/>
        </p:spPr>
        <p:txBody>
          <a:bodyPr wrap="none" anchor="ctr"/>
          <a:lstStyle/>
          <a:p>
            <a:pPr defTabSz="1219200">
              <a:buClr>
                <a:srgbClr val="000000"/>
              </a:buClr>
              <a:defRPr/>
            </a:pPr>
            <a:endParaRPr lang="zh-CN" altLang="en-US" sz="2135" kern="0" dirty="0">
              <a:solidFill>
                <a:prstClr val="white"/>
              </a:solidFill>
              <a:latin typeface="楷体" panose="02010609060101010101" pitchFamily="49" charset="-122"/>
              <a:ea typeface="楷体_GB2312" pitchFamily="49" charset="-122"/>
              <a:cs typeface="Arial" panose="020B0604020202020204" pitchFamily="34" charset="0"/>
              <a:sym typeface="Arial" panose="020B0604020202020204"/>
            </a:endParaRPr>
          </a:p>
        </p:txBody>
      </p:sp>
      <p:sp>
        <p:nvSpPr>
          <p:cNvPr id="27" name="文本框 26"/>
          <p:cNvSpPr txBox="1"/>
          <p:nvPr/>
        </p:nvSpPr>
        <p:spPr>
          <a:xfrm>
            <a:off x="530460" y="165196"/>
            <a:ext cx="5224616" cy="338554"/>
          </a:xfrm>
          <a:prstGeom prst="rect">
            <a:avLst/>
          </a:prstGeom>
          <a:noFill/>
        </p:spPr>
        <p:txBody>
          <a:bodyPr wrap="square" rtlCol="0">
            <a:spAutoFit/>
          </a:bodyPr>
          <a:lstStyle/>
          <a:p>
            <a:pPr defTabSz="1219200">
              <a:buClr>
                <a:srgbClr val="000000"/>
              </a:buClr>
              <a:defRPr/>
            </a:pPr>
            <a:r>
              <a:rPr lang="en-US" altLang="zh-CN" sz="1600" i="1" kern="0" dirty="0">
                <a:solidFill>
                  <a:srgbClr val="000000"/>
                </a:solidFill>
                <a:latin typeface="Arial" panose="020B0604020202020204"/>
                <a:cs typeface="Arial" panose="020B0604020202020204"/>
                <a:sym typeface="Arial" panose="020B0604020202020204"/>
              </a:rPr>
              <a:t>International Overview</a:t>
            </a:r>
            <a:endParaRPr lang="zh-CN" altLang="en-US" sz="1600" i="1" kern="0" dirty="0">
              <a:solidFill>
                <a:srgbClr val="000000"/>
              </a:solidFill>
              <a:latin typeface="Arial" panose="020B0604020202020204"/>
              <a:cs typeface="Arial" panose="020B0604020202020204"/>
              <a:sym typeface="Arial" panose="020B0604020202020204"/>
            </a:endParaRPr>
          </a:p>
        </p:txBody>
      </p:sp>
      <p:sp>
        <p:nvSpPr>
          <p:cNvPr id="29" name="object 3"/>
          <p:cNvSpPr/>
          <p:nvPr/>
        </p:nvSpPr>
        <p:spPr>
          <a:xfrm>
            <a:off x="1" y="152005"/>
            <a:ext cx="530460" cy="813979"/>
          </a:xfrm>
          <a:custGeom>
            <a:avLst/>
            <a:gdLst/>
            <a:ahLst/>
            <a:cxnLst/>
            <a:rect l="l" t="t" r="r" b="b"/>
            <a:pathLst>
              <a:path w="487680" h="693419">
                <a:moveTo>
                  <a:pt x="0" y="693419"/>
                </a:moveTo>
                <a:lnTo>
                  <a:pt x="487680" y="693419"/>
                </a:lnTo>
                <a:lnTo>
                  <a:pt x="487680" y="0"/>
                </a:lnTo>
                <a:lnTo>
                  <a:pt x="0" y="0"/>
                </a:lnTo>
                <a:lnTo>
                  <a:pt x="0" y="693419"/>
                </a:lnTo>
                <a:close/>
              </a:path>
            </a:pathLst>
          </a:custGeom>
          <a:solidFill>
            <a:srgbClr val="99CEE2"/>
          </a:solidFill>
        </p:spPr>
        <p:txBody>
          <a:bodyPr wrap="square" lIns="0" tIns="0" rIns="0" bIns="0" rtlCol="0"/>
          <a:lstStyle/>
          <a:p>
            <a:pPr defTabSz="1219200">
              <a:buClr>
                <a:srgbClr val="000000"/>
              </a:buClr>
              <a:defRPr/>
            </a:pPr>
            <a:endParaRPr sz="1865" kern="0">
              <a:solidFill>
                <a:srgbClr val="000000"/>
              </a:solidFill>
              <a:latin typeface="Arial" panose="020B0604020202020204"/>
              <a:cs typeface="Arial" panose="020B0604020202020204"/>
              <a:sym typeface="Arial" panose="020B0604020202020204"/>
            </a:endParaRPr>
          </a:p>
        </p:txBody>
      </p:sp>
      <p:sp>
        <p:nvSpPr>
          <p:cNvPr id="30" name="文本框 29"/>
          <p:cNvSpPr txBox="1"/>
          <p:nvPr/>
        </p:nvSpPr>
        <p:spPr>
          <a:xfrm>
            <a:off x="515845" y="396481"/>
            <a:ext cx="11842163" cy="911860"/>
          </a:xfrm>
          <a:prstGeom prst="rect">
            <a:avLst/>
          </a:prstGeom>
          <a:noFill/>
        </p:spPr>
        <p:txBody>
          <a:bodyPr wrap="square" rtlCol="0">
            <a:spAutoFit/>
          </a:bodyPr>
          <a:lstStyle/>
          <a:p>
            <a:pPr defTabSz="1219200">
              <a:buClr>
                <a:srgbClr val="000000"/>
              </a:buClr>
              <a:defRPr/>
            </a:pPr>
            <a:r>
              <a:rPr lang="en-US" altLang="zh-CN" sz="2665" b="1" kern="0" dirty="0">
                <a:solidFill>
                  <a:srgbClr val="000000"/>
                </a:solidFill>
                <a:latin typeface="Arial" panose="020B0604020202020204"/>
                <a:cs typeface="Arial" panose="020B0604020202020204"/>
                <a:sym typeface="+mn-ea"/>
              </a:rPr>
              <a:t>Data visualization---- Outliers</a:t>
            </a:r>
            <a:endParaRPr lang="en-US" altLang="zh-CN" sz="2665" b="1" kern="0" dirty="0">
              <a:solidFill>
                <a:srgbClr val="000000"/>
              </a:solidFill>
              <a:latin typeface="Arial" panose="020B0604020202020204"/>
              <a:cs typeface="Arial" panose="020B0604020202020204"/>
              <a:sym typeface="+mn-ea"/>
            </a:endParaRPr>
          </a:p>
          <a:p>
            <a:pPr defTabSz="1219200">
              <a:buClr>
                <a:srgbClr val="000000"/>
              </a:buClr>
              <a:defRPr/>
            </a:pPr>
            <a:endParaRPr lang="zh-CN" altLang="en-US" sz="2665" b="1" kern="0" dirty="0">
              <a:solidFill>
                <a:srgbClr val="000000"/>
              </a:solidFill>
              <a:latin typeface="Arial" panose="020B0604020202020204"/>
              <a:cs typeface="Arial" panose="020B0604020202020204"/>
              <a:sym typeface="Arial" panose="020B0604020202020204"/>
            </a:endParaRPr>
          </a:p>
        </p:txBody>
      </p:sp>
      <p:sp>
        <p:nvSpPr>
          <p:cNvPr id="20" name="object 4"/>
          <p:cNvSpPr/>
          <p:nvPr/>
        </p:nvSpPr>
        <p:spPr>
          <a:xfrm flipV="1">
            <a:off x="0" y="6326822"/>
            <a:ext cx="12192000" cy="147956"/>
          </a:xfrm>
          <a:custGeom>
            <a:avLst/>
            <a:gdLst/>
            <a:ahLst/>
            <a:cxnLst/>
            <a:rect l="l" t="t" r="r" b="b"/>
            <a:pathLst>
              <a:path w="12192000">
                <a:moveTo>
                  <a:pt x="0" y="0"/>
                </a:moveTo>
                <a:lnTo>
                  <a:pt x="12192000" y="0"/>
                </a:lnTo>
              </a:path>
            </a:pathLst>
          </a:custGeom>
          <a:ln w="9525">
            <a:solidFill>
              <a:schemeClr val="tx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2" name="object 7"/>
          <p:cNvSpPr txBox="1"/>
          <p:nvPr/>
        </p:nvSpPr>
        <p:spPr>
          <a:xfrm>
            <a:off x="2836445" y="6559754"/>
            <a:ext cx="125603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9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rPr>
              <a:t>Introduction</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sp>
        <p:nvSpPr>
          <p:cNvPr id="3" name="object 8"/>
          <p:cNvSpPr txBox="1"/>
          <p:nvPr/>
        </p:nvSpPr>
        <p:spPr>
          <a:xfrm>
            <a:off x="7318084" y="6549909"/>
            <a:ext cx="1646220" cy="196850"/>
          </a:xfrm>
          <a:prstGeom prst="rect">
            <a:avLst/>
          </a:prstGeom>
        </p:spPr>
        <p:txBody>
          <a:bodyPr vert="horz" wrap="square" lIns="0" tIns="12700" rIns="0" bIns="0" rtlCol="0">
            <a:spAutoFit/>
          </a:bodyPr>
          <a:lstStyle/>
          <a:p>
            <a:pPr algn="l"/>
            <a:r>
              <a:rPr lang="en-US" sz="1200" b="1" kern="0" spc="-5" noProof="0" dirty="0">
                <a:ln>
                  <a:noFill/>
                </a:ln>
                <a:solidFill>
                  <a:schemeClr val="tx1"/>
                </a:solidFill>
                <a:effectLst/>
                <a:uLnTx/>
                <a:uFillTx/>
                <a:latin typeface="Arial" panose="020B0604020202020204"/>
                <a:cs typeface="Arial" panose="020B0604020202020204"/>
                <a:sym typeface="+mn-ea"/>
              </a:rPr>
              <a:t>Data visualization</a:t>
            </a:r>
            <a:endParaRPr kumimoji="0" lang="en-US" sz="1200" b="1" i="0" u="none" strike="noStrike" kern="0" cap="none" spc="-5" normalizeH="0" baseline="0" noProof="0" dirty="0">
              <a:ln>
                <a:noFill/>
              </a:ln>
              <a:solidFill>
                <a:schemeClr val="tx1"/>
              </a:solidFill>
              <a:effectLst/>
              <a:uLnTx/>
              <a:uFillTx/>
              <a:latin typeface="Arial" panose="020B0604020202020204"/>
              <a:cs typeface="Arial" panose="020B0604020202020204"/>
              <a:sym typeface="+mn-ea"/>
            </a:endParaRPr>
          </a:p>
        </p:txBody>
      </p:sp>
      <p:sp>
        <p:nvSpPr>
          <p:cNvPr id="31" name="object 8"/>
          <p:cNvSpPr txBox="1"/>
          <p:nvPr/>
        </p:nvSpPr>
        <p:spPr>
          <a:xfrm>
            <a:off x="4820285" y="6553200"/>
            <a:ext cx="176022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lgn="ctr">
              <a:spcBef>
                <a:spcPts val="100"/>
              </a:spcBef>
              <a:defRPr sz="900" b="1" spc="-5">
                <a:solidFill>
                  <a:srgbClr val="7E7E7E"/>
                </a:solidFill>
              </a:defRPr>
            </a:lvl1pPr>
          </a:lstStyle>
          <a:p>
            <a:pPr algn="l"/>
            <a:r>
              <a:rPr lang="en-US" sz="1200" kern="0" spc="0" noProof="0" dirty="0">
                <a:ln>
                  <a:noFill/>
                </a:ln>
                <a:solidFill>
                  <a:schemeClr val="bg1">
                    <a:lumMod val="65000"/>
                  </a:schemeClr>
                </a:solidFill>
                <a:effectLst/>
                <a:uLnTx/>
                <a:uFillTx/>
                <a:latin typeface="Arial Bold" panose="020B0604020202090204" charset="0"/>
                <a:cs typeface="Arial Bold" panose="020B0604020202090204" charset="0"/>
                <a:sym typeface="+mn-ea"/>
              </a:rPr>
              <a:t>Generate normal return</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mn-ea"/>
            </a:endParaRPr>
          </a:p>
        </p:txBody>
      </p:sp>
      <p:sp>
        <p:nvSpPr>
          <p:cNvPr id="33" name="object 8"/>
          <p:cNvSpPr txBox="1"/>
          <p:nvPr/>
        </p:nvSpPr>
        <p:spPr>
          <a:xfrm>
            <a:off x="9702165" y="6559550"/>
            <a:ext cx="187706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10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rPr>
              <a:t>Conclusion &amp; Discussion</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sp>
        <p:nvSpPr>
          <p:cNvPr id="38" name="object 7"/>
          <p:cNvSpPr txBox="1"/>
          <p:nvPr/>
        </p:nvSpPr>
        <p:spPr>
          <a:xfrm>
            <a:off x="1101046" y="6559754"/>
            <a:ext cx="125603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9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lang="en-US" sz="1200" b="1" kern="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rPr>
              <a:t>Content</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sp>
        <p:nvSpPr>
          <p:cNvPr id="13" name="object 11"/>
          <p:cNvSpPr txBox="1"/>
          <p:nvPr/>
        </p:nvSpPr>
        <p:spPr>
          <a:xfrm>
            <a:off x="831215" y="1124585"/>
            <a:ext cx="10181590" cy="5081270"/>
          </a:xfrm>
          <a:prstGeom prst="rect">
            <a:avLst/>
          </a:prstGeom>
        </p:spPr>
        <p:txBody>
          <a:bodyPr vert="horz" wrap="square" lIns="0" tIns="16087" rIns="0" bIns="0" rtlCol="0">
            <a:spAutoFit/>
          </a:bodyPr>
          <a:lstStyle/>
          <a:p>
            <a:pPr marL="17145" indent="0" defTabSz="1219200" fontAlgn="auto">
              <a:lnSpc>
                <a:spcPts val="3600"/>
              </a:lnSpc>
              <a:spcBef>
                <a:spcPts val="100"/>
              </a:spcBef>
              <a:buClr>
                <a:srgbClr val="000000"/>
              </a:buClr>
              <a:buFont typeface="Arial" panose="020B0604020202020204" pitchFamily="34" charset="0"/>
              <a:buNone/>
              <a:defRPr/>
            </a:pPr>
            <a:r>
              <a:rPr lang="en-US" sz="2600" b="1" kern="0" spc="13" dirty="0">
                <a:solidFill>
                  <a:srgbClr val="13588E"/>
                </a:solidFill>
                <a:latin typeface="Arial" panose="020B0604020202020204" pitchFamily="34" charset="0"/>
                <a:cs typeface="Arial" panose="020B0604020202020204" pitchFamily="34" charset="0"/>
              </a:rPr>
              <a:t>Keurig Green Mountain Coffee (PERMNO: 79588)</a:t>
            </a:r>
            <a:endParaRPr lang="en-US" kern="0" spc="13" dirty="0">
              <a:latin typeface="等线" panose="02010600030101010101" pitchFamily="2" charset="-122"/>
              <a:cs typeface="Times New Roman" panose="02020603050405020304" charset="0"/>
              <a:sym typeface="Arial" panose="020B0604020202020204"/>
            </a:endParaRPr>
          </a:p>
          <a:p>
            <a:pPr marL="342900" indent="-342900" algn="l" defTabSz="914400" fontAlgn="auto">
              <a:lnSpc>
                <a:spcPts val="3600"/>
              </a:lnSpc>
              <a:spcBef>
                <a:spcPts val="100"/>
              </a:spcBef>
              <a:buClrTx/>
              <a:buSzTx/>
              <a:buFont typeface="Arial" panose="020B0604020202020204" pitchFamily="34" charset="0"/>
              <a:buChar char="•"/>
            </a:pPr>
            <a:r>
              <a:rPr lang="en-US" sz="2200" b="1" kern="0" spc="13" dirty="0">
                <a:latin typeface="Arial" panose="020B0604020202020204" pitchFamily="34" charset="0"/>
                <a:cs typeface="Arial" panose="020B0604020202020204" pitchFamily="34" charset="0"/>
                <a:sym typeface="Arial" panose="020B0604020202020204"/>
              </a:rPr>
              <a:t>Went private by JAB for $13.9B in December 2015. JAB Holding Company announced that they acquired the company in $92.00 in cash.</a:t>
            </a:r>
            <a:endParaRPr lang="en-US" sz="2200" b="1" kern="0" spc="13" dirty="0">
              <a:latin typeface="Arial" panose="020B0604020202020204" pitchFamily="34" charset="0"/>
              <a:cs typeface="Arial" panose="020B0604020202020204" pitchFamily="34" charset="0"/>
              <a:sym typeface="Arial" panose="020B0604020202020204"/>
            </a:endParaRPr>
          </a:p>
          <a:p>
            <a:pPr marL="342900" indent="-342900" algn="l" defTabSz="914400" fontAlgn="auto">
              <a:lnSpc>
                <a:spcPts val="1400"/>
              </a:lnSpc>
              <a:spcBef>
                <a:spcPts val="100"/>
              </a:spcBef>
              <a:buClrTx/>
              <a:buSzTx/>
              <a:buFont typeface="Arial" panose="020B0604020202020204" pitchFamily="34" charset="0"/>
              <a:buChar char="•"/>
            </a:pPr>
            <a:endParaRPr lang="en-US" sz="2000" kern="0" spc="13" dirty="0">
              <a:solidFill>
                <a:schemeClr val="tx1"/>
              </a:solidFill>
              <a:latin typeface="等线" panose="02010600030101010101" pitchFamily="2" charset="-122"/>
              <a:cs typeface="Times New Roman" panose="02020603050405020304" charset="0"/>
              <a:sym typeface="Arial" panose="020B0604020202020204"/>
            </a:endParaRPr>
          </a:p>
          <a:p>
            <a:pPr marL="17145" algn="l" defTabSz="1219200" fontAlgn="auto">
              <a:lnSpc>
                <a:spcPts val="3600"/>
              </a:lnSpc>
              <a:spcBef>
                <a:spcPts val="100"/>
              </a:spcBef>
              <a:buClr>
                <a:srgbClr val="000000"/>
              </a:buClr>
              <a:buSzTx/>
              <a:buFont typeface="Arial" panose="020B0604020202020204" pitchFamily="34" charset="0"/>
              <a:buNone/>
              <a:defRPr/>
            </a:pPr>
            <a:r>
              <a:rPr lang="en-US" sz="2600" b="1" kern="0" spc="13" dirty="0">
                <a:solidFill>
                  <a:srgbClr val="13588E"/>
                </a:solidFill>
                <a:latin typeface="Arial" panose="020B0604020202020204" pitchFamily="34" charset="0"/>
                <a:cs typeface="Arial" panose="020B0604020202020204" pitchFamily="34" charset="0"/>
              </a:rPr>
              <a:t>Keynote System Inc. (PERMNO: 87242)</a:t>
            </a:r>
            <a:endParaRPr lang="en-US" altLang="zh-CN" sz="1800" dirty="0">
              <a:effectLst/>
              <a:latin typeface="等线" panose="02010600030101010101" pitchFamily="2" charset="-122"/>
              <a:cs typeface="Times New Roman" panose="02020603050405020304" charset="0"/>
            </a:endParaRPr>
          </a:p>
          <a:p>
            <a:pPr marL="360045" indent="-342900" defTabSz="1219200" fontAlgn="auto">
              <a:lnSpc>
                <a:spcPts val="3600"/>
              </a:lnSpc>
              <a:spcBef>
                <a:spcPts val="100"/>
              </a:spcBef>
              <a:buClr>
                <a:srgbClr val="000000"/>
              </a:buClr>
              <a:buFont typeface="Arial" panose="020B0604020202020204" pitchFamily="34" charset="0"/>
              <a:buChar char="•"/>
              <a:defRPr/>
            </a:pPr>
            <a:r>
              <a:rPr lang="en-US" sz="2200" b="1" kern="0" spc="13" dirty="0">
                <a:solidFill>
                  <a:schemeClr val="tx1"/>
                </a:solidFill>
                <a:latin typeface="Arial" panose="020B0604020202020204" pitchFamily="34" charset="0"/>
                <a:cs typeface="Arial" panose="020B0604020202020204" pitchFamily="34" charset="0"/>
                <a:sym typeface="Arial" panose="020B0604020202020204"/>
              </a:rPr>
              <a:t>Being acquired by Thoma Bravo in June 2013 for $395M. Thoma Bravo is a leading private equity investment firm.</a:t>
            </a:r>
            <a:endParaRPr lang="en-US" sz="2200" b="1" kern="0" spc="13" dirty="0">
              <a:solidFill>
                <a:schemeClr val="tx1"/>
              </a:solidFill>
              <a:latin typeface="Arial" panose="020B0604020202020204" pitchFamily="34" charset="0"/>
              <a:cs typeface="Arial" panose="020B0604020202020204" pitchFamily="34" charset="0"/>
              <a:sym typeface="Arial" panose="020B0604020202020204"/>
            </a:endParaRPr>
          </a:p>
          <a:p>
            <a:pPr marL="360045" indent="-342900" defTabSz="1219200" fontAlgn="auto">
              <a:lnSpc>
                <a:spcPts val="1400"/>
              </a:lnSpc>
              <a:spcBef>
                <a:spcPts val="100"/>
              </a:spcBef>
              <a:buClr>
                <a:srgbClr val="000000"/>
              </a:buClr>
              <a:buFont typeface="Arial" panose="020B0604020202020204" pitchFamily="34" charset="0"/>
              <a:buChar char="•"/>
              <a:defRPr/>
            </a:pPr>
            <a:endParaRPr lang="en-US" sz="2000" kern="0" spc="13" dirty="0">
              <a:latin typeface="等线" panose="02010600030101010101" pitchFamily="2" charset="-122"/>
              <a:cs typeface="Times New Roman" panose="02020603050405020304" charset="0"/>
              <a:sym typeface="Arial" panose="020B0604020202020204"/>
            </a:endParaRPr>
          </a:p>
          <a:p>
            <a:pPr marL="17145" algn="l" defTabSz="1219200" fontAlgn="auto">
              <a:lnSpc>
                <a:spcPts val="3600"/>
              </a:lnSpc>
              <a:spcBef>
                <a:spcPts val="100"/>
              </a:spcBef>
              <a:buClr>
                <a:srgbClr val="000000"/>
              </a:buClr>
              <a:buSzTx/>
              <a:buFont typeface="Arial" panose="020B0604020202020204" pitchFamily="34" charset="0"/>
              <a:defRPr/>
            </a:pPr>
            <a:r>
              <a:rPr lang="en-US" sz="2600" b="1" kern="0" spc="13" dirty="0">
                <a:solidFill>
                  <a:srgbClr val="13588E"/>
                </a:solidFill>
                <a:latin typeface="Arial" panose="020B0604020202020204" pitchFamily="34" charset="0"/>
                <a:cs typeface="Arial" panose="020B0604020202020204" pitchFamily="34" charset="0"/>
              </a:rPr>
              <a:t>Tower Financial Corp. (PERMNO: 89143)</a:t>
            </a:r>
            <a:endParaRPr lang="en-US" sz="2600" b="1" kern="0" spc="13" dirty="0">
              <a:solidFill>
                <a:srgbClr val="13588E"/>
              </a:solidFill>
              <a:latin typeface="Arial" panose="020B0604020202020204" pitchFamily="34" charset="0"/>
              <a:cs typeface="Arial" panose="020B0604020202020204" pitchFamily="34" charset="0"/>
              <a:sym typeface="Arial" panose="020B0604020202020204"/>
            </a:endParaRPr>
          </a:p>
          <a:p>
            <a:pPr marL="360045" indent="-342900" defTabSz="1219200" fontAlgn="auto">
              <a:lnSpc>
                <a:spcPts val="3600"/>
              </a:lnSpc>
              <a:spcBef>
                <a:spcPts val="100"/>
              </a:spcBef>
              <a:buClr>
                <a:srgbClr val="000000"/>
              </a:buClr>
              <a:buFont typeface="Arial" panose="020B0604020202020204" pitchFamily="34" charset="0"/>
              <a:buChar char="•"/>
              <a:defRPr/>
            </a:pPr>
            <a:r>
              <a:rPr lang="en-US" sz="2200" b="1" kern="0" spc="13" dirty="0">
                <a:latin typeface="Arial" panose="020B0604020202020204" pitchFamily="34" charset="0"/>
                <a:cs typeface="Arial" panose="020B0604020202020204" pitchFamily="34" charset="0"/>
              </a:rPr>
              <a:t>Signed an agreement and plan of merger with Old National Bancorp. in September 2013, with Old National as the surviving corporation. Old National Bancorp. owns regional banks with nearly 200 retail branches.</a:t>
            </a:r>
            <a:endParaRPr lang="en-US" sz="2200" b="1" kern="0" spc="13" dirty="0">
              <a:solidFill>
                <a:schemeClr val="tx1"/>
              </a:solidFill>
              <a:latin typeface="Arial" panose="020B0604020202020204" pitchFamily="34" charset="0"/>
              <a:cs typeface="Arial" panose="020B0604020202020204" pitchFamily="34" charset="0"/>
              <a:sym typeface="Arial" panose="020B06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对象 20" hidden="1"/>
          <p:cNvGraphicFramePr>
            <a:graphicFrameLocks noChangeAspect="1"/>
          </p:cNvGraphicFramePr>
          <p:nvPr>
            <p:custDataLst>
              <p:tags r:id="rId1"/>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7220" name="think-cell 幻灯片" r:id="rId2" imgW="5715" imgH="5715" progId="TCLayout.ActiveDocument.1">
                  <p:embed/>
                </p:oleObj>
              </mc:Choice>
              <mc:Fallback>
                <p:oleObj name="think-cell 幻灯片" r:id="rId2" imgW="5715" imgH="5715" progId="TCLayout.ActiveDocument.1">
                  <p:embed/>
                  <p:pic>
                    <p:nvPicPr>
                      <p:cNvPr id="0" name="对象 20" hidden="1"/>
                      <p:cNvPicPr/>
                      <p:nvPr/>
                    </p:nvPicPr>
                    <p:blipFill>
                      <a:blip r:embed="rId3"/>
                      <a:stretch>
                        <a:fillRect/>
                      </a:stretch>
                    </p:blipFill>
                    <p:spPr>
                      <a:xfrm>
                        <a:off x="2118" y="2118"/>
                        <a:ext cx="2117" cy="2117"/>
                      </a:xfrm>
                      <a:prstGeom prst="rect">
                        <a:avLst/>
                      </a:prstGeom>
                    </p:spPr>
                  </p:pic>
                </p:oleObj>
              </mc:Fallback>
            </mc:AlternateContent>
          </a:graphicData>
        </a:graphic>
      </p:graphicFrame>
      <p:sp>
        <p:nvSpPr>
          <p:cNvPr id="23" name="Rectangle 7"/>
          <p:cNvSpPr>
            <a:spLocks noChangeArrowheads="1"/>
          </p:cNvSpPr>
          <p:nvPr/>
        </p:nvSpPr>
        <p:spPr bwMode="auto">
          <a:xfrm>
            <a:off x="530461" y="906130"/>
            <a:ext cx="11661540" cy="60959"/>
          </a:xfrm>
          <a:prstGeom prst="rect">
            <a:avLst/>
          </a:prstGeom>
          <a:solidFill>
            <a:srgbClr val="264171"/>
          </a:solidFill>
          <a:ln w="9525">
            <a:noFill/>
            <a:miter lim="800000"/>
          </a:ln>
          <a:effectLst/>
        </p:spPr>
        <p:txBody>
          <a:bodyPr wrap="none" anchor="ctr"/>
          <a:lstStyle/>
          <a:p>
            <a:pPr defTabSz="1219200">
              <a:buClr>
                <a:srgbClr val="000000"/>
              </a:buClr>
              <a:defRPr/>
            </a:pPr>
            <a:endParaRPr lang="zh-CN" altLang="en-US" sz="2135" kern="0" dirty="0">
              <a:solidFill>
                <a:prstClr val="white"/>
              </a:solidFill>
              <a:latin typeface="楷体" panose="02010609060101010101" pitchFamily="49" charset="-122"/>
              <a:ea typeface="楷体_GB2312" pitchFamily="49" charset="-122"/>
              <a:cs typeface="Arial" panose="020B0604020202020204" pitchFamily="34" charset="0"/>
              <a:sym typeface="Arial" panose="020B0604020202020204"/>
            </a:endParaRPr>
          </a:p>
        </p:txBody>
      </p:sp>
      <p:sp>
        <p:nvSpPr>
          <p:cNvPr id="29" name="object 3"/>
          <p:cNvSpPr/>
          <p:nvPr/>
        </p:nvSpPr>
        <p:spPr>
          <a:xfrm>
            <a:off x="1" y="152005"/>
            <a:ext cx="530460" cy="813979"/>
          </a:xfrm>
          <a:custGeom>
            <a:avLst/>
            <a:gdLst/>
            <a:ahLst/>
            <a:cxnLst/>
            <a:rect l="l" t="t" r="r" b="b"/>
            <a:pathLst>
              <a:path w="487680" h="693419">
                <a:moveTo>
                  <a:pt x="0" y="693419"/>
                </a:moveTo>
                <a:lnTo>
                  <a:pt x="487680" y="693419"/>
                </a:lnTo>
                <a:lnTo>
                  <a:pt x="487680" y="0"/>
                </a:lnTo>
                <a:lnTo>
                  <a:pt x="0" y="0"/>
                </a:lnTo>
                <a:lnTo>
                  <a:pt x="0" y="693419"/>
                </a:lnTo>
                <a:close/>
              </a:path>
            </a:pathLst>
          </a:custGeom>
          <a:solidFill>
            <a:srgbClr val="99CEE2"/>
          </a:solidFill>
        </p:spPr>
        <p:txBody>
          <a:bodyPr wrap="square" lIns="0" tIns="0" rIns="0" bIns="0" rtlCol="0"/>
          <a:lstStyle/>
          <a:p>
            <a:pPr defTabSz="1219200">
              <a:buClr>
                <a:srgbClr val="000000"/>
              </a:buClr>
              <a:defRPr/>
            </a:pPr>
            <a:endParaRPr sz="1865" kern="0">
              <a:solidFill>
                <a:srgbClr val="000000"/>
              </a:solidFill>
              <a:latin typeface="Arial" panose="020B0604020202020204"/>
              <a:cs typeface="Arial" panose="020B0604020202020204"/>
              <a:sym typeface="Arial" panose="020B0604020202020204"/>
            </a:endParaRPr>
          </a:p>
        </p:txBody>
      </p:sp>
      <p:sp>
        <p:nvSpPr>
          <p:cNvPr id="30" name="文本框 29"/>
          <p:cNvSpPr txBox="1"/>
          <p:nvPr/>
        </p:nvSpPr>
        <p:spPr>
          <a:xfrm>
            <a:off x="515845" y="396481"/>
            <a:ext cx="11842163" cy="911860"/>
          </a:xfrm>
          <a:prstGeom prst="rect">
            <a:avLst/>
          </a:prstGeom>
          <a:noFill/>
        </p:spPr>
        <p:txBody>
          <a:bodyPr wrap="square" rtlCol="0">
            <a:spAutoFit/>
          </a:bodyPr>
          <a:lstStyle/>
          <a:p>
            <a:pPr defTabSz="1219200">
              <a:buClr>
                <a:srgbClr val="000000"/>
              </a:buClr>
              <a:defRPr/>
            </a:pPr>
            <a:r>
              <a:rPr lang="en-US" altLang="zh-CN" sz="2665" b="1" kern="0" dirty="0">
                <a:solidFill>
                  <a:srgbClr val="000000"/>
                </a:solidFill>
                <a:latin typeface="Arial" panose="020B0604020202020204"/>
                <a:cs typeface="Arial" panose="020B0604020202020204"/>
                <a:sym typeface="+mn-ea"/>
              </a:rPr>
              <a:t>Data visualization---- Test for CAR(0, 1), CAR(-2, 2), and CAR(-5, 5)</a:t>
            </a:r>
            <a:endParaRPr lang="en-US" altLang="zh-CN" sz="2665" b="1" kern="0" dirty="0">
              <a:solidFill>
                <a:srgbClr val="000000"/>
              </a:solidFill>
              <a:latin typeface="Arial" panose="020B0604020202020204"/>
              <a:cs typeface="Arial" panose="020B0604020202020204"/>
              <a:sym typeface="+mn-ea"/>
            </a:endParaRPr>
          </a:p>
          <a:p>
            <a:pPr defTabSz="1219200">
              <a:buClr>
                <a:srgbClr val="000000"/>
              </a:buClr>
              <a:defRPr/>
            </a:pPr>
            <a:endParaRPr lang="zh-CN" altLang="en-US" sz="2665" b="1" kern="0" dirty="0">
              <a:solidFill>
                <a:srgbClr val="000000"/>
              </a:solidFill>
              <a:latin typeface="Arial" panose="020B0604020202020204"/>
              <a:cs typeface="Arial" panose="020B0604020202020204"/>
              <a:sym typeface="Arial" panose="020B0604020202020204"/>
            </a:endParaRPr>
          </a:p>
        </p:txBody>
      </p:sp>
      <p:sp>
        <p:nvSpPr>
          <p:cNvPr id="20" name="object 4"/>
          <p:cNvSpPr/>
          <p:nvPr/>
        </p:nvSpPr>
        <p:spPr>
          <a:xfrm flipV="1">
            <a:off x="0" y="6326822"/>
            <a:ext cx="12192000" cy="147956"/>
          </a:xfrm>
          <a:custGeom>
            <a:avLst/>
            <a:gdLst/>
            <a:ahLst/>
            <a:cxnLst/>
            <a:rect l="l" t="t" r="r" b="b"/>
            <a:pathLst>
              <a:path w="12192000">
                <a:moveTo>
                  <a:pt x="0" y="0"/>
                </a:moveTo>
                <a:lnTo>
                  <a:pt x="12192000" y="0"/>
                </a:lnTo>
              </a:path>
            </a:pathLst>
          </a:custGeom>
          <a:ln w="9525">
            <a:solidFill>
              <a:schemeClr val="tx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2" name="object 7"/>
          <p:cNvSpPr txBox="1"/>
          <p:nvPr/>
        </p:nvSpPr>
        <p:spPr>
          <a:xfrm>
            <a:off x="2836445" y="6559754"/>
            <a:ext cx="125603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9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rPr>
              <a:t>Introduction</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sp>
        <p:nvSpPr>
          <p:cNvPr id="3" name="object 8"/>
          <p:cNvSpPr txBox="1"/>
          <p:nvPr/>
        </p:nvSpPr>
        <p:spPr>
          <a:xfrm>
            <a:off x="7318084" y="6549909"/>
            <a:ext cx="1646220" cy="196850"/>
          </a:xfrm>
          <a:prstGeom prst="rect">
            <a:avLst/>
          </a:prstGeom>
        </p:spPr>
        <p:txBody>
          <a:bodyPr vert="horz" wrap="square" lIns="0" tIns="12700" rIns="0" bIns="0" rtlCol="0">
            <a:spAutoFit/>
          </a:bodyPr>
          <a:lstStyle/>
          <a:p>
            <a:pPr algn="l"/>
            <a:r>
              <a:rPr lang="en-US" sz="1200" b="1" kern="0" spc="-5" noProof="0" dirty="0">
                <a:ln>
                  <a:noFill/>
                </a:ln>
                <a:solidFill>
                  <a:schemeClr val="tx1"/>
                </a:solidFill>
                <a:effectLst/>
                <a:uLnTx/>
                <a:uFillTx/>
                <a:latin typeface="Arial" panose="020B0604020202020204"/>
                <a:cs typeface="Arial" panose="020B0604020202020204"/>
                <a:sym typeface="+mn-ea"/>
              </a:rPr>
              <a:t>Data visualization</a:t>
            </a:r>
            <a:endParaRPr kumimoji="0" lang="en-US" sz="1200" b="1" i="0" u="none" strike="noStrike" kern="0" cap="none" spc="-5" normalizeH="0" baseline="0" noProof="0" dirty="0">
              <a:ln>
                <a:noFill/>
              </a:ln>
              <a:solidFill>
                <a:schemeClr val="tx1"/>
              </a:solidFill>
              <a:effectLst/>
              <a:uLnTx/>
              <a:uFillTx/>
              <a:latin typeface="Arial" panose="020B0604020202020204"/>
              <a:cs typeface="Arial" panose="020B0604020202020204"/>
              <a:sym typeface="+mn-ea"/>
            </a:endParaRPr>
          </a:p>
        </p:txBody>
      </p:sp>
      <p:sp>
        <p:nvSpPr>
          <p:cNvPr id="31" name="object 8"/>
          <p:cNvSpPr txBox="1"/>
          <p:nvPr/>
        </p:nvSpPr>
        <p:spPr>
          <a:xfrm>
            <a:off x="4820285" y="6553200"/>
            <a:ext cx="176022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lgn="ctr">
              <a:spcBef>
                <a:spcPts val="100"/>
              </a:spcBef>
              <a:defRPr sz="900" b="1" spc="-5">
                <a:solidFill>
                  <a:srgbClr val="7E7E7E"/>
                </a:solidFill>
              </a:defRPr>
            </a:lvl1pPr>
          </a:lstStyle>
          <a:p>
            <a:pPr algn="l"/>
            <a:r>
              <a:rPr lang="en-US" sz="1200" kern="0" spc="0" noProof="0" dirty="0">
                <a:ln>
                  <a:noFill/>
                </a:ln>
                <a:solidFill>
                  <a:schemeClr val="bg1">
                    <a:lumMod val="65000"/>
                  </a:schemeClr>
                </a:solidFill>
                <a:effectLst/>
                <a:uLnTx/>
                <a:uFillTx/>
                <a:latin typeface="Arial Bold" panose="020B0604020202090204" charset="0"/>
                <a:cs typeface="Arial Bold" panose="020B0604020202090204" charset="0"/>
                <a:sym typeface="+mn-ea"/>
              </a:rPr>
              <a:t>Generate normal return</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mn-ea"/>
            </a:endParaRPr>
          </a:p>
        </p:txBody>
      </p:sp>
      <p:sp>
        <p:nvSpPr>
          <p:cNvPr id="33" name="object 8"/>
          <p:cNvSpPr txBox="1"/>
          <p:nvPr/>
        </p:nvSpPr>
        <p:spPr>
          <a:xfrm>
            <a:off x="9702165" y="6559550"/>
            <a:ext cx="187706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10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rPr>
              <a:t>Conclusion &amp; Discussion</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sp>
        <p:nvSpPr>
          <p:cNvPr id="38" name="object 7"/>
          <p:cNvSpPr txBox="1"/>
          <p:nvPr/>
        </p:nvSpPr>
        <p:spPr>
          <a:xfrm>
            <a:off x="1101046" y="6559754"/>
            <a:ext cx="125603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9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lang="en-US" sz="1200" b="1" kern="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rPr>
              <a:t>Content</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pic>
        <p:nvPicPr>
          <p:cNvPr id="4" name="图片 3"/>
          <p:cNvPicPr>
            <a:picLocks noChangeAspect="1"/>
          </p:cNvPicPr>
          <p:nvPr/>
        </p:nvPicPr>
        <p:blipFill>
          <a:blip r:embed="rId4"/>
          <a:stretch>
            <a:fillRect/>
          </a:stretch>
        </p:blipFill>
        <p:spPr>
          <a:xfrm>
            <a:off x="1348740" y="1651635"/>
            <a:ext cx="9677400" cy="4213860"/>
          </a:xfrm>
          <a:prstGeom prst="rect">
            <a:avLst/>
          </a:prstGeom>
        </p:spPr>
      </p:pic>
      <p:graphicFrame>
        <p:nvGraphicFramePr>
          <p:cNvPr id="6" name="表格 5"/>
          <p:cNvGraphicFramePr/>
          <p:nvPr>
            <p:custDataLst>
              <p:tags r:id="rId5"/>
            </p:custDataLst>
          </p:nvPr>
        </p:nvGraphicFramePr>
        <p:xfrm>
          <a:off x="1768475" y="3415665"/>
          <a:ext cx="9185275" cy="2560320"/>
        </p:xfrm>
        <a:graphic>
          <a:graphicData uri="http://schemas.openxmlformats.org/drawingml/2006/table">
            <a:tbl>
              <a:tblPr firstRow="1" bandRow="1">
                <a:tableStyleId>{5C22544A-7EE6-4342-B048-85BDC9FD1C3A}</a:tableStyleId>
              </a:tblPr>
              <a:tblGrid>
                <a:gridCol w="1218565"/>
                <a:gridCol w="1477010"/>
                <a:gridCol w="960120"/>
                <a:gridCol w="1218565"/>
                <a:gridCol w="1218565"/>
                <a:gridCol w="1218565"/>
                <a:gridCol w="1873885"/>
              </a:tblGrid>
              <a:tr h="640080">
                <a:tc>
                  <a:txBody>
                    <a:bodyPr/>
                    <a:p>
                      <a:pPr algn="ctr">
                        <a:buNone/>
                      </a:pPr>
                      <a:r>
                        <a:rPr lang="en-US" altLang="zh-CN"/>
                        <a:t>R</a:t>
                      </a:r>
                      <a:r>
                        <a:rPr lang="en-US" altLang="zh-CN"/>
                        <a:t>ange</a:t>
                      </a:r>
                      <a:endParaRPr lang="en-US" altLang="zh-CN"/>
                    </a:p>
                  </a:txBody>
                  <a:tcPr anchor="ctr" anchorCtr="0"/>
                </a:tc>
                <a:tc>
                  <a:txBody>
                    <a:bodyPr/>
                    <a:p>
                      <a:pPr algn="ctr">
                        <a:buNone/>
                      </a:pPr>
                      <a:r>
                        <a:rPr lang="en-US" altLang="zh-CN"/>
                        <a:t>Mean</a:t>
                      </a:r>
                      <a:endParaRPr lang="en-US" altLang="zh-CN"/>
                    </a:p>
                  </a:txBody>
                  <a:tcPr anchor="ctr" anchorCtr="0"/>
                </a:tc>
                <a:tc>
                  <a:txBody>
                    <a:bodyPr/>
                    <a:p>
                      <a:pPr algn="ctr">
                        <a:buNone/>
                      </a:pPr>
                      <a:r>
                        <a:rPr lang="en-US" altLang="zh-CN"/>
                        <a:t>Total Count</a:t>
                      </a:r>
                      <a:endParaRPr lang="en-US" altLang="zh-CN"/>
                    </a:p>
                  </a:txBody>
                  <a:tcPr anchor="ctr" anchorCtr="0"/>
                </a:tc>
                <a:tc>
                  <a:txBody>
                    <a:bodyPr/>
                    <a:p>
                      <a:pPr algn="ctr">
                        <a:buNone/>
                      </a:pPr>
                      <a:r>
                        <a:rPr lang="en-US" altLang="zh-CN"/>
                        <a:t>Positive Count</a:t>
                      </a:r>
                      <a:endParaRPr lang="en-US" altLang="zh-CN"/>
                    </a:p>
                  </a:txBody>
                  <a:tcPr anchor="ctr" anchorCtr="0"/>
                </a:tc>
                <a:tc>
                  <a:txBody>
                    <a:bodyPr/>
                    <a:p>
                      <a:pPr algn="ctr">
                        <a:buNone/>
                      </a:pPr>
                      <a:r>
                        <a:rPr lang="en-US" altLang="zh-CN"/>
                        <a:t>Negative Count</a:t>
                      </a:r>
                      <a:endParaRPr lang="en-US" altLang="zh-CN"/>
                    </a:p>
                  </a:txBody>
                  <a:tcPr anchor="ctr" anchorCtr="0"/>
                </a:tc>
                <a:tc>
                  <a:txBody>
                    <a:bodyPr/>
                    <a:p>
                      <a:pPr algn="ctr">
                        <a:buNone/>
                      </a:pPr>
                      <a:r>
                        <a:rPr lang="en-US" altLang="zh-CN"/>
                        <a:t>t-value</a:t>
                      </a:r>
                      <a:endParaRPr lang="en-US" altLang="zh-CN"/>
                    </a:p>
                  </a:txBody>
                  <a:tcPr anchor="ctr" anchorCtr="0"/>
                </a:tc>
                <a:tc>
                  <a:txBody>
                    <a:bodyPr/>
                    <a:p>
                      <a:pPr algn="ctr">
                        <a:buNone/>
                      </a:pPr>
                      <a:r>
                        <a:rPr lang="en-US" altLang="zh-CN"/>
                        <a:t>p-value</a:t>
                      </a:r>
                      <a:endParaRPr lang="en-US" altLang="zh-CN"/>
                    </a:p>
                  </a:txBody>
                  <a:tcPr anchor="ctr" anchorCtr="0"/>
                </a:tc>
              </a:tr>
              <a:tr h="640080">
                <a:tc>
                  <a:txBody>
                    <a:bodyPr/>
                    <a:p>
                      <a:pPr algn="ctr">
                        <a:buNone/>
                      </a:pPr>
                      <a:r>
                        <a:rPr lang="en-US" altLang="zh-CN"/>
                        <a:t>(0,1)</a:t>
                      </a:r>
                      <a:endParaRPr lang="en-US" altLang="zh-CN"/>
                    </a:p>
                  </a:txBody>
                  <a:tcPr anchor="ctr" anchorCtr="0"/>
                </a:tc>
                <a:tc>
                  <a:txBody>
                    <a:bodyPr/>
                    <a:p>
                      <a:pPr algn="ctr">
                        <a:buNone/>
                      </a:pPr>
                      <a:r>
                        <a:rPr lang="en-US" altLang="zh-CN" sz="1800">
                          <a:sym typeface="+mn-ea"/>
                        </a:rPr>
                        <a:t>0.016666631</a:t>
                      </a:r>
                      <a:endParaRPr lang="en-US" altLang="zh-CN"/>
                    </a:p>
                  </a:txBody>
                  <a:tcPr anchor="ctr" anchorCtr="0"/>
                </a:tc>
                <a:tc>
                  <a:txBody>
                    <a:bodyPr/>
                    <a:p>
                      <a:pPr algn="ctr">
                        <a:buNone/>
                      </a:pPr>
                      <a:r>
                        <a:rPr lang="en-US" altLang="zh-CN" sz="1800">
                          <a:sym typeface="+mn-ea"/>
                        </a:rPr>
                        <a:t>1784</a:t>
                      </a:r>
                      <a:endParaRPr lang="en-US" altLang="zh-CN"/>
                    </a:p>
                  </a:txBody>
                  <a:tcPr anchor="ctr" anchorCtr="0"/>
                </a:tc>
                <a:tc>
                  <a:txBody>
                    <a:bodyPr/>
                    <a:p>
                      <a:pPr algn="ctr">
                        <a:buNone/>
                      </a:pPr>
                      <a:r>
                        <a:rPr lang="en-US" altLang="zh-CN" sz="1800">
                          <a:sym typeface="+mn-ea"/>
                        </a:rPr>
                        <a:t>1119</a:t>
                      </a:r>
                      <a:endParaRPr lang="en-US" altLang="zh-CN"/>
                    </a:p>
                  </a:txBody>
                  <a:tcPr anchor="ctr" anchorCtr="0"/>
                </a:tc>
                <a:tc>
                  <a:txBody>
                    <a:bodyPr/>
                    <a:p>
                      <a:pPr algn="ctr">
                        <a:buNone/>
                      </a:pPr>
                      <a:r>
                        <a:rPr lang="en-US" altLang="zh-CN" sz="1800">
                          <a:sym typeface="+mn-ea"/>
                        </a:rPr>
                        <a:t>665</a:t>
                      </a:r>
                      <a:endParaRPr lang="en-US" altLang="zh-CN"/>
                    </a:p>
                  </a:txBody>
                  <a:tcPr anchor="ctr" anchorCtr="0"/>
                </a:tc>
                <a:tc>
                  <a:txBody>
                    <a:bodyPr/>
                    <a:p>
                      <a:pPr algn="ctr">
                        <a:buNone/>
                      </a:pPr>
                      <a:r>
                        <a:rPr lang="en-US" altLang="zh-CN"/>
                        <a:t>8.90</a:t>
                      </a:r>
                      <a:endParaRPr lang="en-US" altLang="zh-CN"/>
                    </a:p>
                  </a:txBody>
                  <a:tcPr anchor="ctr" anchorCtr="0"/>
                </a:tc>
                <a:tc>
                  <a:txBody>
                    <a:bodyPr/>
                    <a:p>
                      <a:pPr algn="ctr">
                        <a:buNone/>
                      </a:pPr>
                      <a:r>
                        <a:rPr lang="en-US" altLang="zh-CN"/>
                        <a:t>1.356594</a:t>
                      </a:r>
                      <a:r>
                        <a:rPr lang="zh-CN" altLang="en-US"/>
                        <a:t>×</a:t>
                      </a:r>
                      <a:r>
                        <a:rPr lang="en-US" altLang="zh-CN"/>
                        <a:t>10</a:t>
                      </a:r>
                      <a:r>
                        <a:rPr lang="en-US" altLang="zh-CN" baseline="30000"/>
                        <a:t>-18</a:t>
                      </a:r>
                      <a:endParaRPr lang="en-US" altLang="zh-CN" baseline="30000"/>
                    </a:p>
                  </a:txBody>
                  <a:tcPr anchor="ctr" anchorCtr="0"/>
                </a:tc>
              </a:tr>
              <a:tr h="640080">
                <a:tc>
                  <a:txBody>
                    <a:bodyPr/>
                    <a:p>
                      <a:pPr algn="ctr">
                        <a:buNone/>
                      </a:pPr>
                      <a:r>
                        <a:rPr lang="en-US" altLang="zh-CN"/>
                        <a:t>(-2,2)</a:t>
                      </a:r>
                      <a:endParaRPr lang="en-US" altLang="zh-CN"/>
                    </a:p>
                  </a:txBody>
                  <a:tcPr anchor="ctr" anchorCtr="0"/>
                </a:tc>
                <a:tc>
                  <a:txBody>
                    <a:bodyPr/>
                    <a:p>
                      <a:pPr algn="ctr">
                        <a:buNone/>
                      </a:pPr>
                      <a:r>
                        <a:rPr lang="en-US" altLang="zh-CN"/>
                        <a:t>0.020299145</a:t>
                      </a:r>
                      <a:endParaRPr lang="en-US" altLang="zh-CN"/>
                    </a:p>
                  </a:txBody>
                  <a:tcPr anchor="ctr" anchorCtr="0"/>
                </a:tc>
                <a:tc>
                  <a:txBody>
                    <a:bodyPr/>
                    <a:p>
                      <a:pPr algn="ctr">
                        <a:buNone/>
                      </a:pPr>
                      <a:r>
                        <a:rPr lang="en-US" altLang="zh-CN"/>
                        <a:t>1784</a:t>
                      </a:r>
                      <a:endParaRPr lang="en-US" altLang="zh-CN"/>
                    </a:p>
                  </a:txBody>
                  <a:tcPr anchor="ctr" anchorCtr="0"/>
                </a:tc>
                <a:tc>
                  <a:txBody>
                    <a:bodyPr/>
                    <a:p>
                      <a:pPr algn="ctr">
                        <a:buNone/>
                      </a:pPr>
                      <a:r>
                        <a:rPr lang="en-US" altLang="zh-CN"/>
                        <a:t>1106</a:t>
                      </a:r>
                      <a:endParaRPr lang="en-US" altLang="zh-CN"/>
                    </a:p>
                  </a:txBody>
                  <a:tcPr anchor="ctr" anchorCtr="0"/>
                </a:tc>
                <a:tc>
                  <a:txBody>
                    <a:bodyPr/>
                    <a:p>
                      <a:pPr algn="ctr">
                        <a:buNone/>
                      </a:pPr>
                      <a:r>
                        <a:rPr lang="en-US" altLang="zh-CN"/>
                        <a:t>678</a:t>
                      </a:r>
                      <a:endParaRPr lang="en-US" altLang="zh-CN"/>
                    </a:p>
                  </a:txBody>
                  <a:tcPr anchor="ctr" anchorCtr="0"/>
                </a:tc>
                <a:tc>
                  <a:txBody>
                    <a:bodyPr/>
                    <a:p>
                      <a:pPr algn="ctr">
                        <a:buNone/>
                      </a:pPr>
                      <a:r>
                        <a:rPr lang="en-US" altLang="zh-CN"/>
                        <a:t>9.37</a:t>
                      </a:r>
                      <a:endParaRPr lang="en-US" altLang="zh-CN"/>
                    </a:p>
                  </a:txBody>
                  <a:tcPr anchor="ctr" anchorCtr="0"/>
                </a:tc>
                <a:tc>
                  <a:txBody>
                    <a:bodyPr/>
                    <a:p>
                      <a:pPr algn="ctr">
                        <a:buNone/>
                      </a:pPr>
                      <a:r>
                        <a:rPr lang="en-US" altLang="zh-CN"/>
                        <a:t>2.178799</a:t>
                      </a:r>
                      <a:r>
                        <a:rPr lang="zh-CN" altLang="en-US" sz="1800">
                          <a:sym typeface="+mn-ea"/>
                        </a:rPr>
                        <a:t>×</a:t>
                      </a:r>
                      <a:r>
                        <a:rPr lang="en-US" altLang="zh-CN" sz="1800">
                          <a:sym typeface="+mn-ea"/>
                        </a:rPr>
                        <a:t>10</a:t>
                      </a:r>
                      <a:r>
                        <a:rPr lang="en-US" altLang="zh-CN" sz="1800" baseline="30000">
                          <a:sym typeface="+mn-ea"/>
                        </a:rPr>
                        <a:t>-20</a:t>
                      </a:r>
                      <a:endParaRPr lang="en-US" altLang="zh-CN"/>
                    </a:p>
                  </a:txBody>
                  <a:tcPr anchor="ctr" anchorCtr="0"/>
                </a:tc>
              </a:tr>
              <a:tr h="640080">
                <a:tc>
                  <a:txBody>
                    <a:bodyPr/>
                    <a:p>
                      <a:pPr algn="ctr">
                        <a:buNone/>
                      </a:pPr>
                      <a:r>
                        <a:rPr lang="en-US" altLang="zh-CN"/>
                        <a:t>(-5,5)</a:t>
                      </a:r>
                      <a:endParaRPr lang="en-US" altLang="zh-CN"/>
                    </a:p>
                  </a:txBody>
                  <a:tcPr anchor="ctr" anchorCtr="0"/>
                </a:tc>
                <a:tc>
                  <a:txBody>
                    <a:bodyPr/>
                    <a:p>
                      <a:pPr algn="ctr">
                        <a:buNone/>
                      </a:pPr>
                      <a:r>
                        <a:rPr lang="en-US" altLang="zh-CN" sz="1800">
                          <a:sym typeface="+mn-ea"/>
                        </a:rPr>
                        <a:t>0.021868469</a:t>
                      </a:r>
                      <a:endParaRPr lang="zh-CN" altLang="en-US"/>
                    </a:p>
                  </a:txBody>
                  <a:tcPr anchor="ctr" anchorCtr="0"/>
                </a:tc>
                <a:tc>
                  <a:txBody>
                    <a:bodyPr/>
                    <a:p>
                      <a:pPr algn="ctr">
                        <a:buNone/>
                      </a:pPr>
                      <a:r>
                        <a:rPr lang="en-US" altLang="zh-CN" sz="1800">
                          <a:sym typeface="+mn-ea"/>
                        </a:rPr>
                        <a:t>1784</a:t>
                      </a:r>
                      <a:endParaRPr lang="zh-CN" altLang="en-US"/>
                    </a:p>
                  </a:txBody>
                  <a:tcPr anchor="ctr" anchorCtr="0"/>
                </a:tc>
                <a:tc>
                  <a:txBody>
                    <a:bodyPr/>
                    <a:p>
                      <a:pPr algn="ctr">
                        <a:buNone/>
                      </a:pPr>
                      <a:r>
                        <a:rPr lang="en-US" altLang="zh-CN" sz="1800">
                          <a:sym typeface="+mn-ea"/>
                        </a:rPr>
                        <a:t>1094</a:t>
                      </a:r>
                      <a:endParaRPr lang="zh-CN" altLang="en-US"/>
                    </a:p>
                  </a:txBody>
                  <a:tcPr anchor="ctr" anchorCtr="0"/>
                </a:tc>
                <a:tc>
                  <a:txBody>
                    <a:bodyPr/>
                    <a:p>
                      <a:pPr algn="ctr">
                        <a:buNone/>
                      </a:pPr>
                      <a:r>
                        <a:rPr lang="en-US" altLang="zh-CN" sz="1800">
                          <a:sym typeface="+mn-ea"/>
                        </a:rPr>
                        <a:t>690</a:t>
                      </a:r>
                      <a:endParaRPr lang="zh-CN" altLang="en-US"/>
                    </a:p>
                  </a:txBody>
                  <a:tcPr anchor="ctr" anchorCtr="0"/>
                </a:tc>
                <a:tc>
                  <a:txBody>
                    <a:bodyPr/>
                    <a:p>
                      <a:pPr algn="ctr">
                        <a:buNone/>
                      </a:pPr>
                      <a:r>
                        <a:rPr lang="en-US" altLang="zh-CN" sz="1800">
                          <a:sym typeface="+mn-ea"/>
                        </a:rPr>
                        <a:t>9.10</a:t>
                      </a:r>
                      <a:endParaRPr lang="zh-CN" altLang="en-US"/>
                    </a:p>
                  </a:txBody>
                  <a:tcPr anchor="ctr" anchorCtr="0"/>
                </a:tc>
                <a:tc>
                  <a:txBody>
                    <a:bodyPr/>
                    <a:p>
                      <a:pPr algn="ctr">
                        <a:buNone/>
                      </a:pPr>
                      <a:r>
                        <a:rPr lang="en-US" altLang="zh-CN" sz="1800">
                          <a:sym typeface="+mn-ea"/>
                        </a:rPr>
                        <a:t>2.305485</a:t>
                      </a:r>
                      <a:r>
                        <a:rPr lang="zh-CN" altLang="en-US" sz="1800">
                          <a:sym typeface="+mn-ea"/>
                        </a:rPr>
                        <a:t>×</a:t>
                      </a:r>
                      <a:r>
                        <a:rPr lang="en-US" altLang="zh-CN" sz="1800">
                          <a:sym typeface="+mn-ea"/>
                        </a:rPr>
                        <a:t>10</a:t>
                      </a:r>
                      <a:r>
                        <a:rPr lang="en-US" altLang="zh-CN" sz="1800" baseline="30000">
                          <a:sym typeface="+mn-ea"/>
                        </a:rPr>
                        <a:t>-19</a:t>
                      </a:r>
                      <a:endParaRPr lang="zh-CN" altLang="en-US"/>
                    </a:p>
                  </a:txBody>
                  <a:tcPr anchor="ctr" anchorCtr="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对象 20" hidden="1"/>
          <p:cNvGraphicFramePr>
            <a:graphicFrameLocks noChangeAspect="1"/>
          </p:cNvGraphicFramePr>
          <p:nvPr>
            <p:custDataLst>
              <p:tags r:id="rId1"/>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8244" name="think-cell 幻灯片" r:id="rId2" imgW="5715" imgH="5715" progId="TCLayout.ActiveDocument.1">
                  <p:embed/>
                </p:oleObj>
              </mc:Choice>
              <mc:Fallback>
                <p:oleObj name="think-cell 幻灯片" r:id="rId2" imgW="5715" imgH="5715" progId="TCLayout.ActiveDocument.1">
                  <p:embed/>
                  <p:pic>
                    <p:nvPicPr>
                      <p:cNvPr id="0" name="对象 20" hidden="1"/>
                      <p:cNvPicPr/>
                      <p:nvPr/>
                    </p:nvPicPr>
                    <p:blipFill>
                      <a:blip r:embed="rId3"/>
                      <a:stretch>
                        <a:fillRect/>
                      </a:stretch>
                    </p:blipFill>
                    <p:spPr>
                      <a:xfrm>
                        <a:off x="2118" y="2118"/>
                        <a:ext cx="2117" cy="2117"/>
                      </a:xfrm>
                      <a:prstGeom prst="rect">
                        <a:avLst/>
                      </a:prstGeom>
                    </p:spPr>
                  </p:pic>
                </p:oleObj>
              </mc:Fallback>
            </mc:AlternateContent>
          </a:graphicData>
        </a:graphic>
      </p:graphicFrame>
      <p:sp>
        <p:nvSpPr>
          <p:cNvPr id="26" name="灯片编号占位符 25"/>
          <p:cNvSpPr>
            <a:spLocks noGrp="1"/>
          </p:cNvSpPr>
          <p:nvPr>
            <p:ph type="sldNum" sz="quarter" idx="12"/>
          </p:nvPr>
        </p:nvSpPr>
        <p:spPr>
          <a:xfrm>
            <a:off x="9448800" y="6492875"/>
            <a:ext cx="2743200" cy="365125"/>
          </a:xfrm>
        </p:spPr>
        <p:txBody>
          <a:bodyPr/>
          <a:lstStyle/>
          <a:p>
            <a:pPr defTabSz="1219200">
              <a:buClr>
                <a:srgbClr val="000000"/>
              </a:buClr>
              <a:defRPr/>
            </a:pPr>
            <a:fld id="{2A4FC173-9F28-460D-8E12-9EC1D8B80142}" type="slidenum">
              <a:rPr lang="zh-CN" altLang="en-US" kern="0">
                <a:solidFill>
                  <a:prstClr val="black"/>
                </a:solidFill>
                <a:latin typeface="Arial" panose="020B0604020202020204"/>
                <a:cs typeface="Arial" panose="020B0604020202020204"/>
                <a:sym typeface="Arial" panose="020B0604020202020204"/>
              </a:rPr>
            </a:fld>
            <a:endParaRPr lang="zh-CN" altLang="en-US" kern="0" dirty="0">
              <a:solidFill>
                <a:prstClr val="black"/>
              </a:solidFill>
              <a:latin typeface="Arial" panose="020B0604020202020204"/>
              <a:cs typeface="Arial" panose="020B0604020202020204"/>
              <a:sym typeface="Arial" panose="020B0604020202020204"/>
            </a:endParaRPr>
          </a:p>
        </p:txBody>
      </p:sp>
      <p:sp>
        <p:nvSpPr>
          <p:cNvPr id="9" name="Google Shape;72;p16"/>
          <p:cNvSpPr txBox="1"/>
          <p:nvPr/>
        </p:nvSpPr>
        <p:spPr>
          <a:xfrm>
            <a:off x="548098" y="1727987"/>
            <a:ext cx="11095200"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Fira Sans Extra Condensed Medium"/>
              <a:buNone/>
              <a:defRPr sz="25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chemeClr val="accent4"/>
              </a:buClr>
              <a:buSzPts val="2800"/>
              <a:buFont typeface="Arial" panose="020B0604020202020204"/>
              <a:buNone/>
              <a:defRPr sz="2800" b="0" i="0" u="none" strike="noStrike" cap="none">
                <a:solidFill>
                  <a:schemeClr val="accent4"/>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accent4"/>
              </a:buClr>
              <a:buSzPts val="2800"/>
              <a:buFont typeface="Arial" panose="020B0604020202020204"/>
              <a:buNone/>
              <a:defRPr sz="2800" b="0" i="0" u="none" strike="noStrike" cap="none">
                <a:solidFill>
                  <a:schemeClr val="accent4"/>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accent4"/>
              </a:buClr>
              <a:buSzPts val="2800"/>
              <a:buFont typeface="Arial" panose="020B0604020202020204"/>
              <a:buNone/>
              <a:defRPr sz="2800" b="0" i="0" u="none" strike="noStrike" cap="none">
                <a:solidFill>
                  <a:schemeClr val="accent4"/>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accent4"/>
              </a:buClr>
              <a:buSzPts val="2800"/>
              <a:buFont typeface="Arial" panose="020B0604020202020204"/>
              <a:buNone/>
              <a:defRPr sz="2800" b="0" i="0" u="none" strike="noStrike" cap="none">
                <a:solidFill>
                  <a:schemeClr val="accent4"/>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accent4"/>
              </a:buClr>
              <a:buSzPts val="2800"/>
              <a:buFont typeface="Arial" panose="020B0604020202020204"/>
              <a:buNone/>
              <a:defRPr sz="2800" b="0" i="0" u="none" strike="noStrike" cap="none">
                <a:solidFill>
                  <a:schemeClr val="accent4"/>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accent4"/>
              </a:buClr>
              <a:buSzPts val="2800"/>
              <a:buFont typeface="Arial" panose="020B0604020202020204"/>
              <a:buNone/>
              <a:defRPr sz="2800" b="0" i="0" u="none" strike="noStrike" cap="none">
                <a:solidFill>
                  <a:schemeClr val="accent4"/>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accent4"/>
              </a:buClr>
              <a:buSzPts val="2800"/>
              <a:buFont typeface="Arial" panose="020B0604020202020204"/>
              <a:buNone/>
              <a:defRPr sz="2800" b="0" i="0" u="none" strike="noStrike" cap="none">
                <a:solidFill>
                  <a:schemeClr val="accent4"/>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accent4"/>
              </a:buClr>
              <a:buSzPts val="2800"/>
              <a:buFont typeface="Arial" panose="020B0604020202020204"/>
              <a:buNone/>
              <a:defRPr sz="2800" b="0" i="0" u="none" strike="noStrike" cap="none">
                <a:solidFill>
                  <a:schemeClr val="accent4"/>
                </a:solidFill>
                <a:latin typeface="Arial" panose="020B0604020202020204"/>
                <a:ea typeface="Arial" panose="020B0604020202020204"/>
                <a:cs typeface="Arial" panose="020B0604020202020204"/>
                <a:sym typeface="Arial" panose="020B0604020202020204"/>
              </a:defRPr>
            </a:lvl9pPr>
          </a:lstStyle>
          <a:p>
            <a:pPr defTabSz="1219200">
              <a:buClr>
                <a:srgbClr val="000000"/>
              </a:buClr>
              <a:defRPr/>
            </a:pPr>
            <a:r>
              <a:rPr lang="en-US" sz="8000" kern="0" dirty="0">
                <a:solidFill>
                  <a:srgbClr val="FFFFFF">
                    <a:lumMod val="50000"/>
                  </a:srgbClr>
                </a:solidFill>
              </a:rPr>
              <a:t>PART</a:t>
            </a:r>
            <a:r>
              <a:rPr lang="en-US" altLang="zh-CN" sz="8000" kern="0" dirty="0">
                <a:solidFill>
                  <a:srgbClr val="FFFFFF">
                    <a:lumMod val="50000"/>
                  </a:srgbClr>
                </a:solidFill>
              </a:rPr>
              <a:t> 4    </a:t>
            </a:r>
            <a:r>
              <a:rPr lang="en-US" sz="8000" kern="0" dirty="0">
                <a:solidFill>
                  <a:srgbClr val="FFFFFF">
                    <a:lumMod val="50000"/>
                  </a:srgbClr>
                </a:solidFill>
                <a:sym typeface="+mn-ea"/>
              </a:rPr>
              <a:t>Conclusion &amp; Discussion</a:t>
            </a:r>
            <a:endParaRPr lang="en-US" sz="8000" kern="0" dirty="0">
              <a:solidFill>
                <a:srgbClr val="FFFFFF">
                  <a:lumMod val="50000"/>
                </a:srgb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对象 20" hidden="1"/>
          <p:cNvGraphicFramePr>
            <a:graphicFrameLocks noChangeAspect="1"/>
          </p:cNvGraphicFramePr>
          <p:nvPr>
            <p:custDataLst>
              <p:tags r:id="rId1"/>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7220" name="think-cell 幻灯片" r:id="rId2" imgW="5715" imgH="5715" progId="TCLayout.ActiveDocument.1">
                  <p:embed/>
                </p:oleObj>
              </mc:Choice>
              <mc:Fallback>
                <p:oleObj name="think-cell 幻灯片" r:id="rId2" imgW="5715" imgH="5715" progId="TCLayout.ActiveDocument.1">
                  <p:embed/>
                  <p:pic>
                    <p:nvPicPr>
                      <p:cNvPr id="0" name="对象 20" hidden="1"/>
                      <p:cNvPicPr/>
                      <p:nvPr/>
                    </p:nvPicPr>
                    <p:blipFill>
                      <a:blip r:embed="rId3"/>
                      <a:stretch>
                        <a:fillRect/>
                      </a:stretch>
                    </p:blipFill>
                    <p:spPr>
                      <a:xfrm>
                        <a:off x="2118" y="2118"/>
                        <a:ext cx="2117" cy="2117"/>
                      </a:xfrm>
                      <a:prstGeom prst="rect">
                        <a:avLst/>
                      </a:prstGeom>
                    </p:spPr>
                  </p:pic>
                </p:oleObj>
              </mc:Fallback>
            </mc:AlternateContent>
          </a:graphicData>
        </a:graphic>
      </p:graphicFrame>
      <p:sp>
        <p:nvSpPr>
          <p:cNvPr id="23" name="Rectangle 7"/>
          <p:cNvSpPr>
            <a:spLocks noChangeArrowheads="1"/>
          </p:cNvSpPr>
          <p:nvPr/>
        </p:nvSpPr>
        <p:spPr bwMode="auto">
          <a:xfrm>
            <a:off x="530461" y="906130"/>
            <a:ext cx="11661540" cy="60959"/>
          </a:xfrm>
          <a:prstGeom prst="rect">
            <a:avLst/>
          </a:prstGeom>
          <a:solidFill>
            <a:srgbClr val="264171"/>
          </a:solidFill>
          <a:ln w="9525">
            <a:noFill/>
            <a:miter lim="800000"/>
          </a:ln>
          <a:effectLst/>
        </p:spPr>
        <p:txBody>
          <a:bodyPr wrap="none" anchor="ctr"/>
          <a:lstStyle/>
          <a:p>
            <a:pPr defTabSz="1219200">
              <a:buClr>
                <a:srgbClr val="000000"/>
              </a:buClr>
              <a:defRPr/>
            </a:pPr>
            <a:endParaRPr lang="zh-CN" altLang="en-US" sz="2135" kern="0" dirty="0">
              <a:solidFill>
                <a:prstClr val="white"/>
              </a:solidFill>
              <a:latin typeface="楷体" panose="02010609060101010101" pitchFamily="49" charset="-122"/>
              <a:ea typeface="楷体_GB2312" pitchFamily="49" charset="-122"/>
              <a:cs typeface="Arial" panose="020B0604020202020204" pitchFamily="34" charset="0"/>
              <a:sym typeface="Arial" panose="020B0604020202020204"/>
            </a:endParaRPr>
          </a:p>
        </p:txBody>
      </p:sp>
      <p:sp>
        <p:nvSpPr>
          <p:cNvPr id="29" name="object 3"/>
          <p:cNvSpPr/>
          <p:nvPr/>
        </p:nvSpPr>
        <p:spPr>
          <a:xfrm>
            <a:off x="1" y="152005"/>
            <a:ext cx="530460" cy="813979"/>
          </a:xfrm>
          <a:custGeom>
            <a:avLst/>
            <a:gdLst/>
            <a:ahLst/>
            <a:cxnLst/>
            <a:rect l="l" t="t" r="r" b="b"/>
            <a:pathLst>
              <a:path w="487680" h="693419">
                <a:moveTo>
                  <a:pt x="0" y="693419"/>
                </a:moveTo>
                <a:lnTo>
                  <a:pt x="487680" y="693419"/>
                </a:lnTo>
                <a:lnTo>
                  <a:pt x="487680" y="0"/>
                </a:lnTo>
                <a:lnTo>
                  <a:pt x="0" y="0"/>
                </a:lnTo>
                <a:lnTo>
                  <a:pt x="0" y="693419"/>
                </a:lnTo>
                <a:close/>
              </a:path>
            </a:pathLst>
          </a:custGeom>
          <a:solidFill>
            <a:srgbClr val="99CEE2"/>
          </a:solidFill>
        </p:spPr>
        <p:txBody>
          <a:bodyPr wrap="square" lIns="0" tIns="0" rIns="0" bIns="0" rtlCol="0"/>
          <a:lstStyle/>
          <a:p>
            <a:pPr defTabSz="1219200">
              <a:buClr>
                <a:srgbClr val="000000"/>
              </a:buClr>
              <a:defRPr/>
            </a:pPr>
            <a:endParaRPr sz="1865" kern="0">
              <a:solidFill>
                <a:srgbClr val="000000"/>
              </a:solidFill>
              <a:latin typeface="Arial" panose="020B0604020202020204"/>
              <a:cs typeface="Arial" panose="020B0604020202020204"/>
              <a:sym typeface="Arial" panose="020B0604020202020204"/>
            </a:endParaRPr>
          </a:p>
        </p:txBody>
      </p:sp>
      <p:sp>
        <p:nvSpPr>
          <p:cNvPr id="30" name="文本框 29"/>
          <p:cNvSpPr txBox="1"/>
          <p:nvPr/>
        </p:nvSpPr>
        <p:spPr>
          <a:xfrm>
            <a:off x="515845" y="396481"/>
            <a:ext cx="11842163" cy="1322070"/>
          </a:xfrm>
          <a:prstGeom prst="rect">
            <a:avLst/>
          </a:prstGeom>
          <a:noFill/>
        </p:spPr>
        <p:txBody>
          <a:bodyPr wrap="square" rtlCol="0">
            <a:spAutoFit/>
          </a:bodyPr>
          <a:lstStyle/>
          <a:p>
            <a:pPr defTabSz="1219200">
              <a:buClr>
                <a:srgbClr val="000000"/>
              </a:buClr>
              <a:defRPr/>
            </a:pPr>
            <a:r>
              <a:rPr lang="en-US" altLang="zh-CN" sz="2665" b="1" kern="0" dirty="0">
                <a:solidFill>
                  <a:srgbClr val="000000"/>
                </a:solidFill>
                <a:latin typeface="Arial" panose="020B0604020202020204"/>
                <a:cs typeface="Arial" panose="020B0604020202020204"/>
                <a:sym typeface="+mn-ea"/>
              </a:rPr>
              <a:t>Conclusion &amp; Discussion</a:t>
            </a:r>
            <a:endParaRPr lang="en-US" altLang="zh-CN" sz="2665" b="1" kern="0" dirty="0">
              <a:solidFill>
                <a:srgbClr val="000000"/>
              </a:solidFill>
              <a:latin typeface="Arial" panose="020B0604020202020204"/>
              <a:cs typeface="Arial" panose="020B0604020202020204"/>
            </a:endParaRPr>
          </a:p>
          <a:p>
            <a:pPr defTabSz="1219200">
              <a:buClr>
                <a:srgbClr val="000000"/>
              </a:buClr>
              <a:defRPr/>
            </a:pPr>
            <a:endParaRPr lang="en-US" altLang="zh-CN" sz="2665" b="1" kern="0" dirty="0">
              <a:solidFill>
                <a:srgbClr val="000000"/>
              </a:solidFill>
              <a:latin typeface="Arial" panose="020B0604020202020204"/>
              <a:cs typeface="Arial" panose="020B0604020202020204"/>
              <a:sym typeface="+mn-ea"/>
            </a:endParaRPr>
          </a:p>
          <a:p>
            <a:pPr defTabSz="1219200">
              <a:buClr>
                <a:srgbClr val="000000"/>
              </a:buClr>
              <a:defRPr/>
            </a:pPr>
            <a:endParaRPr lang="zh-CN" altLang="en-US" sz="2665" b="1" kern="0" dirty="0">
              <a:solidFill>
                <a:srgbClr val="000000"/>
              </a:solidFill>
              <a:latin typeface="Arial" panose="020B0604020202020204"/>
              <a:cs typeface="Arial" panose="020B0604020202020204"/>
              <a:sym typeface="Arial" panose="020B0604020202020204"/>
            </a:endParaRPr>
          </a:p>
        </p:txBody>
      </p:sp>
      <p:sp>
        <p:nvSpPr>
          <p:cNvPr id="20" name="object 4"/>
          <p:cNvSpPr/>
          <p:nvPr/>
        </p:nvSpPr>
        <p:spPr>
          <a:xfrm flipV="1">
            <a:off x="0" y="6326822"/>
            <a:ext cx="12192000" cy="147956"/>
          </a:xfrm>
          <a:custGeom>
            <a:avLst/>
            <a:gdLst/>
            <a:ahLst/>
            <a:cxnLst/>
            <a:rect l="l" t="t" r="r" b="b"/>
            <a:pathLst>
              <a:path w="12192000">
                <a:moveTo>
                  <a:pt x="0" y="0"/>
                </a:moveTo>
                <a:lnTo>
                  <a:pt x="12192000" y="0"/>
                </a:lnTo>
              </a:path>
            </a:pathLst>
          </a:custGeom>
          <a:ln w="9525">
            <a:solidFill>
              <a:schemeClr val="tx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2" name="object 7"/>
          <p:cNvSpPr txBox="1"/>
          <p:nvPr/>
        </p:nvSpPr>
        <p:spPr>
          <a:xfrm>
            <a:off x="2836445" y="6559754"/>
            <a:ext cx="125603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9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rPr>
              <a:t>Introduction</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sp>
        <p:nvSpPr>
          <p:cNvPr id="3" name="object 8"/>
          <p:cNvSpPr txBox="1"/>
          <p:nvPr/>
        </p:nvSpPr>
        <p:spPr>
          <a:xfrm>
            <a:off x="7318084" y="6549909"/>
            <a:ext cx="1646220" cy="196850"/>
          </a:xfrm>
          <a:prstGeom prst="rect">
            <a:avLst/>
          </a:prstGeom>
        </p:spPr>
        <p:txBody>
          <a:bodyPr vert="horz" wrap="square" lIns="0" tIns="12700" rIns="0" bIns="0" rtlCol="0">
            <a:spAutoFit/>
          </a:bodyPr>
          <a:lstStyle/>
          <a:p>
            <a:pPr algn="l"/>
            <a:r>
              <a:rPr lang="en-US" sz="1200" b="1" kern="0" noProof="0" dirty="0">
                <a:ln>
                  <a:noFill/>
                </a:ln>
                <a:solidFill>
                  <a:schemeClr val="bg1">
                    <a:lumMod val="65000"/>
                  </a:schemeClr>
                </a:solidFill>
                <a:effectLst/>
                <a:uLnTx/>
                <a:uFillTx/>
                <a:latin typeface="Arial Bold" panose="020B0604020202090204" charset="0"/>
                <a:cs typeface="Arial Bold" panose="020B0604020202090204" charset="0"/>
                <a:sym typeface="+mn-ea"/>
              </a:rPr>
              <a:t>Data visualization</a:t>
            </a:r>
            <a:endParaRPr kumimoji="0" lang="en-US" sz="1200" b="1" i="0" u="none" strike="noStrike" kern="0" cap="none"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mn-ea"/>
            </a:endParaRPr>
          </a:p>
        </p:txBody>
      </p:sp>
      <p:sp>
        <p:nvSpPr>
          <p:cNvPr id="31" name="object 8"/>
          <p:cNvSpPr txBox="1"/>
          <p:nvPr/>
        </p:nvSpPr>
        <p:spPr>
          <a:xfrm>
            <a:off x="4820285" y="6553200"/>
            <a:ext cx="176022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lgn="ctr">
              <a:spcBef>
                <a:spcPts val="100"/>
              </a:spcBef>
              <a:defRPr sz="900" b="1" spc="-5">
                <a:solidFill>
                  <a:srgbClr val="7E7E7E"/>
                </a:solidFill>
              </a:defRPr>
            </a:lvl1pPr>
          </a:lstStyle>
          <a:p>
            <a:pPr algn="l"/>
            <a:r>
              <a:rPr lang="en-US" sz="1200" kern="0" spc="0" noProof="0" dirty="0">
                <a:ln>
                  <a:noFill/>
                </a:ln>
                <a:solidFill>
                  <a:schemeClr val="bg1">
                    <a:lumMod val="65000"/>
                  </a:schemeClr>
                </a:solidFill>
                <a:effectLst/>
                <a:uLnTx/>
                <a:uFillTx/>
                <a:latin typeface="Arial Bold" panose="020B0604020202090204" charset="0"/>
                <a:cs typeface="Arial Bold" panose="020B0604020202090204" charset="0"/>
                <a:sym typeface="+mn-ea"/>
              </a:rPr>
              <a:t>Generate normal return</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mn-ea"/>
            </a:endParaRPr>
          </a:p>
        </p:txBody>
      </p:sp>
      <p:sp>
        <p:nvSpPr>
          <p:cNvPr id="33" name="object 8"/>
          <p:cNvSpPr txBox="1"/>
          <p:nvPr/>
        </p:nvSpPr>
        <p:spPr>
          <a:xfrm>
            <a:off x="9702165" y="6559550"/>
            <a:ext cx="187706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10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kumimoji="0" lang="en-US" sz="1200" b="1" i="0" u="none" strike="noStrike" kern="0" cap="none" spc="0" normalizeH="0" baseline="0" noProof="0" dirty="0">
                <a:ln>
                  <a:noFill/>
                </a:ln>
                <a:solidFill>
                  <a:schemeClr val="tx1"/>
                </a:solidFill>
                <a:effectLst/>
                <a:uLnTx/>
                <a:uFillTx/>
                <a:latin typeface="Arial Bold" panose="020B0604020202090204" charset="0"/>
                <a:cs typeface="Arial Bold" panose="020B0604020202090204" charset="0"/>
                <a:sym typeface="Arial" panose="020B0604020202020204"/>
              </a:rPr>
              <a:t>Conclusion &amp; Discussion</a:t>
            </a:r>
            <a:endParaRPr kumimoji="0" lang="en-US" sz="1200" b="1" i="0" u="none" strike="noStrike" kern="0" cap="none" spc="0" normalizeH="0" baseline="0" noProof="0" dirty="0">
              <a:ln>
                <a:noFill/>
              </a:ln>
              <a:solidFill>
                <a:schemeClr val="tx1"/>
              </a:solidFill>
              <a:effectLst/>
              <a:uLnTx/>
              <a:uFillTx/>
              <a:latin typeface="Arial Bold" panose="020B0604020202090204" charset="0"/>
              <a:cs typeface="Arial Bold" panose="020B0604020202090204" charset="0"/>
              <a:sym typeface="Arial" panose="020B0604020202020204"/>
            </a:endParaRPr>
          </a:p>
        </p:txBody>
      </p:sp>
      <p:sp>
        <p:nvSpPr>
          <p:cNvPr id="38" name="object 7"/>
          <p:cNvSpPr txBox="1"/>
          <p:nvPr/>
        </p:nvSpPr>
        <p:spPr>
          <a:xfrm>
            <a:off x="1101046" y="6559754"/>
            <a:ext cx="125603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9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lang="en-US" sz="1200" b="1" kern="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rPr>
              <a:t>Content</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sp>
        <p:nvSpPr>
          <p:cNvPr id="4" name="文本框 3"/>
          <p:cNvSpPr txBox="1"/>
          <p:nvPr/>
        </p:nvSpPr>
        <p:spPr>
          <a:xfrm>
            <a:off x="2484120" y="4189095"/>
            <a:ext cx="309880" cy="368300"/>
          </a:xfrm>
          <a:prstGeom prst="rect">
            <a:avLst/>
          </a:prstGeom>
          <a:noFill/>
        </p:spPr>
        <p:txBody>
          <a:bodyPr wrap="none" rtlCol="0">
            <a:spAutoFit/>
          </a:bodyPr>
          <a:p>
            <a:endParaRPr lang="zh-CN" altLang="en-US"/>
          </a:p>
        </p:txBody>
      </p:sp>
      <p:grpSp>
        <p:nvGrpSpPr>
          <p:cNvPr id="7" name="组合 6"/>
          <p:cNvGrpSpPr/>
          <p:nvPr/>
        </p:nvGrpSpPr>
        <p:grpSpPr>
          <a:xfrm>
            <a:off x="1101090" y="1270635"/>
            <a:ext cx="9875520" cy="4919345"/>
            <a:chOff x="1734" y="2449"/>
            <a:chExt cx="15552" cy="7747"/>
          </a:xfrm>
        </p:grpSpPr>
        <p:pic>
          <p:nvPicPr>
            <p:cNvPr id="6" name="图片 5"/>
            <p:cNvPicPr>
              <a:picLocks noChangeAspect="1"/>
            </p:cNvPicPr>
            <p:nvPr/>
          </p:nvPicPr>
          <p:blipFill>
            <a:blip r:embed="rId4"/>
            <a:stretch>
              <a:fillRect/>
            </a:stretch>
          </p:blipFill>
          <p:spPr>
            <a:xfrm>
              <a:off x="1734" y="2449"/>
              <a:ext cx="15552" cy="6840"/>
            </a:xfrm>
            <a:prstGeom prst="rect">
              <a:avLst/>
            </a:prstGeom>
          </p:spPr>
        </p:pic>
        <p:pic>
          <p:nvPicPr>
            <p:cNvPr id="8" name="图片 7"/>
            <p:cNvPicPr>
              <a:picLocks noChangeAspect="1"/>
            </p:cNvPicPr>
            <p:nvPr/>
          </p:nvPicPr>
          <p:blipFill>
            <a:blip r:embed="rId5"/>
            <a:srcRect t="3408"/>
            <a:stretch>
              <a:fillRect/>
            </a:stretch>
          </p:blipFill>
          <p:spPr>
            <a:xfrm>
              <a:off x="2520" y="3196"/>
              <a:ext cx="13980" cy="7001"/>
            </a:xfrm>
            <a:prstGeom prst="rect">
              <a:avLst/>
            </a:prstGeom>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对象 20" hidden="1"/>
          <p:cNvGraphicFramePr>
            <a:graphicFrameLocks noChangeAspect="1"/>
          </p:cNvGraphicFramePr>
          <p:nvPr>
            <p:custDataLst>
              <p:tags r:id="rId1"/>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7220" name="think-cell 幻灯片" r:id="rId2" imgW="5715" imgH="5715" progId="TCLayout.ActiveDocument.1">
                  <p:embed/>
                </p:oleObj>
              </mc:Choice>
              <mc:Fallback>
                <p:oleObj name="think-cell 幻灯片" r:id="rId2" imgW="5715" imgH="5715" progId="TCLayout.ActiveDocument.1">
                  <p:embed/>
                  <p:pic>
                    <p:nvPicPr>
                      <p:cNvPr id="0" name="对象 20" hidden="1"/>
                      <p:cNvPicPr/>
                      <p:nvPr/>
                    </p:nvPicPr>
                    <p:blipFill>
                      <a:blip r:embed="rId3"/>
                      <a:stretch>
                        <a:fillRect/>
                      </a:stretch>
                    </p:blipFill>
                    <p:spPr>
                      <a:xfrm>
                        <a:off x="2118" y="2118"/>
                        <a:ext cx="2117" cy="2117"/>
                      </a:xfrm>
                      <a:prstGeom prst="rect">
                        <a:avLst/>
                      </a:prstGeom>
                    </p:spPr>
                  </p:pic>
                </p:oleObj>
              </mc:Fallback>
            </mc:AlternateContent>
          </a:graphicData>
        </a:graphic>
      </p:graphicFrame>
      <p:sp>
        <p:nvSpPr>
          <p:cNvPr id="23" name="Rectangle 7"/>
          <p:cNvSpPr>
            <a:spLocks noChangeArrowheads="1"/>
          </p:cNvSpPr>
          <p:nvPr/>
        </p:nvSpPr>
        <p:spPr bwMode="auto">
          <a:xfrm>
            <a:off x="530461" y="906130"/>
            <a:ext cx="11661540" cy="60959"/>
          </a:xfrm>
          <a:prstGeom prst="rect">
            <a:avLst/>
          </a:prstGeom>
          <a:solidFill>
            <a:srgbClr val="264171"/>
          </a:solidFill>
          <a:ln w="9525">
            <a:noFill/>
            <a:miter lim="800000"/>
          </a:ln>
          <a:effectLst/>
        </p:spPr>
        <p:txBody>
          <a:bodyPr wrap="none" anchor="ctr"/>
          <a:lstStyle/>
          <a:p>
            <a:pPr defTabSz="1219200">
              <a:buClr>
                <a:srgbClr val="000000"/>
              </a:buClr>
              <a:defRPr/>
            </a:pPr>
            <a:endParaRPr lang="zh-CN" altLang="en-US" sz="2135" kern="0" dirty="0">
              <a:solidFill>
                <a:prstClr val="white"/>
              </a:solidFill>
              <a:latin typeface="楷体" panose="02010609060101010101" pitchFamily="49" charset="-122"/>
              <a:ea typeface="楷体_GB2312" pitchFamily="49" charset="-122"/>
              <a:cs typeface="Arial" panose="020B0604020202020204" pitchFamily="34" charset="0"/>
              <a:sym typeface="Arial" panose="020B0604020202020204"/>
            </a:endParaRPr>
          </a:p>
        </p:txBody>
      </p:sp>
      <p:sp>
        <p:nvSpPr>
          <p:cNvPr id="29" name="object 3"/>
          <p:cNvSpPr/>
          <p:nvPr/>
        </p:nvSpPr>
        <p:spPr>
          <a:xfrm>
            <a:off x="1" y="152005"/>
            <a:ext cx="530460" cy="813979"/>
          </a:xfrm>
          <a:custGeom>
            <a:avLst/>
            <a:gdLst/>
            <a:ahLst/>
            <a:cxnLst/>
            <a:rect l="l" t="t" r="r" b="b"/>
            <a:pathLst>
              <a:path w="487680" h="693419">
                <a:moveTo>
                  <a:pt x="0" y="693419"/>
                </a:moveTo>
                <a:lnTo>
                  <a:pt x="487680" y="693419"/>
                </a:lnTo>
                <a:lnTo>
                  <a:pt x="487680" y="0"/>
                </a:lnTo>
                <a:lnTo>
                  <a:pt x="0" y="0"/>
                </a:lnTo>
                <a:lnTo>
                  <a:pt x="0" y="693419"/>
                </a:lnTo>
                <a:close/>
              </a:path>
            </a:pathLst>
          </a:custGeom>
          <a:solidFill>
            <a:srgbClr val="99CEE2"/>
          </a:solidFill>
        </p:spPr>
        <p:txBody>
          <a:bodyPr wrap="square" lIns="0" tIns="0" rIns="0" bIns="0" rtlCol="0"/>
          <a:lstStyle/>
          <a:p>
            <a:pPr defTabSz="1219200">
              <a:buClr>
                <a:srgbClr val="000000"/>
              </a:buClr>
              <a:defRPr/>
            </a:pPr>
            <a:endParaRPr sz="1865" kern="0">
              <a:solidFill>
                <a:srgbClr val="000000"/>
              </a:solidFill>
              <a:latin typeface="Arial" panose="020B0604020202020204"/>
              <a:cs typeface="Arial" panose="020B0604020202020204"/>
              <a:sym typeface="Arial" panose="020B0604020202020204"/>
            </a:endParaRPr>
          </a:p>
        </p:txBody>
      </p:sp>
      <p:sp>
        <p:nvSpPr>
          <p:cNvPr id="30" name="文本框 29"/>
          <p:cNvSpPr txBox="1"/>
          <p:nvPr/>
        </p:nvSpPr>
        <p:spPr>
          <a:xfrm>
            <a:off x="515845" y="396481"/>
            <a:ext cx="11842163" cy="1322070"/>
          </a:xfrm>
          <a:prstGeom prst="rect">
            <a:avLst/>
          </a:prstGeom>
          <a:noFill/>
        </p:spPr>
        <p:txBody>
          <a:bodyPr wrap="square" rtlCol="0">
            <a:spAutoFit/>
          </a:bodyPr>
          <a:lstStyle/>
          <a:p>
            <a:pPr defTabSz="1219200">
              <a:buClr>
                <a:srgbClr val="000000"/>
              </a:buClr>
              <a:defRPr/>
            </a:pPr>
            <a:r>
              <a:rPr lang="en-US" altLang="zh-CN" sz="2665" b="1" kern="0" dirty="0">
                <a:solidFill>
                  <a:srgbClr val="000000"/>
                </a:solidFill>
                <a:latin typeface="Arial" panose="020B0604020202020204"/>
                <a:cs typeface="Arial" panose="020B0604020202020204"/>
                <a:sym typeface="+mn-ea"/>
              </a:rPr>
              <a:t>Conclusion &amp; Discussion</a:t>
            </a:r>
            <a:endParaRPr lang="en-US" altLang="zh-CN" sz="2665" b="1" kern="0" dirty="0">
              <a:solidFill>
                <a:srgbClr val="000000"/>
              </a:solidFill>
              <a:latin typeface="Arial" panose="020B0604020202020204"/>
              <a:cs typeface="Arial" panose="020B0604020202020204"/>
            </a:endParaRPr>
          </a:p>
          <a:p>
            <a:pPr defTabSz="1219200">
              <a:buClr>
                <a:srgbClr val="000000"/>
              </a:buClr>
              <a:defRPr/>
            </a:pPr>
            <a:endParaRPr lang="en-US" altLang="zh-CN" sz="2665" b="1" kern="0" dirty="0">
              <a:solidFill>
                <a:srgbClr val="000000"/>
              </a:solidFill>
              <a:latin typeface="Arial" panose="020B0604020202020204"/>
              <a:cs typeface="Arial" panose="020B0604020202020204"/>
              <a:sym typeface="+mn-ea"/>
            </a:endParaRPr>
          </a:p>
          <a:p>
            <a:pPr defTabSz="1219200">
              <a:buClr>
                <a:srgbClr val="000000"/>
              </a:buClr>
              <a:defRPr/>
            </a:pPr>
            <a:endParaRPr lang="zh-CN" altLang="en-US" sz="2665" b="1" kern="0" dirty="0">
              <a:solidFill>
                <a:srgbClr val="000000"/>
              </a:solidFill>
              <a:latin typeface="Arial" panose="020B0604020202020204"/>
              <a:cs typeface="Arial" panose="020B0604020202020204"/>
              <a:sym typeface="Arial" panose="020B0604020202020204"/>
            </a:endParaRPr>
          </a:p>
        </p:txBody>
      </p:sp>
      <p:sp>
        <p:nvSpPr>
          <p:cNvPr id="20" name="object 4"/>
          <p:cNvSpPr/>
          <p:nvPr/>
        </p:nvSpPr>
        <p:spPr>
          <a:xfrm flipV="1">
            <a:off x="0" y="6326822"/>
            <a:ext cx="12192000" cy="147956"/>
          </a:xfrm>
          <a:custGeom>
            <a:avLst/>
            <a:gdLst/>
            <a:ahLst/>
            <a:cxnLst/>
            <a:rect l="l" t="t" r="r" b="b"/>
            <a:pathLst>
              <a:path w="12192000">
                <a:moveTo>
                  <a:pt x="0" y="0"/>
                </a:moveTo>
                <a:lnTo>
                  <a:pt x="12192000" y="0"/>
                </a:lnTo>
              </a:path>
            </a:pathLst>
          </a:custGeom>
          <a:ln w="9525">
            <a:solidFill>
              <a:schemeClr val="tx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2" name="object 7"/>
          <p:cNvSpPr txBox="1"/>
          <p:nvPr/>
        </p:nvSpPr>
        <p:spPr>
          <a:xfrm>
            <a:off x="2836445" y="6559754"/>
            <a:ext cx="125603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9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rPr>
              <a:t>Introduction</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sp>
        <p:nvSpPr>
          <p:cNvPr id="3" name="object 8"/>
          <p:cNvSpPr txBox="1"/>
          <p:nvPr/>
        </p:nvSpPr>
        <p:spPr>
          <a:xfrm>
            <a:off x="7318084" y="6549909"/>
            <a:ext cx="1646220" cy="196850"/>
          </a:xfrm>
          <a:prstGeom prst="rect">
            <a:avLst/>
          </a:prstGeom>
        </p:spPr>
        <p:txBody>
          <a:bodyPr vert="horz" wrap="square" lIns="0" tIns="12700" rIns="0" bIns="0" rtlCol="0">
            <a:spAutoFit/>
          </a:bodyPr>
          <a:lstStyle/>
          <a:p>
            <a:pPr algn="l"/>
            <a:r>
              <a:rPr lang="en-US" sz="1200" b="1" kern="0" noProof="0" dirty="0">
                <a:ln>
                  <a:noFill/>
                </a:ln>
                <a:solidFill>
                  <a:schemeClr val="bg1">
                    <a:lumMod val="65000"/>
                  </a:schemeClr>
                </a:solidFill>
                <a:effectLst/>
                <a:uLnTx/>
                <a:uFillTx/>
                <a:latin typeface="Arial Bold" panose="020B0604020202090204" charset="0"/>
                <a:cs typeface="Arial Bold" panose="020B0604020202090204" charset="0"/>
                <a:sym typeface="+mn-ea"/>
              </a:rPr>
              <a:t>Data visualization</a:t>
            </a:r>
            <a:endParaRPr kumimoji="0" lang="en-US" sz="1200" b="1" i="0" u="none" strike="noStrike" kern="0" cap="none"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mn-ea"/>
            </a:endParaRPr>
          </a:p>
        </p:txBody>
      </p:sp>
      <p:sp>
        <p:nvSpPr>
          <p:cNvPr id="31" name="object 8"/>
          <p:cNvSpPr txBox="1"/>
          <p:nvPr/>
        </p:nvSpPr>
        <p:spPr>
          <a:xfrm>
            <a:off x="4820285" y="6553200"/>
            <a:ext cx="176022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lgn="ctr">
              <a:spcBef>
                <a:spcPts val="100"/>
              </a:spcBef>
              <a:defRPr sz="900" b="1" spc="-5">
                <a:solidFill>
                  <a:srgbClr val="7E7E7E"/>
                </a:solidFill>
              </a:defRPr>
            </a:lvl1pPr>
          </a:lstStyle>
          <a:p>
            <a:pPr algn="l"/>
            <a:r>
              <a:rPr lang="en-US" sz="1200" kern="0" spc="0" noProof="0" dirty="0">
                <a:ln>
                  <a:noFill/>
                </a:ln>
                <a:solidFill>
                  <a:schemeClr val="bg1">
                    <a:lumMod val="65000"/>
                  </a:schemeClr>
                </a:solidFill>
                <a:effectLst/>
                <a:uLnTx/>
                <a:uFillTx/>
                <a:latin typeface="Arial Bold" panose="020B0604020202090204" charset="0"/>
                <a:cs typeface="Arial Bold" panose="020B0604020202090204" charset="0"/>
                <a:sym typeface="+mn-ea"/>
              </a:rPr>
              <a:t>Generate normal return</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mn-ea"/>
            </a:endParaRPr>
          </a:p>
        </p:txBody>
      </p:sp>
      <p:sp>
        <p:nvSpPr>
          <p:cNvPr id="33" name="object 8"/>
          <p:cNvSpPr txBox="1"/>
          <p:nvPr/>
        </p:nvSpPr>
        <p:spPr>
          <a:xfrm>
            <a:off x="9702165" y="6559550"/>
            <a:ext cx="187706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10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kumimoji="0" lang="en-US" sz="1200" b="1" i="0" u="none" strike="noStrike" kern="0" cap="none" spc="0" normalizeH="0" baseline="0" noProof="0" dirty="0">
                <a:ln>
                  <a:noFill/>
                </a:ln>
                <a:solidFill>
                  <a:schemeClr val="tx1"/>
                </a:solidFill>
                <a:effectLst/>
                <a:uLnTx/>
                <a:uFillTx/>
                <a:latin typeface="Arial Bold" panose="020B0604020202090204" charset="0"/>
                <a:cs typeface="Arial Bold" panose="020B0604020202090204" charset="0"/>
                <a:sym typeface="Arial" panose="020B0604020202020204"/>
              </a:rPr>
              <a:t>Conclusion &amp; Discussion</a:t>
            </a:r>
            <a:endParaRPr kumimoji="0" lang="en-US" sz="1200" b="1" i="0" u="none" strike="noStrike" kern="0" cap="none" spc="0" normalizeH="0" baseline="0" noProof="0" dirty="0">
              <a:ln>
                <a:noFill/>
              </a:ln>
              <a:solidFill>
                <a:schemeClr val="tx1"/>
              </a:solidFill>
              <a:effectLst/>
              <a:uLnTx/>
              <a:uFillTx/>
              <a:latin typeface="Arial Bold" panose="020B0604020202090204" charset="0"/>
              <a:cs typeface="Arial Bold" panose="020B0604020202090204" charset="0"/>
              <a:sym typeface="Arial" panose="020B0604020202020204"/>
            </a:endParaRPr>
          </a:p>
        </p:txBody>
      </p:sp>
      <p:sp>
        <p:nvSpPr>
          <p:cNvPr id="38" name="object 7"/>
          <p:cNvSpPr txBox="1"/>
          <p:nvPr/>
        </p:nvSpPr>
        <p:spPr>
          <a:xfrm>
            <a:off x="1101046" y="6559754"/>
            <a:ext cx="125603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9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lang="en-US" sz="1200" b="1" kern="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rPr>
              <a:t>Content</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sp>
        <p:nvSpPr>
          <p:cNvPr id="4" name="文本框 3"/>
          <p:cNvSpPr txBox="1"/>
          <p:nvPr/>
        </p:nvSpPr>
        <p:spPr>
          <a:xfrm>
            <a:off x="2484120" y="4189095"/>
            <a:ext cx="309880" cy="368300"/>
          </a:xfrm>
          <a:prstGeom prst="rect">
            <a:avLst/>
          </a:prstGeom>
          <a:noFill/>
        </p:spPr>
        <p:txBody>
          <a:bodyPr wrap="none" rtlCol="0">
            <a:spAutoFit/>
          </a:bodyPr>
          <a:p>
            <a:endParaRPr lang="zh-CN" altLang="en-US"/>
          </a:p>
        </p:txBody>
      </p:sp>
      <p:pic>
        <p:nvPicPr>
          <p:cNvPr id="5" name="图片 4"/>
          <p:cNvPicPr>
            <a:picLocks noChangeAspect="1"/>
          </p:cNvPicPr>
          <p:nvPr/>
        </p:nvPicPr>
        <p:blipFill>
          <a:blip r:embed="rId4"/>
          <a:stretch>
            <a:fillRect/>
          </a:stretch>
        </p:blipFill>
        <p:spPr>
          <a:xfrm>
            <a:off x="1847850" y="1614805"/>
            <a:ext cx="8496300" cy="37947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97210" y="113811"/>
            <a:ext cx="11396310" cy="521970"/>
          </a:xfrm>
          <a:prstGeom prst="rect">
            <a:avLst/>
          </a:prstGeom>
          <a:noFill/>
        </p:spPr>
        <p:txBody>
          <a:bodyPr wrap="square" rtlCol="0">
            <a:spAutoFit/>
          </a:bodyPr>
          <a:lstStyle/>
          <a:p>
            <a:r>
              <a:rPr lang="en-US" altLang="zh-CN" sz="2800" b="1" dirty="0">
                <a:cs typeface="+mn-ea"/>
                <a:sym typeface="+mn-lt"/>
              </a:rPr>
              <a:t>Content</a:t>
            </a:r>
            <a:endParaRPr lang="en-US" altLang="zh-CN" sz="2800" b="1" dirty="0">
              <a:cs typeface="+mn-ea"/>
              <a:sym typeface="+mn-lt"/>
            </a:endParaRPr>
          </a:p>
        </p:txBody>
      </p:sp>
      <p:sp>
        <p:nvSpPr>
          <p:cNvPr id="10" name="Rectangle 7"/>
          <p:cNvSpPr>
            <a:spLocks noChangeArrowheads="1"/>
          </p:cNvSpPr>
          <p:nvPr/>
        </p:nvSpPr>
        <p:spPr bwMode="auto">
          <a:xfrm>
            <a:off x="397845" y="679597"/>
            <a:ext cx="11875118" cy="45719"/>
          </a:xfrm>
          <a:prstGeom prst="rect">
            <a:avLst/>
          </a:prstGeom>
          <a:solidFill>
            <a:srgbClr val="264171"/>
          </a:solidFill>
          <a:ln w="9525">
            <a:no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lang="zh-CN" altLang="en-US" sz="1600" b="0" i="0" u="none" strike="noStrike" kern="0" cap="none" spc="0" normalizeH="0" baseline="0" noProof="0" dirty="0">
              <a:ln>
                <a:noFill/>
              </a:ln>
              <a:solidFill>
                <a:prstClr val="white"/>
              </a:solidFill>
              <a:effectLst/>
              <a:uLnTx/>
              <a:uFillTx/>
              <a:latin typeface="楷体" panose="02010609060101010101" pitchFamily="49" charset="-122"/>
              <a:ea typeface="楷体_GB2312" pitchFamily="49" charset="-122"/>
              <a:cs typeface="Arial" panose="020B0604020202020204" pitchFamily="34" charset="0"/>
              <a:sym typeface="Arial" panose="020B0604020202020204"/>
            </a:endParaRPr>
          </a:p>
        </p:txBody>
      </p:sp>
      <p:sp>
        <p:nvSpPr>
          <p:cNvPr id="20" name="object 4"/>
          <p:cNvSpPr/>
          <p:nvPr/>
        </p:nvSpPr>
        <p:spPr>
          <a:xfrm flipV="1">
            <a:off x="0" y="6326822"/>
            <a:ext cx="12192000" cy="147956"/>
          </a:xfrm>
          <a:custGeom>
            <a:avLst/>
            <a:gdLst/>
            <a:ahLst/>
            <a:cxnLst/>
            <a:rect l="l" t="t" r="r" b="b"/>
            <a:pathLst>
              <a:path w="12192000">
                <a:moveTo>
                  <a:pt x="0" y="0"/>
                </a:moveTo>
                <a:lnTo>
                  <a:pt x="12192000" y="0"/>
                </a:lnTo>
              </a:path>
            </a:pathLst>
          </a:custGeom>
          <a:ln w="9525">
            <a:solidFill>
              <a:schemeClr val="tx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27" name="object 3"/>
          <p:cNvSpPr/>
          <p:nvPr/>
        </p:nvSpPr>
        <p:spPr>
          <a:xfrm>
            <a:off x="0" y="69113"/>
            <a:ext cx="397845" cy="610484"/>
          </a:xfrm>
          <a:custGeom>
            <a:avLst/>
            <a:gdLst/>
            <a:ahLst/>
            <a:cxnLst/>
            <a:rect l="l" t="t" r="r" b="b"/>
            <a:pathLst>
              <a:path w="487680" h="693419">
                <a:moveTo>
                  <a:pt x="0" y="693419"/>
                </a:moveTo>
                <a:lnTo>
                  <a:pt x="487680" y="693419"/>
                </a:lnTo>
                <a:lnTo>
                  <a:pt x="487680" y="0"/>
                </a:lnTo>
                <a:lnTo>
                  <a:pt x="0" y="0"/>
                </a:lnTo>
                <a:lnTo>
                  <a:pt x="0" y="693419"/>
                </a:lnTo>
                <a:close/>
              </a:path>
            </a:pathLst>
          </a:custGeom>
          <a:solidFill>
            <a:srgbClr val="99CEE2"/>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a:endParaRPr>
          </a:p>
        </p:txBody>
      </p:sp>
      <p:sp>
        <p:nvSpPr>
          <p:cNvPr id="29" name="object 7"/>
          <p:cNvSpPr txBox="1"/>
          <p:nvPr/>
        </p:nvSpPr>
        <p:spPr>
          <a:xfrm>
            <a:off x="2836445" y="6559754"/>
            <a:ext cx="125603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9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rPr>
              <a:t>Introduction</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sp>
        <p:nvSpPr>
          <p:cNvPr id="30" name="object 8"/>
          <p:cNvSpPr txBox="1"/>
          <p:nvPr/>
        </p:nvSpPr>
        <p:spPr>
          <a:xfrm>
            <a:off x="7318084" y="6549909"/>
            <a:ext cx="1646220" cy="196850"/>
          </a:xfrm>
          <a:prstGeom prst="rect">
            <a:avLst/>
          </a:prstGeom>
        </p:spPr>
        <p:txBody>
          <a:bodyPr vert="horz" wrap="square" lIns="0" tIns="12700" rIns="0" bIns="0" rtlCol="0">
            <a:spAutoFit/>
          </a:bodyPr>
          <a:lstStyle/>
          <a:p>
            <a:pPr algn="l"/>
            <a:r>
              <a:rPr lang="en-US" sz="1200" b="1" kern="0" spc="-5" noProof="0" dirty="0">
                <a:ln>
                  <a:noFill/>
                </a:ln>
                <a:solidFill>
                  <a:schemeClr val="bg1">
                    <a:lumMod val="65000"/>
                  </a:schemeClr>
                </a:solidFill>
                <a:effectLst/>
                <a:uLnTx/>
                <a:uFillTx/>
                <a:latin typeface="Arial" panose="020B0604020202020204"/>
                <a:cs typeface="Arial" panose="020B0604020202020204"/>
                <a:sym typeface="+mn-ea"/>
              </a:rPr>
              <a:t>Data visualization</a:t>
            </a:r>
            <a:endParaRPr kumimoji="0" lang="en-US" sz="1200" b="1" i="0" u="none" strike="noStrike" kern="0" cap="none" spc="-5" normalizeH="0" baseline="0" noProof="0" dirty="0">
              <a:ln>
                <a:noFill/>
              </a:ln>
              <a:solidFill>
                <a:schemeClr val="bg1">
                  <a:lumMod val="65000"/>
                </a:schemeClr>
              </a:solidFill>
              <a:effectLst/>
              <a:uLnTx/>
              <a:uFillTx/>
              <a:latin typeface="Arial" panose="020B0604020202020204"/>
              <a:cs typeface="Arial" panose="020B0604020202020204"/>
              <a:sym typeface="Arial" panose="020B0604020202020204"/>
            </a:endParaRPr>
          </a:p>
        </p:txBody>
      </p:sp>
      <p:sp>
        <p:nvSpPr>
          <p:cNvPr id="31" name="object 8"/>
          <p:cNvSpPr txBox="1"/>
          <p:nvPr/>
        </p:nvSpPr>
        <p:spPr>
          <a:xfrm>
            <a:off x="4820285" y="6553200"/>
            <a:ext cx="176022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lgn="ctr">
              <a:spcBef>
                <a:spcPts val="100"/>
              </a:spcBef>
              <a:defRPr sz="900" b="1" spc="-5">
                <a:solidFill>
                  <a:srgbClr val="7E7E7E"/>
                </a:solidFill>
              </a:defRPr>
            </a:lvl1pPr>
          </a:lstStyle>
          <a:p>
            <a:pPr algn="l"/>
            <a:r>
              <a:rPr lang="en-US" sz="1200" kern="0" spc="0" noProof="0" dirty="0">
                <a:ln>
                  <a:noFill/>
                </a:ln>
                <a:solidFill>
                  <a:schemeClr val="bg1">
                    <a:lumMod val="65000"/>
                  </a:schemeClr>
                </a:solidFill>
                <a:effectLst/>
                <a:uLnTx/>
                <a:uFillTx/>
                <a:latin typeface="Arial Bold" panose="020B0604020202090204" charset="0"/>
                <a:cs typeface="Arial Bold" panose="020B0604020202090204" charset="0"/>
                <a:sym typeface="+mn-ea"/>
              </a:rPr>
              <a:t>Generate normal return</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sp>
        <p:nvSpPr>
          <p:cNvPr id="33" name="object 8"/>
          <p:cNvSpPr txBox="1"/>
          <p:nvPr/>
        </p:nvSpPr>
        <p:spPr>
          <a:xfrm>
            <a:off x="9702165" y="6559550"/>
            <a:ext cx="187706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10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rPr>
              <a:t>Conclusion &amp; Discussion</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sp>
        <p:nvSpPr>
          <p:cNvPr id="38" name="object 7"/>
          <p:cNvSpPr txBox="1"/>
          <p:nvPr/>
        </p:nvSpPr>
        <p:spPr>
          <a:xfrm>
            <a:off x="1101046" y="6559754"/>
            <a:ext cx="125603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9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lang="en-US" sz="1200" b="1" kern="0" dirty="0">
                <a:solidFill>
                  <a:srgbClr val="000000"/>
                </a:solidFill>
                <a:latin typeface="Arial Bold" panose="020B0604020202090204" charset="0"/>
                <a:cs typeface="Arial Bold" panose="020B0604020202090204" charset="0"/>
                <a:sym typeface="Arial" panose="020B0604020202020204"/>
              </a:rPr>
              <a:t>Content</a:t>
            </a:r>
            <a:endParaRPr kumimoji="0" lang="en-US" sz="1200" b="1" i="0" u="none" strike="noStrike" kern="0" cap="none" spc="0" normalizeH="0" baseline="0" noProof="0" dirty="0">
              <a:ln>
                <a:noFill/>
              </a:ln>
              <a:solidFill>
                <a:srgbClr val="000000"/>
              </a:solidFill>
              <a:effectLst/>
              <a:uLnTx/>
              <a:uFillTx/>
              <a:latin typeface="Arial Bold" panose="020B0604020202090204" charset="0"/>
              <a:cs typeface="Arial Bold" panose="020B0604020202090204" charset="0"/>
              <a:sym typeface="Arial" panose="020B0604020202020204"/>
            </a:endParaRPr>
          </a:p>
        </p:txBody>
      </p:sp>
      <p:grpSp>
        <p:nvGrpSpPr>
          <p:cNvPr id="34" name="组合 33"/>
          <p:cNvGrpSpPr/>
          <p:nvPr/>
        </p:nvGrpSpPr>
        <p:grpSpPr>
          <a:xfrm>
            <a:off x="1211367" y="1793175"/>
            <a:ext cx="10115402" cy="3388891"/>
            <a:chOff x="1146093" y="1741021"/>
            <a:chExt cx="10115402" cy="3388891"/>
          </a:xfrm>
        </p:grpSpPr>
        <p:sp>
          <p:nvSpPr>
            <p:cNvPr id="35" name="任意多边形 25"/>
            <p:cNvSpPr/>
            <p:nvPr/>
          </p:nvSpPr>
          <p:spPr>
            <a:xfrm rot="5400000" flipV="1">
              <a:off x="6283760" y="4016485"/>
              <a:ext cx="1479117" cy="736899"/>
            </a:xfrm>
            <a:custGeom>
              <a:avLst/>
              <a:gdLst>
                <a:gd name="connsiteX0" fmla="*/ 1403227 w 2806455"/>
                <a:gd name="connsiteY0" fmla="*/ 0 h 1398182"/>
                <a:gd name="connsiteX1" fmla="*/ 2799477 w 2806455"/>
                <a:gd name="connsiteY1" fmla="*/ 1259997 h 1398182"/>
                <a:gd name="connsiteX2" fmla="*/ 2806455 w 2806455"/>
                <a:gd name="connsiteY2" fmla="*/ 1398182 h 1398182"/>
                <a:gd name="connsiteX3" fmla="*/ 0 w 2806455"/>
                <a:gd name="connsiteY3" fmla="*/ 1398182 h 1398182"/>
                <a:gd name="connsiteX4" fmla="*/ 6977 w 2806455"/>
                <a:gd name="connsiteY4" fmla="*/ 1259997 h 1398182"/>
                <a:gd name="connsiteX5" fmla="*/ 1403227 w 2806455"/>
                <a:gd name="connsiteY5" fmla="*/ 0 h 1398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6455" h="1398182">
                  <a:moveTo>
                    <a:pt x="1403227" y="0"/>
                  </a:moveTo>
                  <a:cubicBezTo>
                    <a:pt x="2129911" y="0"/>
                    <a:pt x="2727604" y="552276"/>
                    <a:pt x="2799477" y="1259997"/>
                  </a:cubicBezTo>
                  <a:lnTo>
                    <a:pt x="2806455" y="1398182"/>
                  </a:lnTo>
                  <a:lnTo>
                    <a:pt x="0" y="1398182"/>
                  </a:lnTo>
                  <a:lnTo>
                    <a:pt x="6977" y="1259997"/>
                  </a:lnTo>
                  <a:cubicBezTo>
                    <a:pt x="78850" y="552276"/>
                    <a:pt x="676544" y="0"/>
                    <a:pt x="1403227" y="0"/>
                  </a:cubicBezTo>
                  <a:close/>
                </a:path>
              </a:pathLst>
            </a:custGeom>
            <a:solidFill>
              <a:schemeClr val="accent6"/>
            </a:solidFill>
            <a:ln w="38100" cap="rnd">
              <a:noFill/>
              <a:prstDash val="solid"/>
              <a:round/>
            </a:ln>
            <a:effectLst>
              <a:outerShdw blurRad="254000" dist="127000" algn="ctr" rotWithShape="0">
                <a:schemeClr val="accent6">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defTabSz="914400"/>
              <a:endParaRPr lang="zh-CN" altLang="en-US" sz="2000" b="1">
                <a:solidFill>
                  <a:schemeClr val="bg1"/>
                </a:solidFill>
              </a:endParaRPr>
            </a:p>
          </p:txBody>
        </p:sp>
        <p:sp>
          <p:nvSpPr>
            <p:cNvPr id="36" name="任意多边形 26"/>
            <p:cNvSpPr/>
            <p:nvPr/>
          </p:nvSpPr>
          <p:spPr>
            <a:xfrm rot="5400000" flipV="1">
              <a:off x="6283761" y="2112130"/>
              <a:ext cx="1479117" cy="736899"/>
            </a:xfrm>
            <a:custGeom>
              <a:avLst/>
              <a:gdLst>
                <a:gd name="connsiteX0" fmla="*/ 1403227 w 2806455"/>
                <a:gd name="connsiteY0" fmla="*/ 0 h 1398182"/>
                <a:gd name="connsiteX1" fmla="*/ 2799477 w 2806455"/>
                <a:gd name="connsiteY1" fmla="*/ 1259997 h 1398182"/>
                <a:gd name="connsiteX2" fmla="*/ 2806455 w 2806455"/>
                <a:gd name="connsiteY2" fmla="*/ 1398182 h 1398182"/>
                <a:gd name="connsiteX3" fmla="*/ 0 w 2806455"/>
                <a:gd name="connsiteY3" fmla="*/ 1398182 h 1398182"/>
                <a:gd name="connsiteX4" fmla="*/ 6977 w 2806455"/>
                <a:gd name="connsiteY4" fmla="*/ 1259997 h 1398182"/>
                <a:gd name="connsiteX5" fmla="*/ 1403227 w 2806455"/>
                <a:gd name="connsiteY5" fmla="*/ 0 h 1398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6455" h="1398182">
                  <a:moveTo>
                    <a:pt x="1403227" y="0"/>
                  </a:moveTo>
                  <a:cubicBezTo>
                    <a:pt x="2129911" y="0"/>
                    <a:pt x="2727604" y="552276"/>
                    <a:pt x="2799477" y="1259997"/>
                  </a:cubicBezTo>
                  <a:lnTo>
                    <a:pt x="2806455" y="1398182"/>
                  </a:lnTo>
                  <a:lnTo>
                    <a:pt x="0" y="1398182"/>
                  </a:lnTo>
                  <a:lnTo>
                    <a:pt x="6977" y="1259997"/>
                  </a:lnTo>
                  <a:cubicBezTo>
                    <a:pt x="78850" y="552276"/>
                    <a:pt x="676544" y="0"/>
                    <a:pt x="1403227" y="0"/>
                  </a:cubicBezTo>
                  <a:close/>
                </a:path>
              </a:pathLst>
            </a:custGeom>
            <a:solidFill>
              <a:schemeClr val="accent5"/>
            </a:solidFill>
            <a:ln w="38100" cap="rnd">
              <a:noFill/>
              <a:prstDash val="solid"/>
              <a:round/>
            </a:ln>
            <a:effectLst>
              <a:outerShdw blurRad="254000" dist="127000" algn="ctr" rotWithShape="0">
                <a:schemeClr val="accent5">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defTabSz="914400"/>
              <a:endParaRPr lang="zh-CN" altLang="en-US" sz="2000" b="1">
                <a:solidFill>
                  <a:schemeClr val="bg1"/>
                </a:solidFill>
              </a:endParaRPr>
            </a:p>
          </p:txBody>
        </p:sp>
        <p:sp>
          <p:nvSpPr>
            <p:cNvPr id="37" name="任意多边形 24"/>
            <p:cNvSpPr/>
            <p:nvPr/>
          </p:nvSpPr>
          <p:spPr>
            <a:xfrm rot="5400000" flipV="1">
              <a:off x="774984" y="4021904"/>
              <a:ext cx="1479117" cy="736899"/>
            </a:xfrm>
            <a:custGeom>
              <a:avLst/>
              <a:gdLst>
                <a:gd name="connsiteX0" fmla="*/ 1403227 w 2806455"/>
                <a:gd name="connsiteY0" fmla="*/ 0 h 1398182"/>
                <a:gd name="connsiteX1" fmla="*/ 2799477 w 2806455"/>
                <a:gd name="connsiteY1" fmla="*/ 1259997 h 1398182"/>
                <a:gd name="connsiteX2" fmla="*/ 2806455 w 2806455"/>
                <a:gd name="connsiteY2" fmla="*/ 1398182 h 1398182"/>
                <a:gd name="connsiteX3" fmla="*/ 0 w 2806455"/>
                <a:gd name="connsiteY3" fmla="*/ 1398182 h 1398182"/>
                <a:gd name="connsiteX4" fmla="*/ 6977 w 2806455"/>
                <a:gd name="connsiteY4" fmla="*/ 1259997 h 1398182"/>
                <a:gd name="connsiteX5" fmla="*/ 1403227 w 2806455"/>
                <a:gd name="connsiteY5" fmla="*/ 0 h 1398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6455" h="1398182">
                  <a:moveTo>
                    <a:pt x="1403227" y="0"/>
                  </a:moveTo>
                  <a:cubicBezTo>
                    <a:pt x="2129911" y="0"/>
                    <a:pt x="2727604" y="552276"/>
                    <a:pt x="2799477" y="1259997"/>
                  </a:cubicBezTo>
                  <a:lnTo>
                    <a:pt x="2806455" y="1398182"/>
                  </a:lnTo>
                  <a:lnTo>
                    <a:pt x="0" y="1398182"/>
                  </a:lnTo>
                  <a:lnTo>
                    <a:pt x="6977" y="1259997"/>
                  </a:lnTo>
                  <a:cubicBezTo>
                    <a:pt x="78850" y="552276"/>
                    <a:pt x="676544" y="0"/>
                    <a:pt x="1403227" y="0"/>
                  </a:cubicBezTo>
                  <a:close/>
                </a:path>
              </a:pathLst>
            </a:custGeom>
            <a:solidFill>
              <a:schemeClr val="accent3"/>
            </a:solidFill>
            <a:ln w="38100" cap="rnd">
              <a:noFill/>
              <a:prstDash val="solid"/>
              <a:round/>
            </a:ln>
            <a:effectLst>
              <a:outerShdw blurRad="254000" dist="127000" algn="c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defTabSz="914400"/>
              <a:endParaRPr lang="zh-CN" altLang="en-US" sz="2000" b="1" dirty="0">
                <a:solidFill>
                  <a:schemeClr val="bg1"/>
                </a:solidFill>
              </a:endParaRPr>
            </a:p>
          </p:txBody>
        </p:sp>
        <p:sp>
          <p:nvSpPr>
            <p:cNvPr id="39" name="任意多边形 23"/>
            <p:cNvSpPr/>
            <p:nvPr/>
          </p:nvSpPr>
          <p:spPr>
            <a:xfrm rot="5400000" flipV="1">
              <a:off x="774984" y="2115939"/>
              <a:ext cx="1479117" cy="736899"/>
            </a:xfrm>
            <a:custGeom>
              <a:avLst/>
              <a:gdLst>
                <a:gd name="connsiteX0" fmla="*/ 1403227 w 2806455"/>
                <a:gd name="connsiteY0" fmla="*/ 0 h 1398182"/>
                <a:gd name="connsiteX1" fmla="*/ 2799477 w 2806455"/>
                <a:gd name="connsiteY1" fmla="*/ 1259997 h 1398182"/>
                <a:gd name="connsiteX2" fmla="*/ 2806455 w 2806455"/>
                <a:gd name="connsiteY2" fmla="*/ 1398182 h 1398182"/>
                <a:gd name="connsiteX3" fmla="*/ 0 w 2806455"/>
                <a:gd name="connsiteY3" fmla="*/ 1398182 h 1398182"/>
                <a:gd name="connsiteX4" fmla="*/ 6977 w 2806455"/>
                <a:gd name="connsiteY4" fmla="*/ 1259997 h 1398182"/>
                <a:gd name="connsiteX5" fmla="*/ 1403227 w 2806455"/>
                <a:gd name="connsiteY5" fmla="*/ 0 h 1398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6455" h="1398182">
                  <a:moveTo>
                    <a:pt x="1403227" y="0"/>
                  </a:moveTo>
                  <a:cubicBezTo>
                    <a:pt x="2129911" y="0"/>
                    <a:pt x="2727604" y="552276"/>
                    <a:pt x="2799477" y="1259997"/>
                  </a:cubicBezTo>
                  <a:lnTo>
                    <a:pt x="2806455" y="1398182"/>
                  </a:lnTo>
                  <a:lnTo>
                    <a:pt x="0" y="1398182"/>
                  </a:lnTo>
                  <a:lnTo>
                    <a:pt x="6977" y="1259997"/>
                  </a:lnTo>
                  <a:cubicBezTo>
                    <a:pt x="78850" y="552276"/>
                    <a:pt x="676544" y="0"/>
                    <a:pt x="1403227" y="0"/>
                  </a:cubicBezTo>
                  <a:close/>
                </a:path>
              </a:pathLst>
            </a:custGeom>
            <a:solidFill>
              <a:schemeClr val="accent4"/>
            </a:solidFill>
            <a:ln w="38100" cap="rnd">
              <a:noFill/>
              <a:prstDash val="solid"/>
              <a:round/>
            </a:ln>
            <a:effectLst>
              <a:outerShdw blurRad="254000" dist="127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defTabSz="914400"/>
              <a:endParaRPr lang="zh-CN" altLang="en-US" sz="2000" b="1" dirty="0">
                <a:solidFill>
                  <a:schemeClr val="bg1"/>
                </a:solidFill>
              </a:endParaRPr>
            </a:p>
          </p:txBody>
        </p:sp>
        <p:sp>
          <p:nvSpPr>
            <p:cNvPr id="40" name="圆角矩形 19"/>
            <p:cNvSpPr/>
            <p:nvPr/>
          </p:nvSpPr>
          <p:spPr>
            <a:xfrm>
              <a:off x="1327230" y="1939030"/>
              <a:ext cx="4399224" cy="1093100"/>
            </a:xfrm>
            <a:prstGeom prst="roundRect">
              <a:avLst>
                <a:gd name="adj" fmla="val 50000"/>
              </a:avLst>
            </a:prstGeom>
            <a:solidFill>
              <a:srgbClr val="FFFFFF"/>
            </a:solidFill>
            <a:ln w="381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chemeClr val="tx1"/>
                </a:solidFill>
              </a:endParaRPr>
            </a:p>
          </p:txBody>
        </p:sp>
        <p:sp>
          <p:nvSpPr>
            <p:cNvPr id="41" name="文本框 40"/>
            <p:cNvSpPr txBox="1"/>
            <p:nvPr/>
          </p:nvSpPr>
          <p:spPr>
            <a:xfrm>
              <a:off x="1762423" y="2263362"/>
              <a:ext cx="2154440" cy="461665"/>
            </a:xfrm>
            <a:prstGeom prst="rect">
              <a:avLst/>
            </a:prstGeom>
            <a:no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defPPr>
                <a:defRPr lang="zh-CN"/>
              </a:defPPr>
              <a:lvl1pPr algn="ctr" defTabSz="914400">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2400" b="1" dirty="0">
                  <a:solidFill>
                    <a:schemeClr val="tx1"/>
                  </a:solidFill>
                </a:rPr>
                <a:t> Introduction</a:t>
              </a:r>
              <a:endParaRPr lang="en-US" altLang="zh-CN" sz="2400" b="1" dirty="0">
                <a:solidFill>
                  <a:schemeClr val="tx1"/>
                </a:solidFill>
              </a:endParaRPr>
            </a:p>
          </p:txBody>
        </p:sp>
        <p:sp>
          <p:nvSpPr>
            <p:cNvPr id="44" name="圆角矩形 15"/>
            <p:cNvSpPr/>
            <p:nvPr/>
          </p:nvSpPr>
          <p:spPr>
            <a:xfrm>
              <a:off x="1327230" y="3823762"/>
              <a:ext cx="4399224" cy="1093100"/>
            </a:xfrm>
            <a:prstGeom prst="roundRect">
              <a:avLst>
                <a:gd name="adj" fmla="val 50000"/>
              </a:avLst>
            </a:prstGeom>
            <a:solidFill>
              <a:srgbClr val="FFFFFF"/>
            </a:solidFill>
            <a:ln w="381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chemeClr val="tx1"/>
                </a:solidFill>
              </a:endParaRPr>
            </a:p>
          </p:txBody>
        </p:sp>
        <p:sp>
          <p:nvSpPr>
            <p:cNvPr id="45" name="文本框 44"/>
            <p:cNvSpPr txBox="1"/>
            <p:nvPr/>
          </p:nvSpPr>
          <p:spPr>
            <a:xfrm>
              <a:off x="1762423" y="4156939"/>
              <a:ext cx="3411740" cy="460375"/>
            </a:xfrm>
            <a:prstGeom prst="rect">
              <a:avLst/>
            </a:prstGeom>
            <a:no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defPPr>
                <a:defRPr lang="zh-CN"/>
              </a:defPPr>
              <a:lvl1pPr algn="ctr" defTabSz="914400">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2400" dirty="0">
                  <a:solidFill>
                    <a:schemeClr val="tx1"/>
                  </a:solidFill>
                  <a:sym typeface="+mn-ea"/>
                </a:rPr>
                <a:t>Generate normal return</a:t>
              </a:r>
              <a:endParaRPr lang="en-US" altLang="zh-CN" sz="2400" b="1" dirty="0">
                <a:solidFill>
                  <a:schemeClr val="tx1"/>
                </a:solidFill>
              </a:endParaRPr>
            </a:p>
          </p:txBody>
        </p:sp>
        <p:sp>
          <p:nvSpPr>
            <p:cNvPr id="47" name="圆角矩形 11"/>
            <p:cNvSpPr/>
            <p:nvPr/>
          </p:nvSpPr>
          <p:spPr>
            <a:xfrm>
              <a:off x="6862271" y="1934029"/>
              <a:ext cx="4399224" cy="1093100"/>
            </a:xfrm>
            <a:prstGeom prst="roundRect">
              <a:avLst>
                <a:gd name="adj" fmla="val 50000"/>
              </a:avLst>
            </a:prstGeom>
            <a:solidFill>
              <a:srgbClr val="FFFFFF"/>
            </a:solidFill>
            <a:ln w="381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chemeClr val="tx1"/>
                </a:solidFill>
              </a:endParaRPr>
            </a:p>
          </p:txBody>
        </p:sp>
        <p:sp>
          <p:nvSpPr>
            <p:cNvPr id="48" name="文本框 47"/>
            <p:cNvSpPr txBox="1"/>
            <p:nvPr/>
          </p:nvSpPr>
          <p:spPr>
            <a:xfrm>
              <a:off x="7277210" y="2250391"/>
              <a:ext cx="3569346" cy="460375"/>
            </a:xfrm>
            <a:prstGeom prst="rect">
              <a:avLst/>
            </a:prstGeom>
            <a:no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defPPr>
                <a:defRPr lang="zh-CN"/>
              </a:defPPr>
              <a:lvl1pPr algn="ctr" defTabSz="914400">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2400" dirty="0">
                  <a:solidFill>
                    <a:schemeClr val="tx1"/>
                  </a:solidFill>
                  <a:sym typeface="+mn-ea"/>
                </a:rPr>
                <a:t>Data visualization</a:t>
              </a:r>
              <a:endParaRPr lang="en-US" altLang="zh-CN" sz="2400" dirty="0">
                <a:solidFill>
                  <a:schemeClr val="tx1"/>
                </a:solidFill>
              </a:endParaRPr>
            </a:p>
          </p:txBody>
        </p:sp>
        <p:sp>
          <p:nvSpPr>
            <p:cNvPr id="50" name="圆角矩形 7"/>
            <p:cNvSpPr/>
            <p:nvPr/>
          </p:nvSpPr>
          <p:spPr>
            <a:xfrm>
              <a:off x="6862271" y="3849925"/>
              <a:ext cx="4399224" cy="1093100"/>
            </a:xfrm>
            <a:prstGeom prst="roundRect">
              <a:avLst>
                <a:gd name="adj" fmla="val 50000"/>
              </a:avLst>
            </a:prstGeom>
            <a:solidFill>
              <a:srgbClr val="FFFFFF"/>
            </a:solidFill>
            <a:ln w="381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chemeClr val="tx1"/>
                </a:solidFill>
              </a:endParaRPr>
            </a:p>
          </p:txBody>
        </p:sp>
        <p:sp>
          <p:nvSpPr>
            <p:cNvPr id="51" name="文本框 50"/>
            <p:cNvSpPr txBox="1"/>
            <p:nvPr/>
          </p:nvSpPr>
          <p:spPr>
            <a:xfrm>
              <a:off x="7391953" y="4166086"/>
              <a:ext cx="3590290" cy="460375"/>
            </a:xfrm>
            <a:prstGeom prst="rect">
              <a:avLst/>
            </a:prstGeom>
            <a:no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defPPr>
                <a:defRPr lang="zh-CN"/>
              </a:defPPr>
              <a:lvl1pPr algn="ctr" defTabSz="914400">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2400" b="1" dirty="0">
                  <a:solidFill>
                    <a:schemeClr val="tx1"/>
                  </a:solidFill>
                </a:rPr>
                <a:t>Conclusion &amp; Discussion</a:t>
              </a:r>
              <a:endParaRPr lang="en-US" altLang="zh-CN" sz="2400" b="1" dirty="0">
                <a:solidFill>
                  <a:schemeClr val="tx1"/>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对象 20" hidden="1"/>
          <p:cNvGraphicFramePr>
            <a:graphicFrameLocks noChangeAspect="1"/>
          </p:cNvGraphicFramePr>
          <p:nvPr>
            <p:custDataLst>
              <p:tags r:id="rId1"/>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7220" name="think-cell 幻灯片" r:id="rId2" imgW="5715" imgH="5715" progId="TCLayout.ActiveDocument.1">
                  <p:embed/>
                </p:oleObj>
              </mc:Choice>
              <mc:Fallback>
                <p:oleObj name="think-cell 幻灯片" r:id="rId2" imgW="5715" imgH="5715" progId="TCLayout.ActiveDocument.1">
                  <p:embed/>
                  <p:pic>
                    <p:nvPicPr>
                      <p:cNvPr id="0" name="对象 20" hidden="1"/>
                      <p:cNvPicPr/>
                      <p:nvPr/>
                    </p:nvPicPr>
                    <p:blipFill>
                      <a:blip r:embed="rId3"/>
                      <a:stretch>
                        <a:fillRect/>
                      </a:stretch>
                    </p:blipFill>
                    <p:spPr>
                      <a:xfrm>
                        <a:off x="2118" y="2118"/>
                        <a:ext cx="2117" cy="2117"/>
                      </a:xfrm>
                      <a:prstGeom prst="rect">
                        <a:avLst/>
                      </a:prstGeom>
                    </p:spPr>
                  </p:pic>
                </p:oleObj>
              </mc:Fallback>
            </mc:AlternateContent>
          </a:graphicData>
        </a:graphic>
      </p:graphicFrame>
      <p:sp>
        <p:nvSpPr>
          <p:cNvPr id="23" name="Rectangle 7"/>
          <p:cNvSpPr>
            <a:spLocks noChangeArrowheads="1"/>
          </p:cNvSpPr>
          <p:nvPr/>
        </p:nvSpPr>
        <p:spPr bwMode="auto">
          <a:xfrm>
            <a:off x="530461" y="906130"/>
            <a:ext cx="11661540" cy="60959"/>
          </a:xfrm>
          <a:prstGeom prst="rect">
            <a:avLst/>
          </a:prstGeom>
          <a:solidFill>
            <a:srgbClr val="264171"/>
          </a:solidFill>
          <a:ln w="9525">
            <a:noFill/>
            <a:miter lim="800000"/>
          </a:ln>
          <a:effectLst/>
        </p:spPr>
        <p:txBody>
          <a:bodyPr wrap="none" anchor="ctr"/>
          <a:lstStyle/>
          <a:p>
            <a:pPr defTabSz="1219200">
              <a:buClr>
                <a:srgbClr val="000000"/>
              </a:buClr>
              <a:defRPr/>
            </a:pPr>
            <a:endParaRPr lang="zh-CN" altLang="en-US" sz="2135" kern="0" dirty="0">
              <a:solidFill>
                <a:prstClr val="white"/>
              </a:solidFill>
              <a:latin typeface="楷体" panose="02010609060101010101" pitchFamily="49" charset="-122"/>
              <a:ea typeface="楷体_GB2312" pitchFamily="49" charset="-122"/>
              <a:cs typeface="Arial" panose="020B0604020202020204" pitchFamily="34" charset="0"/>
              <a:sym typeface="Arial" panose="020B0604020202020204"/>
            </a:endParaRPr>
          </a:p>
        </p:txBody>
      </p:sp>
      <p:sp>
        <p:nvSpPr>
          <p:cNvPr id="29" name="object 3"/>
          <p:cNvSpPr/>
          <p:nvPr/>
        </p:nvSpPr>
        <p:spPr>
          <a:xfrm>
            <a:off x="1" y="152005"/>
            <a:ext cx="530460" cy="813979"/>
          </a:xfrm>
          <a:custGeom>
            <a:avLst/>
            <a:gdLst/>
            <a:ahLst/>
            <a:cxnLst/>
            <a:rect l="l" t="t" r="r" b="b"/>
            <a:pathLst>
              <a:path w="487680" h="693419">
                <a:moveTo>
                  <a:pt x="0" y="693419"/>
                </a:moveTo>
                <a:lnTo>
                  <a:pt x="487680" y="693419"/>
                </a:lnTo>
                <a:lnTo>
                  <a:pt x="487680" y="0"/>
                </a:lnTo>
                <a:lnTo>
                  <a:pt x="0" y="0"/>
                </a:lnTo>
                <a:lnTo>
                  <a:pt x="0" y="693419"/>
                </a:lnTo>
                <a:close/>
              </a:path>
            </a:pathLst>
          </a:custGeom>
          <a:solidFill>
            <a:srgbClr val="99CEE2"/>
          </a:solidFill>
        </p:spPr>
        <p:txBody>
          <a:bodyPr wrap="square" lIns="0" tIns="0" rIns="0" bIns="0" rtlCol="0"/>
          <a:lstStyle/>
          <a:p>
            <a:pPr defTabSz="1219200">
              <a:buClr>
                <a:srgbClr val="000000"/>
              </a:buClr>
              <a:defRPr/>
            </a:pPr>
            <a:endParaRPr sz="1865" kern="0">
              <a:solidFill>
                <a:srgbClr val="000000"/>
              </a:solidFill>
              <a:latin typeface="Arial" panose="020B0604020202020204"/>
              <a:cs typeface="Arial" panose="020B0604020202020204"/>
              <a:sym typeface="Arial" panose="020B0604020202020204"/>
            </a:endParaRPr>
          </a:p>
        </p:txBody>
      </p:sp>
      <p:sp>
        <p:nvSpPr>
          <p:cNvPr id="30" name="文本框 29"/>
          <p:cNvSpPr txBox="1"/>
          <p:nvPr/>
        </p:nvSpPr>
        <p:spPr>
          <a:xfrm>
            <a:off x="515845" y="396481"/>
            <a:ext cx="11842163" cy="911860"/>
          </a:xfrm>
          <a:prstGeom prst="rect">
            <a:avLst/>
          </a:prstGeom>
          <a:noFill/>
        </p:spPr>
        <p:txBody>
          <a:bodyPr wrap="square" rtlCol="0">
            <a:spAutoFit/>
          </a:bodyPr>
          <a:lstStyle/>
          <a:p>
            <a:pPr defTabSz="1219200">
              <a:buClr>
                <a:srgbClr val="000000"/>
              </a:buClr>
              <a:defRPr/>
            </a:pPr>
            <a:r>
              <a:rPr lang="en-US" altLang="zh-CN" sz="2665" b="1" kern="0" dirty="0">
                <a:solidFill>
                  <a:srgbClr val="000000"/>
                </a:solidFill>
                <a:latin typeface="Arial" panose="020B0604020202020204"/>
                <a:cs typeface="Arial" panose="020B0604020202020204"/>
                <a:sym typeface="+mn-ea"/>
              </a:rPr>
              <a:t>Conclusion &amp; Discussion---- Manag</a:t>
            </a:r>
            <a:r>
              <a:rPr lang="en-US" altLang="zh-CN" sz="2665" b="1" kern="0" dirty="0">
                <a:solidFill>
                  <a:srgbClr val="000000"/>
                </a:solidFill>
                <a:latin typeface="Arial" panose="020B0604020202020204"/>
                <a:cs typeface="Arial" panose="020B0604020202020204"/>
                <a:sym typeface="+mn-ea"/>
              </a:rPr>
              <a:t>erial R</a:t>
            </a:r>
            <a:r>
              <a:rPr lang="en-US" altLang="zh-CN" sz="2665" b="1" kern="0" dirty="0">
                <a:solidFill>
                  <a:srgbClr val="000000"/>
                </a:solidFill>
                <a:latin typeface="Arial" panose="020B0604020202020204"/>
                <a:cs typeface="Arial" panose="020B0604020202020204"/>
                <a:sym typeface="+mn-ea"/>
              </a:rPr>
              <a:t>easons </a:t>
            </a:r>
            <a:endParaRPr lang="en-US" altLang="zh-CN" sz="2665" b="1" kern="0" dirty="0">
              <a:solidFill>
                <a:srgbClr val="000000"/>
              </a:solidFill>
              <a:latin typeface="Arial" panose="020B0604020202020204"/>
              <a:cs typeface="Arial" panose="020B0604020202020204"/>
              <a:sym typeface="+mn-ea"/>
            </a:endParaRPr>
          </a:p>
          <a:p>
            <a:pPr defTabSz="1219200">
              <a:buClr>
                <a:srgbClr val="000000"/>
              </a:buClr>
              <a:defRPr/>
            </a:pPr>
            <a:endParaRPr lang="zh-CN" altLang="en-US" sz="2665" b="1" kern="0" dirty="0">
              <a:solidFill>
                <a:srgbClr val="000000"/>
              </a:solidFill>
              <a:latin typeface="Arial" panose="020B0604020202020204"/>
              <a:cs typeface="Arial" panose="020B0604020202020204"/>
              <a:sym typeface="Arial" panose="020B0604020202020204"/>
            </a:endParaRPr>
          </a:p>
        </p:txBody>
      </p:sp>
      <p:sp>
        <p:nvSpPr>
          <p:cNvPr id="20" name="object 4"/>
          <p:cNvSpPr/>
          <p:nvPr/>
        </p:nvSpPr>
        <p:spPr>
          <a:xfrm flipV="1">
            <a:off x="0" y="6326822"/>
            <a:ext cx="12192000" cy="147956"/>
          </a:xfrm>
          <a:custGeom>
            <a:avLst/>
            <a:gdLst/>
            <a:ahLst/>
            <a:cxnLst/>
            <a:rect l="l" t="t" r="r" b="b"/>
            <a:pathLst>
              <a:path w="12192000">
                <a:moveTo>
                  <a:pt x="0" y="0"/>
                </a:moveTo>
                <a:lnTo>
                  <a:pt x="12192000" y="0"/>
                </a:lnTo>
              </a:path>
            </a:pathLst>
          </a:custGeom>
          <a:ln w="9525">
            <a:solidFill>
              <a:schemeClr val="tx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2" name="object 7"/>
          <p:cNvSpPr txBox="1"/>
          <p:nvPr/>
        </p:nvSpPr>
        <p:spPr>
          <a:xfrm>
            <a:off x="2836445" y="6559754"/>
            <a:ext cx="125603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9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rPr>
              <a:t>Introduction</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sp>
        <p:nvSpPr>
          <p:cNvPr id="3" name="object 8"/>
          <p:cNvSpPr txBox="1"/>
          <p:nvPr/>
        </p:nvSpPr>
        <p:spPr>
          <a:xfrm>
            <a:off x="7318084" y="6549909"/>
            <a:ext cx="1646220" cy="196850"/>
          </a:xfrm>
          <a:prstGeom prst="rect">
            <a:avLst/>
          </a:prstGeom>
        </p:spPr>
        <p:txBody>
          <a:bodyPr vert="horz" wrap="square" lIns="0" tIns="12700" rIns="0" bIns="0" rtlCol="0">
            <a:spAutoFit/>
          </a:bodyPr>
          <a:lstStyle/>
          <a:p>
            <a:pPr algn="l"/>
            <a:r>
              <a:rPr lang="en-US" sz="1200" b="1" kern="0" noProof="0" dirty="0">
                <a:ln>
                  <a:noFill/>
                </a:ln>
                <a:solidFill>
                  <a:schemeClr val="bg1">
                    <a:lumMod val="65000"/>
                  </a:schemeClr>
                </a:solidFill>
                <a:effectLst/>
                <a:uLnTx/>
                <a:uFillTx/>
                <a:latin typeface="Arial Bold" panose="020B0604020202090204" charset="0"/>
                <a:cs typeface="Arial Bold" panose="020B0604020202090204" charset="0"/>
                <a:sym typeface="+mn-ea"/>
              </a:rPr>
              <a:t>Data visualization</a:t>
            </a:r>
            <a:endParaRPr kumimoji="0" lang="en-US" sz="1200" b="1" i="0" u="none" strike="noStrike" kern="0" cap="none"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mn-ea"/>
            </a:endParaRPr>
          </a:p>
        </p:txBody>
      </p:sp>
      <p:sp>
        <p:nvSpPr>
          <p:cNvPr id="31" name="object 8"/>
          <p:cNvSpPr txBox="1"/>
          <p:nvPr/>
        </p:nvSpPr>
        <p:spPr>
          <a:xfrm>
            <a:off x="4820285" y="6553200"/>
            <a:ext cx="176022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lgn="ctr">
              <a:spcBef>
                <a:spcPts val="100"/>
              </a:spcBef>
              <a:defRPr sz="900" b="1" spc="-5">
                <a:solidFill>
                  <a:srgbClr val="7E7E7E"/>
                </a:solidFill>
              </a:defRPr>
            </a:lvl1pPr>
          </a:lstStyle>
          <a:p>
            <a:pPr algn="l"/>
            <a:r>
              <a:rPr lang="en-US" sz="1200" kern="0" spc="0" noProof="0" dirty="0">
                <a:ln>
                  <a:noFill/>
                </a:ln>
                <a:solidFill>
                  <a:schemeClr val="bg1">
                    <a:lumMod val="65000"/>
                  </a:schemeClr>
                </a:solidFill>
                <a:effectLst/>
                <a:uLnTx/>
                <a:uFillTx/>
                <a:latin typeface="Arial Bold" panose="020B0604020202090204" charset="0"/>
                <a:cs typeface="Arial Bold" panose="020B0604020202090204" charset="0"/>
                <a:sym typeface="+mn-ea"/>
              </a:rPr>
              <a:t>Generate normal return</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mn-ea"/>
            </a:endParaRPr>
          </a:p>
        </p:txBody>
      </p:sp>
      <p:sp>
        <p:nvSpPr>
          <p:cNvPr id="33" name="object 8"/>
          <p:cNvSpPr txBox="1"/>
          <p:nvPr/>
        </p:nvSpPr>
        <p:spPr>
          <a:xfrm>
            <a:off x="9702165" y="6559550"/>
            <a:ext cx="187706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10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kumimoji="0" lang="en-US" sz="1200" b="1" i="0" u="none" strike="noStrike" kern="0" cap="none" spc="0" normalizeH="0" baseline="0" noProof="0" dirty="0">
                <a:ln>
                  <a:noFill/>
                </a:ln>
                <a:solidFill>
                  <a:schemeClr val="tx1"/>
                </a:solidFill>
                <a:effectLst/>
                <a:uLnTx/>
                <a:uFillTx/>
                <a:latin typeface="Arial Bold" panose="020B0604020202090204" charset="0"/>
                <a:cs typeface="Arial Bold" panose="020B0604020202090204" charset="0"/>
                <a:sym typeface="Arial" panose="020B0604020202020204"/>
              </a:rPr>
              <a:t>Conclusion &amp; Discussion</a:t>
            </a:r>
            <a:endParaRPr kumimoji="0" lang="en-US" sz="1200" b="1" i="0" u="none" strike="noStrike" kern="0" cap="none" spc="0" normalizeH="0" baseline="0" noProof="0" dirty="0">
              <a:ln>
                <a:noFill/>
              </a:ln>
              <a:solidFill>
                <a:schemeClr val="tx1"/>
              </a:solidFill>
              <a:effectLst/>
              <a:uLnTx/>
              <a:uFillTx/>
              <a:latin typeface="Arial Bold" panose="020B0604020202090204" charset="0"/>
              <a:cs typeface="Arial Bold" panose="020B0604020202090204" charset="0"/>
              <a:sym typeface="Arial" panose="020B0604020202020204"/>
            </a:endParaRPr>
          </a:p>
        </p:txBody>
      </p:sp>
      <p:sp>
        <p:nvSpPr>
          <p:cNvPr id="38" name="object 7"/>
          <p:cNvSpPr txBox="1"/>
          <p:nvPr/>
        </p:nvSpPr>
        <p:spPr>
          <a:xfrm>
            <a:off x="1101046" y="6559754"/>
            <a:ext cx="125603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9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lang="en-US" sz="1200" b="1" kern="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rPr>
              <a:t>Content</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sp>
        <p:nvSpPr>
          <p:cNvPr id="4" name="文本框 3"/>
          <p:cNvSpPr txBox="1"/>
          <p:nvPr/>
        </p:nvSpPr>
        <p:spPr>
          <a:xfrm>
            <a:off x="2484120" y="4189095"/>
            <a:ext cx="309880" cy="368300"/>
          </a:xfrm>
          <a:prstGeom prst="rect">
            <a:avLst/>
          </a:prstGeom>
          <a:noFill/>
        </p:spPr>
        <p:txBody>
          <a:bodyPr wrap="none" rtlCol="0">
            <a:spAutoFit/>
          </a:bodyPr>
          <a:p>
            <a:endParaRPr lang="zh-CN" altLang="en-US"/>
          </a:p>
        </p:txBody>
      </p:sp>
      <p:sp>
        <p:nvSpPr>
          <p:cNvPr id="5" name="object 11"/>
          <p:cNvSpPr txBox="1"/>
          <p:nvPr/>
        </p:nvSpPr>
        <p:spPr>
          <a:xfrm>
            <a:off x="608330" y="1906905"/>
            <a:ext cx="9867900" cy="3237230"/>
          </a:xfrm>
          <a:prstGeom prst="rect">
            <a:avLst/>
          </a:prstGeom>
        </p:spPr>
        <p:txBody>
          <a:bodyPr vert="horz" wrap="square" lIns="0" tIns="16087" rIns="0" bIns="0" rtlCol="0">
            <a:spAutoFit/>
          </a:bodyPr>
          <a:p>
            <a:pPr marL="17145" defTabSz="1219200">
              <a:spcBef>
                <a:spcPts val="125"/>
              </a:spcBef>
              <a:buClr>
                <a:srgbClr val="000000"/>
              </a:buClr>
              <a:defRPr/>
            </a:pPr>
            <a:r>
              <a:rPr lang="en-US" sz="2600" b="1" kern="0" spc="13" dirty="0">
                <a:solidFill>
                  <a:srgbClr val="13588E"/>
                </a:solidFill>
                <a:latin typeface="Arial" panose="020B0604020202020204" pitchFamily="34" charset="0"/>
                <a:cs typeface="Arial" panose="020B0604020202020204" pitchFamily="34" charset="0"/>
                <a:sym typeface="Arial" panose="020B0604020202020204"/>
              </a:rPr>
              <a:t>Why managers release dividend increasing announcements?</a:t>
            </a:r>
            <a:endParaRPr lang="en-US" sz="2600" b="1" kern="0" spc="13" dirty="0">
              <a:solidFill>
                <a:srgbClr val="13588E"/>
              </a:solidFill>
              <a:latin typeface="Arial" panose="020B0604020202020204" pitchFamily="34" charset="0"/>
              <a:cs typeface="Arial" panose="020B0604020202020204" pitchFamily="34" charset="0"/>
              <a:sym typeface="Arial" panose="020B0604020202020204"/>
            </a:endParaRPr>
          </a:p>
          <a:p>
            <a:pPr marL="17145" indent="0" defTabSz="1219200" fontAlgn="auto">
              <a:lnSpc>
                <a:spcPct val="150000"/>
              </a:lnSpc>
              <a:spcBef>
                <a:spcPts val="100"/>
              </a:spcBef>
              <a:buClr>
                <a:srgbClr val="000000"/>
              </a:buClr>
              <a:buFont typeface="Arial" panose="020B0604020202020204" pitchFamily="34" charset="0"/>
              <a:buNone/>
              <a:defRPr/>
            </a:pPr>
            <a:r>
              <a:rPr lang="en-US" sz="2000" b="1" kern="0" spc="13" dirty="0">
                <a:solidFill>
                  <a:schemeClr val="tx1"/>
                </a:solidFill>
                <a:latin typeface="Arial" panose="020B0604020202020204" pitchFamily="34" charset="0"/>
                <a:cs typeface="Arial" panose="020B0604020202020204" pitchFamily="34" charset="0"/>
                <a:sym typeface="Arial" panose="020B0604020202020204"/>
              </a:rPr>
              <a:t>Insider trading</a:t>
            </a:r>
            <a:endParaRPr lang="en-US" sz="2000" b="1" kern="0" spc="13" dirty="0">
              <a:solidFill>
                <a:schemeClr val="tx1"/>
              </a:solidFill>
              <a:latin typeface="Arial" panose="020B0604020202020204" pitchFamily="34" charset="0"/>
              <a:cs typeface="Arial" panose="020B0604020202020204" pitchFamily="34" charset="0"/>
              <a:sym typeface="Arial" panose="020B0604020202020204"/>
            </a:endParaRPr>
          </a:p>
          <a:p>
            <a:pPr marL="360045" indent="-342900" defTabSz="1219200" fontAlgn="auto">
              <a:lnSpc>
                <a:spcPct val="150000"/>
              </a:lnSpc>
              <a:spcBef>
                <a:spcPts val="100"/>
              </a:spcBef>
              <a:buClr>
                <a:srgbClr val="000000"/>
              </a:buClr>
              <a:buFont typeface="Arial" panose="020B0604020202020204" pitchFamily="34" charset="0"/>
              <a:buChar char="•"/>
              <a:defRPr/>
            </a:pPr>
            <a:r>
              <a:rPr lang="en-US" sz="2000" b="1" kern="0" spc="13" dirty="0">
                <a:solidFill>
                  <a:schemeClr val="tx1"/>
                </a:solidFill>
                <a:latin typeface="Arial" panose="020B0604020202020204" pitchFamily="34" charset="0"/>
                <a:cs typeface="Arial" panose="020B0604020202020204" pitchFamily="34" charset="0"/>
                <a:sym typeface="Arial" panose="020B0604020202020204"/>
              </a:rPr>
              <a:t>Insiders who want to grab higher profits, it is possible for them to long the target stock or portfolios in advance.</a:t>
            </a:r>
            <a:endParaRPr lang="en-US" sz="2000" b="1" kern="0" spc="13" dirty="0">
              <a:solidFill>
                <a:schemeClr val="tx1"/>
              </a:solidFill>
              <a:latin typeface="Arial" panose="020B0604020202020204" pitchFamily="34" charset="0"/>
              <a:cs typeface="Arial" panose="020B0604020202020204" pitchFamily="34" charset="0"/>
              <a:sym typeface="Arial" panose="020B0604020202020204"/>
            </a:endParaRPr>
          </a:p>
          <a:p>
            <a:pPr marL="17145" indent="0" defTabSz="1219200" fontAlgn="auto">
              <a:lnSpc>
                <a:spcPct val="150000"/>
              </a:lnSpc>
              <a:spcBef>
                <a:spcPts val="100"/>
              </a:spcBef>
              <a:buClr>
                <a:srgbClr val="000000"/>
              </a:buClr>
              <a:buFont typeface="Arial" panose="020B0604020202020204" pitchFamily="34" charset="0"/>
              <a:buNone/>
              <a:defRPr/>
            </a:pPr>
            <a:r>
              <a:rPr lang="en-US" sz="2000" b="1" kern="0" spc="13" dirty="0">
                <a:solidFill>
                  <a:schemeClr val="tx1"/>
                </a:solidFill>
                <a:latin typeface="Arial" panose="020B0604020202020204" pitchFamily="34" charset="0"/>
                <a:cs typeface="Arial" panose="020B0604020202020204" pitchFamily="34" charset="0"/>
                <a:sym typeface="Arial" panose="020B0604020202020204"/>
              </a:rPr>
              <a:t>Company action</a:t>
            </a:r>
            <a:endParaRPr lang="en-US" sz="2000" b="1" kern="0" spc="13" dirty="0">
              <a:solidFill>
                <a:schemeClr val="tx1"/>
              </a:solidFill>
              <a:latin typeface="Arial" panose="020B0604020202020204" pitchFamily="34" charset="0"/>
              <a:cs typeface="Arial" panose="020B0604020202020204" pitchFamily="34" charset="0"/>
              <a:sym typeface="Arial" panose="020B0604020202020204"/>
            </a:endParaRPr>
          </a:p>
          <a:p>
            <a:pPr marL="360045" indent="-342900" defTabSz="1219200" fontAlgn="auto">
              <a:lnSpc>
                <a:spcPct val="150000"/>
              </a:lnSpc>
              <a:spcBef>
                <a:spcPts val="100"/>
              </a:spcBef>
              <a:buClr>
                <a:srgbClr val="000000"/>
              </a:buClr>
              <a:buFont typeface="Arial" panose="020B0604020202020204" pitchFamily="34" charset="0"/>
              <a:buChar char="•"/>
              <a:defRPr/>
            </a:pPr>
            <a:r>
              <a:rPr lang="en-US" sz="2000" b="1" kern="0" spc="13" dirty="0">
                <a:solidFill>
                  <a:schemeClr val="tx1"/>
                </a:solidFill>
                <a:latin typeface="Arial" panose="020B0604020202020204" pitchFamily="34" charset="0"/>
                <a:cs typeface="Arial" panose="020B0604020202020204" pitchFamily="34" charset="0"/>
                <a:sym typeface="Arial" panose="020B0604020202020204"/>
              </a:rPr>
              <a:t>Companies purchase small amounts of shares to raise the price first and release the announcement. </a:t>
            </a:r>
            <a:endParaRPr lang="en-US" sz="2000" b="1" kern="0" spc="13" dirty="0">
              <a:solidFill>
                <a:schemeClr val="tx1"/>
              </a:solidFill>
              <a:latin typeface="Arial" panose="020B0604020202020204" pitchFamily="34" charset="0"/>
              <a:cs typeface="Arial" panose="020B0604020202020204" pitchFamily="34" charset="0"/>
              <a:sym typeface="Arial" panose="020B060402020202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对象 20" hidden="1"/>
          <p:cNvGraphicFramePr>
            <a:graphicFrameLocks noChangeAspect="1"/>
          </p:cNvGraphicFramePr>
          <p:nvPr>
            <p:custDataLst>
              <p:tags r:id="rId1"/>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7220" name="think-cell 幻灯片" r:id="rId2" imgW="5715" imgH="5715" progId="TCLayout.ActiveDocument.1">
                  <p:embed/>
                </p:oleObj>
              </mc:Choice>
              <mc:Fallback>
                <p:oleObj name="think-cell 幻灯片" r:id="rId2" imgW="5715" imgH="5715" progId="TCLayout.ActiveDocument.1">
                  <p:embed/>
                  <p:pic>
                    <p:nvPicPr>
                      <p:cNvPr id="0" name="对象 20" hidden="1"/>
                      <p:cNvPicPr/>
                      <p:nvPr/>
                    </p:nvPicPr>
                    <p:blipFill>
                      <a:blip r:embed="rId3"/>
                      <a:stretch>
                        <a:fillRect/>
                      </a:stretch>
                    </p:blipFill>
                    <p:spPr>
                      <a:xfrm>
                        <a:off x="2118" y="2118"/>
                        <a:ext cx="2117" cy="2117"/>
                      </a:xfrm>
                      <a:prstGeom prst="rect">
                        <a:avLst/>
                      </a:prstGeom>
                    </p:spPr>
                  </p:pic>
                </p:oleObj>
              </mc:Fallback>
            </mc:AlternateContent>
          </a:graphicData>
        </a:graphic>
      </p:graphicFrame>
      <p:sp>
        <p:nvSpPr>
          <p:cNvPr id="23" name="Rectangle 7"/>
          <p:cNvSpPr>
            <a:spLocks noChangeArrowheads="1"/>
          </p:cNvSpPr>
          <p:nvPr/>
        </p:nvSpPr>
        <p:spPr bwMode="auto">
          <a:xfrm>
            <a:off x="530461" y="906130"/>
            <a:ext cx="11661540" cy="60959"/>
          </a:xfrm>
          <a:prstGeom prst="rect">
            <a:avLst/>
          </a:prstGeom>
          <a:solidFill>
            <a:srgbClr val="264171"/>
          </a:solidFill>
          <a:ln w="9525">
            <a:noFill/>
            <a:miter lim="800000"/>
          </a:ln>
          <a:effectLst/>
        </p:spPr>
        <p:txBody>
          <a:bodyPr wrap="none" anchor="ctr"/>
          <a:lstStyle/>
          <a:p>
            <a:pPr defTabSz="1219200">
              <a:buClr>
                <a:srgbClr val="000000"/>
              </a:buClr>
              <a:defRPr/>
            </a:pPr>
            <a:endParaRPr lang="zh-CN" altLang="en-US" sz="2135" kern="0" dirty="0">
              <a:solidFill>
                <a:prstClr val="white"/>
              </a:solidFill>
              <a:latin typeface="楷体" panose="02010609060101010101" pitchFamily="49" charset="-122"/>
              <a:ea typeface="楷体_GB2312" pitchFamily="49" charset="-122"/>
              <a:cs typeface="Arial" panose="020B0604020202020204" pitchFamily="34" charset="0"/>
              <a:sym typeface="Arial" panose="020B0604020202020204"/>
            </a:endParaRPr>
          </a:p>
        </p:txBody>
      </p:sp>
      <p:sp>
        <p:nvSpPr>
          <p:cNvPr id="29" name="object 3"/>
          <p:cNvSpPr/>
          <p:nvPr/>
        </p:nvSpPr>
        <p:spPr>
          <a:xfrm>
            <a:off x="1" y="152005"/>
            <a:ext cx="530460" cy="813979"/>
          </a:xfrm>
          <a:custGeom>
            <a:avLst/>
            <a:gdLst/>
            <a:ahLst/>
            <a:cxnLst/>
            <a:rect l="l" t="t" r="r" b="b"/>
            <a:pathLst>
              <a:path w="487680" h="693419">
                <a:moveTo>
                  <a:pt x="0" y="693419"/>
                </a:moveTo>
                <a:lnTo>
                  <a:pt x="487680" y="693419"/>
                </a:lnTo>
                <a:lnTo>
                  <a:pt x="487680" y="0"/>
                </a:lnTo>
                <a:lnTo>
                  <a:pt x="0" y="0"/>
                </a:lnTo>
                <a:lnTo>
                  <a:pt x="0" y="693419"/>
                </a:lnTo>
                <a:close/>
              </a:path>
            </a:pathLst>
          </a:custGeom>
          <a:solidFill>
            <a:srgbClr val="99CEE2"/>
          </a:solidFill>
        </p:spPr>
        <p:txBody>
          <a:bodyPr wrap="square" lIns="0" tIns="0" rIns="0" bIns="0" rtlCol="0"/>
          <a:lstStyle/>
          <a:p>
            <a:pPr defTabSz="1219200">
              <a:buClr>
                <a:srgbClr val="000000"/>
              </a:buClr>
              <a:defRPr/>
            </a:pPr>
            <a:endParaRPr sz="1865" kern="0">
              <a:solidFill>
                <a:srgbClr val="000000"/>
              </a:solidFill>
              <a:latin typeface="Arial" panose="020B0604020202020204"/>
              <a:cs typeface="Arial" panose="020B0604020202020204"/>
              <a:sym typeface="Arial" panose="020B0604020202020204"/>
            </a:endParaRPr>
          </a:p>
        </p:txBody>
      </p:sp>
      <p:sp>
        <p:nvSpPr>
          <p:cNvPr id="30" name="文本框 29"/>
          <p:cNvSpPr txBox="1"/>
          <p:nvPr/>
        </p:nvSpPr>
        <p:spPr>
          <a:xfrm>
            <a:off x="515845" y="396481"/>
            <a:ext cx="11842163" cy="911860"/>
          </a:xfrm>
          <a:prstGeom prst="rect">
            <a:avLst/>
          </a:prstGeom>
          <a:noFill/>
        </p:spPr>
        <p:txBody>
          <a:bodyPr wrap="square" rtlCol="0">
            <a:spAutoFit/>
          </a:bodyPr>
          <a:lstStyle/>
          <a:p>
            <a:pPr defTabSz="1219200">
              <a:buClr>
                <a:srgbClr val="000000"/>
              </a:buClr>
              <a:defRPr/>
            </a:pPr>
            <a:r>
              <a:rPr lang="en-US" altLang="zh-CN" sz="2665" b="1" kern="0" dirty="0">
                <a:solidFill>
                  <a:srgbClr val="000000"/>
                </a:solidFill>
                <a:latin typeface="Arial" panose="020B0604020202020204"/>
                <a:cs typeface="Arial" panose="020B0604020202020204"/>
                <a:sym typeface="+mn-ea"/>
              </a:rPr>
              <a:t>Conclusion &amp; Discussion---- Q&amp;A </a:t>
            </a:r>
            <a:endParaRPr lang="en-US" altLang="zh-CN" sz="2665" b="1" kern="0" dirty="0">
              <a:solidFill>
                <a:srgbClr val="000000"/>
              </a:solidFill>
              <a:latin typeface="Arial" panose="020B0604020202020204"/>
              <a:cs typeface="Arial" panose="020B0604020202020204"/>
              <a:sym typeface="+mn-ea"/>
            </a:endParaRPr>
          </a:p>
          <a:p>
            <a:pPr defTabSz="1219200">
              <a:buClr>
                <a:srgbClr val="000000"/>
              </a:buClr>
              <a:defRPr/>
            </a:pPr>
            <a:endParaRPr lang="zh-CN" altLang="en-US" sz="2665" b="1" kern="0" dirty="0">
              <a:solidFill>
                <a:srgbClr val="000000"/>
              </a:solidFill>
              <a:latin typeface="Arial" panose="020B0604020202020204"/>
              <a:cs typeface="Arial" panose="020B0604020202020204"/>
              <a:sym typeface="Arial" panose="020B0604020202020204"/>
            </a:endParaRPr>
          </a:p>
        </p:txBody>
      </p:sp>
      <p:sp>
        <p:nvSpPr>
          <p:cNvPr id="20" name="object 4"/>
          <p:cNvSpPr/>
          <p:nvPr/>
        </p:nvSpPr>
        <p:spPr>
          <a:xfrm flipV="1">
            <a:off x="0" y="6326822"/>
            <a:ext cx="12192000" cy="147956"/>
          </a:xfrm>
          <a:custGeom>
            <a:avLst/>
            <a:gdLst/>
            <a:ahLst/>
            <a:cxnLst/>
            <a:rect l="l" t="t" r="r" b="b"/>
            <a:pathLst>
              <a:path w="12192000">
                <a:moveTo>
                  <a:pt x="0" y="0"/>
                </a:moveTo>
                <a:lnTo>
                  <a:pt x="12192000" y="0"/>
                </a:lnTo>
              </a:path>
            </a:pathLst>
          </a:custGeom>
          <a:ln w="9525">
            <a:solidFill>
              <a:schemeClr val="tx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2" name="object 7"/>
          <p:cNvSpPr txBox="1"/>
          <p:nvPr/>
        </p:nvSpPr>
        <p:spPr>
          <a:xfrm>
            <a:off x="2836445" y="6559754"/>
            <a:ext cx="125603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9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rPr>
              <a:t>Introduction</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sp>
        <p:nvSpPr>
          <p:cNvPr id="3" name="object 8"/>
          <p:cNvSpPr txBox="1"/>
          <p:nvPr/>
        </p:nvSpPr>
        <p:spPr>
          <a:xfrm>
            <a:off x="7318084" y="6549909"/>
            <a:ext cx="1646220" cy="196850"/>
          </a:xfrm>
          <a:prstGeom prst="rect">
            <a:avLst/>
          </a:prstGeom>
        </p:spPr>
        <p:txBody>
          <a:bodyPr vert="horz" wrap="square" lIns="0" tIns="12700" rIns="0" bIns="0" rtlCol="0">
            <a:spAutoFit/>
          </a:bodyPr>
          <a:lstStyle/>
          <a:p>
            <a:pPr algn="l"/>
            <a:r>
              <a:rPr lang="en-US" sz="1200" b="1" kern="0" noProof="0" dirty="0">
                <a:ln>
                  <a:noFill/>
                </a:ln>
                <a:solidFill>
                  <a:schemeClr val="bg1">
                    <a:lumMod val="65000"/>
                  </a:schemeClr>
                </a:solidFill>
                <a:effectLst/>
                <a:uLnTx/>
                <a:uFillTx/>
                <a:latin typeface="Arial Bold" panose="020B0604020202090204" charset="0"/>
                <a:cs typeface="Arial Bold" panose="020B0604020202090204" charset="0"/>
                <a:sym typeface="+mn-ea"/>
              </a:rPr>
              <a:t>Data visualization</a:t>
            </a:r>
            <a:endParaRPr kumimoji="0" lang="en-US" sz="1200" b="1" i="0" u="none" strike="noStrike" kern="0" cap="none"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mn-ea"/>
            </a:endParaRPr>
          </a:p>
        </p:txBody>
      </p:sp>
      <p:sp>
        <p:nvSpPr>
          <p:cNvPr id="31" name="object 8"/>
          <p:cNvSpPr txBox="1"/>
          <p:nvPr/>
        </p:nvSpPr>
        <p:spPr>
          <a:xfrm>
            <a:off x="4820285" y="6553200"/>
            <a:ext cx="176022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lgn="ctr">
              <a:spcBef>
                <a:spcPts val="100"/>
              </a:spcBef>
              <a:defRPr sz="900" b="1" spc="-5">
                <a:solidFill>
                  <a:srgbClr val="7E7E7E"/>
                </a:solidFill>
              </a:defRPr>
            </a:lvl1pPr>
          </a:lstStyle>
          <a:p>
            <a:pPr algn="l"/>
            <a:r>
              <a:rPr lang="en-US" sz="1200" kern="0" spc="0" noProof="0" dirty="0">
                <a:ln>
                  <a:noFill/>
                </a:ln>
                <a:solidFill>
                  <a:schemeClr val="bg1">
                    <a:lumMod val="65000"/>
                  </a:schemeClr>
                </a:solidFill>
                <a:effectLst/>
                <a:uLnTx/>
                <a:uFillTx/>
                <a:latin typeface="Arial Bold" panose="020B0604020202090204" charset="0"/>
                <a:cs typeface="Arial Bold" panose="020B0604020202090204" charset="0"/>
                <a:sym typeface="+mn-ea"/>
              </a:rPr>
              <a:t>Generate normal return</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mn-ea"/>
            </a:endParaRPr>
          </a:p>
        </p:txBody>
      </p:sp>
      <p:sp>
        <p:nvSpPr>
          <p:cNvPr id="33" name="object 8"/>
          <p:cNvSpPr txBox="1"/>
          <p:nvPr/>
        </p:nvSpPr>
        <p:spPr>
          <a:xfrm>
            <a:off x="9702165" y="6559550"/>
            <a:ext cx="187706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10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kumimoji="0" lang="en-US" sz="1200" b="1" i="0" u="none" strike="noStrike" kern="0" cap="none" spc="0" normalizeH="0" baseline="0" noProof="0" dirty="0">
                <a:ln>
                  <a:noFill/>
                </a:ln>
                <a:solidFill>
                  <a:schemeClr val="tx1"/>
                </a:solidFill>
                <a:effectLst/>
                <a:uLnTx/>
                <a:uFillTx/>
                <a:latin typeface="Arial Bold" panose="020B0604020202090204" charset="0"/>
                <a:cs typeface="Arial Bold" panose="020B0604020202090204" charset="0"/>
                <a:sym typeface="Arial" panose="020B0604020202020204"/>
              </a:rPr>
              <a:t>Conclusion &amp; Discussion</a:t>
            </a:r>
            <a:endParaRPr kumimoji="0" lang="en-US" sz="1200" b="1" i="0" u="none" strike="noStrike" kern="0" cap="none" spc="0" normalizeH="0" baseline="0" noProof="0" dirty="0">
              <a:ln>
                <a:noFill/>
              </a:ln>
              <a:solidFill>
                <a:schemeClr val="tx1"/>
              </a:solidFill>
              <a:effectLst/>
              <a:uLnTx/>
              <a:uFillTx/>
              <a:latin typeface="Arial Bold" panose="020B0604020202090204" charset="0"/>
              <a:cs typeface="Arial Bold" panose="020B0604020202090204" charset="0"/>
              <a:sym typeface="Arial" panose="020B0604020202020204"/>
            </a:endParaRPr>
          </a:p>
        </p:txBody>
      </p:sp>
      <p:sp>
        <p:nvSpPr>
          <p:cNvPr id="38" name="object 7"/>
          <p:cNvSpPr txBox="1"/>
          <p:nvPr/>
        </p:nvSpPr>
        <p:spPr>
          <a:xfrm>
            <a:off x="1101046" y="6559754"/>
            <a:ext cx="125603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9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lang="en-US" sz="1200" b="1" kern="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rPr>
              <a:t>Content</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sp>
        <p:nvSpPr>
          <p:cNvPr id="4" name="文本框 3"/>
          <p:cNvSpPr txBox="1"/>
          <p:nvPr/>
        </p:nvSpPr>
        <p:spPr>
          <a:xfrm>
            <a:off x="2484120" y="4189095"/>
            <a:ext cx="309880" cy="368300"/>
          </a:xfrm>
          <a:prstGeom prst="rect">
            <a:avLst/>
          </a:prstGeom>
          <a:noFill/>
        </p:spPr>
        <p:txBody>
          <a:bodyPr wrap="none" rtlCol="0">
            <a:spAutoFit/>
          </a:bodyPr>
          <a:p>
            <a:endParaRPr lang="zh-CN" altLang="en-US"/>
          </a:p>
        </p:txBody>
      </p:sp>
      <p:sp>
        <p:nvSpPr>
          <p:cNvPr id="5" name="object 11"/>
          <p:cNvSpPr txBox="1"/>
          <p:nvPr/>
        </p:nvSpPr>
        <p:spPr>
          <a:xfrm>
            <a:off x="1162050" y="2536190"/>
            <a:ext cx="9867900" cy="1785620"/>
          </a:xfrm>
          <a:prstGeom prst="rect">
            <a:avLst/>
          </a:prstGeom>
        </p:spPr>
        <p:txBody>
          <a:bodyPr vert="horz" wrap="square" lIns="0" tIns="16087" rIns="0" bIns="0" rtlCol="0">
            <a:spAutoFit/>
          </a:bodyPr>
          <a:p>
            <a:pPr marL="17145" algn="ctr" defTabSz="1219200">
              <a:spcBef>
                <a:spcPts val="125"/>
              </a:spcBef>
              <a:buClr>
                <a:srgbClr val="000000"/>
              </a:buClr>
              <a:defRPr/>
            </a:pPr>
            <a:r>
              <a:rPr lang="en-US" sz="11500" b="1" kern="0" spc="13" dirty="0">
                <a:solidFill>
                  <a:srgbClr val="13588E"/>
                </a:solidFill>
                <a:latin typeface="Arial" panose="020B0604020202020204" pitchFamily="34" charset="0"/>
                <a:cs typeface="Arial" panose="020B0604020202020204" pitchFamily="34" charset="0"/>
                <a:sym typeface="Arial" panose="020B0604020202020204"/>
              </a:rPr>
              <a:t>Q&amp;A</a:t>
            </a:r>
            <a:endParaRPr lang="en-US" sz="11500" b="1" kern="0" spc="13" dirty="0">
              <a:solidFill>
                <a:srgbClr val="13588E"/>
              </a:solidFill>
              <a:latin typeface="Arial" panose="020B0604020202020204" pitchFamily="34" charset="0"/>
              <a:cs typeface="Arial" panose="020B0604020202020204" pitchFamily="34" charset="0"/>
              <a:sym typeface="Arial" panose="020B060402020202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对象 20" hidden="1"/>
          <p:cNvGraphicFramePr>
            <a:graphicFrameLocks noChangeAspect="1"/>
          </p:cNvGraphicFramePr>
          <p:nvPr>
            <p:custDataLst>
              <p:tags r:id="rId1"/>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7220" name="think-cell 幻灯片" r:id="rId2" imgW="5715" imgH="5715" progId="TCLayout.ActiveDocument.1">
                  <p:embed/>
                </p:oleObj>
              </mc:Choice>
              <mc:Fallback>
                <p:oleObj name="think-cell 幻灯片" r:id="rId2" imgW="5715" imgH="5715" progId="TCLayout.ActiveDocument.1">
                  <p:embed/>
                  <p:pic>
                    <p:nvPicPr>
                      <p:cNvPr id="0" name="对象 20" hidden="1"/>
                      <p:cNvPicPr/>
                      <p:nvPr/>
                    </p:nvPicPr>
                    <p:blipFill>
                      <a:blip r:embed="rId3"/>
                      <a:stretch>
                        <a:fillRect/>
                      </a:stretch>
                    </p:blipFill>
                    <p:spPr>
                      <a:xfrm>
                        <a:off x="2118" y="2118"/>
                        <a:ext cx="2117" cy="2117"/>
                      </a:xfrm>
                      <a:prstGeom prst="rect">
                        <a:avLst/>
                      </a:prstGeom>
                    </p:spPr>
                  </p:pic>
                </p:oleObj>
              </mc:Fallback>
            </mc:AlternateContent>
          </a:graphicData>
        </a:graphic>
      </p:graphicFrame>
      <p:sp>
        <p:nvSpPr>
          <p:cNvPr id="4" name="文本框 3"/>
          <p:cNvSpPr txBox="1"/>
          <p:nvPr/>
        </p:nvSpPr>
        <p:spPr>
          <a:xfrm>
            <a:off x="2484120" y="4189095"/>
            <a:ext cx="309880" cy="368300"/>
          </a:xfrm>
          <a:prstGeom prst="rect">
            <a:avLst/>
          </a:prstGeom>
          <a:noFill/>
        </p:spPr>
        <p:txBody>
          <a:bodyPr wrap="none" rtlCol="0">
            <a:spAutoFit/>
          </a:bodyPr>
          <a:p>
            <a:endParaRPr lang="zh-CN" altLang="en-US"/>
          </a:p>
        </p:txBody>
      </p:sp>
      <p:sp>
        <p:nvSpPr>
          <p:cNvPr id="5" name="object 11"/>
          <p:cNvSpPr txBox="1"/>
          <p:nvPr/>
        </p:nvSpPr>
        <p:spPr>
          <a:xfrm>
            <a:off x="1162050" y="2536190"/>
            <a:ext cx="9867900" cy="1785620"/>
          </a:xfrm>
          <a:prstGeom prst="rect">
            <a:avLst/>
          </a:prstGeom>
        </p:spPr>
        <p:txBody>
          <a:bodyPr vert="horz" wrap="square" lIns="0" tIns="16087" rIns="0" bIns="0" rtlCol="0">
            <a:spAutoFit/>
          </a:bodyPr>
          <a:p>
            <a:pPr marL="17145" algn="ctr" defTabSz="1219200">
              <a:spcBef>
                <a:spcPts val="125"/>
              </a:spcBef>
              <a:buClr>
                <a:srgbClr val="000000"/>
              </a:buClr>
              <a:defRPr/>
            </a:pPr>
            <a:r>
              <a:rPr lang="en-US" sz="11500" b="1" kern="0" spc="13" dirty="0">
                <a:solidFill>
                  <a:srgbClr val="13588E"/>
                </a:solidFill>
                <a:latin typeface="Arial" panose="020B0604020202020204" pitchFamily="34" charset="0"/>
                <a:cs typeface="Arial" panose="020B0604020202020204" pitchFamily="34" charset="0"/>
                <a:sym typeface="Arial" panose="020B0604020202020204"/>
              </a:rPr>
              <a:t>THANKS!</a:t>
            </a:r>
            <a:endParaRPr lang="en-US" sz="11500" b="1" kern="0" spc="13" dirty="0">
              <a:solidFill>
                <a:srgbClr val="13588E"/>
              </a:solidFill>
              <a:latin typeface="Arial" panose="020B0604020202020204" pitchFamily="34" charset="0"/>
              <a:cs typeface="Arial" panose="020B0604020202020204" pitchFamily="34" charset="0"/>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对象 20" hidden="1"/>
          <p:cNvGraphicFramePr>
            <a:graphicFrameLocks noChangeAspect="1"/>
          </p:cNvGraphicFramePr>
          <p:nvPr>
            <p:custDataLst>
              <p:tags r:id="rId1"/>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8244" name="think-cell 幻灯片" r:id="rId2" imgW="5715" imgH="5715" progId="TCLayout.ActiveDocument.1">
                  <p:embed/>
                </p:oleObj>
              </mc:Choice>
              <mc:Fallback>
                <p:oleObj name="think-cell 幻灯片" r:id="rId2" imgW="5715" imgH="5715" progId="TCLayout.ActiveDocument.1">
                  <p:embed/>
                  <p:pic>
                    <p:nvPicPr>
                      <p:cNvPr id="0" name="对象 20" hidden="1"/>
                      <p:cNvPicPr/>
                      <p:nvPr/>
                    </p:nvPicPr>
                    <p:blipFill>
                      <a:blip r:embed="rId3"/>
                      <a:stretch>
                        <a:fillRect/>
                      </a:stretch>
                    </p:blipFill>
                    <p:spPr>
                      <a:xfrm>
                        <a:off x="2118" y="2118"/>
                        <a:ext cx="2117" cy="2117"/>
                      </a:xfrm>
                      <a:prstGeom prst="rect">
                        <a:avLst/>
                      </a:prstGeom>
                    </p:spPr>
                  </p:pic>
                </p:oleObj>
              </mc:Fallback>
            </mc:AlternateContent>
          </a:graphicData>
        </a:graphic>
      </p:graphicFrame>
      <p:sp>
        <p:nvSpPr>
          <p:cNvPr id="26" name="灯片编号占位符 25"/>
          <p:cNvSpPr>
            <a:spLocks noGrp="1"/>
          </p:cNvSpPr>
          <p:nvPr>
            <p:ph type="sldNum" sz="quarter" idx="12"/>
          </p:nvPr>
        </p:nvSpPr>
        <p:spPr>
          <a:xfrm>
            <a:off x="9448800" y="6492875"/>
            <a:ext cx="2743200" cy="365125"/>
          </a:xfrm>
        </p:spPr>
        <p:txBody>
          <a:bodyPr/>
          <a:lstStyle/>
          <a:p>
            <a:pPr defTabSz="1219200">
              <a:buClr>
                <a:srgbClr val="000000"/>
              </a:buClr>
              <a:defRPr/>
            </a:pPr>
            <a:fld id="{2A4FC173-9F28-460D-8E12-9EC1D8B80142}" type="slidenum">
              <a:rPr lang="zh-CN" altLang="en-US" kern="0">
                <a:solidFill>
                  <a:prstClr val="black"/>
                </a:solidFill>
                <a:latin typeface="Arial" panose="020B0604020202020204"/>
                <a:cs typeface="Arial" panose="020B0604020202020204"/>
                <a:sym typeface="Arial" panose="020B0604020202020204"/>
              </a:rPr>
            </a:fld>
            <a:endParaRPr lang="zh-CN" altLang="en-US" kern="0" dirty="0">
              <a:solidFill>
                <a:prstClr val="black"/>
              </a:solidFill>
              <a:latin typeface="Arial" panose="020B0604020202020204"/>
              <a:cs typeface="Arial" panose="020B0604020202020204"/>
              <a:sym typeface="Arial" panose="020B0604020202020204"/>
            </a:endParaRPr>
          </a:p>
        </p:txBody>
      </p:sp>
      <p:sp>
        <p:nvSpPr>
          <p:cNvPr id="9" name="Google Shape;72;p16"/>
          <p:cNvSpPr txBox="1"/>
          <p:nvPr/>
        </p:nvSpPr>
        <p:spPr>
          <a:xfrm>
            <a:off x="548098" y="1727987"/>
            <a:ext cx="11095200"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Fira Sans Extra Condensed Medium"/>
              <a:buNone/>
              <a:defRPr sz="25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chemeClr val="accent4"/>
              </a:buClr>
              <a:buSzPts val="2800"/>
              <a:buFont typeface="Arial" panose="020B0604020202020204"/>
              <a:buNone/>
              <a:defRPr sz="2800" b="0" i="0" u="none" strike="noStrike" cap="none">
                <a:solidFill>
                  <a:schemeClr val="accent4"/>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accent4"/>
              </a:buClr>
              <a:buSzPts val="2800"/>
              <a:buFont typeface="Arial" panose="020B0604020202020204"/>
              <a:buNone/>
              <a:defRPr sz="2800" b="0" i="0" u="none" strike="noStrike" cap="none">
                <a:solidFill>
                  <a:schemeClr val="accent4"/>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accent4"/>
              </a:buClr>
              <a:buSzPts val="2800"/>
              <a:buFont typeface="Arial" panose="020B0604020202020204"/>
              <a:buNone/>
              <a:defRPr sz="2800" b="0" i="0" u="none" strike="noStrike" cap="none">
                <a:solidFill>
                  <a:schemeClr val="accent4"/>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accent4"/>
              </a:buClr>
              <a:buSzPts val="2800"/>
              <a:buFont typeface="Arial" panose="020B0604020202020204"/>
              <a:buNone/>
              <a:defRPr sz="2800" b="0" i="0" u="none" strike="noStrike" cap="none">
                <a:solidFill>
                  <a:schemeClr val="accent4"/>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accent4"/>
              </a:buClr>
              <a:buSzPts val="2800"/>
              <a:buFont typeface="Arial" panose="020B0604020202020204"/>
              <a:buNone/>
              <a:defRPr sz="2800" b="0" i="0" u="none" strike="noStrike" cap="none">
                <a:solidFill>
                  <a:schemeClr val="accent4"/>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accent4"/>
              </a:buClr>
              <a:buSzPts val="2800"/>
              <a:buFont typeface="Arial" panose="020B0604020202020204"/>
              <a:buNone/>
              <a:defRPr sz="2800" b="0" i="0" u="none" strike="noStrike" cap="none">
                <a:solidFill>
                  <a:schemeClr val="accent4"/>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accent4"/>
              </a:buClr>
              <a:buSzPts val="2800"/>
              <a:buFont typeface="Arial" panose="020B0604020202020204"/>
              <a:buNone/>
              <a:defRPr sz="2800" b="0" i="0" u="none" strike="noStrike" cap="none">
                <a:solidFill>
                  <a:schemeClr val="accent4"/>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accent4"/>
              </a:buClr>
              <a:buSzPts val="2800"/>
              <a:buFont typeface="Arial" panose="020B0604020202020204"/>
              <a:buNone/>
              <a:defRPr sz="2800" b="0" i="0" u="none" strike="noStrike" cap="none">
                <a:solidFill>
                  <a:schemeClr val="accent4"/>
                </a:solidFill>
                <a:latin typeface="Arial" panose="020B0604020202020204"/>
                <a:ea typeface="Arial" panose="020B0604020202020204"/>
                <a:cs typeface="Arial" panose="020B0604020202020204"/>
                <a:sym typeface="Arial" panose="020B0604020202020204"/>
              </a:defRPr>
            </a:lvl9pPr>
          </a:lstStyle>
          <a:p>
            <a:pPr defTabSz="1219200">
              <a:buClr>
                <a:srgbClr val="000000"/>
              </a:buClr>
              <a:defRPr/>
            </a:pPr>
            <a:r>
              <a:rPr lang="en-US" sz="8000" kern="0" dirty="0">
                <a:solidFill>
                  <a:srgbClr val="FFFFFF">
                    <a:lumMod val="50000"/>
                  </a:srgbClr>
                </a:solidFill>
              </a:rPr>
              <a:t>PART</a:t>
            </a:r>
            <a:r>
              <a:rPr lang="en-US" altLang="zh-CN" sz="8000" kern="0" dirty="0">
                <a:solidFill>
                  <a:srgbClr val="FFFFFF">
                    <a:lumMod val="50000"/>
                  </a:srgbClr>
                </a:solidFill>
              </a:rPr>
              <a:t> 1    </a:t>
            </a:r>
            <a:r>
              <a:rPr lang="en-US" altLang="zh-CN" sz="7200" kern="0" dirty="0">
                <a:solidFill>
                  <a:srgbClr val="FFFFFF">
                    <a:lumMod val="50000"/>
                  </a:srgbClr>
                </a:solidFill>
              </a:rPr>
              <a:t>INTRODUCTION</a:t>
            </a:r>
            <a:endParaRPr lang="en-US" altLang="zh-CN" sz="7200" kern="0" dirty="0">
              <a:solidFill>
                <a:srgbClr val="FFFFFF">
                  <a:lumMod val="50000"/>
                </a:srgb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对象 20" hidden="1"/>
          <p:cNvGraphicFramePr>
            <a:graphicFrameLocks noChangeAspect="1"/>
          </p:cNvGraphicFramePr>
          <p:nvPr>
            <p:custDataLst>
              <p:tags r:id="rId1"/>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7220" name="think-cell 幻灯片" r:id="rId2" imgW="5715" imgH="5715" progId="TCLayout.ActiveDocument.1">
                  <p:embed/>
                </p:oleObj>
              </mc:Choice>
              <mc:Fallback>
                <p:oleObj name="think-cell 幻灯片" r:id="rId2" imgW="5715" imgH="5715" progId="TCLayout.ActiveDocument.1">
                  <p:embed/>
                  <p:pic>
                    <p:nvPicPr>
                      <p:cNvPr id="0" name="对象 20" hidden="1"/>
                      <p:cNvPicPr/>
                      <p:nvPr/>
                    </p:nvPicPr>
                    <p:blipFill>
                      <a:blip r:embed="rId3"/>
                      <a:stretch>
                        <a:fillRect/>
                      </a:stretch>
                    </p:blipFill>
                    <p:spPr>
                      <a:xfrm>
                        <a:off x="2118" y="2118"/>
                        <a:ext cx="2117" cy="2117"/>
                      </a:xfrm>
                      <a:prstGeom prst="rect">
                        <a:avLst/>
                      </a:prstGeom>
                    </p:spPr>
                  </p:pic>
                </p:oleObj>
              </mc:Fallback>
            </mc:AlternateContent>
          </a:graphicData>
        </a:graphic>
      </p:graphicFrame>
      <p:sp>
        <p:nvSpPr>
          <p:cNvPr id="23" name="Rectangle 7"/>
          <p:cNvSpPr>
            <a:spLocks noChangeArrowheads="1"/>
          </p:cNvSpPr>
          <p:nvPr/>
        </p:nvSpPr>
        <p:spPr bwMode="auto">
          <a:xfrm>
            <a:off x="530461" y="906130"/>
            <a:ext cx="11661540" cy="60959"/>
          </a:xfrm>
          <a:prstGeom prst="rect">
            <a:avLst/>
          </a:prstGeom>
          <a:solidFill>
            <a:srgbClr val="264171"/>
          </a:solidFill>
          <a:ln w="9525">
            <a:noFill/>
            <a:miter lim="800000"/>
          </a:ln>
          <a:effectLst/>
        </p:spPr>
        <p:txBody>
          <a:bodyPr wrap="none" anchor="ctr"/>
          <a:lstStyle/>
          <a:p>
            <a:pPr defTabSz="1219200">
              <a:buClr>
                <a:srgbClr val="000000"/>
              </a:buClr>
              <a:defRPr/>
            </a:pPr>
            <a:endParaRPr lang="zh-CN" altLang="en-US" sz="2135" kern="0" dirty="0">
              <a:solidFill>
                <a:prstClr val="white"/>
              </a:solidFill>
              <a:latin typeface="楷体" panose="02010609060101010101" pitchFamily="49" charset="-122"/>
              <a:ea typeface="楷体_GB2312" pitchFamily="49" charset="-122"/>
              <a:cs typeface="Arial" panose="020B0604020202020204" pitchFamily="34" charset="0"/>
              <a:sym typeface="Arial" panose="020B0604020202020204"/>
            </a:endParaRPr>
          </a:p>
        </p:txBody>
      </p:sp>
      <p:sp>
        <p:nvSpPr>
          <p:cNvPr id="29" name="object 3"/>
          <p:cNvSpPr/>
          <p:nvPr/>
        </p:nvSpPr>
        <p:spPr>
          <a:xfrm>
            <a:off x="1" y="152005"/>
            <a:ext cx="530460" cy="813979"/>
          </a:xfrm>
          <a:custGeom>
            <a:avLst/>
            <a:gdLst/>
            <a:ahLst/>
            <a:cxnLst/>
            <a:rect l="l" t="t" r="r" b="b"/>
            <a:pathLst>
              <a:path w="487680" h="693419">
                <a:moveTo>
                  <a:pt x="0" y="693419"/>
                </a:moveTo>
                <a:lnTo>
                  <a:pt x="487680" y="693419"/>
                </a:lnTo>
                <a:lnTo>
                  <a:pt x="487680" y="0"/>
                </a:lnTo>
                <a:lnTo>
                  <a:pt x="0" y="0"/>
                </a:lnTo>
                <a:lnTo>
                  <a:pt x="0" y="693419"/>
                </a:lnTo>
                <a:close/>
              </a:path>
            </a:pathLst>
          </a:custGeom>
          <a:solidFill>
            <a:srgbClr val="99CEE2"/>
          </a:solidFill>
        </p:spPr>
        <p:txBody>
          <a:bodyPr wrap="square" lIns="0" tIns="0" rIns="0" bIns="0" rtlCol="0"/>
          <a:lstStyle/>
          <a:p>
            <a:pPr defTabSz="1219200">
              <a:buClr>
                <a:srgbClr val="000000"/>
              </a:buClr>
              <a:defRPr/>
            </a:pPr>
            <a:endParaRPr sz="1865" kern="0">
              <a:solidFill>
                <a:srgbClr val="000000"/>
              </a:solidFill>
              <a:latin typeface="Arial" panose="020B0604020202020204"/>
              <a:cs typeface="Arial" panose="020B0604020202020204"/>
              <a:sym typeface="Arial" panose="020B0604020202020204"/>
            </a:endParaRPr>
          </a:p>
        </p:txBody>
      </p:sp>
      <p:sp>
        <p:nvSpPr>
          <p:cNvPr id="30" name="文本框 29"/>
          <p:cNvSpPr txBox="1"/>
          <p:nvPr/>
        </p:nvSpPr>
        <p:spPr>
          <a:xfrm>
            <a:off x="515845" y="396481"/>
            <a:ext cx="11842163" cy="501650"/>
          </a:xfrm>
          <a:prstGeom prst="rect">
            <a:avLst/>
          </a:prstGeom>
          <a:noFill/>
        </p:spPr>
        <p:txBody>
          <a:bodyPr wrap="square" rtlCol="0">
            <a:spAutoFit/>
          </a:bodyPr>
          <a:lstStyle/>
          <a:p>
            <a:pPr defTabSz="1219200">
              <a:buClr>
                <a:srgbClr val="000000"/>
              </a:buClr>
              <a:defRPr/>
            </a:pPr>
            <a:r>
              <a:rPr lang="en-US" altLang="zh-CN" sz="2665" b="1" kern="0" dirty="0">
                <a:solidFill>
                  <a:srgbClr val="000000"/>
                </a:solidFill>
                <a:latin typeface="Arial" panose="020B0604020202020204"/>
                <a:cs typeface="Arial" panose="020B0604020202020204"/>
                <a:sym typeface="Arial" panose="020B0604020202020204"/>
              </a:rPr>
              <a:t>Introduction: Dividend Increase----Explanation</a:t>
            </a:r>
            <a:endParaRPr lang="en-US" altLang="zh-CN" sz="2665" b="1" kern="0" dirty="0">
              <a:solidFill>
                <a:srgbClr val="000000"/>
              </a:solidFill>
              <a:latin typeface="Arial" panose="020B0604020202020204"/>
              <a:cs typeface="Arial" panose="020B0604020202020204"/>
              <a:sym typeface="Arial" panose="020B0604020202020204"/>
            </a:endParaRPr>
          </a:p>
        </p:txBody>
      </p:sp>
      <p:sp>
        <p:nvSpPr>
          <p:cNvPr id="20" name="object 4"/>
          <p:cNvSpPr/>
          <p:nvPr/>
        </p:nvSpPr>
        <p:spPr>
          <a:xfrm flipV="1">
            <a:off x="0" y="6326822"/>
            <a:ext cx="12192000" cy="147956"/>
          </a:xfrm>
          <a:custGeom>
            <a:avLst/>
            <a:gdLst/>
            <a:ahLst/>
            <a:cxnLst/>
            <a:rect l="l" t="t" r="r" b="b"/>
            <a:pathLst>
              <a:path w="12192000">
                <a:moveTo>
                  <a:pt x="0" y="0"/>
                </a:moveTo>
                <a:lnTo>
                  <a:pt x="12192000" y="0"/>
                </a:lnTo>
              </a:path>
            </a:pathLst>
          </a:custGeom>
          <a:ln w="9525">
            <a:solidFill>
              <a:schemeClr val="tx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2" name="object 7"/>
          <p:cNvSpPr txBox="1"/>
          <p:nvPr/>
        </p:nvSpPr>
        <p:spPr>
          <a:xfrm>
            <a:off x="2836445" y="6559754"/>
            <a:ext cx="125603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9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kumimoji="0" lang="en-US" sz="1200" b="1" i="0" u="none" strike="noStrike" kern="0" cap="none" spc="0" normalizeH="0" baseline="0" noProof="0" dirty="0">
                <a:ln>
                  <a:noFill/>
                </a:ln>
                <a:solidFill>
                  <a:schemeClr val="tx1"/>
                </a:solidFill>
                <a:effectLst/>
                <a:uLnTx/>
                <a:uFillTx/>
                <a:latin typeface="Arial Bold" panose="020B0604020202090204" charset="0"/>
                <a:cs typeface="Arial Bold" panose="020B0604020202090204" charset="0"/>
                <a:sym typeface="Arial" panose="020B0604020202020204"/>
              </a:rPr>
              <a:t>Introduction</a:t>
            </a:r>
            <a:endParaRPr kumimoji="0" lang="en-US" sz="1200" b="1" i="0" u="none" strike="noStrike" kern="0" cap="none" spc="0" normalizeH="0" baseline="0" noProof="0" dirty="0">
              <a:ln>
                <a:noFill/>
              </a:ln>
              <a:solidFill>
                <a:schemeClr val="tx1"/>
              </a:solidFill>
              <a:effectLst/>
              <a:uLnTx/>
              <a:uFillTx/>
              <a:latin typeface="Arial Bold" panose="020B0604020202090204" charset="0"/>
              <a:cs typeface="Arial Bold" panose="020B0604020202090204" charset="0"/>
              <a:sym typeface="Arial" panose="020B0604020202020204"/>
            </a:endParaRPr>
          </a:p>
        </p:txBody>
      </p:sp>
      <p:sp>
        <p:nvSpPr>
          <p:cNvPr id="3" name="object 8"/>
          <p:cNvSpPr txBox="1"/>
          <p:nvPr/>
        </p:nvSpPr>
        <p:spPr>
          <a:xfrm>
            <a:off x="7318084" y="6549909"/>
            <a:ext cx="1646220" cy="196850"/>
          </a:xfrm>
          <a:prstGeom prst="rect">
            <a:avLst/>
          </a:prstGeom>
        </p:spPr>
        <p:txBody>
          <a:bodyPr vert="horz" wrap="square" lIns="0" tIns="12700" rIns="0" bIns="0" rtlCol="0">
            <a:spAutoFit/>
          </a:bodyPr>
          <a:lstStyle/>
          <a:p>
            <a:pPr algn="l"/>
            <a:r>
              <a:rPr lang="en-US" sz="1200" b="1" kern="0" spc="-5" noProof="0" dirty="0">
                <a:ln>
                  <a:noFill/>
                </a:ln>
                <a:solidFill>
                  <a:schemeClr val="bg1">
                    <a:lumMod val="65000"/>
                  </a:schemeClr>
                </a:solidFill>
                <a:effectLst/>
                <a:uLnTx/>
                <a:uFillTx/>
                <a:latin typeface="Arial" panose="020B0604020202020204"/>
                <a:cs typeface="Arial" panose="020B0604020202020204"/>
                <a:sym typeface="+mn-ea"/>
              </a:rPr>
              <a:t>Data visualization</a:t>
            </a:r>
            <a:endParaRPr kumimoji="0" lang="en-US" sz="1200" b="1" i="0" u="none" strike="noStrike" kern="0" cap="none" spc="-5" normalizeH="0" baseline="0" noProof="0" dirty="0">
              <a:ln>
                <a:noFill/>
              </a:ln>
              <a:solidFill>
                <a:schemeClr val="bg1">
                  <a:lumMod val="65000"/>
                </a:schemeClr>
              </a:solidFill>
              <a:effectLst/>
              <a:uLnTx/>
              <a:uFillTx/>
              <a:latin typeface="Arial" panose="020B0604020202020204"/>
              <a:cs typeface="Arial" panose="020B0604020202020204"/>
              <a:sym typeface="Arial" panose="020B0604020202020204"/>
            </a:endParaRPr>
          </a:p>
        </p:txBody>
      </p:sp>
      <p:sp>
        <p:nvSpPr>
          <p:cNvPr id="31" name="object 8"/>
          <p:cNvSpPr txBox="1"/>
          <p:nvPr/>
        </p:nvSpPr>
        <p:spPr>
          <a:xfrm>
            <a:off x="4820285" y="6553200"/>
            <a:ext cx="176022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lgn="ctr">
              <a:spcBef>
                <a:spcPts val="100"/>
              </a:spcBef>
              <a:defRPr sz="900" b="1" spc="-5">
                <a:solidFill>
                  <a:srgbClr val="7E7E7E"/>
                </a:solidFill>
              </a:defRPr>
            </a:lvl1pPr>
          </a:lstStyle>
          <a:p>
            <a:pPr algn="l"/>
            <a:r>
              <a:rPr lang="en-US" sz="1200" kern="0" spc="0" noProof="0" dirty="0">
                <a:ln>
                  <a:noFill/>
                </a:ln>
                <a:solidFill>
                  <a:schemeClr val="bg1">
                    <a:lumMod val="65000"/>
                  </a:schemeClr>
                </a:solidFill>
                <a:effectLst/>
                <a:uLnTx/>
                <a:uFillTx/>
                <a:latin typeface="Arial Bold" panose="020B0604020202090204" charset="0"/>
                <a:cs typeface="Arial Bold" panose="020B0604020202090204" charset="0"/>
                <a:sym typeface="+mn-ea"/>
              </a:rPr>
              <a:t>Generate normal return</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sp>
        <p:nvSpPr>
          <p:cNvPr id="33" name="object 8"/>
          <p:cNvSpPr txBox="1"/>
          <p:nvPr/>
        </p:nvSpPr>
        <p:spPr>
          <a:xfrm>
            <a:off x="9702165" y="6559550"/>
            <a:ext cx="187706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10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rPr>
              <a:t>Conclusion &amp; Discussion</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sp>
        <p:nvSpPr>
          <p:cNvPr id="38" name="object 7"/>
          <p:cNvSpPr txBox="1"/>
          <p:nvPr/>
        </p:nvSpPr>
        <p:spPr>
          <a:xfrm>
            <a:off x="1101046" y="6559754"/>
            <a:ext cx="125603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9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lang="en-US" sz="1200" b="1" kern="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rPr>
              <a:t>Content</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sp>
        <p:nvSpPr>
          <p:cNvPr id="11" name="object 11"/>
          <p:cNvSpPr txBox="1"/>
          <p:nvPr/>
        </p:nvSpPr>
        <p:spPr>
          <a:xfrm>
            <a:off x="263525" y="1179195"/>
            <a:ext cx="10181590" cy="1120775"/>
          </a:xfrm>
          <a:prstGeom prst="rect">
            <a:avLst/>
          </a:prstGeom>
        </p:spPr>
        <p:txBody>
          <a:bodyPr vert="horz" wrap="square" lIns="0" tIns="16087" rIns="0" bIns="0" rtlCol="0">
            <a:spAutoFit/>
          </a:bodyPr>
          <a:p>
            <a:pPr marL="17145" defTabSz="1219200">
              <a:spcBef>
                <a:spcPts val="125"/>
              </a:spcBef>
              <a:buClr>
                <a:srgbClr val="000000"/>
              </a:buClr>
              <a:defRPr/>
            </a:pPr>
            <a:r>
              <a:rPr lang="en-US" sz="2600" b="1" kern="0" spc="13" dirty="0">
                <a:solidFill>
                  <a:srgbClr val="13588E"/>
                </a:solidFill>
                <a:latin typeface="Arial" panose="020B0604020202020204" pitchFamily="34" charset="0"/>
                <a:cs typeface="Arial" panose="020B0604020202020204" pitchFamily="34" charset="0"/>
                <a:sym typeface="Arial" panose="020B0604020202020204"/>
              </a:rPr>
              <a:t>What is the event----Dividend Increase?</a:t>
            </a:r>
            <a:endParaRPr lang="en-US" sz="2600" b="1" kern="0" spc="13" dirty="0">
              <a:solidFill>
                <a:srgbClr val="13588E"/>
              </a:solidFill>
              <a:latin typeface="Arial" panose="020B0604020202020204" pitchFamily="34" charset="0"/>
              <a:cs typeface="Arial" panose="020B0604020202020204" pitchFamily="34" charset="0"/>
              <a:sym typeface="Arial" panose="020B0604020202020204"/>
            </a:endParaRPr>
          </a:p>
          <a:p>
            <a:pPr marL="360045" indent="-342900" algn="l" defTabSz="1219200">
              <a:lnSpc>
                <a:spcPts val="2700"/>
              </a:lnSpc>
              <a:spcBef>
                <a:spcPts val="100"/>
              </a:spcBef>
              <a:buClr>
                <a:srgbClr val="000000"/>
              </a:buClr>
              <a:buSzTx/>
              <a:buFont typeface="Arial" panose="020B0604020202020204" pitchFamily="34" charset="0"/>
              <a:buChar char="•"/>
              <a:defRPr/>
            </a:pPr>
            <a:r>
              <a:rPr lang="en-US" sz="2000" b="1" kern="0" spc="13" dirty="0">
                <a:latin typeface="Arial" panose="020B0604020202020204" pitchFamily="34" charset="0"/>
                <a:cs typeface="Arial" panose="020B0604020202020204" pitchFamily="34" charset="0"/>
                <a:sym typeface="Arial" panose="020B0604020202020204"/>
              </a:rPr>
              <a:t>A dividend is the distribution of a company's earnings to its shareholders and is determined by the company's board of directors.</a:t>
            </a:r>
            <a:endParaRPr lang="en-US" sz="2000" b="1" kern="0" spc="13" dirty="0">
              <a:latin typeface="Arial" panose="020B0604020202020204" pitchFamily="34" charset="0"/>
              <a:cs typeface="Arial" panose="020B0604020202020204" pitchFamily="34" charset="0"/>
              <a:sym typeface="Arial" panose="020B0604020202020204"/>
            </a:endParaRPr>
          </a:p>
        </p:txBody>
      </p:sp>
      <p:sp>
        <p:nvSpPr>
          <p:cNvPr id="4" name="object 11"/>
          <p:cNvSpPr txBox="1"/>
          <p:nvPr/>
        </p:nvSpPr>
        <p:spPr>
          <a:xfrm>
            <a:off x="263525" y="2899410"/>
            <a:ext cx="8174355" cy="2903855"/>
          </a:xfrm>
          <a:prstGeom prst="rect">
            <a:avLst/>
          </a:prstGeom>
        </p:spPr>
        <p:txBody>
          <a:bodyPr vert="horz" wrap="square" lIns="0" tIns="16087" rIns="0" bIns="0" rtlCol="0">
            <a:spAutoFit/>
          </a:bodyPr>
          <a:p>
            <a:pPr marL="17145" defTabSz="1219200">
              <a:spcBef>
                <a:spcPts val="125"/>
              </a:spcBef>
              <a:buClr>
                <a:srgbClr val="000000"/>
              </a:buClr>
              <a:defRPr/>
            </a:pPr>
            <a:r>
              <a:rPr lang="en-US" sz="2600" b="1" kern="0" spc="13" dirty="0">
                <a:solidFill>
                  <a:srgbClr val="13588E"/>
                </a:solidFill>
                <a:latin typeface="Arial" panose="020B0604020202020204" pitchFamily="34" charset="0"/>
                <a:cs typeface="Arial" panose="020B0604020202020204" pitchFamily="34" charset="0"/>
                <a:sym typeface="Arial" panose="020B0604020202020204"/>
              </a:rPr>
              <a:t>Why Dividend Increase can affect the stock price?</a:t>
            </a:r>
            <a:endParaRPr lang="en-US" sz="2600" b="1" kern="0" spc="13" dirty="0">
              <a:solidFill>
                <a:srgbClr val="13588E"/>
              </a:solidFill>
              <a:latin typeface="Arial" panose="020B0604020202020204" pitchFamily="34" charset="0"/>
              <a:cs typeface="Arial" panose="020B0604020202020204" pitchFamily="34" charset="0"/>
              <a:sym typeface="Arial" panose="020B0604020202020204"/>
            </a:endParaRPr>
          </a:p>
          <a:p>
            <a:pPr marL="17145" indent="0" defTabSz="1219200" fontAlgn="auto">
              <a:lnSpc>
                <a:spcPts val="2700"/>
              </a:lnSpc>
              <a:spcBef>
                <a:spcPts val="100"/>
              </a:spcBef>
              <a:buClr>
                <a:srgbClr val="000000"/>
              </a:buClr>
              <a:buFont typeface="Arial" panose="020B0604020202020204" pitchFamily="34" charset="0"/>
              <a:buNone/>
              <a:defRPr/>
            </a:pPr>
            <a:r>
              <a:rPr lang="en-US" sz="2000" b="1" kern="0" spc="13" dirty="0">
                <a:solidFill>
                  <a:schemeClr val="tx1"/>
                </a:solidFill>
                <a:latin typeface="Arial" panose="020B0604020202020204" pitchFamily="34" charset="0"/>
                <a:cs typeface="Arial" panose="020B0604020202020204" pitchFamily="34" charset="0"/>
                <a:sym typeface="Arial" panose="020B0604020202020204"/>
              </a:rPr>
              <a:t>For investor: </a:t>
            </a:r>
            <a:endParaRPr lang="en-US" sz="2000" b="1" kern="0" spc="13" dirty="0">
              <a:solidFill>
                <a:schemeClr val="tx1"/>
              </a:solidFill>
              <a:latin typeface="Arial" panose="020B0604020202020204" pitchFamily="34" charset="0"/>
              <a:cs typeface="Arial" panose="020B0604020202020204" pitchFamily="34" charset="0"/>
              <a:sym typeface="Arial" panose="020B0604020202020204"/>
            </a:endParaRPr>
          </a:p>
          <a:p>
            <a:pPr marL="360045" indent="-342900" defTabSz="1219200" fontAlgn="auto">
              <a:lnSpc>
                <a:spcPts val="2700"/>
              </a:lnSpc>
              <a:spcBef>
                <a:spcPts val="100"/>
              </a:spcBef>
              <a:buClr>
                <a:srgbClr val="000000"/>
              </a:buClr>
              <a:buFont typeface="Arial" panose="020B0604020202020204" pitchFamily="34" charset="0"/>
              <a:buChar char="•"/>
              <a:defRPr/>
            </a:pPr>
            <a:r>
              <a:rPr lang="en-US" sz="2000" b="1" kern="0" spc="13" dirty="0">
                <a:solidFill>
                  <a:schemeClr val="tx1"/>
                </a:solidFill>
                <a:latin typeface="Arial" panose="020B0604020202020204" pitchFamily="34" charset="0"/>
                <a:cs typeface="Arial" panose="020B0604020202020204" pitchFamily="34" charset="0"/>
                <a:sym typeface="Arial" panose="020B0604020202020204"/>
              </a:rPr>
              <a:t>Dividend volume and consistency reflect the company’s finance situation</a:t>
            </a:r>
            <a:endParaRPr lang="en-US" sz="2000" b="1" kern="0" spc="13" dirty="0">
              <a:solidFill>
                <a:schemeClr val="tx1"/>
              </a:solidFill>
              <a:latin typeface="Arial" panose="020B0604020202020204" pitchFamily="34" charset="0"/>
              <a:cs typeface="Arial" panose="020B0604020202020204" pitchFamily="34" charset="0"/>
              <a:sym typeface="Arial" panose="020B0604020202020204"/>
            </a:endParaRPr>
          </a:p>
          <a:p>
            <a:pPr marL="17145" indent="0" defTabSz="1219200" fontAlgn="auto">
              <a:lnSpc>
                <a:spcPts val="2700"/>
              </a:lnSpc>
              <a:spcBef>
                <a:spcPts val="100"/>
              </a:spcBef>
              <a:buClr>
                <a:srgbClr val="000000"/>
              </a:buClr>
              <a:buFont typeface="Arial" panose="020B0604020202020204" pitchFamily="34" charset="0"/>
              <a:buNone/>
              <a:defRPr/>
            </a:pPr>
            <a:r>
              <a:rPr lang="en-US" sz="2000" b="1" kern="0" spc="13" dirty="0">
                <a:solidFill>
                  <a:schemeClr val="tx1"/>
                </a:solidFill>
                <a:latin typeface="Arial" panose="020B0604020202020204" pitchFamily="34" charset="0"/>
                <a:cs typeface="Arial" panose="020B0604020202020204" pitchFamily="34" charset="0"/>
                <a:sym typeface="Arial" panose="020B0604020202020204"/>
              </a:rPr>
              <a:t>For company:</a:t>
            </a:r>
            <a:endParaRPr lang="en-US" sz="2000" b="1" kern="0" spc="13" dirty="0">
              <a:solidFill>
                <a:schemeClr val="tx1"/>
              </a:solidFill>
              <a:latin typeface="Arial" panose="020B0604020202020204" pitchFamily="34" charset="0"/>
              <a:cs typeface="Arial" panose="020B0604020202020204" pitchFamily="34" charset="0"/>
              <a:sym typeface="Arial" panose="020B0604020202020204"/>
            </a:endParaRPr>
          </a:p>
          <a:p>
            <a:pPr marL="360045" indent="-342900" defTabSz="1219200" fontAlgn="auto">
              <a:lnSpc>
                <a:spcPts val="2700"/>
              </a:lnSpc>
              <a:spcBef>
                <a:spcPts val="100"/>
              </a:spcBef>
              <a:buClr>
                <a:srgbClr val="000000"/>
              </a:buClr>
              <a:buFont typeface="Arial" panose="020B0604020202020204" pitchFamily="34" charset="0"/>
              <a:buChar char="•"/>
              <a:defRPr/>
            </a:pPr>
            <a:r>
              <a:rPr lang="en-US" sz="2000" b="1" kern="0" spc="13" dirty="0">
                <a:solidFill>
                  <a:schemeClr val="tx1"/>
                </a:solidFill>
                <a:latin typeface="Arial" panose="020B0604020202020204" pitchFamily="34" charset="0"/>
                <a:cs typeface="Arial" panose="020B0604020202020204" pitchFamily="34" charset="0"/>
                <a:sym typeface="Arial" panose="020B0604020202020204"/>
              </a:rPr>
              <a:t>An increase in the company's net profits out of which dividends are paid.</a:t>
            </a:r>
            <a:endParaRPr lang="en-US" sz="2000" b="1" kern="0" spc="13" dirty="0">
              <a:solidFill>
                <a:schemeClr val="tx1"/>
              </a:solidFill>
              <a:latin typeface="Arial" panose="020B0604020202020204" pitchFamily="34" charset="0"/>
              <a:cs typeface="Arial" panose="020B0604020202020204" pitchFamily="34" charset="0"/>
              <a:sym typeface="Arial" panose="020B0604020202020204"/>
            </a:endParaRPr>
          </a:p>
          <a:p>
            <a:pPr marL="360045" indent="-342900" defTabSz="1219200" fontAlgn="auto">
              <a:lnSpc>
                <a:spcPts val="2700"/>
              </a:lnSpc>
              <a:spcBef>
                <a:spcPts val="100"/>
              </a:spcBef>
              <a:buClr>
                <a:srgbClr val="000000"/>
              </a:buClr>
              <a:buFont typeface="Arial" panose="020B0604020202020204" pitchFamily="34" charset="0"/>
              <a:buChar char="•"/>
              <a:defRPr/>
            </a:pPr>
            <a:r>
              <a:rPr lang="en-US" sz="2000" b="1" kern="0" spc="13" dirty="0">
                <a:solidFill>
                  <a:schemeClr val="tx1"/>
                </a:solidFill>
                <a:latin typeface="Arial" panose="020B0604020202020204" pitchFamily="34" charset="0"/>
                <a:cs typeface="Arial" panose="020B0604020202020204" pitchFamily="34" charset="0"/>
                <a:sym typeface="Arial" panose="020B0604020202020204"/>
              </a:rPr>
              <a:t>A shift in the company’s growth strategy.</a:t>
            </a:r>
            <a:endParaRPr lang="en-US" sz="2000" b="1" kern="0" spc="13" dirty="0">
              <a:solidFill>
                <a:schemeClr val="tx1"/>
              </a:solidFill>
              <a:latin typeface="Arial" panose="020B0604020202020204" pitchFamily="34" charset="0"/>
              <a:cs typeface="Arial" panose="020B0604020202020204" pitchFamily="34" charset="0"/>
              <a:sym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对象 20" hidden="1"/>
          <p:cNvGraphicFramePr>
            <a:graphicFrameLocks noChangeAspect="1"/>
          </p:cNvGraphicFramePr>
          <p:nvPr>
            <p:custDataLst>
              <p:tags r:id="rId1"/>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7220" name="think-cell 幻灯片" r:id="rId2" imgW="5715" imgH="5715" progId="TCLayout.ActiveDocument.1">
                  <p:embed/>
                </p:oleObj>
              </mc:Choice>
              <mc:Fallback>
                <p:oleObj name="think-cell 幻灯片" r:id="rId2" imgW="5715" imgH="5715" progId="TCLayout.ActiveDocument.1">
                  <p:embed/>
                  <p:pic>
                    <p:nvPicPr>
                      <p:cNvPr id="0" name="对象 20" hidden="1"/>
                      <p:cNvPicPr/>
                      <p:nvPr/>
                    </p:nvPicPr>
                    <p:blipFill>
                      <a:blip r:embed="rId3"/>
                      <a:stretch>
                        <a:fillRect/>
                      </a:stretch>
                    </p:blipFill>
                    <p:spPr>
                      <a:xfrm>
                        <a:off x="2118" y="2118"/>
                        <a:ext cx="2117" cy="2117"/>
                      </a:xfrm>
                      <a:prstGeom prst="rect">
                        <a:avLst/>
                      </a:prstGeom>
                    </p:spPr>
                  </p:pic>
                </p:oleObj>
              </mc:Fallback>
            </mc:AlternateContent>
          </a:graphicData>
        </a:graphic>
      </p:graphicFrame>
      <p:sp>
        <p:nvSpPr>
          <p:cNvPr id="23" name="Rectangle 7"/>
          <p:cNvSpPr>
            <a:spLocks noChangeArrowheads="1"/>
          </p:cNvSpPr>
          <p:nvPr/>
        </p:nvSpPr>
        <p:spPr bwMode="auto">
          <a:xfrm>
            <a:off x="530461" y="906130"/>
            <a:ext cx="11661540" cy="60959"/>
          </a:xfrm>
          <a:prstGeom prst="rect">
            <a:avLst/>
          </a:prstGeom>
          <a:solidFill>
            <a:srgbClr val="264171"/>
          </a:solidFill>
          <a:ln w="9525">
            <a:noFill/>
            <a:miter lim="800000"/>
          </a:ln>
          <a:effectLst/>
        </p:spPr>
        <p:txBody>
          <a:bodyPr wrap="none" anchor="ctr"/>
          <a:lstStyle/>
          <a:p>
            <a:pPr defTabSz="1219200">
              <a:buClr>
                <a:srgbClr val="000000"/>
              </a:buClr>
              <a:defRPr/>
            </a:pPr>
            <a:endParaRPr lang="zh-CN" altLang="en-US" sz="2135" kern="0" dirty="0">
              <a:solidFill>
                <a:prstClr val="white"/>
              </a:solidFill>
              <a:latin typeface="楷体" panose="02010609060101010101" pitchFamily="49" charset="-122"/>
              <a:ea typeface="楷体_GB2312" pitchFamily="49" charset="-122"/>
              <a:cs typeface="Arial" panose="020B0604020202020204" pitchFamily="34" charset="0"/>
              <a:sym typeface="Arial" panose="020B0604020202020204"/>
            </a:endParaRPr>
          </a:p>
        </p:txBody>
      </p:sp>
      <p:sp>
        <p:nvSpPr>
          <p:cNvPr id="29" name="object 3"/>
          <p:cNvSpPr/>
          <p:nvPr/>
        </p:nvSpPr>
        <p:spPr>
          <a:xfrm>
            <a:off x="1" y="152005"/>
            <a:ext cx="530460" cy="813979"/>
          </a:xfrm>
          <a:custGeom>
            <a:avLst/>
            <a:gdLst/>
            <a:ahLst/>
            <a:cxnLst/>
            <a:rect l="l" t="t" r="r" b="b"/>
            <a:pathLst>
              <a:path w="487680" h="693419">
                <a:moveTo>
                  <a:pt x="0" y="693419"/>
                </a:moveTo>
                <a:lnTo>
                  <a:pt x="487680" y="693419"/>
                </a:lnTo>
                <a:lnTo>
                  <a:pt x="487680" y="0"/>
                </a:lnTo>
                <a:lnTo>
                  <a:pt x="0" y="0"/>
                </a:lnTo>
                <a:lnTo>
                  <a:pt x="0" y="693419"/>
                </a:lnTo>
                <a:close/>
              </a:path>
            </a:pathLst>
          </a:custGeom>
          <a:solidFill>
            <a:srgbClr val="99CEE2"/>
          </a:solidFill>
        </p:spPr>
        <p:txBody>
          <a:bodyPr wrap="square" lIns="0" tIns="0" rIns="0" bIns="0" rtlCol="0"/>
          <a:lstStyle/>
          <a:p>
            <a:pPr defTabSz="1219200">
              <a:buClr>
                <a:srgbClr val="000000"/>
              </a:buClr>
              <a:defRPr/>
            </a:pPr>
            <a:endParaRPr sz="1865" kern="0">
              <a:solidFill>
                <a:srgbClr val="000000"/>
              </a:solidFill>
              <a:latin typeface="Arial" panose="020B0604020202020204"/>
              <a:cs typeface="Arial" panose="020B0604020202020204"/>
              <a:sym typeface="Arial" panose="020B0604020202020204"/>
            </a:endParaRPr>
          </a:p>
        </p:txBody>
      </p:sp>
      <p:sp>
        <p:nvSpPr>
          <p:cNvPr id="30" name="文本框 29"/>
          <p:cNvSpPr txBox="1"/>
          <p:nvPr/>
        </p:nvSpPr>
        <p:spPr>
          <a:xfrm>
            <a:off x="515845" y="396481"/>
            <a:ext cx="11842163" cy="501650"/>
          </a:xfrm>
          <a:prstGeom prst="rect">
            <a:avLst/>
          </a:prstGeom>
          <a:noFill/>
        </p:spPr>
        <p:txBody>
          <a:bodyPr wrap="square" rtlCol="0">
            <a:spAutoFit/>
          </a:bodyPr>
          <a:lstStyle/>
          <a:p>
            <a:pPr defTabSz="1219200">
              <a:buClr>
                <a:srgbClr val="000000"/>
              </a:buClr>
              <a:defRPr/>
            </a:pPr>
            <a:r>
              <a:rPr lang="en-US" altLang="zh-CN" sz="2665" b="1" kern="0" dirty="0">
                <a:solidFill>
                  <a:srgbClr val="000000"/>
                </a:solidFill>
                <a:latin typeface="Arial" panose="020B0604020202020204"/>
                <a:cs typeface="Arial" panose="020B0604020202020204"/>
                <a:sym typeface="Arial" panose="020B0604020202020204"/>
              </a:rPr>
              <a:t>Introduction: Dividend Increase---- Target Company</a:t>
            </a:r>
            <a:endParaRPr lang="zh-CN" altLang="en-US" sz="2665" b="1" kern="0" dirty="0">
              <a:solidFill>
                <a:srgbClr val="000000"/>
              </a:solidFill>
              <a:latin typeface="Arial" panose="020B0604020202020204"/>
              <a:cs typeface="Arial" panose="020B0604020202020204"/>
              <a:sym typeface="Arial" panose="020B0604020202020204"/>
            </a:endParaRPr>
          </a:p>
        </p:txBody>
      </p:sp>
      <p:sp>
        <p:nvSpPr>
          <p:cNvPr id="20" name="object 4"/>
          <p:cNvSpPr/>
          <p:nvPr/>
        </p:nvSpPr>
        <p:spPr>
          <a:xfrm flipV="1">
            <a:off x="0" y="6326822"/>
            <a:ext cx="12192000" cy="147956"/>
          </a:xfrm>
          <a:custGeom>
            <a:avLst/>
            <a:gdLst/>
            <a:ahLst/>
            <a:cxnLst/>
            <a:rect l="l" t="t" r="r" b="b"/>
            <a:pathLst>
              <a:path w="12192000">
                <a:moveTo>
                  <a:pt x="0" y="0"/>
                </a:moveTo>
                <a:lnTo>
                  <a:pt x="12192000" y="0"/>
                </a:lnTo>
              </a:path>
            </a:pathLst>
          </a:custGeom>
          <a:ln w="9525">
            <a:solidFill>
              <a:schemeClr val="tx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2" name="object 7"/>
          <p:cNvSpPr txBox="1"/>
          <p:nvPr/>
        </p:nvSpPr>
        <p:spPr>
          <a:xfrm>
            <a:off x="2836445" y="6559754"/>
            <a:ext cx="125603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9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kumimoji="0" lang="en-US" sz="1200" b="1" i="0" u="none" strike="noStrike" kern="0" cap="none" spc="0" normalizeH="0" baseline="0" noProof="0" dirty="0">
                <a:ln>
                  <a:noFill/>
                </a:ln>
                <a:solidFill>
                  <a:schemeClr val="tx1"/>
                </a:solidFill>
                <a:effectLst/>
                <a:uLnTx/>
                <a:uFillTx/>
                <a:latin typeface="Arial Bold" panose="020B0604020202090204" charset="0"/>
                <a:cs typeface="Arial Bold" panose="020B0604020202090204" charset="0"/>
                <a:sym typeface="Arial" panose="020B0604020202020204"/>
              </a:rPr>
              <a:t>Introduction</a:t>
            </a:r>
            <a:endParaRPr kumimoji="0" lang="en-US" sz="1200" b="1" i="0" u="none" strike="noStrike" kern="0" cap="none" spc="0" normalizeH="0" baseline="0" noProof="0" dirty="0">
              <a:ln>
                <a:noFill/>
              </a:ln>
              <a:solidFill>
                <a:schemeClr val="tx1"/>
              </a:solidFill>
              <a:effectLst/>
              <a:uLnTx/>
              <a:uFillTx/>
              <a:latin typeface="Arial Bold" panose="020B0604020202090204" charset="0"/>
              <a:cs typeface="Arial Bold" panose="020B0604020202090204" charset="0"/>
              <a:sym typeface="Arial" panose="020B0604020202020204"/>
            </a:endParaRPr>
          </a:p>
        </p:txBody>
      </p:sp>
      <p:sp>
        <p:nvSpPr>
          <p:cNvPr id="3" name="object 8"/>
          <p:cNvSpPr txBox="1"/>
          <p:nvPr/>
        </p:nvSpPr>
        <p:spPr>
          <a:xfrm>
            <a:off x="7318084" y="6549909"/>
            <a:ext cx="1646220" cy="196850"/>
          </a:xfrm>
          <a:prstGeom prst="rect">
            <a:avLst/>
          </a:prstGeom>
        </p:spPr>
        <p:txBody>
          <a:bodyPr vert="horz" wrap="square" lIns="0" tIns="12700" rIns="0" bIns="0" rtlCol="0">
            <a:spAutoFit/>
          </a:bodyPr>
          <a:lstStyle/>
          <a:p>
            <a:r>
              <a:rPr lang="en-US" sz="1200" b="1" kern="0" spc="-5" noProof="0" dirty="0">
                <a:solidFill>
                  <a:schemeClr val="bg1">
                    <a:lumMod val="65000"/>
                  </a:schemeClr>
                </a:solidFill>
                <a:latin typeface="Arial" panose="020B0604020202020204"/>
                <a:cs typeface="Arial" panose="020B0604020202020204"/>
                <a:sym typeface="+mn-ea"/>
              </a:rPr>
              <a:t>Data visualization</a:t>
            </a:r>
            <a:endParaRPr kumimoji="0" lang="en-US" sz="1200" b="1" i="0" kern="0" cap="none" spc="-5" normalizeH="0" baseline="0" noProof="0" dirty="0">
              <a:solidFill>
                <a:schemeClr val="bg1">
                  <a:lumMod val="65000"/>
                </a:schemeClr>
              </a:solidFill>
              <a:latin typeface="Arial" panose="020B0604020202020204"/>
              <a:cs typeface="Arial" panose="020B0604020202020204"/>
              <a:sym typeface="Arial" panose="020B0604020202020204"/>
            </a:endParaRPr>
          </a:p>
        </p:txBody>
      </p:sp>
      <p:sp>
        <p:nvSpPr>
          <p:cNvPr id="31" name="object 8"/>
          <p:cNvSpPr txBox="1"/>
          <p:nvPr/>
        </p:nvSpPr>
        <p:spPr>
          <a:xfrm>
            <a:off x="4820285" y="6553200"/>
            <a:ext cx="176022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lgn="ctr">
              <a:spcBef>
                <a:spcPts val="100"/>
              </a:spcBef>
              <a:defRPr sz="900" b="1" spc="-5">
                <a:solidFill>
                  <a:srgbClr val="7E7E7E"/>
                </a:solidFill>
              </a:defRPr>
            </a:lvl1pPr>
          </a:lstStyle>
          <a:p>
            <a:pPr algn="l"/>
            <a:r>
              <a:rPr lang="en-US" sz="1200" kern="0" spc="0" noProof="0" dirty="0">
                <a:ln>
                  <a:noFill/>
                </a:ln>
                <a:solidFill>
                  <a:schemeClr val="bg1">
                    <a:lumMod val="65000"/>
                  </a:schemeClr>
                </a:solidFill>
                <a:effectLst/>
                <a:uLnTx/>
                <a:uFillTx/>
                <a:latin typeface="Arial Bold" panose="020B0604020202090204" charset="0"/>
                <a:cs typeface="Arial Bold" panose="020B0604020202090204" charset="0"/>
                <a:sym typeface="+mn-ea"/>
              </a:rPr>
              <a:t>Generate normal return</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sp>
        <p:nvSpPr>
          <p:cNvPr id="33" name="object 8"/>
          <p:cNvSpPr txBox="1"/>
          <p:nvPr/>
        </p:nvSpPr>
        <p:spPr>
          <a:xfrm>
            <a:off x="9702165" y="6559550"/>
            <a:ext cx="187706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10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rPr>
              <a:t>Conclusion &amp; Discussion</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sp>
        <p:nvSpPr>
          <p:cNvPr id="38" name="object 7"/>
          <p:cNvSpPr txBox="1"/>
          <p:nvPr/>
        </p:nvSpPr>
        <p:spPr>
          <a:xfrm>
            <a:off x="1101046" y="6559754"/>
            <a:ext cx="125603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9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lang="en-US" sz="1200" b="1" kern="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rPr>
              <a:t>Content</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graphicFrame>
        <p:nvGraphicFramePr>
          <p:cNvPr id="5" name="表格 4"/>
          <p:cNvGraphicFramePr/>
          <p:nvPr>
            <p:custDataLst>
              <p:tags r:id="rId4"/>
            </p:custDataLst>
          </p:nvPr>
        </p:nvGraphicFramePr>
        <p:xfrm>
          <a:off x="951230" y="1278255"/>
          <a:ext cx="8531860" cy="5151120"/>
        </p:xfrm>
        <a:graphic>
          <a:graphicData uri="http://schemas.openxmlformats.org/drawingml/2006/table">
            <a:tbl>
              <a:tblPr firstRow="1" bandRow="1">
                <a:tableStyleId>{5C22544A-7EE6-4342-B048-85BDC9FD1C3A}</a:tableStyleId>
              </a:tblPr>
              <a:tblGrid>
                <a:gridCol w="1108075"/>
                <a:gridCol w="1134110"/>
                <a:gridCol w="870585"/>
                <a:gridCol w="7200000"/>
              </a:tblGrid>
              <a:tr h="381000">
                <a:tc>
                  <a:txBody>
                    <a:bodyPr/>
                    <a:p>
                      <a:pPr algn="l">
                        <a:buNone/>
                      </a:pPr>
                      <a:r>
                        <a:rPr lang="en-US" altLang="zh-CN"/>
                        <a:t>PERMNO</a:t>
                      </a:r>
                      <a:endParaRPr lang="en-US" altLang="zh-CN"/>
                    </a:p>
                  </a:txBody>
                  <a:tcPr anchor="ctr" anchorCtr="0"/>
                </a:tc>
                <a:tc>
                  <a:txBody>
                    <a:bodyPr/>
                    <a:p>
                      <a:pPr algn="l">
                        <a:buNone/>
                      </a:pPr>
                      <a:r>
                        <a:rPr lang="en-US" altLang="zh-CN"/>
                        <a:t>AR</a:t>
                      </a:r>
                      <a:endParaRPr lang="en-US" altLang="zh-CN"/>
                    </a:p>
                  </a:txBody>
                  <a:tcPr anchor="ctr" anchorCtr="0"/>
                </a:tc>
                <a:tc>
                  <a:txBody>
                    <a:bodyPr/>
                    <a:p>
                      <a:pPr algn="l">
                        <a:buNone/>
                      </a:pPr>
                      <a:r>
                        <a:rPr lang="en-US" altLang="zh-CN"/>
                        <a:t>Day</a:t>
                      </a:r>
                      <a:endParaRPr lang="en-US" altLang="zh-CN"/>
                    </a:p>
                  </a:txBody>
                  <a:tcPr anchor="ctr" anchorCtr="0"/>
                </a:tc>
                <a:tc>
                  <a:txBody>
                    <a:bodyPr/>
                    <a:p>
                      <a:pPr algn="l">
                        <a:buNone/>
                      </a:pPr>
                      <a:r>
                        <a:rPr lang="en-US" altLang="zh-CN"/>
                        <a:t>Headline</a:t>
                      </a:r>
                      <a:endParaRPr lang="en-US" altLang="zh-CN"/>
                    </a:p>
                  </a:txBody>
                  <a:tcPr anchor="ctr" anchorCtr="0"/>
                </a:tc>
              </a:tr>
              <a:tr h="381000">
                <a:tc>
                  <a:txBody>
                    <a:bodyPr/>
                    <a:p>
                      <a:pPr algn="ctr">
                        <a:buNone/>
                      </a:pPr>
                      <a:r>
                        <a:rPr lang="en-US" altLang="zh-CN"/>
                        <a:t>89413</a:t>
                      </a:r>
                      <a:endParaRPr lang="en-US" altLang="zh-CN"/>
                    </a:p>
                  </a:txBody>
                  <a:tcPr anchor="ctr" anchorCtr="0"/>
                </a:tc>
                <a:tc>
                  <a:txBody>
                    <a:bodyPr/>
                    <a:p>
                      <a:pPr algn="ctr">
                        <a:buNone/>
                      </a:pPr>
                      <a:r>
                        <a:rPr lang="en-US" altLang="zh-CN"/>
                        <a:t>0.436798</a:t>
                      </a:r>
                      <a:endParaRPr lang="en-US" altLang="zh-CN"/>
                    </a:p>
                  </a:txBody>
                  <a:tcPr anchor="ctr" anchorCtr="0"/>
                </a:tc>
                <a:tc>
                  <a:txBody>
                    <a:bodyPr/>
                    <a:p>
                      <a:pPr algn="ctr">
                        <a:buNone/>
                      </a:pPr>
                      <a:r>
                        <a:rPr lang="en-US" altLang="zh-CN"/>
                        <a:t>1</a:t>
                      </a:r>
                      <a:endParaRPr lang="en-US" altLang="zh-CN"/>
                    </a:p>
                  </a:txBody>
                  <a:tcPr anchor="ctr" anchorCtr="0"/>
                </a:tc>
                <a:tc>
                  <a:txBody>
                    <a:bodyPr/>
                    <a:p>
                      <a:pPr indent="0" algn="l">
                        <a:buNone/>
                      </a:pPr>
                      <a:r>
                        <a:rPr lang="en-US" sz="1100" b="0">
                          <a:solidFill>
                            <a:srgbClr val="000000"/>
                          </a:solidFill>
                          <a:latin typeface="宋体" panose="02010600030101010101" pitchFamily="2" charset="-122"/>
                        </a:rPr>
                        <a:t>Big 5 Sporting Goods Corp. Reports Sales Results for the Fourth Quarter and Full Year 2010; Revised Earnings Guidance for the Fourth Quarter of 2010 ; Provides Earnings Guidance for the Full Year of 2010.</a:t>
                      </a:r>
                      <a:endParaRPr lang="en-US" altLang="en-US" sz="1100" b="0">
                        <a:solidFill>
                          <a:srgbClr val="000000"/>
                        </a:solidFill>
                        <a:latin typeface="宋体" panose="02010600030101010101" pitchFamily="2" charset="-122"/>
                      </a:endParaRPr>
                    </a:p>
                  </a:txBody>
                  <a:tcPr marL="12700" marR="12700" marT="12700" vert="horz" anchor="ctr" anchorCtr="0"/>
                </a:tc>
              </a:tr>
              <a:tr h="762000">
                <a:tc>
                  <a:txBody>
                    <a:bodyPr/>
                    <a:p>
                      <a:pPr algn="ctr">
                        <a:buNone/>
                      </a:pPr>
                      <a:r>
                        <a:rPr lang="en-US" altLang="zh-CN"/>
                        <a:t>34948</a:t>
                      </a:r>
                      <a:endParaRPr lang="en-US" altLang="zh-CN"/>
                    </a:p>
                  </a:txBody>
                  <a:tcPr anchor="ctr" anchorCtr="0"/>
                </a:tc>
                <a:tc>
                  <a:txBody>
                    <a:bodyPr/>
                    <a:p>
                      <a:pPr algn="ctr">
                        <a:buNone/>
                      </a:pPr>
                      <a:r>
                        <a:rPr lang="en-US" altLang="zh-CN"/>
                        <a:t>0.317404</a:t>
                      </a:r>
                      <a:endParaRPr lang="en-US" altLang="zh-CN"/>
                    </a:p>
                  </a:txBody>
                  <a:tcPr anchor="ctr" anchorCtr="0"/>
                </a:tc>
                <a:tc>
                  <a:txBody>
                    <a:bodyPr/>
                    <a:p>
                      <a:pPr algn="ctr">
                        <a:buNone/>
                      </a:pPr>
                      <a:r>
                        <a:rPr lang="en-US" altLang="zh-CN"/>
                        <a:t>1</a:t>
                      </a:r>
                      <a:endParaRPr lang="en-US" altLang="zh-CN"/>
                    </a:p>
                  </a:txBody>
                  <a:tcPr anchor="ctr" anchorCtr="0"/>
                </a:tc>
                <a:tc>
                  <a:txBody>
                    <a:bodyPr/>
                    <a:p>
                      <a:pPr indent="0">
                        <a:buNone/>
                      </a:pPr>
                      <a:r>
                        <a:rPr lang="en-US" sz="1100" b="0">
                          <a:solidFill>
                            <a:srgbClr val="000000"/>
                          </a:solidFill>
                          <a:latin typeface="宋体" panose="02010600030101010101" pitchFamily="2" charset="-122"/>
                        </a:rPr>
                        <a:t>Oxford Industries Inc. Reports Earnings Results for the Second Quarter and Six Months Ended December 1, 2006; Revised Earnings Guidance for the Full Year Ending June 1, 2007; Provides Earnings Guidance for the Third Quarter and Fourth Quarter of Fiscal 2007; Declares Quarterly Dividend Payable on March 2, 2007.</a:t>
                      </a:r>
                      <a:endParaRPr lang="en-US" altLang="en-US" sz="1100" b="0">
                        <a:solidFill>
                          <a:srgbClr val="000000"/>
                        </a:solidFill>
                        <a:latin typeface="宋体" panose="02010600030101010101" pitchFamily="2" charset="-122"/>
                      </a:endParaRPr>
                    </a:p>
                  </a:txBody>
                  <a:tcPr marL="12700" marR="12700" marT="12700" vert="horz" anchor="b" anchorCtr="0"/>
                </a:tc>
              </a:tr>
              <a:tr h="381000">
                <a:tc>
                  <a:txBody>
                    <a:bodyPr/>
                    <a:p>
                      <a:pPr algn="ctr">
                        <a:buNone/>
                      </a:pPr>
                      <a:r>
                        <a:rPr lang="en-US" altLang="zh-CN"/>
                        <a:t>38703</a:t>
                      </a:r>
                      <a:endParaRPr lang="en-US" altLang="zh-CN"/>
                    </a:p>
                  </a:txBody>
                  <a:tcPr anchor="ctr" anchorCtr="0"/>
                </a:tc>
                <a:tc>
                  <a:txBody>
                    <a:bodyPr/>
                    <a:p>
                      <a:pPr algn="ctr">
                        <a:buNone/>
                      </a:pPr>
                      <a:r>
                        <a:rPr lang="en-US" altLang="zh-CN"/>
                        <a:t>0.163343</a:t>
                      </a:r>
                      <a:endParaRPr lang="en-US" altLang="zh-CN"/>
                    </a:p>
                  </a:txBody>
                  <a:tcPr anchor="ctr" anchorCtr="0"/>
                </a:tc>
                <a:tc>
                  <a:txBody>
                    <a:bodyPr/>
                    <a:p>
                      <a:pPr algn="ctr">
                        <a:buNone/>
                      </a:pPr>
                      <a:r>
                        <a:rPr lang="en-US" altLang="zh-CN"/>
                        <a:t>0</a:t>
                      </a:r>
                      <a:endParaRPr lang="en-US" altLang="zh-CN"/>
                    </a:p>
                  </a:txBody>
                  <a:tcPr anchor="ctr" anchorCtr="0"/>
                </a:tc>
                <a:tc>
                  <a:txBody>
                    <a:bodyPr/>
                    <a:p>
                      <a:pPr indent="0" algn="l">
                        <a:buNone/>
                      </a:pPr>
                      <a:r>
                        <a:rPr lang="en-US" sz="1100" b="0">
                          <a:solidFill>
                            <a:srgbClr val="000000"/>
                          </a:solidFill>
                          <a:latin typeface="宋体" panose="02010600030101010101" pitchFamily="2" charset="-122"/>
                        </a:rPr>
                        <a:t>Wells Fargo &amp; Company Revised Earnings Outlook for Fourth Quarter of 2008.</a:t>
                      </a:r>
                      <a:endParaRPr lang="en-US" altLang="en-US" sz="1100" b="0">
                        <a:solidFill>
                          <a:srgbClr val="000000"/>
                        </a:solidFill>
                        <a:latin typeface="宋体" panose="02010600030101010101" pitchFamily="2" charset="-122"/>
                      </a:endParaRPr>
                    </a:p>
                  </a:txBody>
                  <a:tcPr marL="12700" marR="12700" marT="12700" vert="horz" anchor="ctr" anchorCtr="0"/>
                </a:tc>
              </a:tr>
              <a:tr h="381000">
                <a:tc>
                  <a:txBody>
                    <a:bodyPr/>
                    <a:p>
                      <a:pPr algn="ctr">
                        <a:buNone/>
                      </a:pPr>
                      <a:r>
                        <a:rPr lang="en-US" altLang="zh-CN"/>
                        <a:t>16555</a:t>
                      </a:r>
                      <a:endParaRPr lang="en-US" altLang="zh-CN"/>
                    </a:p>
                  </a:txBody>
                  <a:tcPr anchor="ctr" anchorCtr="0"/>
                </a:tc>
                <a:tc>
                  <a:txBody>
                    <a:bodyPr/>
                    <a:p>
                      <a:pPr algn="ctr">
                        <a:buNone/>
                      </a:pPr>
                      <a:r>
                        <a:rPr lang="en-US" altLang="zh-CN"/>
                        <a:t>0.298460</a:t>
                      </a:r>
                      <a:endParaRPr lang="en-US" altLang="zh-CN"/>
                    </a:p>
                  </a:txBody>
                  <a:tcPr anchor="ctr" anchorCtr="0"/>
                </a:tc>
                <a:tc>
                  <a:txBody>
                    <a:bodyPr/>
                    <a:p>
                      <a:pPr algn="ctr">
                        <a:buNone/>
                      </a:pPr>
                      <a:r>
                        <a:rPr lang="en-US" altLang="zh-CN"/>
                        <a:t>1</a:t>
                      </a:r>
                      <a:endParaRPr lang="en-US" altLang="zh-CN"/>
                    </a:p>
                  </a:txBody>
                  <a:tcPr anchor="ctr" anchorCtr="0"/>
                </a:tc>
                <a:tc>
                  <a:txBody>
                    <a:bodyPr/>
                    <a:p>
                      <a:pPr indent="0" algn="l">
                        <a:buNone/>
                      </a:pPr>
                      <a:r>
                        <a:rPr lang="en-US" sz="1100" b="0">
                          <a:solidFill>
                            <a:srgbClr val="000000"/>
                          </a:solidFill>
                          <a:latin typeface="宋体" panose="02010600030101010101" pitchFamily="2" charset="-122"/>
                        </a:rPr>
                        <a:t>Universal Corp. Increases Earnings Expectations For Fiscal Year End On June 30, 2002.</a:t>
                      </a:r>
                      <a:endParaRPr lang="en-US" altLang="en-US" sz="1100" b="0">
                        <a:solidFill>
                          <a:srgbClr val="000000"/>
                        </a:solidFill>
                        <a:latin typeface="宋体" panose="02010600030101010101" pitchFamily="2" charset="-122"/>
                      </a:endParaRPr>
                    </a:p>
                  </a:txBody>
                  <a:tcPr marL="12700" marR="12700" marT="12700" vert="horz" anchor="ctr" anchorCtr="0"/>
                </a:tc>
              </a:tr>
              <a:tr h="381000">
                <a:tc>
                  <a:txBody>
                    <a:bodyPr/>
                    <a:p>
                      <a:pPr algn="ctr">
                        <a:buNone/>
                      </a:pPr>
                      <a:r>
                        <a:rPr lang="en-US" altLang="zh-CN"/>
                        <a:t>81665</a:t>
                      </a:r>
                      <a:endParaRPr lang="en-US" altLang="zh-CN"/>
                    </a:p>
                  </a:txBody>
                  <a:tcPr anchor="ctr" anchorCtr="0"/>
                </a:tc>
                <a:tc>
                  <a:txBody>
                    <a:bodyPr/>
                    <a:p>
                      <a:pPr algn="ctr">
                        <a:buNone/>
                      </a:pPr>
                      <a:r>
                        <a:rPr lang="en-US" altLang="zh-CN"/>
                        <a:t>0.285396</a:t>
                      </a:r>
                      <a:endParaRPr lang="en-US" altLang="zh-CN"/>
                    </a:p>
                  </a:txBody>
                  <a:tcPr anchor="ctr" anchorCtr="0"/>
                </a:tc>
                <a:tc>
                  <a:txBody>
                    <a:bodyPr/>
                    <a:p>
                      <a:pPr algn="ctr">
                        <a:buNone/>
                      </a:pPr>
                      <a:r>
                        <a:rPr lang="en-US" altLang="zh-CN"/>
                        <a:t>1</a:t>
                      </a:r>
                      <a:endParaRPr lang="en-US" altLang="zh-CN"/>
                    </a:p>
                  </a:txBody>
                  <a:tcPr anchor="ctr" anchorCtr="0"/>
                </a:tc>
                <a:tc>
                  <a:txBody>
                    <a:bodyPr/>
                    <a:p>
                      <a:pPr indent="0" algn="l">
                        <a:buNone/>
                      </a:pPr>
                      <a:r>
                        <a:rPr lang="en-US" sz="1100" b="0">
                          <a:solidFill>
                            <a:srgbClr val="000000"/>
                          </a:solidFill>
                          <a:latin typeface="宋体" panose="02010600030101010101" pitchFamily="2" charset="-122"/>
                        </a:rPr>
                        <a:t>Systemax Inc. Declares Quarterly Cash Dividend, Payable on May 22, 2017.</a:t>
                      </a:r>
                      <a:endParaRPr lang="en-US" altLang="en-US" sz="1100" b="0">
                        <a:solidFill>
                          <a:srgbClr val="000000"/>
                        </a:solidFill>
                        <a:latin typeface="宋体" panose="02010600030101010101" pitchFamily="2" charset="-122"/>
                      </a:endParaRPr>
                    </a:p>
                  </a:txBody>
                  <a:tcPr marL="12700" marR="12700" marT="12700" vert="horz" anchor="ctr" anchorCtr="0"/>
                </a:tc>
              </a:tr>
              <a:tr h="381000">
                <a:tc>
                  <a:txBody>
                    <a:bodyPr/>
                    <a:p>
                      <a:pPr algn="ctr">
                        <a:buNone/>
                      </a:pPr>
                      <a:r>
                        <a:rPr lang="en-US" altLang="zh-CN"/>
                        <a:t>89715</a:t>
                      </a:r>
                      <a:endParaRPr lang="en-US" altLang="zh-CN"/>
                    </a:p>
                  </a:txBody>
                  <a:tcPr anchor="ctr" anchorCtr="0"/>
                </a:tc>
                <a:tc>
                  <a:txBody>
                    <a:bodyPr/>
                    <a:p>
                      <a:pPr algn="ctr">
                        <a:buNone/>
                      </a:pPr>
                      <a:r>
                        <a:rPr lang="en-US" altLang="zh-CN"/>
                        <a:t>0.275645</a:t>
                      </a:r>
                      <a:endParaRPr lang="en-US" altLang="zh-CN"/>
                    </a:p>
                  </a:txBody>
                  <a:tcPr anchor="ctr" anchorCtr="0"/>
                </a:tc>
                <a:tc>
                  <a:txBody>
                    <a:bodyPr/>
                    <a:p>
                      <a:pPr algn="ctr">
                        <a:buNone/>
                      </a:pPr>
                      <a:r>
                        <a:rPr lang="en-US" altLang="zh-CN"/>
                        <a:t>0</a:t>
                      </a:r>
                      <a:endParaRPr lang="en-US" altLang="zh-CN"/>
                    </a:p>
                  </a:txBody>
                  <a:tcPr anchor="ctr" anchorCtr="0"/>
                </a:tc>
                <a:tc>
                  <a:txBody>
                    <a:bodyPr/>
                    <a:p>
                      <a:pPr indent="0" algn="l">
                        <a:buNone/>
                      </a:pPr>
                      <a:r>
                        <a:rPr lang="en-US" sz="1100" b="0">
                          <a:solidFill>
                            <a:srgbClr val="000000"/>
                          </a:solidFill>
                          <a:latin typeface="宋体" panose="02010600030101010101" pitchFamily="2" charset="-122"/>
                        </a:rPr>
                        <a:t>Imperial Sugar Co. Declares Increased Quarterly Dividend Payable on February 24, 2006.</a:t>
                      </a:r>
                      <a:endParaRPr lang="en-US" altLang="en-US" sz="1100" b="0">
                        <a:solidFill>
                          <a:srgbClr val="000000"/>
                        </a:solidFill>
                        <a:latin typeface="宋体" panose="02010600030101010101" pitchFamily="2" charset="-122"/>
                      </a:endParaRPr>
                    </a:p>
                  </a:txBody>
                  <a:tcPr marL="12700" marR="12700" marT="12700" vert="horz" anchor="ctr" anchorCtr="0"/>
                </a:tc>
              </a:tr>
              <a:tr h="381000">
                <a:tc>
                  <a:txBody>
                    <a:bodyPr/>
                    <a:p>
                      <a:pPr algn="ctr">
                        <a:buNone/>
                      </a:pPr>
                      <a:r>
                        <a:rPr lang="en-US" altLang="zh-CN"/>
                        <a:t>86827</a:t>
                      </a:r>
                      <a:endParaRPr lang="en-US" altLang="zh-CN"/>
                    </a:p>
                  </a:txBody>
                  <a:tcPr anchor="ctr" anchorCtr="0"/>
                </a:tc>
                <a:tc>
                  <a:txBody>
                    <a:bodyPr/>
                    <a:p>
                      <a:pPr algn="ctr">
                        <a:buNone/>
                      </a:pPr>
                      <a:r>
                        <a:rPr lang="en-US" altLang="zh-CN"/>
                        <a:t>0.288230</a:t>
                      </a:r>
                      <a:endParaRPr lang="en-US" altLang="zh-CN"/>
                    </a:p>
                  </a:txBody>
                  <a:tcPr anchor="ctr" anchorCtr="0"/>
                </a:tc>
                <a:tc>
                  <a:txBody>
                    <a:bodyPr/>
                    <a:p>
                      <a:pPr algn="ctr">
                        <a:buNone/>
                      </a:pPr>
                      <a:r>
                        <a:rPr lang="en-US" altLang="zh-CN"/>
                        <a:t>1</a:t>
                      </a:r>
                      <a:endParaRPr lang="en-US" altLang="zh-CN"/>
                    </a:p>
                  </a:txBody>
                  <a:tcPr anchor="ctr" anchorCtr="0"/>
                </a:tc>
                <a:tc>
                  <a:txBody>
                    <a:bodyPr/>
                    <a:p>
                      <a:pPr indent="0" algn="l">
                        <a:buNone/>
                      </a:pPr>
                      <a:r>
                        <a:rPr lang="en-US" sz="1100" b="0">
                          <a:solidFill>
                            <a:srgbClr val="000000"/>
                          </a:solidFill>
                          <a:latin typeface="宋体" panose="02010600030101010101" pitchFamily="2" charset="-122"/>
                        </a:rPr>
                        <a:t>Heidrick &amp; Struggles International, Inc. Declares Cash Dividend For the First Quarter of Year 2019, Payable on March 22, 2019.</a:t>
                      </a:r>
                      <a:endParaRPr lang="en-US" altLang="en-US" sz="1100" b="0">
                        <a:solidFill>
                          <a:srgbClr val="000000"/>
                        </a:solidFill>
                        <a:latin typeface="宋体" panose="02010600030101010101" pitchFamily="2" charset="-122"/>
                      </a:endParaRPr>
                    </a:p>
                  </a:txBody>
                  <a:tcPr marL="12700" marR="12700" marT="12700" vert="horz" anchor="ctr" anchorCtr="0"/>
                </a:tc>
              </a:tr>
              <a:tr h="381000">
                <a:tc>
                  <a:txBody>
                    <a:bodyPr/>
                    <a:p>
                      <a:pPr algn="ctr">
                        <a:buNone/>
                      </a:pPr>
                      <a:r>
                        <a:rPr lang="en-US" altLang="zh-CN"/>
                        <a:t>20336</a:t>
                      </a:r>
                      <a:endParaRPr lang="en-US" altLang="zh-CN"/>
                    </a:p>
                  </a:txBody>
                  <a:tcPr anchor="ctr" anchorCtr="0"/>
                </a:tc>
                <a:tc>
                  <a:txBody>
                    <a:bodyPr/>
                    <a:p>
                      <a:pPr algn="ctr">
                        <a:buNone/>
                      </a:pPr>
                      <a:r>
                        <a:rPr lang="en-US" altLang="zh-CN"/>
                        <a:t>0.271923</a:t>
                      </a:r>
                      <a:endParaRPr lang="en-US" altLang="zh-CN"/>
                    </a:p>
                  </a:txBody>
                  <a:tcPr anchor="ctr" anchorCtr="0"/>
                </a:tc>
                <a:tc>
                  <a:txBody>
                    <a:bodyPr/>
                    <a:p>
                      <a:pPr algn="ctr">
                        <a:buNone/>
                      </a:pPr>
                      <a:r>
                        <a:rPr lang="en-US" altLang="zh-CN"/>
                        <a:t>0</a:t>
                      </a:r>
                      <a:endParaRPr lang="en-US" altLang="zh-CN"/>
                    </a:p>
                  </a:txBody>
                  <a:tcPr anchor="ctr" anchorCtr="0"/>
                </a:tc>
                <a:tc>
                  <a:txBody>
                    <a:bodyPr/>
                    <a:p>
                      <a:pPr indent="0" algn="l">
                        <a:buNone/>
                      </a:pPr>
                      <a:r>
                        <a:rPr lang="en-US" sz="1100" b="0">
                          <a:solidFill>
                            <a:srgbClr val="000000"/>
                          </a:solidFill>
                          <a:latin typeface="宋体" panose="02010600030101010101" pitchFamily="2" charset="-122"/>
                        </a:rPr>
                        <a:t>North &amp; Webster, LLC made an offer to acquire additional majority stake in CSP Inc. (NasdaqGM:CSPI) from Samuel A. Kidston and other sellers..</a:t>
                      </a:r>
                      <a:endParaRPr lang="en-US" altLang="en-US" sz="1100" b="0">
                        <a:solidFill>
                          <a:srgbClr val="000000"/>
                        </a:solidFill>
                        <a:latin typeface="宋体" panose="02010600030101010101" pitchFamily="2" charset="-122"/>
                      </a:endParaRPr>
                    </a:p>
                  </a:txBody>
                  <a:tcPr marL="12700" marR="12700" marT="12700" vert="horz" anchor="ctr" anchorCtr="0"/>
                </a:tc>
              </a:tr>
              <a:tr h="381000">
                <a:tc>
                  <a:txBody>
                    <a:bodyPr/>
                    <a:p>
                      <a:pPr algn="ctr">
                        <a:buNone/>
                      </a:pPr>
                      <a:r>
                        <a:rPr lang="en-US" altLang="zh-CN"/>
                        <a:t>93305</a:t>
                      </a:r>
                      <a:endParaRPr lang="en-US" altLang="zh-CN"/>
                    </a:p>
                  </a:txBody>
                  <a:tcPr anchor="ctr" anchorCtr="0"/>
                </a:tc>
                <a:tc>
                  <a:txBody>
                    <a:bodyPr/>
                    <a:p>
                      <a:pPr algn="ctr">
                        <a:buNone/>
                      </a:pPr>
                      <a:r>
                        <a:rPr lang="en-US" altLang="zh-CN"/>
                        <a:t>0.270775</a:t>
                      </a:r>
                      <a:endParaRPr lang="en-US" altLang="zh-CN"/>
                    </a:p>
                  </a:txBody>
                  <a:tcPr anchor="ctr" anchorCtr="0"/>
                </a:tc>
                <a:tc>
                  <a:txBody>
                    <a:bodyPr/>
                    <a:p>
                      <a:pPr algn="ctr">
                        <a:buNone/>
                      </a:pPr>
                      <a:r>
                        <a:rPr lang="en-US" altLang="zh-CN"/>
                        <a:t>1</a:t>
                      </a:r>
                      <a:endParaRPr lang="en-US" altLang="zh-CN"/>
                    </a:p>
                  </a:txBody>
                  <a:tcPr anchor="ctr" anchorCtr="0"/>
                </a:tc>
                <a:tc>
                  <a:txBody>
                    <a:bodyPr/>
                    <a:p>
                      <a:pPr indent="0" algn="l">
                        <a:buNone/>
                      </a:pPr>
                      <a:r>
                        <a:rPr lang="en-US" sz="1100" b="0">
                          <a:solidFill>
                            <a:srgbClr val="000000"/>
                          </a:solidFill>
                          <a:latin typeface="宋体" panose="02010600030101010101" pitchFamily="2" charset="-122"/>
                        </a:rPr>
                        <a:t>Financial Engines, Inc. has filed a Follow-on Equity Offering.</a:t>
                      </a:r>
                      <a:endParaRPr lang="en-US" altLang="en-US" sz="1100" b="0">
                        <a:solidFill>
                          <a:srgbClr val="000000"/>
                        </a:solidFill>
                        <a:latin typeface="宋体" panose="02010600030101010101" pitchFamily="2" charset="-122"/>
                      </a:endParaRPr>
                    </a:p>
                  </a:txBody>
                  <a:tcPr marL="12700" marR="12700" marT="12700" vert="horz" anchor="ctr" anchorCtr="0"/>
                </a:tc>
              </a:tr>
              <a:tr h="381000">
                <a:tc>
                  <a:txBody>
                    <a:bodyPr/>
                    <a:p>
                      <a:pPr algn="ctr">
                        <a:buNone/>
                      </a:pPr>
                      <a:r>
                        <a:rPr lang="en-US" altLang="zh-CN"/>
                        <a:t>90248</a:t>
                      </a:r>
                      <a:endParaRPr lang="en-US" altLang="zh-CN"/>
                    </a:p>
                  </a:txBody>
                  <a:tcPr anchor="ctr" anchorCtr="0"/>
                </a:tc>
                <a:tc>
                  <a:txBody>
                    <a:bodyPr/>
                    <a:p>
                      <a:pPr algn="ctr">
                        <a:buNone/>
                      </a:pPr>
                      <a:r>
                        <a:rPr lang="en-US" altLang="zh-CN"/>
                        <a:t>0.255799</a:t>
                      </a:r>
                      <a:endParaRPr lang="en-US" altLang="zh-CN"/>
                    </a:p>
                  </a:txBody>
                  <a:tcPr anchor="ctr" anchorCtr="0"/>
                </a:tc>
                <a:tc>
                  <a:txBody>
                    <a:bodyPr/>
                    <a:p>
                      <a:pPr algn="ctr">
                        <a:buNone/>
                      </a:pPr>
                      <a:r>
                        <a:rPr lang="en-US" altLang="zh-CN"/>
                        <a:t>0</a:t>
                      </a:r>
                      <a:endParaRPr lang="en-US" altLang="zh-CN"/>
                    </a:p>
                  </a:txBody>
                  <a:tcPr anchor="ctr" anchorCtr="0"/>
                </a:tc>
                <a:tc>
                  <a:txBody>
                    <a:bodyPr/>
                    <a:p>
                      <a:pPr indent="0" algn="l">
                        <a:buNone/>
                      </a:pPr>
                      <a:r>
                        <a:rPr lang="en-US" sz="1100" b="0">
                          <a:solidFill>
                            <a:srgbClr val="000000"/>
                          </a:solidFill>
                          <a:latin typeface="宋体" panose="02010600030101010101" pitchFamily="2" charset="-122"/>
                        </a:rPr>
                        <a:t>Dominos Pizza Inc. Reports Earnings Results for the Half Year of Fiscal 2007 ; Revised Earnings Guidance for the Full Year of Fiscal 2007 ; Declares Final Dividend.</a:t>
                      </a:r>
                      <a:endParaRPr lang="en-US" altLang="en-US" sz="1100" b="0">
                        <a:solidFill>
                          <a:srgbClr val="000000"/>
                        </a:solidFill>
                        <a:latin typeface="宋体" panose="02010600030101010101" pitchFamily="2" charset="-122"/>
                      </a:endParaRPr>
                    </a:p>
                  </a:txBody>
                  <a:tcPr marL="12700" marR="12700" marT="12700" vert="horz" anchor="ctr" anchorCtr="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对象 20" hidden="1"/>
          <p:cNvGraphicFramePr>
            <a:graphicFrameLocks noChangeAspect="1"/>
          </p:cNvGraphicFramePr>
          <p:nvPr>
            <p:custDataLst>
              <p:tags r:id="rId1"/>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7220" name="think-cell 幻灯片" r:id="rId2" imgW="5715" imgH="5715" progId="TCLayout.ActiveDocument.1">
                  <p:embed/>
                </p:oleObj>
              </mc:Choice>
              <mc:Fallback>
                <p:oleObj name="think-cell 幻灯片" r:id="rId2" imgW="5715" imgH="5715" progId="TCLayout.ActiveDocument.1">
                  <p:embed/>
                  <p:pic>
                    <p:nvPicPr>
                      <p:cNvPr id="0" name="对象 20" hidden="1"/>
                      <p:cNvPicPr/>
                      <p:nvPr/>
                    </p:nvPicPr>
                    <p:blipFill>
                      <a:blip r:embed="rId3"/>
                      <a:stretch>
                        <a:fillRect/>
                      </a:stretch>
                    </p:blipFill>
                    <p:spPr>
                      <a:xfrm>
                        <a:off x="2118" y="2118"/>
                        <a:ext cx="2117" cy="2117"/>
                      </a:xfrm>
                      <a:prstGeom prst="rect">
                        <a:avLst/>
                      </a:prstGeom>
                    </p:spPr>
                  </p:pic>
                </p:oleObj>
              </mc:Fallback>
            </mc:AlternateContent>
          </a:graphicData>
        </a:graphic>
      </p:graphicFrame>
      <p:sp>
        <p:nvSpPr>
          <p:cNvPr id="23" name="Rectangle 7"/>
          <p:cNvSpPr>
            <a:spLocks noChangeArrowheads="1"/>
          </p:cNvSpPr>
          <p:nvPr/>
        </p:nvSpPr>
        <p:spPr bwMode="auto">
          <a:xfrm>
            <a:off x="530461" y="906130"/>
            <a:ext cx="11661540" cy="60959"/>
          </a:xfrm>
          <a:prstGeom prst="rect">
            <a:avLst/>
          </a:prstGeom>
          <a:solidFill>
            <a:srgbClr val="264171"/>
          </a:solidFill>
          <a:ln w="9525">
            <a:noFill/>
            <a:miter lim="800000"/>
          </a:ln>
          <a:effectLst/>
        </p:spPr>
        <p:txBody>
          <a:bodyPr wrap="none" anchor="ctr"/>
          <a:lstStyle/>
          <a:p>
            <a:pPr defTabSz="1219200">
              <a:buClr>
                <a:srgbClr val="000000"/>
              </a:buClr>
              <a:defRPr/>
            </a:pPr>
            <a:endParaRPr lang="zh-CN" altLang="en-US" sz="2135" kern="0" dirty="0">
              <a:solidFill>
                <a:prstClr val="white"/>
              </a:solidFill>
              <a:latin typeface="楷体" panose="02010609060101010101" pitchFamily="49" charset="-122"/>
              <a:ea typeface="楷体_GB2312" pitchFamily="49" charset="-122"/>
              <a:cs typeface="Arial" panose="020B0604020202020204" pitchFamily="34" charset="0"/>
              <a:sym typeface="Arial" panose="020B0604020202020204"/>
            </a:endParaRPr>
          </a:p>
        </p:txBody>
      </p:sp>
      <p:sp>
        <p:nvSpPr>
          <p:cNvPr id="29" name="object 3"/>
          <p:cNvSpPr/>
          <p:nvPr/>
        </p:nvSpPr>
        <p:spPr>
          <a:xfrm>
            <a:off x="1" y="152005"/>
            <a:ext cx="530460" cy="813979"/>
          </a:xfrm>
          <a:custGeom>
            <a:avLst/>
            <a:gdLst/>
            <a:ahLst/>
            <a:cxnLst/>
            <a:rect l="l" t="t" r="r" b="b"/>
            <a:pathLst>
              <a:path w="487680" h="693419">
                <a:moveTo>
                  <a:pt x="0" y="693419"/>
                </a:moveTo>
                <a:lnTo>
                  <a:pt x="487680" y="693419"/>
                </a:lnTo>
                <a:lnTo>
                  <a:pt x="487680" y="0"/>
                </a:lnTo>
                <a:lnTo>
                  <a:pt x="0" y="0"/>
                </a:lnTo>
                <a:lnTo>
                  <a:pt x="0" y="693419"/>
                </a:lnTo>
                <a:close/>
              </a:path>
            </a:pathLst>
          </a:custGeom>
          <a:solidFill>
            <a:srgbClr val="99CEE2"/>
          </a:solidFill>
        </p:spPr>
        <p:txBody>
          <a:bodyPr wrap="square" lIns="0" tIns="0" rIns="0" bIns="0" rtlCol="0"/>
          <a:lstStyle/>
          <a:p>
            <a:pPr defTabSz="1219200">
              <a:buClr>
                <a:srgbClr val="000000"/>
              </a:buClr>
              <a:defRPr/>
            </a:pPr>
            <a:endParaRPr sz="1865" kern="0">
              <a:solidFill>
                <a:srgbClr val="000000"/>
              </a:solidFill>
              <a:latin typeface="Arial" panose="020B0604020202020204"/>
              <a:cs typeface="Arial" panose="020B0604020202020204"/>
              <a:sym typeface="Arial" panose="020B0604020202020204"/>
            </a:endParaRPr>
          </a:p>
        </p:txBody>
      </p:sp>
      <p:sp>
        <p:nvSpPr>
          <p:cNvPr id="30" name="文本框 29"/>
          <p:cNvSpPr txBox="1"/>
          <p:nvPr/>
        </p:nvSpPr>
        <p:spPr>
          <a:xfrm>
            <a:off x="515845" y="396481"/>
            <a:ext cx="11842163" cy="501650"/>
          </a:xfrm>
          <a:prstGeom prst="rect">
            <a:avLst/>
          </a:prstGeom>
          <a:noFill/>
        </p:spPr>
        <p:txBody>
          <a:bodyPr wrap="square" rtlCol="0">
            <a:spAutoFit/>
          </a:bodyPr>
          <a:lstStyle/>
          <a:p>
            <a:pPr defTabSz="1219200">
              <a:buClr>
                <a:srgbClr val="000000"/>
              </a:buClr>
              <a:defRPr/>
            </a:pPr>
            <a:r>
              <a:rPr lang="en-US" altLang="zh-CN" sz="2665" b="1" kern="0" dirty="0">
                <a:solidFill>
                  <a:srgbClr val="000000"/>
                </a:solidFill>
                <a:latin typeface="Arial" panose="020B0604020202020204"/>
                <a:cs typeface="Arial" panose="020B0604020202020204"/>
                <a:sym typeface="Arial" panose="020B0604020202020204"/>
              </a:rPr>
              <a:t>Introduction: Dividend Increase----Our expectation</a:t>
            </a:r>
            <a:endParaRPr lang="zh-CN" altLang="en-US" sz="2665" b="1" kern="0" dirty="0">
              <a:solidFill>
                <a:srgbClr val="000000"/>
              </a:solidFill>
              <a:latin typeface="Arial" panose="020B0604020202020204"/>
              <a:cs typeface="Arial" panose="020B0604020202020204"/>
              <a:sym typeface="Arial" panose="020B0604020202020204"/>
            </a:endParaRPr>
          </a:p>
        </p:txBody>
      </p:sp>
      <p:sp>
        <p:nvSpPr>
          <p:cNvPr id="20" name="object 4"/>
          <p:cNvSpPr/>
          <p:nvPr/>
        </p:nvSpPr>
        <p:spPr>
          <a:xfrm flipV="1">
            <a:off x="0" y="6326822"/>
            <a:ext cx="12192000" cy="147956"/>
          </a:xfrm>
          <a:custGeom>
            <a:avLst/>
            <a:gdLst/>
            <a:ahLst/>
            <a:cxnLst/>
            <a:rect l="l" t="t" r="r" b="b"/>
            <a:pathLst>
              <a:path w="12192000">
                <a:moveTo>
                  <a:pt x="0" y="0"/>
                </a:moveTo>
                <a:lnTo>
                  <a:pt x="12192000" y="0"/>
                </a:lnTo>
              </a:path>
            </a:pathLst>
          </a:custGeom>
          <a:ln w="9525">
            <a:solidFill>
              <a:schemeClr val="tx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2" name="object 7"/>
          <p:cNvSpPr txBox="1"/>
          <p:nvPr/>
        </p:nvSpPr>
        <p:spPr>
          <a:xfrm>
            <a:off x="2836445" y="6559754"/>
            <a:ext cx="125603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9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kumimoji="0" lang="en-US" sz="1200" b="1" i="0" u="none" strike="noStrike" kern="0" cap="none" spc="0" normalizeH="0" baseline="0" noProof="0" dirty="0">
                <a:ln>
                  <a:noFill/>
                </a:ln>
                <a:solidFill>
                  <a:schemeClr val="tx1"/>
                </a:solidFill>
                <a:effectLst/>
                <a:uLnTx/>
                <a:uFillTx/>
                <a:latin typeface="Arial Bold" panose="020B0604020202090204" charset="0"/>
                <a:cs typeface="Arial Bold" panose="020B0604020202090204" charset="0"/>
                <a:sym typeface="Arial" panose="020B0604020202020204"/>
              </a:rPr>
              <a:t>Introduction</a:t>
            </a:r>
            <a:endParaRPr kumimoji="0" lang="en-US" sz="1200" b="1" i="0" u="none" strike="noStrike" kern="0" cap="none" spc="0" normalizeH="0" baseline="0" noProof="0" dirty="0">
              <a:ln>
                <a:noFill/>
              </a:ln>
              <a:solidFill>
                <a:schemeClr val="tx1"/>
              </a:solidFill>
              <a:effectLst/>
              <a:uLnTx/>
              <a:uFillTx/>
              <a:latin typeface="Arial Bold" panose="020B0604020202090204" charset="0"/>
              <a:cs typeface="Arial Bold" panose="020B0604020202090204" charset="0"/>
              <a:sym typeface="Arial" panose="020B0604020202020204"/>
            </a:endParaRPr>
          </a:p>
        </p:txBody>
      </p:sp>
      <p:sp>
        <p:nvSpPr>
          <p:cNvPr id="3" name="object 8"/>
          <p:cNvSpPr txBox="1"/>
          <p:nvPr/>
        </p:nvSpPr>
        <p:spPr>
          <a:xfrm>
            <a:off x="7318084" y="6549909"/>
            <a:ext cx="1646220" cy="196850"/>
          </a:xfrm>
          <a:prstGeom prst="rect">
            <a:avLst/>
          </a:prstGeom>
        </p:spPr>
        <p:txBody>
          <a:bodyPr vert="horz" wrap="square" lIns="0" tIns="12700" rIns="0" bIns="0" rtlCol="0">
            <a:spAutoFit/>
          </a:bodyPr>
          <a:lstStyle/>
          <a:p>
            <a:pPr algn="l"/>
            <a:r>
              <a:rPr lang="en-US" sz="1200" b="1" kern="0" spc="-5" noProof="0" dirty="0">
                <a:ln>
                  <a:noFill/>
                </a:ln>
                <a:solidFill>
                  <a:schemeClr val="bg1">
                    <a:lumMod val="65000"/>
                  </a:schemeClr>
                </a:solidFill>
                <a:effectLst/>
                <a:uLnTx/>
                <a:uFillTx/>
                <a:latin typeface="Arial" panose="020B0604020202020204"/>
                <a:cs typeface="Arial" panose="020B0604020202020204"/>
                <a:sym typeface="+mn-ea"/>
              </a:rPr>
              <a:t>Data visualization</a:t>
            </a:r>
            <a:endParaRPr kumimoji="0" lang="en-US" sz="1200" b="1" i="0" u="none" strike="noStrike" kern="0" cap="none" spc="-5" normalizeH="0" baseline="0" noProof="0" dirty="0">
              <a:ln>
                <a:noFill/>
              </a:ln>
              <a:solidFill>
                <a:schemeClr val="bg1">
                  <a:lumMod val="65000"/>
                </a:schemeClr>
              </a:solidFill>
              <a:effectLst/>
              <a:uLnTx/>
              <a:uFillTx/>
              <a:latin typeface="Arial" panose="020B0604020202020204"/>
              <a:cs typeface="Arial" panose="020B0604020202020204"/>
              <a:sym typeface="Arial" panose="020B0604020202020204"/>
            </a:endParaRPr>
          </a:p>
        </p:txBody>
      </p:sp>
      <p:sp>
        <p:nvSpPr>
          <p:cNvPr id="31" name="object 8"/>
          <p:cNvSpPr txBox="1"/>
          <p:nvPr/>
        </p:nvSpPr>
        <p:spPr>
          <a:xfrm>
            <a:off x="4820285" y="6553200"/>
            <a:ext cx="176022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lgn="ctr">
              <a:spcBef>
                <a:spcPts val="100"/>
              </a:spcBef>
              <a:defRPr sz="900" b="1" spc="-5">
                <a:solidFill>
                  <a:srgbClr val="7E7E7E"/>
                </a:solidFill>
              </a:defRPr>
            </a:lvl1pPr>
          </a:lstStyle>
          <a:p>
            <a:pPr algn="l"/>
            <a:r>
              <a:rPr lang="en-US" sz="1200" kern="0" spc="0" noProof="0" dirty="0">
                <a:ln>
                  <a:noFill/>
                </a:ln>
                <a:solidFill>
                  <a:schemeClr val="bg1">
                    <a:lumMod val="65000"/>
                  </a:schemeClr>
                </a:solidFill>
                <a:effectLst/>
                <a:uLnTx/>
                <a:uFillTx/>
                <a:latin typeface="Arial Bold" panose="020B0604020202090204" charset="0"/>
                <a:cs typeface="Arial Bold" panose="020B0604020202090204" charset="0"/>
                <a:sym typeface="+mn-ea"/>
              </a:rPr>
              <a:t>Generate normal return</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sp>
        <p:nvSpPr>
          <p:cNvPr id="33" name="object 8"/>
          <p:cNvSpPr txBox="1"/>
          <p:nvPr/>
        </p:nvSpPr>
        <p:spPr>
          <a:xfrm>
            <a:off x="9702165" y="6559550"/>
            <a:ext cx="187706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10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rPr>
              <a:t>Conclusion &amp; Discussion</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sp>
        <p:nvSpPr>
          <p:cNvPr id="38" name="object 7"/>
          <p:cNvSpPr txBox="1"/>
          <p:nvPr/>
        </p:nvSpPr>
        <p:spPr>
          <a:xfrm>
            <a:off x="1101046" y="6559754"/>
            <a:ext cx="125603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9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lang="en-US" sz="1200" b="1" kern="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rPr>
              <a:t>Content</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grpSp>
        <p:nvGrpSpPr>
          <p:cNvPr id="41" name="组合 40"/>
          <p:cNvGrpSpPr/>
          <p:nvPr/>
        </p:nvGrpSpPr>
        <p:grpSpPr>
          <a:xfrm>
            <a:off x="1022350" y="2024380"/>
            <a:ext cx="1619885" cy="1253490"/>
            <a:chOff x="1584" y="2708"/>
            <a:chExt cx="2551" cy="1974"/>
          </a:xfrm>
        </p:grpSpPr>
        <p:sp>
          <p:nvSpPr>
            <p:cNvPr id="40" name="矩形 39"/>
            <p:cNvSpPr/>
            <p:nvPr/>
          </p:nvSpPr>
          <p:spPr>
            <a:xfrm>
              <a:off x="1584" y="2708"/>
              <a:ext cx="2551" cy="997"/>
            </a:xfrm>
            <a:prstGeom prst="rect">
              <a:avLst/>
            </a:prstGeom>
            <a:solidFill>
              <a:schemeClr val="bg2">
                <a:lumMod val="1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1880" y="3569"/>
              <a:ext cx="1960" cy="1113"/>
            </a:xfrm>
            <a:prstGeom prst="rect">
              <a:avLst/>
            </a:prstGeom>
            <a:noFill/>
          </p:spPr>
          <p:txBody>
            <a:bodyPr wrap="square" rtlCol="0">
              <a:spAutoFit/>
            </a:bodyPr>
            <a:p>
              <a:pPr algn="ctr"/>
              <a:r>
                <a:rPr lang="en-US" altLang="zh-CN" sz="4000" b="1" spc="100" dirty="0">
                  <a:solidFill>
                    <a:srgbClr val="719757"/>
                  </a:solidFill>
                  <a:latin typeface="Microsoft JhengHei" panose="020B0604030504040204" pitchFamily="34" charset="-120"/>
                  <a:ea typeface="Microsoft JhengHei" panose="020B0604030504040204" pitchFamily="34" charset="-120"/>
                </a:rPr>
                <a:t>-</a:t>
              </a:r>
              <a:endParaRPr lang="en-US" altLang="zh-CN" sz="4000" b="1" spc="100" dirty="0">
                <a:solidFill>
                  <a:srgbClr val="719757"/>
                </a:solidFill>
                <a:latin typeface="Microsoft JhengHei" panose="020B0604030504040204" pitchFamily="34" charset="-120"/>
                <a:ea typeface="Microsoft JhengHei" panose="020B0604030504040204" pitchFamily="34" charset="-120"/>
              </a:endParaRPr>
            </a:p>
          </p:txBody>
        </p:sp>
        <p:sp>
          <p:nvSpPr>
            <p:cNvPr id="14" name="文本框 13"/>
            <p:cNvSpPr txBox="1"/>
            <p:nvPr/>
          </p:nvSpPr>
          <p:spPr>
            <a:xfrm>
              <a:off x="2008" y="2844"/>
              <a:ext cx="1704" cy="725"/>
            </a:xfrm>
            <a:prstGeom prst="rect">
              <a:avLst/>
            </a:prstGeom>
            <a:noFill/>
          </p:spPr>
          <p:txBody>
            <a:bodyPr wrap="square" rtlCol="0">
              <a:spAutoFit/>
            </a:bodyPr>
            <a:p>
              <a:pPr algn="ctr"/>
              <a:r>
                <a:rPr lang="en-US" altLang="zh-CN" sz="2400" b="1" dirty="0">
                  <a:solidFill>
                    <a:prstClr val="white"/>
                  </a:solidFill>
                  <a:latin typeface="Microsoft JhengHei" panose="020B0604030504040204" pitchFamily="34" charset="-120"/>
                  <a:ea typeface="Microsoft JhengHei" panose="020B0604030504040204" pitchFamily="34" charset="-120"/>
                </a:rPr>
                <a:t>Price</a:t>
              </a:r>
              <a:endParaRPr lang="en-US" altLang="zh-CN" sz="2400" b="1" dirty="0">
                <a:solidFill>
                  <a:prstClr val="white"/>
                </a:solidFill>
                <a:latin typeface="Microsoft JhengHei" panose="020B0604030504040204" pitchFamily="34" charset="-120"/>
                <a:ea typeface="Microsoft JhengHei" panose="020B0604030504040204" pitchFamily="34" charset="-120"/>
              </a:endParaRPr>
            </a:p>
          </p:txBody>
        </p:sp>
      </p:grpSp>
      <p:grpSp>
        <p:nvGrpSpPr>
          <p:cNvPr id="55" name="组合 54"/>
          <p:cNvGrpSpPr/>
          <p:nvPr/>
        </p:nvGrpSpPr>
        <p:grpSpPr>
          <a:xfrm>
            <a:off x="3400425" y="2036445"/>
            <a:ext cx="2633980" cy="1253490"/>
            <a:chOff x="775" y="2708"/>
            <a:chExt cx="4148" cy="1974"/>
          </a:xfrm>
        </p:grpSpPr>
        <p:sp>
          <p:nvSpPr>
            <p:cNvPr id="56" name="矩形 55"/>
            <p:cNvSpPr/>
            <p:nvPr/>
          </p:nvSpPr>
          <p:spPr>
            <a:xfrm>
              <a:off x="1584" y="2708"/>
              <a:ext cx="2551" cy="997"/>
            </a:xfrm>
            <a:prstGeom prst="rect">
              <a:avLst/>
            </a:prstGeom>
            <a:solidFill>
              <a:schemeClr val="bg2">
                <a:lumMod val="1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文本框 56"/>
            <p:cNvSpPr txBox="1"/>
            <p:nvPr/>
          </p:nvSpPr>
          <p:spPr>
            <a:xfrm>
              <a:off x="1880" y="3569"/>
              <a:ext cx="1960" cy="1113"/>
            </a:xfrm>
            <a:prstGeom prst="rect">
              <a:avLst/>
            </a:prstGeom>
            <a:noFill/>
          </p:spPr>
          <p:txBody>
            <a:bodyPr wrap="square" rtlCol="0">
              <a:spAutoFit/>
            </a:bodyPr>
            <a:p>
              <a:pPr algn="ctr"/>
              <a:r>
                <a:rPr lang="en-US" altLang="zh-CN" sz="4000" b="1" spc="100" dirty="0">
                  <a:solidFill>
                    <a:srgbClr val="719757"/>
                  </a:solidFill>
                  <a:latin typeface="Microsoft JhengHei" panose="020B0604030504040204" pitchFamily="34" charset="-120"/>
                  <a:ea typeface="Microsoft JhengHei" panose="020B0604030504040204" pitchFamily="34" charset="-120"/>
                </a:rPr>
                <a:t>-</a:t>
              </a:r>
              <a:endParaRPr lang="en-US" altLang="zh-CN" sz="4000" b="1" spc="100" dirty="0">
                <a:solidFill>
                  <a:srgbClr val="719757"/>
                </a:solidFill>
                <a:latin typeface="Microsoft JhengHei" panose="020B0604030504040204" pitchFamily="34" charset="-120"/>
                <a:ea typeface="Microsoft JhengHei" panose="020B0604030504040204" pitchFamily="34" charset="-120"/>
              </a:endParaRPr>
            </a:p>
          </p:txBody>
        </p:sp>
        <p:sp>
          <p:nvSpPr>
            <p:cNvPr id="58" name="文本框 57"/>
            <p:cNvSpPr txBox="1"/>
            <p:nvPr/>
          </p:nvSpPr>
          <p:spPr>
            <a:xfrm>
              <a:off x="775" y="2844"/>
              <a:ext cx="4148" cy="725"/>
            </a:xfrm>
            <a:prstGeom prst="rect">
              <a:avLst/>
            </a:prstGeom>
            <a:noFill/>
          </p:spPr>
          <p:txBody>
            <a:bodyPr wrap="square" rtlCol="0">
              <a:spAutoFit/>
            </a:bodyPr>
            <a:p>
              <a:pPr algn="ctr"/>
              <a:r>
                <a:rPr lang="en-US" altLang="zh-CN" sz="2400" b="1" dirty="0">
                  <a:solidFill>
                    <a:prstClr val="white"/>
                  </a:solidFill>
                  <a:latin typeface="Microsoft JhengHei" panose="020B0604030504040204" pitchFamily="34" charset="-120"/>
                  <a:ea typeface="Microsoft JhengHei" panose="020B0604030504040204" pitchFamily="34" charset="-120"/>
                </a:rPr>
                <a:t>Cash Flow</a:t>
              </a:r>
              <a:endParaRPr lang="en-US" altLang="zh-CN" sz="2400" b="1" dirty="0">
                <a:solidFill>
                  <a:prstClr val="white"/>
                </a:solidFill>
                <a:latin typeface="Microsoft JhengHei" panose="020B0604030504040204" pitchFamily="34" charset="-120"/>
                <a:ea typeface="Microsoft JhengHei" panose="020B0604030504040204" pitchFamily="34" charset="-120"/>
              </a:endParaRPr>
            </a:p>
          </p:txBody>
        </p:sp>
      </p:grpSp>
      <p:grpSp>
        <p:nvGrpSpPr>
          <p:cNvPr id="59" name="组合 58"/>
          <p:cNvGrpSpPr/>
          <p:nvPr/>
        </p:nvGrpSpPr>
        <p:grpSpPr>
          <a:xfrm>
            <a:off x="6330315" y="1993900"/>
            <a:ext cx="2633980" cy="1283970"/>
            <a:chOff x="786" y="2660"/>
            <a:chExt cx="4148" cy="2022"/>
          </a:xfrm>
        </p:grpSpPr>
        <p:sp>
          <p:nvSpPr>
            <p:cNvPr id="60" name="矩形 59"/>
            <p:cNvSpPr/>
            <p:nvPr/>
          </p:nvSpPr>
          <p:spPr>
            <a:xfrm>
              <a:off x="1584" y="2708"/>
              <a:ext cx="2551" cy="997"/>
            </a:xfrm>
            <a:prstGeom prst="rect">
              <a:avLst/>
            </a:prstGeom>
            <a:solidFill>
              <a:schemeClr val="bg2">
                <a:lumMod val="1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文本框 60"/>
            <p:cNvSpPr txBox="1"/>
            <p:nvPr/>
          </p:nvSpPr>
          <p:spPr>
            <a:xfrm>
              <a:off x="1880" y="3569"/>
              <a:ext cx="1960" cy="1113"/>
            </a:xfrm>
            <a:prstGeom prst="rect">
              <a:avLst/>
            </a:prstGeom>
            <a:noFill/>
          </p:spPr>
          <p:txBody>
            <a:bodyPr wrap="square" rtlCol="0">
              <a:spAutoFit/>
            </a:bodyPr>
            <a:p>
              <a:pPr algn="ctr"/>
              <a:r>
                <a:rPr lang="en-US" altLang="zh-CN" sz="4000" b="1" spc="100" dirty="0">
                  <a:solidFill>
                    <a:srgbClr val="719757"/>
                  </a:solidFill>
                  <a:latin typeface="Microsoft JhengHei" panose="020B0604030504040204" pitchFamily="34" charset="-120"/>
                  <a:ea typeface="Microsoft JhengHei" panose="020B0604030504040204" pitchFamily="34" charset="-120"/>
                </a:rPr>
                <a:t>-</a:t>
              </a:r>
              <a:endParaRPr lang="en-US" altLang="zh-CN" sz="4000" b="1" spc="100" dirty="0">
                <a:solidFill>
                  <a:srgbClr val="719757"/>
                </a:solidFill>
                <a:latin typeface="Microsoft JhengHei" panose="020B0604030504040204" pitchFamily="34" charset="-120"/>
                <a:ea typeface="Microsoft JhengHei" panose="020B0604030504040204" pitchFamily="34" charset="-120"/>
              </a:endParaRPr>
            </a:p>
          </p:txBody>
        </p:sp>
        <p:sp>
          <p:nvSpPr>
            <p:cNvPr id="62" name="文本框 61"/>
            <p:cNvSpPr txBox="1"/>
            <p:nvPr/>
          </p:nvSpPr>
          <p:spPr>
            <a:xfrm>
              <a:off x="786" y="2660"/>
              <a:ext cx="4148" cy="1113"/>
            </a:xfrm>
            <a:prstGeom prst="rect">
              <a:avLst/>
            </a:prstGeom>
            <a:noFill/>
          </p:spPr>
          <p:txBody>
            <a:bodyPr wrap="square" rtlCol="0">
              <a:spAutoFit/>
            </a:bodyPr>
            <a:p>
              <a:pPr algn="ctr"/>
              <a:r>
                <a:rPr lang="en-US" altLang="zh-CN" sz="2000" b="1" dirty="0">
                  <a:solidFill>
                    <a:prstClr val="white"/>
                  </a:solidFill>
                  <a:latin typeface="Microsoft JhengHei" panose="020B0604030504040204" pitchFamily="34" charset="-120"/>
                  <a:ea typeface="Microsoft JhengHei" panose="020B0604030504040204" pitchFamily="34" charset="-120"/>
                </a:rPr>
                <a:t>Systematic </a:t>
              </a:r>
              <a:endParaRPr lang="en-US" altLang="zh-CN" sz="2000" b="1" dirty="0">
                <a:solidFill>
                  <a:prstClr val="white"/>
                </a:solidFill>
                <a:latin typeface="Microsoft JhengHei" panose="020B0604030504040204" pitchFamily="34" charset="-120"/>
                <a:ea typeface="Microsoft JhengHei" panose="020B0604030504040204" pitchFamily="34" charset="-120"/>
              </a:endParaRPr>
            </a:p>
            <a:p>
              <a:pPr algn="ctr"/>
              <a:r>
                <a:rPr lang="en-US" altLang="zh-CN" sz="2000" b="1" dirty="0">
                  <a:solidFill>
                    <a:prstClr val="white"/>
                  </a:solidFill>
                  <a:latin typeface="Microsoft JhengHei" panose="020B0604030504040204" pitchFamily="34" charset="-120"/>
                  <a:ea typeface="Microsoft JhengHei" panose="020B0604030504040204" pitchFamily="34" charset="-120"/>
                </a:rPr>
                <a:t>Risk</a:t>
              </a:r>
              <a:endParaRPr lang="en-US" altLang="zh-CN" sz="2000" b="1" dirty="0">
                <a:solidFill>
                  <a:prstClr val="white"/>
                </a:solidFill>
                <a:latin typeface="Microsoft JhengHei" panose="020B0604030504040204" pitchFamily="34" charset="-120"/>
                <a:ea typeface="Microsoft JhengHei" panose="020B0604030504040204" pitchFamily="34" charset="-120"/>
              </a:endParaRPr>
            </a:p>
          </p:txBody>
        </p:sp>
      </p:grpSp>
      <p:grpSp>
        <p:nvGrpSpPr>
          <p:cNvPr id="63" name="组合 62"/>
          <p:cNvGrpSpPr/>
          <p:nvPr/>
        </p:nvGrpSpPr>
        <p:grpSpPr>
          <a:xfrm>
            <a:off x="9076690" y="1998345"/>
            <a:ext cx="2633980" cy="1253490"/>
            <a:chOff x="775" y="2708"/>
            <a:chExt cx="4148" cy="1974"/>
          </a:xfrm>
        </p:grpSpPr>
        <p:sp>
          <p:nvSpPr>
            <p:cNvPr id="64" name="矩形 63"/>
            <p:cNvSpPr/>
            <p:nvPr/>
          </p:nvSpPr>
          <p:spPr>
            <a:xfrm>
              <a:off x="1584" y="2708"/>
              <a:ext cx="2551" cy="997"/>
            </a:xfrm>
            <a:prstGeom prst="rect">
              <a:avLst/>
            </a:prstGeom>
            <a:solidFill>
              <a:schemeClr val="bg2">
                <a:lumMod val="1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文本框 64"/>
            <p:cNvSpPr txBox="1"/>
            <p:nvPr/>
          </p:nvSpPr>
          <p:spPr>
            <a:xfrm>
              <a:off x="1880" y="3569"/>
              <a:ext cx="1960" cy="1113"/>
            </a:xfrm>
            <a:prstGeom prst="rect">
              <a:avLst/>
            </a:prstGeom>
            <a:noFill/>
          </p:spPr>
          <p:txBody>
            <a:bodyPr wrap="square" rtlCol="0">
              <a:spAutoFit/>
            </a:bodyPr>
            <a:p>
              <a:pPr algn="ctr"/>
              <a:r>
                <a:rPr lang="en-US" altLang="zh-CN" sz="4000" b="1" spc="100" dirty="0">
                  <a:solidFill>
                    <a:srgbClr val="719757"/>
                  </a:solidFill>
                  <a:latin typeface="Microsoft JhengHei" panose="020B0604030504040204" pitchFamily="34" charset="-120"/>
                  <a:ea typeface="Microsoft JhengHei" panose="020B0604030504040204" pitchFamily="34" charset="-120"/>
                </a:rPr>
                <a:t>+</a:t>
              </a:r>
              <a:endParaRPr lang="en-US" altLang="zh-CN" sz="4000" b="1" spc="100" dirty="0">
                <a:solidFill>
                  <a:srgbClr val="719757"/>
                </a:solidFill>
                <a:latin typeface="Microsoft JhengHei" panose="020B0604030504040204" pitchFamily="34" charset="-120"/>
                <a:ea typeface="Microsoft JhengHei" panose="020B0604030504040204" pitchFamily="34" charset="-120"/>
              </a:endParaRPr>
            </a:p>
          </p:txBody>
        </p:sp>
        <p:sp>
          <p:nvSpPr>
            <p:cNvPr id="66" name="文本框 65"/>
            <p:cNvSpPr txBox="1"/>
            <p:nvPr/>
          </p:nvSpPr>
          <p:spPr>
            <a:xfrm>
              <a:off x="775" y="2844"/>
              <a:ext cx="4148" cy="677"/>
            </a:xfrm>
            <a:prstGeom prst="rect">
              <a:avLst/>
            </a:prstGeom>
            <a:noFill/>
          </p:spPr>
          <p:txBody>
            <a:bodyPr wrap="square" rtlCol="0">
              <a:spAutoFit/>
            </a:bodyPr>
            <a:p>
              <a:pPr algn="ctr"/>
              <a:r>
                <a:rPr lang="en-US" altLang="zh-CN" sz="2200" b="1" dirty="0">
                  <a:solidFill>
                    <a:prstClr val="white"/>
                  </a:solidFill>
                  <a:latin typeface="Microsoft JhengHei" panose="020B0604030504040204" pitchFamily="34" charset="-120"/>
                  <a:ea typeface="Microsoft JhengHei" panose="020B0604030504040204" pitchFamily="34" charset="-120"/>
                </a:rPr>
                <a:t>Confidence</a:t>
              </a:r>
              <a:endParaRPr lang="en-US" altLang="zh-CN" sz="2200" b="1" dirty="0">
                <a:solidFill>
                  <a:prstClr val="white"/>
                </a:solidFill>
                <a:latin typeface="Microsoft JhengHei" panose="020B0604030504040204" pitchFamily="34" charset="-120"/>
                <a:ea typeface="Microsoft JhengHei" panose="020B0604030504040204" pitchFamily="34" charset="-120"/>
              </a:endParaRPr>
            </a:p>
          </p:txBody>
        </p:sp>
      </p:grpSp>
      <p:sp>
        <p:nvSpPr>
          <p:cNvPr id="67" name="object 11"/>
          <p:cNvSpPr txBox="1"/>
          <p:nvPr/>
        </p:nvSpPr>
        <p:spPr>
          <a:xfrm>
            <a:off x="294301" y="1227152"/>
            <a:ext cx="4462284" cy="384810"/>
          </a:xfrm>
          <a:prstGeom prst="rect">
            <a:avLst/>
          </a:prstGeom>
        </p:spPr>
        <p:txBody>
          <a:bodyPr vert="horz" wrap="square" lIns="0" tIns="16087" rIns="0" bIns="0" rtlCol="0">
            <a:spAutoFit/>
          </a:bodyPr>
          <a:p>
            <a:pPr marL="17145" defTabSz="1219200">
              <a:spcBef>
                <a:spcPts val="125"/>
              </a:spcBef>
              <a:buClr>
                <a:srgbClr val="000000"/>
              </a:buClr>
              <a:defRPr/>
            </a:pPr>
            <a:r>
              <a:rPr lang="en-US" sz="2400" b="1" kern="0" spc="13" dirty="0">
                <a:solidFill>
                  <a:srgbClr val="13588E"/>
                </a:solidFill>
                <a:latin typeface="Arial" panose="020B0604020202020204" pitchFamily="34" charset="0"/>
                <a:cs typeface="Arial" panose="020B0604020202020204" pitchFamily="34" charset="0"/>
                <a:sym typeface="Arial" panose="020B0604020202020204"/>
              </a:rPr>
              <a:t>Short-term Reaction</a:t>
            </a:r>
            <a:endParaRPr lang="en-US" sz="2400" b="1" kern="0" spc="13" dirty="0">
              <a:solidFill>
                <a:srgbClr val="13588E"/>
              </a:solidFill>
              <a:latin typeface="Arial" panose="020B0604020202020204" pitchFamily="34" charset="0"/>
              <a:cs typeface="Arial" panose="020B0604020202020204" pitchFamily="34" charset="0"/>
              <a:sym typeface="Arial" panose="020B0604020202020204"/>
            </a:endParaRPr>
          </a:p>
        </p:txBody>
      </p:sp>
      <p:grpSp>
        <p:nvGrpSpPr>
          <p:cNvPr id="68" name="组合 67"/>
          <p:cNvGrpSpPr/>
          <p:nvPr/>
        </p:nvGrpSpPr>
        <p:grpSpPr>
          <a:xfrm>
            <a:off x="1087120" y="4631055"/>
            <a:ext cx="1619885" cy="1253490"/>
            <a:chOff x="1584" y="2708"/>
            <a:chExt cx="2551" cy="1974"/>
          </a:xfrm>
        </p:grpSpPr>
        <p:sp>
          <p:nvSpPr>
            <p:cNvPr id="69" name="矩形 68"/>
            <p:cNvSpPr/>
            <p:nvPr/>
          </p:nvSpPr>
          <p:spPr>
            <a:xfrm>
              <a:off x="1584" y="2708"/>
              <a:ext cx="2551" cy="997"/>
            </a:xfrm>
            <a:prstGeom prst="rect">
              <a:avLst/>
            </a:prstGeom>
            <a:solidFill>
              <a:schemeClr val="bg2">
                <a:lumMod val="1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文本框 69"/>
            <p:cNvSpPr txBox="1"/>
            <p:nvPr/>
          </p:nvSpPr>
          <p:spPr>
            <a:xfrm>
              <a:off x="1880" y="3569"/>
              <a:ext cx="1960" cy="1113"/>
            </a:xfrm>
            <a:prstGeom prst="rect">
              <a:avLst/>
            </a:prstGeom>
            <a:noFill/>
          </p:spPr>
          <p:txBody>
            <a:bodyPr wrap="square" rtlCol="0">
              <a:spAutoFit/>
            </a:bodyPr>
            <a:p>
              <a:pPr algn="ctr"/>
              <a:r>
                <a:rPr lang="en-US" altLang="zh-CN" sz="4000" b="1" spc="100" dirty="0">
                  <a:solidFill>
                    <a:srgbClr val="719757"/>
                  </a:solidFill>
                  <a:latin typeface="Microsoft JhengHei" panose="020B0604030504040204" pitchFamily="34" charset="-120"/>
                  <a:ea typeface="Microsoft JhengHei" panose="020B0604030504040204" pitchFamily="34" charset="-120"/>
                </a:rPr>
                <a:t>+</a:t>
              </a:r>
              <a:endParaRPr lang="en-US" altLang="zh-CN" sz="4000" b="1" spc="100" dirty="0">
                <a:solidFill>
                  <a:srgbClr val="719757"/>
                </a:solidFill>
                <a:latin typeface="Microsoft JhengHei" panose="020B0604030504040204" pitchFamily="34" charset="-120"/>
                <a:ea typeface="Microsoft JhengHei" panose="020B0604030504040204" pitchFamily="34" charset="-120"/>
              </a:endParaRPr>
            </a:p>
          </p:txBody>
        </p:sp>
        <p:sp>
          <p:nvSpPr>
            <p:cNvPr id="71" name="文本框 70"/>
            <p:cNvSpPr txBox="1"/>
            <p:nvPr/>
          </p:nvSpPr>
          <p:spPr>
            <a:xfrm>
              <a:off x="2008" y="2844"/>
              <a:ext cx="1704" cy="725"/>
            </a:xfrm>
            <a:prstGeom prst="rect">
              <a:avLst/>
            </a:prstGeom>
            <a:noFill/>
          </p:spPr>
          <p:txBody>
            <a:bodyPr wrap="square" rtlCol="0">
              <a:spAutoFit/>
            </a:bodyPr>
            <a:p>
              <a:pPr algn="ctr"/>
              <a:r>
                <a:rPr lang="en-US" altLang="zh-CN" sz="2400" b="1" dirty="0">
                  <a:solidFill>
                    <a:prstClr val="white"/>
                  </a:solidFill>
                  <a:latin typeface="Microsoft JhengHei" panose="020B0604030504040204" pitchFamily="34" charset="-120"/>
                  <a:ea typeface="Microsoft JhengHei" panose="020B0604030504040204" pitchFamily="34" charset="-120"/>
                </a:rPr>
                <a:t>Price</a:t>
              </a:r>
              <a:endParaRPr lang="en-US" altLang="zh-CN" sz="2400" b="1" dirty="0">
                <a:solidFill>
                  <a:prstClr val="white"/>
                </a:solidFill>
                <a:latin typeface="Microsoft JhengHei" panose="020B0604030504040204" pitchFamily="34" charset="-120"/>
                <a:ea typeface="Microsoft JhengHei" panose="020B0604030504040204" pitchFamily="34" charset="-120"/>
              </a:endParaRPr>
            </a:p>
          </p:txBody>
        </p:sp>
      </p:grpSp>
      <p:grpSp>
        <p:nvGrpSpPr>
          <p:cNvPr id="72" name="组合 71"/>
          <p:cNvGrpSpPr/>
          <p:nvPr/>
        </p:nvGrpSpPr>
        <p:grpSpPr>
          <a:xfrm>
            <a:off x="3465195" y="4643120"/>
            <a:ext cx="2633980" cy="1253490"/>
            <a:chOff x="775" y="2708"/>
            <a:chExt cx="4148" cy="1974"/>
          </a:xfrm>
        </p:grpSpPr>
        <p:sp>
          <p:nvSpPr>
            <p:cNvPr id="73" name="矩形 72"/>
            <p:cNvSpPr/>
            <p:nvPr/>
          </p:nvSpPr>
          <p:spPr>
            <a:xfrm>
              <a:off x="1584" y="2708"/>
              <a:ext cx="2551" cy="997"/>
            </a:xfrm>
            <a:prstGeom prst="rect">
              <a:avLst/>
            </a:prstGeom>
            <a:solidFill>
              <a:schemeClr val="bg2">
                <a:lumMod val="1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文本框 73"/>
            <p:cNvSpPr txBox="1"/>
            <p:nvPr/>
          </p:nvSpPr>
          <p:spPr>
            <a:xfrm>
              <a:off x="1880" y="3569"/>
              <a:ext cx="1960" cy="1113"/>
            </a:xfrm>
            <a:prstGeom prst="rect">
              <a:avLst/>
            </a:prstGeom>
            <a:noFill/>
          </p:spPr>
          <p:txBody>
            <a:bodyPr wrap="square" rtlCol="0">
              <a:spAutoFit/>
            </a:bodyPr>
            <a:p>
              <a:pPr algn="ctr"/>
              <a:r>
                <a:rPr lang="en-US" altLang="zh-CN" sz="4000" b="1" spc="100" dirty="0">
                  <a:solidFill>
                    <a:srgbClr val="719757"/>
                  </a:solidFill>
                  <a:latin typeface="Microsoft JhengHei" panose="020B0604030504040204" pitchFamily="34" charset="-120"/>
                  <a:ea typeface="Microsoft JhengHei" panose="020B0604030504040204" pitchFamily="34" charset="-120"/>
                </a:rPr>
                <a:t>+</a:t>
              </a:r>
              <a:endParaRPr lang="en-US" altLang="zh-CN" sz="4000" b="1" spc="100" dirty="0">
                <a:solidFill>
                  <a:srgbClr val="719757"/>
                </a:solidFill>
                <a:latin typeface="Microsoft JhengHei" panose="020B0604030504040204" pitchFamily="34" charset="-120"/>
                <a:ea typeface="Microsoft JhengHei" panose="020B0604030504040204" pitchFamily="34" charset="-120"/>
              </a:endParaRPr>
            </a:p>
          </p:txBody>
        </p:sp>
        <p:sp>
          <p:nvSpPr>
            <p:cNvPr id="75" name="文本框 74"/>
            <p:cNvSpPr txBox="1"/>
            <p:nvPr/>
          </p:nvSpPr>
          <p:spPr>
            <a:xfrm>
              <a:off x="775" y="2844"/>
              <a:ext cx="4148" cy="725"/>
            </a:xfrm>
            <a:prstGeom prst="rect">
              <a:avLst/>
            </a:prstGeom>
            <a:noFill/>
          </p:spPr>
          <p:txBody>
            <a:bodyPr wrap="square" rtlCol="0">
              <a:spAutoFit/>
            </a:bodyPr>
            <a:p>
              <a:pPr algn="ctr"/>
              <a:r>
                <a:rPr lang="en-US" altLang="zh-CN" sz="2400" b="1" dirty="0">
                  <a:solidFill>
                    <a:prstClr val="white"/>
                  </a:solidFill>
                  <a:latin typeface="Microsoft JhengHei" panose="020B0604030504040204" pitchFamily="34" charset="-120"/>
                  <a:ea typeface="Microsoft JhengHei" panose="020B0604030504040204" pitchFamily="34" charset="-120"/>
                </a:rPr>
                <a:t>Cash Flow</a:t>
              </a:r>
              <a:endParaRPr lang="en-US" altLang="zh-CN" sz="2400" b="1" dirty="0">
                <a:solidFill>
                  <a:prstClr val="white"/>
                </a:solidFill>
                <a:latin typeface="Microsoft JhengHei" panose="020B0604030504040204" pitchFamily="34" charset="-120"/>
                <a:ea typeface="Microsoft JhengHei" panose="020B0604030504040204" pitchFamily="34" charset="-120"/>
              </a:endParaRPr>
            </a:p>
          </p:txBody>
        </p:sp>
      </p:grpSp>
      <p:grpSp>
        <p:nvGrpSpPr>
          <p:cNvPr id="76" name="组合 75"/>
          <p:cNvGrpSpPr/>
          <p:nvPr/>
        </p:nvGrpSpPr>
        <p:grpSpPr>
          <a:xfrm>
            <a:off x="6395085" y="4600575"/>
            <a:ext cx="2633980" cy="1283970"/>
            <a:chOff x="786" y="2660"/>
            <a:chExt cx="4148" cy="2022"/>
          </a:xfrm>
        </p:grpSpPr>
        <p:sp>
          <p:nvSpPr>
            <p:cNvPr id="77" name="矩形 76"/>
            <p:cNvSpPr/>
            <p:nvPr/>
          </p:nvSpPr>
          <p:spPr>
            <a:xfrm>
              <a:off x="1584" y="2708"/>
              <a:ext cx="2551" cy="997"/>
            </a:xfrm>
            <a:prstGeom prst="rect">
              <a:avLst/>
            </a:prstGeom>
            <a:solidFill>
              <a:schemeClr val="bg2">
                <a:lumMod val="1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8" name="文本框 77"/>
            <p:cNvSpPr txBox="1"/>
            <p:nvPr/>
          </p:nvSpPr>
          <p:spPr>
            <a:xfrm>
              <a:off x="1880" y="3569"/>
              <a:ext cx="1960" cy="1113"/>
            </a:xfrm>
            <a:prstGeom prst="rect">
              <a:avLst/>
            </a:prstGeom>
            <a:noFill/>
          </p:spPr>
          <p:txBody>
            <a:bodyPr wrap="square" rtlCol="0">
              <a:spAutoFit/>
            </a:bodyPr>
            <a:p>
              <a:pPr algn="ctr"/>
              <a:r>
                <a:rPr lang="en-US" altLang="zh-CN" sz="4000" b="1" spc="100" dirty="0">
                  <a:solidFill>
                    <a:srgbClr val="719757"/>
                  </a:solidFill>
                  <a:latin typeface="Microsoft JhengHei" panose="020B0604030504040204" pitchFamily="34" charset="-120"/>
                  <a:ea typeface="Microsoft JhengHei" panose="020B0604030504040204" pitchFamily="34" charset="-120"/>
                </a:rPr>
                <a:t>-</a:t>
              </a:r>
              <a:endParaRPr lang="en-US" altLang="zh-CN" sz="4000" b="1" spc="100" dirty="0">
                <a:solidFill>
                  <a:srgbClr val="719757"/>
                </a:solidFill>
                <a:latin typeface="Microsoft JhengHei" panose="020B0604030504040204" pitchFamily="34" charset="-120"/>
                <a:ea typeface="Microsoft JhengHei" panose="020B0604030504040204" pitchFamily="34" charset="-120"/>
              </a:endParaRPr>
            </a:p>
          </p:txBody>
        </p:sp>
        <p:sp>
          <p:nvSpPr>
            <p:cNvPr id="79" name="文本框 78"/>
            <p:cNvSpPr txBox="1"/>
            <p:nvPr/>
          </p:nvSpPr>
          <p:spPr>
            <a:xfrm>
              <a:off x="786" y="2660"/>
              <a:ext cx="4148" cy="1113"/>
            </a:xfrm>
            <a:prstGeom prst="rect">
              <a:avLst/>
            </a:prstGeom>
            <a:noFill/>
          </p:spPr>
          <p:txBody>
            <a:bodyPr wrap="square" rtlCol="0">
              <a:spAutoFit/>
            </a:bodyPr>
            <a:p>
              <a:pPr algn="ctr"/>
              <a:r>
                <a:rPr lang="en-US" altLang="zh-CN" sz="2000" b="1" dirty="0">
                  <a:solidFill>
                    <a:prstClr val="white"/>
                  </a:solidFill>
                  <a:latin typeface="Microsoft JhengHei" panose="020B0604030504040204" pitchFamily="34" charset="-120"/>
                  <a:ea typeface="Microsoft JhengHei" panose="020B0604030504040204" pitchFamily="34" charset="-120"/>
                </a:rPr>
                <a:t>Systematic </a:t>
              </a:r>
              <a:endParaRPr lang="en-US" altLang="zh-CN" sz="2000" b="1" dirty="0">
                <a:solidFill>
                  <a:prstClr val="white"/>
                </a:solidFill>
                <a:latin typeface="Microsoft JhengHei" panose="020B0604030504040204" pitchFamily="34" charset="-120"/>
                <a:ea typeface="Microsoft JhengHei" panose="020B0604030504040204" pitchFamily="34" charset="-120"/>
              </a:endParaRPr>
            </a:p>
            <a:p>
              <a:pPr algn="ctr"/>
              <a:r>
                <a:rPr lang="en-US" altLang="zh-CN" sz="2000" b="1" dirty="0">
                  <a:solidFill>
                    <a:prstClr val="white"/>
                  </a:solidFill>
                  <a:latin typeface="Microsoft JhengHei" panose="020B0604030504040204" pitchFamily="34" charset="-120"/>
                  <a:ea typeface="Microsoft JhengHei" panose="020B0604030504040204" pitchFamily="34" charset="-120"/>
                </a:rPr>
                <a:t>Risk</a:t>
              </a:r>
              <a:endParaRPr lang="en-US" altLang="zh-CN" sz="2000" b="1" dirty="0">
                <a:solidFill>
                  <a:prstClr val="white"/>
                </a:solidFill>
                <a:latin typeface="Microsoft JhengHei" panose="020B0604030504040204" pitchFamily="34" charset="-120"/>
                <a:ea typeface="Microsoft JhengHei" panose="020B0604030504040204" pitchFamily="34" charset="-120"/>
              </a:endParaRPr>
            </a:p>
          </p:txBody>
        </p:sp>
      </p:grpSp>
      <p:grpSp>
        <p:nvGrpSpPr>
          <p:cNvPr id="80" name="组合 79"/>
          <p:cNvGrpSpPr/>
          <p:nvPr/>
        </p:nvGrpSpPr>
        <p:grpSpPr>
          <a:xfrm>
            <a:off x="9141460" y="4605020"/>
            <a:ext cx="2633980" cy="1253490"/>
            <a:chOff x="775" y="2708"/>
            <a:chExt cx="4148" cy="1974"/>
          </a:xfrm>
        </p:grpSpPr>
        <p:sp>
          <p:nvSpPr>
            <p:cNvPr id="81" name="矩形 80"/>
            <p:cNvSpPr/>
            <p:nvPr/>
          </p:nvSpPr>
          <p:spPr>
            <a:xfrm>
              <a:off x="1584" y="2708"/>
              <a:ext cx="2551" cy="997"/>
            </a:xfrm>
            <a:prstGeom prst="rect">
              <a:avLst/>
            </a:prstGeom>
            <a:solidFill>
              <a:schemeClr val="bg2">
                <a:lumMod val="1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2" name="文本框 81"/>
            <p:cNvSpPr txBox="1"/>
            <p:nvPr/>
          </p:nvSpPr>
          <p:spPr>
            <a:xfrm>
              <a:off x="1880" y="3569"/>
              <a:ext cx="1960" cy="1113"/>
            </a:xfrm>
            <a:prstGeom prst="rect">
              <a:avLst/>
            </a:prstGeom>
            <a:noFill/>
          </p:spPr>
          <p:txBody>
            <a:bodyPr wrap="square" rtlCol="0">
              <a:spAutoFit/>
            </a:bodyPr>
            <a:p>
              <a:pPr algn="ctr"/>
              <a:r>
                <a:rPr lang="en-US" altLang="zh-CN" sz="4000" b="1" spc="100" dirty="0">
                  <a:solidFill>
                    <a:srgbClr val="719757"/>
                  </a:solidFill>
                  <a:latin typeface="Microsoft JhengHei" panose="020B0604030504040204" pitchFamily="34" charset="-120"/>
                  <a:ea typeface="Microsoft JhengHei" panose="020B0604030504040204" pitchFamily="34" charset="-120"/>
                </a:rPr>
                <a:t>+</a:t>
              </a:r>
              <a:endParaRPr lang="en-US" altLang="zh-CN" sz="4000" b="1" spc="100" dirty="0">
                <a:solidFill>
                  <a:srgbClr val="719757"/>
                </a:solidFill>
                <a:latin typeface="Microsoft JhengHei" panose="020B0604030504040204" pitchFamily="34" charset="-120"/>
                <a:ea typeface="Microsoft JhengHei" panose="020B0604030504040204" pitchFamily="34" charset="-120"/>
              </a:endParaRPr>
            </a:p>
          </p:txBody>
        </p:sp>
        <p:sp>
          <p:nvSpPr>
            <p:cNvPr id="83" name="文本框 82"/>
            <p:cNvSpPr txBox="1"/>
            <p:nvPr/>
          </p:nvSpPr>
          <p:spPr>
            <a:xfrm>
              <a:off x="775" y="2844"/>
              <a:ext cx="4148" cy="677"/>
            </a:xfrm>
            <a:prstGeom prst="rect">
              <a:avLst/>
            </a:prstGeom>
            <a:noFill/>
          </p:spPr>
          <p:txBody>
            <a:bodyPr wrap="square" rtlCol="0">
              <a:spAutoFit/>
            </a:bodyPr>
            <a:p>
              <a:pPr algn="ctr"/>
              <a:r>
                <a:rPr lang="en-US" altLang="zh-CN" sz="2200" b="1" dirty="0">
                  <a:solidFill>
                    <a:prstClr val="white"/>
                  </a:solidFill>
                  <a:latin typeface="Microsoft JhengHei" panose="020B0604030504040204" pitchFamily="34" charset="-120"/>
                  <a:ea typeface="Microsoft JhengHei" panose="020B0604030504040204" pitchFamily="34" charset="-120"/>
                </a:rPr>
                <a:t>Confidence</a:t>
              </a:r>
              <a:endParaRPr lang="en-US" altLang="zh-CN" sz="2200" b="1" dirty="0">
                <a:solidFill>
                  <a:prstClr val="white"/>
                </a:solidFill>
                <a:latin typeface="Microsoft JhengHei" panose="020B0604030504040204" pitchFamily="34" charset="-120"/>
                <a:ea typeface="Microsoft JhengHei" panose="020B0604030504040204" pitchFamily="34" charset="-120"/>
              </a:endParaRPr>
            </a:p>
          </p:txBody>
        </p:sp>
      </p:grpSp>
      <p:sp>
        <p:nvSpPr>
          <p:cNvPr id="84" name="object 11"/>
          <p:cNvSpPr txBox="1"/>
          <p:nvPr/>
        </p:nvSpPr>
        <p:spPr>
          <a:xfrm>
            <a:off x="359071" y="3833827"/>
            <a:ext cx="4462284" cy="384810"/>
          </a:xfrm>
          <a:prstGeom prst="rect">
            <a:avLst/>
          </a:prstGeom>
        </p:spPr>
        <p:txBody>
          <a:bodyPr vert="horz" wrap="square" lIns="0" tIns="16087" rIns="0" bIns="0" rtlCol="0">
            <a:spAutoFit/>
          </a:bodyPr>
          <a:p>
            <a:pPr marL="17145" defTabSz="1219200">
              <a:spcBef>
                <a:spcPts val="125"/>
              </a:spcBef>
              <a:buClr>
                <a:srgbClr val="000000"/>
              </a:buClr>
              <a:defRPr/>
            </a:pPr>
            <a:r>
              <a:rPr lang="en-US" sz="2400" b="1" kern="0" spc="13" dirty="0">
                <a:solidFill>
                  <a:srgbClr val="13588E"/>
                </a:solidFill>
                <a:latin typeface="Arial" panose="020B0604020202020204" pitchFamily="34" charset="0"/>
                <a:cs typeface="Arial" panose="020B0604020202020204" pitchFamily="34" charset="0"/>
                <a:sym typeface="Arial" panose="020B0604020202020204"/>
              </a:rPr>
              <a:t>Long-term Reaction</a:t>
            </a:r>
            <a:endParaRPr lang="en-US" sz="2400" b="1" kern="0" spc="13" dirty="0">
              <a:solidFill>
                <a:srgbClr val="13588E"/>
              </a:solidFill>
              <a:latin typeface="Arial" panose="020B0604020202020204" pitchFamily="34" charset="0"/>
              <a:cs typeface="Arial" panose="020B0604020202020204" pitchFamily="34" charset="0"/>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对象 20" hidden="1"/>
          <p:cNvGraphicFramePr>
            <a:graphicFrameLocks noChangeAspect="1"/>
          </p:cNvGraphicFramePr>
          <p:nvPr>
            <p:custDataLst>
              <p:tags r:id="rId1"/>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7220" name="think-cell 幻灯片" r:id="rId2" imgW="5715" imgH="5715" progId="TCLayout.ActiveDocument.1">
                  <p:embed/>
                </p:oleObj>
              </mc:Choice>
              <mc:Fallback>
                <p:oleObj name="think-cell 幻灯片" r:id="rId2" imgW="5715" imgH="5715" progId="TCLayout.ActiveDocument.1">
                  <p:embed/>
                  <p:pic>
                    <p:nvPicPr>
                      <p:cNvPr id="0" name="对象 20" hidden="1"/>
                      <p:cNvPicPr/>
                      <p:nvPr/>
                    </p:nvPicPr>
                    <p:blipFill>
                      <a:blip r:embed="rId3"/>
                      <a:stretch>
                        <a:fillRect/>
                      </a:stretch>
                    </p:blipFill>
                    <p:spPr>
                      <a:xfrm>
                        <a:off x="2118" y="2118"/>
                        <a:ext cx="2117" cy="2117"/>
                      </a:xfrm>
                      <a:prstGeom prst="rect">
                        <a:avLst/>
                      </a:prstGeom>
                    </p:spPr>
                  </p:pic>
                </p:oleObj>
              </mc:Fallback>
            </mc:AlternateContent>
          </a:graphicData>
        </a:graphic>
      </p:graphicFrame>
      <p:sp>
        <p:nvSpPr>
          <p:cNvPr id="23" name="Rectangle 7"/>
          <p:cNvSpPr>
            <a:spLocks noChangeArrowheads="1"/>
          </p:cNvSpPr>
          <p:nvPr/>
        </p:nvSpPr>
        <p:spPr bwMode="auto">
          <a:xfrm>
            <a:off x="530461" y="906130"/>
            <a:ext cx="11661540" cy="60959"/>
          </a:xfrm>
          <a:prstGeom prst="rect">
            <a:avLst/>
          </a:prstGeom>
          <a:solidFill>
            <a:srgbClr val="264171"/>
          </a:solidFill>
          <a:ln w="9525">
            <a:noFill/>
            <a:miter lim="800000"/>
          </a:ln>
          <a:effectLst/>
        </p:spPr>
        <p:txBody>
          <a:bodyPr wrap="none" anchor="ctr"/>
          <a:lstStyle/>
          <a:p>
            <a:pPr defTabSz="1219200">
              <a:buClr>
                <a:srgbClr val="000000"/>
              </a:buClr>
              <a:defRPr/>
            </a:pPr>
            <a:endParaRPr lang="zh-CN" altLang="en-US" sz="2135" kern="0" dirty="0">
              <a:solidFill>
                <a:prstClr val="white"/>
              </a:solidFill>
              <a:latin typeface="楷体" panose="02010609060101010101" pitchFamily="49" charset="-122"/>
              <a:ea typeface="楷体_GB2312" pitchFamily="49" charset="-122"/>
              <a:cs typeface="Arial" panose="020B0604020202020204" pitchFamily="34" charset="0"/>
              <a:sym typeface="Arial" panose="020B0604020202020204"/>
            </a:endParaRPr>
          </a:p>
        </p:txBody>
      </p:sp>
      <p:sp>
        <p:nvSpPr>
          <p:cNvPr id="29" name="object 3"/>
          <p:cNvSpPr/>
          <p:nvPr/>
        </p:nvSpPr>
        <p:spPr>
          <a:xfrm>
            <a:off x="1" y="152005"/>
            <a:ext cx="530460" cy="813979"/>
          </a:xfrm>
          <a:custGeom>
            <a:avLst/>
            <a:gdLst/>
            <a:ahLst/>
            <a:cxnLst/>
            <a:rect l="l" t="t" r="r" b="b"/>
            <a:pathLst>
              <a:path w="487680" h="693419">
                <a:moveTo>
                  <a:pt x="0" y="693419"/>
                </a:moveTo>
                <a:lnTo>
                  <a:pt x="487680" y="693419"/>
                </a:lnTo>
                <a:lnTo>
                  <a:pt x="487680" y="0"/>
                </a:lnTo>
                <a:lnTo>
                  <a:pt x="0" y="0"/>
                </a:lnTo>
                <a:lnTo>
                  <a:pt x="0" y="693419"/>
                </a:lnTo>
                <a:close/>
              </a:path>
            </a:pathLst>
          </a:custGeom>
          <a:solidFill>
            <a:srgbClr val="99CEE2"/>
          </a:solidFill>
        </p:spPr>
        <p:txBody>
          <a:bodyPr wrap="square" lIns="0" tIns="0" rIns="0" bIns="0" rtlCol="0"/>
          <a:lstStyle/>
          <a:p>
            <a:pPr defTabSz="1219200">
              <a:buClr>
                <a:srgbClr val="000000"/>
              </a:buClr>
              <a:defRPr/>
            </a:pPr>
            <a:endParaRPr sz="1865" kern="0">
              <a:solidFill>
                <a:srgbClr val="000000"/>
              </a:solidFill>
              <a:latin typeface="Arial" panose="020B0604020202020204"/>
              <a:cs typeface="Arial" panose="020B0604020202020204"/>
              <a:sym typeface="Arial" panose="020B0604020202020204"/>
            </a:endParaRPr>
          </a:p>
        </p:txBody>
      </p:sp>
      <p:sp>
        <p:nvSpPr>
          <p:cNvPr id="30" name="文本框 29"/>
          <p:cNvSpPr txBox="1"/>
          <p:nvPr/>
        </p:nvSpPr>
        <p:spPr>
          <a:xfrm>
            <a:off x="515845" y="396481"/>
            <a:ext cx="11842163" cy="501650"/>
          </a:xfrm>
          <a:prstGeom prst="rect">
            <a:avLst/>
          </a:prstGeom>
          <a:noFill/>
        </p:spPr>
        <p:txBody>
          <a:bodyPr wrap="square" rtlCol="0">
            <a:spAutoFit/>
          </a:bodyPr>
          <a:lstStyle/>
          <a:p>
            <a:pPr defTabSz="1219200">
              <a:buClr>
                <a:srgbClr val="000000"/>
              </a:buClr>
              <a:defRPr/>
            </a:pPr>
            <a:r>
              <a:rPr lang="en-US" altLang="zh-CN" sz="2665" b="1" kern="0" dirty="0">
                <a:solidFill>
                  <a:srgbClr val="000000"/>
                </a:solidFill>
                <a:latin typeface="Arial" panose="020B0604020202020204"/>
                <a:cs typeface="Arial" panose="020B0604020202020204"/>
                <a:sym typeface="Arial" panose="020B0604020202020204"/>
              </a:rPr>
              <a:t>Introduction: Dividend Increase----Literature</a:t>
            </a:r>
            <a:endParaRPr lang="zh-CN" altLang="en-US" sz="2665" b="1" kern="0" dirty="0">
              <a:solidFill>
                <a:srgbClr val="000000"/>
              </a:solidFill>
              <a:latin typeface="Arial" panose="020B0604020202020204"/>
              <a:cs typeface="Arial" panose="020B0604020202020204"/>
              <a:sym typeface="Arial" panose="020B0604020202020204"/>
            </a:endParaRPr>
          </a:p>
        </p:txBody>
      </p:sp>
      <p:sp>
        <p:nvSpPr>
          <p:cNvPr id="20" name="object 4"/>
          <p:cNvSpPr/>
          <p:nvPr/>
        </p:nvSpPr>
        <p:spPr>
          <a:xfrm flipV="1">
            <a:off x="0" y="6326822"/>
            <a:ext cx="12192000" cy="147956"/>
          </a:xfrm>
          <a:custGeom>
            <a:avLst/>
            <a:gdLst/>
            <a:ahLst/>
            <a:cxnLst/>
            <a:rect l="l" t="t" r="r" b="b"/>
            <a:pathLst>
              <a:path w="12192000">
                <a:moveTo>
                  <a:pt x="0" y="0"/>
                </a:moveTo>
                <a:lnTo>
                  <a:pt x="12192000" y="0"/>
                </a:lnTo>
              </a:path>
            </a:pathLst>
          </a:custGeom>
          <a:ln w="9525">
            <a:solidFill>
              <a:schemeClr val="tx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2" name="object 7"/>
          <p:cNvSpPr txBox="1"/>
          <p:nvPr/>
        </p:nvSpPr>
        <p:spPr>
          <a:xfrm>
            <a:off x="2836445" y="6559754"/>
            <a:ext cx="125603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9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kumimoji="0" lang="en-US" sz="1200" b="1" i="0" u="none" strike="noStrike" kern="0" cap="none" spc="0" normalizeH="0" baseline="0" noProof="0" dirty="0">
                <a:ln>
                  <a:noFill/>
                </a:ln>
                <a:solidFill>
                  <a:schemeClr val="tx1"/>
                </a:solidFill>
                <a:effectLst/>
                <a:uLnTx/>
                <a:uFillTx/>
                <a:latin typeface="Arial Bold" panose="020B0604020202090204" charset="0"/>
                <a:cs typeface="Arial Bold" panose="020B0604020202090204" charset="0"/>
                <a:sym typeface="Arial" panose="020B0604020202020204"/>
              </a:rPr>
              <a:t>Introduction</a:t>
            </a:r>
            <a:endParaRPr kumimoji="0" lang="en-US" sz="1200" b="1" i="0" u="none" strike="noStrike" kern="0" cap="none" spc="0" normalizeH="0" baseline="0" noProof="0" dirty="0">
              <a:ln>
                <a:noFill/>
              </a:ln>
              <a:solidFill>
                <a:schemeClr val="tx1"/>
              </a:solidFill>
              <a:effectLst/>
              <a:uLnTx/>
              <a:uFillTx/>
              <a:latin typeface="Arial Bold" panose="020B0604020202090204" charset="0"/>
              <a:cs typeface="Arial Bold" panose="020B0604020202090204" charset="0"/>
              <a:sym typeface="Arial" panose="020B0604020202020204"/>
            </a:endParaRPr>
          </a:p>
        </p:txBody>
      </p:sp>
      <p:sp>
        <p:nvSpPr>
          <p:cNvPr id="3" name="object 8"/>
          <p:cNvSpPr txBox="1"/>
          <p:nvPr/>
        </p:nvSpPr>
        <p:spPr>
          <a:xfrm>
            <a:off x="7318084" y="6549909"/>
            <a:ext cx="1646220" cy="196850"/>
          </a:xfrm>
          <a:prstGeom prst="rect">
            <a:avLst/>
          </a:prstGeom>
        </p:spPr>
        <p:txBody>
          <a:bodyPr vert="horz" wrap="square" lIns="0" tIns="12700" rIns="0" bIns="0" rtlCol="0">
            <a:spAutoFit/>
          </a:bodyPr>
          <a:lstStyle/>
          <a:p>
            <a:pPr algn="l"/>
            <a:r>
              <a:rPr lang="en-US" sz="1200" b="1" kern="0" spc="-5" noProof="0" dirty="0">
                <a:ln>
                  <a:noFill/>
                </a:ln>
                <a:solidFill>
                  <a:schemeClr val="bg1">
                    <a:lumMod val="65000"/>
                  </a:schemeClr>
                </a:solidFill>
                <a:effectLst/>
                <a:uLnTx/>
                <a:uFillTx/>
                <a:latin typeface="Arial" panose="020B0604020202020204"/>
                <a:cs typeface="Arial" panose="020B0604020202020204"/>
                <a:sym typeface="+mn-ea"/>
              </a:rPr>
              <a:t>Data visualization</a:t>
            </a:r>
            <a:endParaRPr kumimoji="0" lang="en-US" sz="1200" b="1" i="0" u="none" strike="noStrike" kern="0" cap="none" spc="-5" normalizeH="0" baseline="0" noProof="0" dirty="0">
              <a:ln>
                <a:noFill/>
              </a:ln>
              <a:solidFill>
                <a:schemeClr val="bg1">
                  <a:lumMod val="65000"/>
                </a:schemeClr>
              </a:solidFill>
              <a:effectLst/>
              <a:uLnTx/>
              <a:uFillTx/>
              <a:latin typeface="Arial" panose="020B0604020202020204"/>
              <a:cs typeface="Arial" panose="020B0604020202020204"/>
              <a:sym typeface="Arial" panose="020B0604020202020204"/>
            </a:endParaRPr>
          </a:p>
        </p:txBody>
      </p:sp>
      <p:sp>
        <p:nvSpPr>
          <p:cNvPr id="31" name="object 8"/>
          <p:cNvSpPr txBox="1"/>
          <p:nvPr/>
        </p:nvSpPr>
        <p:spPr>
          <a:xfrm>
            <a:off x="4820285" y="6553200"/>
            <a:ext cx="176022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lgn="ctr">
              <a:spcBef>
                <a:spcPts val="100"/>
              </a:spcBef>
              <a:defRPr sz="900" b="1" spc="-5">
                <a:solidFill>
                  <a:srgbClr val="7E7E7E"/>
                </a:solidFill>
              </a:defRPr>
            </a:lvl1pPr>
          </a:lstStyle>
          <a:p>
            <a:pPr algn="l"/>
            <a:r>
              <a:rPr lang="en-US" sz="1200" kern="0" spc="0" noProof="0" dirty="0">
                <a:ln>
                  <a:noFill/>
                </a:ln>
                <a:solidFill>
                  <a:schemeClr val="bg1">
                    <a:lumMod val="65000"/>
                  </a:schemeClr>
                </a:solidFill>
                <a:effectLst/>
                <a:uLnTx/>
                <a:uFillTx/>
                <a:latin typeface="Arial Bold" panose="020B0604020202090204" charset="0"/>
                <a:cs typeface="Arial Bold" panose="020B0604020202090204" charset="0"/>
                <a:sym typeface="+mn-ea"/>
              </a:rPr>
              <a:t>Generate normal return</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sp>
        <p:nvSpPr>
          <p:cNvPr id="33" name="object 8"/>
          <p:cNvSpPr txBox="1"/>
          <p:nvPr/>
        </p:nvSpPr>
        <p:spPr>
          <a:xfrm>
            <a:off x="9702165" y="6559550"/>
            <a:ext cx="187706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10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rPr>
              <a:t>Conclusion &amp; Discussion</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sp>
        <p:nvSpPr>
          <p:cNvPr id="38" name="object 7"/>
          <p:cNvSpPr txBox="1"/>
          <p:nvPr/>
        </p:nvSpPr>
        <p:spPr>
          <a:xfrm>
            <a:off x="1101046" y="6559754"/>
            <a:ext cx="125603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9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lang="en-US" sz="1200" b="1" kern="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rPr>
              <a:t>Content</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sp>
        <p:nvSpPr>
          <p:cNvPr id="5" name="object 11"/>
          <p:cNvSpPr txBox="1"/>
          <p:nvPr/>
        </p:nvSpPr>
        <p:spPr>
          <a:xfrm>
            <a:off x="530225" y="1379220"/>
            <a:ext cx="10927080" cy="3975735"/>
          </a:xfrm>
          <a:prstGeom prst="rect">
            <a:avLst/>
          </a:prstGeom>
        </p:spPr>
        <p:txBody>
          <a:bodyPr vert="horz" wrap="square" lIns="0" tIns="16087" rIns="0" bIns="0" rtlCol="0">
            <a:spAutoFit/>
          </a:bodyPr>
          <a:p>
            <a:pPr marL="17145" defTabSz="1219200" fontAlgn="auto">
              <a:lnSpc>
                <a:spcPct val="150000"/>
              </a:lnSpc>
              <a:spcBef>
                <a:spcPts val="100"/>
              </a:spcBef>
              <a:buClr>
                <a:srgbClr val="000000"/>
              </a:buClr>
              <a:defRPr/>
            </a:pPr>
            <a:r>
              <a:rPr lang="en-US" sz="2600" b="1" kern="0" spc="13" dirty="0">
                <a:solidFill>
                  <a:srgbClr val="13588E"/>
                </a:solidFill>
                <a:latin typeface="Arial" panose="020B0604020202020204" pitchFamily="34" charset="0"/>
                <a:cs typeface="Arial" panose="020B0604020202020204" pitchFamily="34" charset="0"/>
                <a:sym typeface="Arial" panose="020B0604020202020204"/>
              </a:rPr>
              <a:t>Profitability: </a:t>
            </a:r>
            <a:r>
              <a:rPr lang="en-US" sz="2600" b="1" kern="0" spc="13" dirty="0">
                <a:solidFill>
                  <a:srgbClr val="13588E"/>
                </a:solidFill>
                <a:latin typeface="Arial" panose="020B0604020202020204" pitchFamily="34" charset="0"/>
                <a:cs typeface="Arial" panose="020B0604020202020204" pitchFamily="34" charset="0"/>
                <a:sym typeface="Arial" panose="020B0604020202020204"/>
              </a:rPr>
              <a:t>Poterba and Summers’s dividend signaling theory </a:t>
            </a:r>
            <a:endParaRPr lang="en-US" sz="2600" b="1" kern="0" spc="13" dirty="0">
              <a:solidFill>
                <a:srgbClr val="13588E"/>
              </a:solidFill>
              <a:latin typeface="Arial" panose="020B0604020202020204" pitchFamily="34" charset="0"/>
              <a:cs typeface="Arial" panose="020B0604020202020204" pitchFamily="34" charset="0"/>
              <a:sym typeface="Arial" panose="020B0604020202020204"/>
            </a:endParaRPr>
          </a:p>
          <a:p>
            <a:pPr marL="17145" defTabSz="1219200" fontAlgn="auto">
              <a:lnSpc>
                <a:spcPct val="150000"/>
              </a:lnSpc>
              <a:spcBef>
                <a:spcPts val="100"/>
              </a:spcBef>
              <a:buClr>
                <a:srgbClr val="000000"/>
              </a:buClr>
              <a:defRPr/>
            </a:pPr>
            <a:r>
              <a:rPr lang="en-US" sz="2200" b="1" kern="0" spc="13" dirty="0">
                <a:solidFill>
                  <a:schemeClr val="tx1"/>
                </a:solidFill>
                <a:latin typeface="Arial" panose="020B0604020202020204" pitchFamily="34" charset="0"/>
                <a:cs typeface="Arial" panose="020B0604020202020204" pitchFamily="34" charset="0"/>
                <a:sym typeface="Arial" panose="020B0604020202020204"/>
              </a:rPr>
              <a:t>A company's announcement of an increase in dividend payouts is an indication of positive future prospects.</a:t>
            </a:r>
            <a:endParaRPr lang="en-US" sz="2200" b="1" kern="0" spc="13" dirty="0">
              <a:solidFill>
                <a:schemeClr val="tx1"/>
              </a:solidFill>
              <a:latin typeface="Arial" panose="020B0604020202020204" pitchFamily="34" charset="0"/>
              <a:cs typeface="Arial" panose="020B0604020202020204" pitchFamily="34" charset="0"/>
              <a:sym typeface="Arial" panose="020B0604020202020204"/>
            </a:endParaRPr>
          </a:p>
          <a:p>
            <a:pPr marL="17145" indent="0" defTabSz="1219200" fontAlgn="auto">
              <a:lnSpc>
                <a:spcPct val="200000"/>
              </a:lnSpc>
              <a:spcBef>
                <a:spcPts val="100"/>
              </a:spcBef>
              <a:buClr>
                <a:srgbClr val="000000"/>
              </a:buClr>
              <a:buFont typeface="Arial" panose="020B0604020202020204" pitchFamily="34" charset="0"/>
              <a:buNone/>
              <a:defRPr/>
            </a:pPr>
            <a:endParaRPr lang="en-US" sz="2200" b="1" kern="0" spc="13" dirty="0">
              <a:solidFill>
                <a:schemeClr val="tx1"/>
              </a:solidFill>
              <a:latin typeface="Arial" panose="020B0604020202020204" pitchFamily="34" charset="0"/>
              <a:cs typeface="Arial" panose="020B0604020202020204" pitchFamily="34" charset="0"/>
              <a:sym typeface="Arial" panose="020B0604020202020204"/>
            </a:endParaRPr>
          </a:p>
          <a:p>
            <a:pPr marL="17145" indent="0" defTabSz="1219200" fontAlgn="auto">
              <a:lnSpc>
                <a:spcPct val="150000"/>
              </a:lnSpc>
              <a:spcBef>
                <a:spcPts val="100"/>
              </a:spcBef>
              <a:buClr>
                <a:srgbClr val="000000"/>
              </a:buClr>
              <a:buFont typeface="Arial" panose="020B0604020202020204" pitchFamily="34" charset="0"/>
              <a:buNone/>
              <a:defRPr/>
            </a:pPr>
            <a:r>
              <a:rPr lang="en-US" sz="2600" b="1" kern="0" spc="13" dirty="0">
                <a:solidFill>
                  <a:srgbClr val="13588E"/>
                </a:solidFill>
                <a:latin typeface="Arial" panose="020B0604020202020204" pitchFamily="34" charset="0"/>
                <a:cs typeface="Arial" panose="020B0604020202020204" pitchFamily="34" charset="0"/>
                <a:sym typeface="Arial" panose="020B0604020202020204"/>
              </a:rPr>
              <a:t>Non-profitability: Gustavo in 2014</a:t>
            </a:r>
            <a:endParaRPr lang="en-US" sz="2600" b="1" kern="0" spc="13" dirty="0">
              <a:solidFill>
                <a:srgbClr val="13588E"/>
              </a:solidFill>
              <a:latin typeface="Arial" panose="020B0604020202020204" pitchFamily="34" charset="0"/>
              <a:cs typeface="Arial" panose="020B0604020202020204" pitchFamily="34" charset="0"/>
              <a:sym typeface="Arial" panose="020B0604020202020204"/>
            </a:endParaRPr>
          </a:p>
          <a:p>
            <a:pPr marL="17145" indent="0" defTabSz="1219200" fontAlgn="auto">
              <a:lnSpc>
                <a:spcPct val="150000"/>
              </a:lnSpc>
              <a:spcBef>
                <a:spcPts val="100"/>
              </a:spcBef>
              <a:buClr>
                <a:srgbClr val="000000"/>
              </a:buClr>
              <a:buFont typeface="Arial" panose="020B0604020202020204" pitchFamily="34" charset="0"/>
              <a:buNone/>
              <a:defRPr/>
            </a:pPr>
            <a:r>
              <a:rPr lang="en-US" sz="2200" b="1" kern="0" spc="13" dirty="0">
                <a:latin typeface="Arial" panose="020B0604020202020204" pitchFamily="34" charset="0"/>
                <a:cs typeface="Arial" panose="020B0604020202020204" pitchFamily="34" charset="0"/>
                <a:sym typeface="Arial" panose="020B0604020202020204"/>
              </a:rPr>
              <a:t>For dividend increasing firms, their systematic risk significantly declines around the decision to increase dividends. </a:t>
            </a:r>
            <a:endParaRPr lang="en-US" sz="2200" b="1" kern="0" spc="13" dirty="0">
              <a:latin typeface="Arial" panose="020B0604020202020204" pitchFamily="34" charset="0"/>
              <a:cs typeface="Arial" panose="020B0604020202020204" pitchFamily="34" charset="0"/>
              <a:sym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对象 20" hidden="1"/>
          <p:cNvGraphicFramePr>
            <a:graphicFrameLocks noChangeAspect="1"/>
          </p:cNvGraphicFramePr>
          <p:nvPr>
            <p:custDataLst>
              <p:tags r:id="rId1"/>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8244" name="think-cell 幻灯片" r:id="rId2" imgW="5715" imgH="5715" progId="TCLayout.ActiveDocument.1">
                  <p:embed/>
                </p:oleObj>
              </mc:Choice>
              <mc:Fallback>
                <p:oleObj name="think-cell 幻灯片" r:id="rId2" imgW="5715" imgH="5715" progId="TCLayout.ActiveDocument.1">
                  <p:embed/>
                  <p:pic>
                    <p:nvPicPr>
                      <p:cNvPr id="0" name="对象 20" hidden="1"/>
                      <p:cNvPicPr/>
                      <p:nvPr/>
                    </p:nvPicPr>
                    <p:blipFill>
                      <a:blip r:embed="rId3"/>
                      <a:stretch>
                        <a:fillRect/>
                      </a:stretch>
                    </p:blipFill>
                    <p:spPr>
                      <a:xfrm>
                        <a:off x="2118" y="2118"/>
                        <a:ext cx="2117" cy="2117"/>
                      </a:xfrm>
                      <a:prstGeom prst="rect">
                        <a:avLst/>
                      </a:prstGeom>
                    </p:spPr>
                  </p:pic>
                </p:oleObj>
              </mc:Fallback>
            </mc:AlternateContent>
          </a:graphicData>
        </a:graphic>
      </p:graphicFrame>
      <p:sp>
        <p:nvSpPr>
          <p:cNvPr id="26" name="灯片编号占位符 25"/>
          <p:cNvSpPr>
            <a:spLocks noGrp="1"/>
          </p:cNvSpPr>
          <p:nvPr>
            <p:ph type="sldNum" sz="quarter" idx="12"/>
          </p:nvPr>
        </p:nvSpPr>
        <p:spPr>
          <a:xfrm>
            <a:off x="9448800" y="6492875"/>
            <a:ext cx="2743200" cy="365125"/>
          </a:xfrm>
        </p:spPr>
        <p:txBody>
          <a:bodyPr/>
          <a:lstStyle/>
          <a:p>
            <a:pPr defTabSz="1219200">
              <a:buClr>
                <a:srgbClr val="000000"/>
              </a:buClr>
              <a:defRPr/>
            </a:pPr>
            <a:fld id="{2A4FC173-9F28-460D-8E12-9EC1D8B80142}" type="slidenum">
              <a:rPr lang="zh-CN" altLang="en-US" kern="0">
                <a:solidFill>
                  <a:prstClr val="black"/>
                </a:solidFill>
                <a:latin typeface="Arial" panose="020B0604020202020204"/>
                <a:cs typeface="Arial" panose="020B0604020202020204"/>
                <a:sym typeface="Arial" panose="020B0604020202020204"/>
              </a:rPr>
            </a:fld>
            <a:endParaRPr lang="zh-CN" altLang="en-US" kern="0" dirty="0">
              <a:solidFill>
                <a:prstClr val="black"/>
              </a:solidFill>
              <a:latin typeface="Arial" panose="020B0604020202020204"/>
              <a:cs typeface="Arial" panose="020B0604020202020204"/>
              <a:sym typeface="Arial" panose="020B0604020202020204"/>
            </a:endParaRPr>
          </a:p>
        </p:txBody>
      </p:sp>
      <p:sp>
        <p:nvSpPr>
          <p:cNvPr id="9" name="Google Shape;72;p16"/>
          <p:cNvSpPr txBox="1"/>
          <p:nvPr/>
        </p:nvSpPr>
        <p:spPr>
          <a:xfrm>
            <a:off x="548098" y="1727987"/>
            <a:ext cx="11095200"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Fira Sans Extra Condensed Medium"/>
              <a:buNone/>
              <a:defRPr sz="25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chemeClr val="accent4"/>
              </a:buClr>
              <a:buSzPts val="2800"/>
              <a:buFont typeface="Arial" panose="020B0604020202020204"/>
              <a:buNone/>
              <a:defRPr sz="2800" b="0" i="0" u="none" strike="noStrike" cap="none">
                <a:solidFill>
                  <a:schemeClr val="accent4"/>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chemeClr val="accent4"/>
              </a:buClr>
              <a:buSzPts val="2800"/>
              <a:buFont typeface="Arial" panose="020B0604020202020204"/>
              <a:buNone/>
              <a:defRPr sz="2800" b="0" i="0" u="none" strike="noStrike" cap="none">
                <a:solidFill>
                  <a:schemeClr val="accent4"/>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chemeClr val="accent4"/>
              </a:buClr>
              <a:buSzPts val="2800"/>
              <a:buFont typeface="Arial" panose="020B0604020202020204"/>
              <a:buNone/>
              <a:defRPr sz="2800" b="0" i="0" u="none" strike="noStrike" cap="none">
                <a:solidFill>
                  <a:schemeClr val="accent4"/>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chemeClr val="accent4"/>
              </a:buClr>
              <a:buSzPts val="2800"/>
              <a:buFont typeface="Arial" panose="020B0604020202020204"/>
              <a:buNone/>
              <a:defRPr sz="2800" b="0" i="0" u="none" strike="noStrike" cap="none">
                <a:solidFill>
                  <a:schemeClr val="accent4"/>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chemeClr val="accent4"/>
              </a:buClr>
              <a:buSzPts val="2800"/>
              <a:buFont typeface="Arial" panose="020B0604020202020204"/>
              <a:buNone/>
              <a:defRPr sz="2800" b="0" i="0" u="none" strike="noStrike" cap="none">
                <a:solidFill>
                  <a:schemeClr val="accent4"/>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chemeClr val="accent4"/>
              </a:buClr>
              <a:buSzPts val="2800"/>
              <a:buFont typeface="Arial" panose="020B0604020202020204"/>
              <a:buNone/>
              <a:defRPr sz="2800" b="0" i="0" u="none" strike="noStrike" cap="none">
                <a:solidFill>
                  <a:schemeClr val="accent4"/>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chemeClr val="accent4"/>
              </a:buClr>
              <a:buSzPts val="2800"/>
              <a:buFont typeface="Arial" panose="020B0604020202020204"/>
              <a:buNone/>
              <a:defRPr sz="2800" b="0" i="0" u="none" strike="noStrike" cap="none">
                <a:solidFill>
                  <a:schemeClr val="accent4"/>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chemeClr val="accent4"/>
              </a:buClr>
              <a:buSzPts val="2800"/>
              <a:buFont typeface="Arial" panose="020B0604020202020204"/>
              <a:buNone/>
              <a:defRPr sz="2800" b="0" i="0" u="none" strike="noStrike" cap="none">
                <a:solidFill>
                  <a:schemeClr val="accent4"/>
                </a:solidFill>
                <a:latin typeface="Arial" panose="020B0604020202020204"/>
                <a:ea typeface="Arial" panose="020B0604020202020204"/>
                <a:cs typeface="Arial" panose="020B0604020202020204"/>
                <a:sym typeface="Arial" panose="020B0604020202020204"/>
              </a:defRPr>
            </a:lvl9pPr>
          </a:lstStyle>
          <a:p>
            <a:pPr defTabSz="1219200">
              <a:buClr>
                <a:srgbClr val="000000"/>
              </a:buClr>
              <a:defRPr/>
            </a:pPr>
            <a:r>
              <a:rPr lang="en-US" sz="8000" kern="0" dirty="0">
                <a:solidFill>
                  <a:srgbClr val="FFFFFF">
                    <a:lumMod val="50000"/>
                  </a:srgbClr>
                </a:solidFill>
              </a:rPr>
              <a:t>PART</a:t>
            </a:r>
            <a:r>
              <a:rPr lang="en-US" altLang="zh-CN" sz="8000" kern="0" dirty="0">
                <a:solidFill>
                  <a:srgbClr val="FFFFFF">
                    <a:lumMod val="50000"/>
                  </a:srgbClr>
                </a:solidFill>
              </a:rPr>
              <a:t> 2    </a:t>
            </a:r>
            <a:endParaRPr lang="en-US" altLang="zh-CN" sz="8000" kern="0" dirty="0">
              <a:solidFill>
                <a:srgbClr val="FFFFFF">
                  <a:lumMod val="50000"/>
                </a:srgbClr>
              </a:solidFill>
            </a:endParaRPr>
          </a:p>
          <a:p>
            <a:pPr defTabSz="1219200">
              <a:buClr>
                <a:srgbClr val="000000"/>
              </a:buClr>
              <a:defRPr/>
            </a:pPr>
            <a:r>
              <a:rPr lang="en-US" altLang="zh-CN" sz="7200" kern="0" dirty="0">
                <a:solidFill>
                  <a:srgbClr val="FFFFFF">
                    <a:lumMod val="50000"/>
                  </a:srgbClr>
                </a:solidFill>
                <a:sym typeface="+mn-ea"/>
              </a:rPr>
              <a:t>Generate normal return</a:t>
            </a:r>
            <a:endParaRPr lang="en-US" altLang="zh-CN" sz="7200" b="1" dirty="0">
              <a:solidFill>
                <a:schemeClr val="tx1"/>
              </a:solidFill>
            </a:endParaRPr>
          </a:p>
          <a:p>
            <a:pPr defTabSz="1219200">
              <a:buClr>
                <a:srgbClr val="000000"/>
              </a:buClr>
              <a:defRPr/>
            </a:pPr>
            <a:endParaRPr lang="en-US" altLang="zh-CN" sz="7200" kern="0" dirty="0">
              <a:solidFill>
                <a:srgbClr val="FFFFFF">
                  <a:lumMod val="50000"/>
                </a:srgb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对象 20" hidden="1"/>
          <p:cNvGraphicFramePr>
            <a:graphicFrameLocks noChangeAspect="1"/>
          </p:cNvGraphicFramePr>
          <p:nvPr>
            <p:custDataLst>
              <p:tags r:id="rId1"/>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7220" name="think-cell 幻灯片" r:id="rId2" imgW="5715" imgH="5715" progId="TCLayout.ActiveDocument.1">
                  <p:embed/>
                </p:oleObj>
              </mc:Choice>
              <mc:Fallback>
                <p:oleObj name="think-cell 幻灯片" r:id="rId2" imgW="5715" imgH="5715" progId="TCLayout.ActiveDocument.1">
                  <p:embed/>
                  <p:pic>
                    <p:nvPicPr>
                      <p:cNvPr id="0" name="对象 20" hidden="1"/>
                      <p:cNvPicPr/>
                      <p:nvPr/>
                    </p:nvPicPr>
                    <p:blipFill>
                      <a:blip r:embed="rId3"/>
                      <a:stretch>
                        <a:fillRect/>
                      </a:stretch>
                    </p:blipFill>
                    <p:spPr>
                      <a:xfrm>
                        <a:off x="2118" y="2118"/>
                        <a:ext cx="2117" cy="2117"/>
                      </a:xfrm>
                      <a:prstGeom prst="rect">
                        <a:avLst/>
                      </a:prstGeom>
                    </p:spPr>
                  </p:pic>
                </p:oleObj>
              </mc:Fallback>
            </mc:AlternateContent>
          </a:graphicData>
        </a:graphic>
      </p:graphicFrame>
      <p:sp>
        <p:nvSpPr>
          <p:cNvPr id="23" name="Rectangle 7"/>
          <p:cNvSpPr>
            <a:spLocks noChangeArrowheads="1"/>
          </p:cNvSpPr>
          <p:nvPr/>
        </p:nvSpPr>
        <p:spPr bwMode="auto">
          <a:xfrm>
            <a:off x="530461" y="906130"/>
            <a:ext cx="11661540" cy="60959"/>
          </a:xfrm>
          <a:prstGeom prst="rect">
            <a:avLst/>
          </a:prstGeom>
          <a:solidFill>
            <a:srgbClr val="264171"/>
          </a:solidFill>
          <a:ln w="9525">
            <a:noFill/>
            <a:miter lim="800000"/>
          </a:ln>
          <a:effectLst/>
        </p:spPr>
        <p:txBody>
          <a:bodyPr wrap="none" anchor="ctr"/>
          <a:lstStyle/>
          <a:p>
            <a:pPr defTabSz="1219200">
              <a:buClr>
                <a:srgbClr val="000000"/>
              </a:buClr>
              <a:defRPr/>
            </a:pPr>
            <a:endParaRPr lang="zh-CN" altLang="en-US" sz="2135" kern="0" dirty="0">
              <a:solidFill>
                <a:prstClr val="white"/>
              </a:solidFill>
              <a:latin typeface="楷体" panose="02010609060101010101" pitchFamily="49" charset="-122"/>
              <a:ea typeface="楷体_GB2312" pitchFamily="49" charset="-122"/>
              <a:cs typeface="Arial" panose="020B0604020202020204" pitchFamily="34" charset="0"/>
              <a:sym typeface="Arial" panose="020B0604020202020204"/>
            </a:endParaRPr>
          </a:p>
        </p:txBody>
      </p:sp>
      <p:sp>
        <p:nvSpPr>
          <p:cNvPr id="29" name="object 3"/>
          <p:cNvSpPr/>
          <p:nvPr/>
        </p:nvSpPr>
        <p:spPr>
          <a:xfrm>
            <a:off x="1" y="152005"/>
            <a:ext cx="530460" cy="813979"/>
          </a:xfrm>
          <a:custGeom>
            <a:avLst/>
            <a:gdLst/>
            <a:ahLst/>
            <a:cxnLst/>
            <a:rect l="l" t="t" r="r" b="b"/>
            <a:pathLst>
              <a:path w="487680" h="693419">
                <a:moveTo>
                  <a:pt x="0" y="693419"/>
                </a:moveTo>
                <a:lnTo>
                  <a:pt x="487680" y="693419"/>
                </a:lnTo>
                <a:lnTo>
                  <a:pt x="487680" y="0"/>
                </a:lnTo>
                <a:lnTo>
                  <a:pt x="0" y="0"/>
                </a:lnTo>
                <a:lnTo>
                  <a:pt x="0" y="693419"/>
                </a:lnTo>
                <a:close/>
              </a:path>
            </a:pathLst>
          </a:custGeom>
          <a:solidFill>
            <a:srgbClr val="99CEE2"/>
          </a:solidFill>
        </p:spPr>
        <p:txBody>
          <a:bodyPr wrap="square" lIns="0" tIns="0" rIns="0" bIns="0" rtlCol="0"/>
          <a:lstStyle/>
          <a:p>
            <a:pPr defTabSz="1219200">
              <a:buClr>
                <a:srgbClr val="000000"/>
              </a:buClr>
              <a:defRPr/>
            </a:pPr>
            <a:endParaRPr sz="1865" kern="0">
              <a:solidFill>
                <a:srgbClr val="000000"/>
              </a:solidFill>
              <a:latin typeface="Arial" panose="020B0604020202020204"/>
              <a:cs typeface="Arial" panose="020B0604020202020204"/>
              <a:sym typeface="Arial" panose="020B0604020202020204"/>
            </a:endParaRPr>
          </a:p>
        </p:txBody>
      </p:sp>
      <p:sp>
        <p:nvSpPr>
          <p:cNvPr id="30" name="文本框 29"/>
          <p:cNvSpPr txBox="1"/>
          <p:nvPr/>
        </p:nvSpPr>
        <p:spPr>
          <a:xfrm>
            <a:off x="515845" y="396481"/>
            <a:ext cx="11842163" cy="911860"/>
          </a:xfrm>
          <a:prstGeom prst="rect">
            <a:avLst/>
          </a:prstGeom>
          <a:noFill/>
        </p:spPr>
        <p:txBody>
          <a:bodyPr wrap="square" rtlCol="0">
            <a:spAutoFit/>
          </a:bodyPr>
          <a:lstStyle/>
          <a:p>
            <a:pPr defTabSz="1219200">
              <a:buClr>
                <a:srgbClr val="000000"/>
              </a:buClr>
              <a:defRPr/>
            </a:pPr>
            <a:r>
              <a:rPr lang="en-US" altLang="zh-CN" sz="2665" b="1" kern="0" dirty="0">
                <a:solidFill>
                  <a:srgbClr val="000000"/>
                </a:solidFill>
                <a:latin typeface="Arial" panose="020B0604020202020204"/>
                <a:cs typeface="Arial" panose="020B0604020202020204"/>
                <a:sym typeface="+mn-ea"/>
              </a:rPr>
              <a:t>Generate normal return----Basic Information</a:t>
            </a:r>
            <a:endParaRPr lang="en-US" altLang="zh-CN" sz="2660" b="1" dirty="0">
              <a:solidFill>
                <a:schemeClr val="tx1"/>
              </a:solidFill>
            </a:endParaRPr>
          </a:p>
          <a:p>
            <a:pPr defTabSz="1219200">
              <a:buClr>
                <a:srgbClr val="000000"/>
              </a:buClr>
              <a:defRPr/>
            </a:pPr>
            <a:endParaRPr lang="zh-CN" altLang="en-US" sz="2665" b="1" kern="0" dirty="0">
              <a:solidFill>
                <a:srgbClr val="000000"/>
              </a:solidFill>
              <a:latin typeface="Arial" panose="020B0604020202020204"/>
              <a:cs typeface="Arial" panose="020B0604020202020204"/>
              <a:sym typeface="Arial" panose="020B0604020202020204"/>
            </a:endParaRPr>
          </a:p>
        </p:txBody>
      </p:sp>
      <p:sp>
        <p:nvSpPr>
          <p:cNvPr id="20" name="object 4"/>
          <p:cNvSpPr/>
          <p:nvPr/>
        </p:nvSpPr>
        <p:spPr>
          <a:xfrm flipV="1">
            <a:off x="0" y="6326822"/>
            <a:ext cx="12192000" cy="147956"/>
          </a:xfrm>
          <a:custGeom>
            <a:avLst/>
            <a:gdLst/>
            <a:ahLst/>
            <a:cxnLst/>
            <a:rect l="l" t="t" r="r" b="b"/>
            <a:pathLst>
              <a:path w="12192000">
                <a:moveTo>
                  <a:pt x="0" y="0"/>
                </a:moveTo>
                <a:lnTo>
                  <a:pt x="12192000" y="0"/>
                </a:lnTo>
              </a:path>
            </a:pathLst>
          </a:custGeom>
          <a:ln w="9525">
            <a:solidFill>
              <a:schemeClr val="tx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400" b="0" i="0" u="none" strike="noStrike" kern="0" cap="none" spc="0" normalizeH="0" baseline="0" noProof="0">
              <a:ln>
                <a:noFill/>
              </a:ln>
              <a:solidFill>
                <a:srgbClr val="000000"/>
              </a:solidFill>
              <a:effectLst/>
              <a:uLnTx/>
              <a:uFillTx/>
              <a:latin typeface="Arial" panose="020B0604020202020204"/>
              <a:cs typeface="Arial" panose="020B0604020202020204"/>
              <a:sym typeface="Arial" panose="020B0604020202020204"/>
            </a:endParaRPr>
          </a:p>
        </p:txBody>
      </p:sp>
      <p:sp>
        <p:nvSpPr>
          <p:cNvPr id="2" name="object 7"/>
          <p:cNvSpPr txBox="1"/>
          <p:nvPr/>
        </p:nvSpPr>
        <p:spPr>
          <a:xfrm>
            <a:off x="2836445" y="6559754"/>
            <a:ext cx="125603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9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rPr>
              <a:t>Introduction</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sp>
        <p:nvSpPr>
          <p:cNvPr id="3" name="object 8"/>
          <p:cNvSpPr txBox="1"/>
          <p:nvPr/>
        </p:nvSpPr>
        <p:spPr>
          <a:xfrm>
            <a:off x="7318084" y="6549909"/>
            <a:ext cx="1646220" cy="196850"/>
          </a:xfrm>
          <a:prstGeom prst="rect">
            <a:avLst/>
          </a:prstGeom>
        </p:spPr>
        <p:txBody>
          <a:bodyPr vert="horz" wrap="square" lIns="0" tIns="12700" rIns="0" bIns="0" rtlCol="0">
            <a:spAutoFit/>
          </a:bodyPr>
          <a:lstStyle/>
          <a:p>
            <a:pPr algn="l"/>
            <a:r>
              <a:rPr lang="en-US" sz="1200" b="1" kern="0" spc="-5" noProof="0" dirty="0">
                <a:ln>
                  <a:noFill/>
                </a:ln>
                <a:solidFill>
                  <a:schemeClr val="bg1">
                    <a:lumMod val="65000"/>
                  </a:schemeClr>
                </a:solidFill>
                <a:effectLst/>
                <a:uLnTx/>
                <a:uFillTx/>
                <a:latin typeface="Arial" panose="020B0604020202020204"/>
                <a:cs typeface="Arial" panose="020B0604020202020204"/>
                <a:sym typeface="+mn-ea"/>
              </a:rPr>
              <a:t>Data visualization</a:t>
            </a:r>
            <a:endParaRPr kumimoji="0" lang="en-US" sz="1200" b="1" i="0" u="none" strike="noStrike" kern="0" cap="none" spc="-5" normalizeH="0" baseline="0" noProof="0" dirty="0">
              <a:ln>
                <a:noFill/>
              </a:ln>
              <a:solidFill>
                <a:schemeClr val="bg1">
                  <a:lumMod val="65000"/>
                </a:schemeClr>
              </a:solidFill>
              <a:effectLst/>
              <a:uLnTx/>
              <a:uFillTx/>
              <a:latin typeface="Arial" panose="020B0604020202020204"/>
              <a:cs typeface="Arial" panose="020B0604020202020204"/>
              <a:sym typeface="Arial" panose="020B0604020202020204"/>
            </a:endParaRPr>
          </a:p>
        </p:txBody>
      </p:sp>
      <p:sp>
        <p:nvSpPr>
          <p:cNvPr id="31" name="object 8"/>
          <p:cNvSpPr txBox="1"/>
          <p:nvPr/>
        </p:nvSpPr>
        <p:spPr>
          <a:xfrm>
            <a:off x="4820285" y="6553200"/>
            <a:ext cx="176022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lgn="ctr">
              <a:spcBef>
                <a:spcPts val="100"/>
              </a:spcBef>
              <a:defRPr sz="900" b="1" spc="-5">
                <a:solidFill>
                  <a:srgbClr val="7E7E7E"/>
                </a:solidFill>
              </a:defRPr>
            </a:lvl1pPr>
          </a:lstStyle>
          <a:p>
            <a:pPr algn="l"/>
            <a:r>
              <a:rPr lang="en-US" sz="1200" kern="0" spc="0" noProof="0" dirty="0">
                <a:ln>
                  <a:noFill/>
                </a:ln>
                <a:solidFill>
                  <a:schemeClr val="tx1"/>
                </a:solidFill>
                <a:effectLst/>
                <a:uLnTx/>
                <a:uFillTx/>
                <a:latin typeface="Arial Bold" panose="020B0604020202090204" charset="0"/>
                <a:cs typeface="Arial Bold" panose="020B0604020202090204" charset="0"/>
                <a:sym typeface="+mn-ea"/>
              </a:rPr>
              <a:t>Generate normal return</a:t>
            </a:r>
            <a:endParaRPr kumimoji="0" lang="en-US" sz="1200" b="1" i="0" u="none" strike="noStrike" kern="0" cap="none" spc="0" normalizeH="0" baseline="0" noProof="0" dirty="0">
              <a:ln>
                <a:noFill/>
              </a:ln>
              <a:solidFill>
                <a:schemeClr val="tx1"/>
              </a:solidFill>
              <a:effectLst/>
              <a:uLnTx/>
              <a:uFillTx/>
              <a:latin typeface="Arial Bold" panose="020B0604020202090204" charset="0"/>
              <a:cs typeface="Arial Bold" panose="020B0604020202090204" charset="0"/>
              <a:sym typeface="+mn-ea"/>
            </a:endParaRPr>
          </a:p>
        </p:txBody>
      </p:sp>
      <p:sp>
        <p:nvSpPr>
          <p:cNvPr id="33" name="object 8"/>
          <p:cNvSpPr txBox="1"/>
          <p:nvPr/>
        </p:nvSpPr>
        <p:spPr>
          <a:xfrm>
            <a:off x="9702165" y="6559550"/>
            <a:ext cx="187706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10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rPr>
              <a:t>Conclusion &amp; Discussion</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sp>
        <p:nvSpPr>
          <p:cNvPr id="38" name="object 7"/>
          <p:cNvSpPr txBox="1"/>
          <p:nvPr/>
        </p:nvSpPr>
        <p:spPr>
          <a:xfrm>
            <a:off x="1101046" y="6559754"/>
            <a:ext cx="1256030" cy="196850"/>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L="12700">
              <a:spcBef>
                <a:spcPts val="100"/>
              </a:spcBef>
              <a:defRPr sz="900"/>
            </a:lvl1pPr>
          </a:lstStyle>
          <a:p>
            <a:pPr marL="12700" marR="0" lvl="0" indent="0" algn="l" defTabSz="914400" rtl="0" eaLnBrk="1" fontAlgn="auto" latinLnBrk="0" hangingPunct="1">
              <a:lnSpc>
                <a:spcPct val="100000"/>
              </a:lnSpc>
              <a:spcBef>
                <a:spcPts val="100"/>
              </a:spcBef>
              <a:spcAft>
                <a:spcPts val="0"/>
              </a:spcAft>
              <a:buClr>
                <a:srgbClr val="000000"/>
              </a:buClr>
              <a:buSzTx/>
              <a:buFont typeface="Arial" panose="020B0604020202020204"/>
              <a:buNone/>
              <a:defRPr/>
            </a:pPr>
            <a:r>
              <a:rPr lang="en-US" sz="1200" b="1" kern="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rPr>
              <a:t>Content</a:t>
            </a:r>
            <a:endParaRPr kumimoji="0" lang="en-US" sz="1200" b="1" i="0" u="none" strike="noStrike" kern="0" cap="none" spc="0" normalizeH="0" baseline="0" noProof="0" dirty="0">
              <a:ln>
                <a:noFill/>
              </a:ln>
              <a:solidFill>
                <a:schemeClr val="bg1">
                  <a:lumMod val="65000"/>
                </a:schemeClr>
              </a:solidFill>
              <a:effectLst/>
              <a:uLnTx/>
              <a:uFillTx/>
              <a:latin typeface="Arial Bold" panose="020B0604020202090204" charset="0"/>
              <a:cs typeface="Arial Bold" panose="020B0604020202090204" charset="0"/>
              <a:sym typeface="Arial" panose="020B0604020202020204"/>
            </a:endParaRPr>
          </a:p>
        </p:txBody>
      </p:sp>
      <p:cxnSp>
        <p:nvCxnSpPr>
          <p:cNvPr id="7" name="直接连接符 6"/>
          <p:cNvCxnSpPr/>
          <p:nvPr/>
        </p:nvCxnSpPr>
        <p:spPr>
          <a:xfrm flipV="1">
            <a:off x="1197209" y="3576955"/>
            <a:ext cx="0" cy="6280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5397827" y="3576955"/>
            <a:ext cx="0" cy="6280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7377547" y="3576955"/>
            <a:ext cx="0" cy="6280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8593787" y="3576955"/>
            <a:ext cx="0" cy="628095"/>
          </a:xfrm>
          <a:prstGeom prst="line">
            <a:avLst/>
          </a:prstGeom>
          <a:ln w="762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9792273" y="3576955"/>
            <a:ext cx="0" cy="6280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1197209" y="4205050"/>
            <a:ext cx="921502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8329131" y="4300895"/>
            <a:ext cx="529312" cy="400110"/>
          </a:xfrm>
          <a:prstGeom prst="rect">
            <a:avLst/>
          </a:prstGeom>
          <a:noFill/>
        </p:spPr>
        <p:txBody>
          <a:bodyPr wrap="none" rtlCol="0">
            <a:spAutoFit/>
          </a:bodyPr>
          <a:lstStyle/>
          <a:p>
            <a:r>
              <a:rPr lang="en-US" altLang="zh-CN" sz="2000" dirty="0"/>
              <a:t>t=0</a:t>
            </a:r>
            <a:endParaRPr lang="zh-CN" altLang="en-US" sz="2000" dirty="0"/>
          </a:p>
        </p:txBody>
      </p:sp>
      <p:sp>
        <p:nvSpPr>
          <p:cNvPr id="24" name="文本框 23"/>
          <p:cNvSpPr txBox="1"/>
          <p:nvPr/>
        </p:nvSpPr>
        <p:spPr>
          <a:xfrm>
            <a:off x="9545250" y="4316284"/>
            <a:ext cx="494046" cy="369332"/>
          </a:xfrm>
          <a:prstGeom prst="rect">
            <a:avLst/>
          </a:prstGeom>
          <a:noFill/>
        </p:spPr>
        <p:txBody>
          <a:bodyPr wrap="none" rtlCol="0">
            <a:spAutoFit/>
          </a:bodyPr>
          <a:lstStyle/>
          <a:p>
            <a:r>
              <a:rPr lang="en-US" altLang="zh-CN" dirty="0"/>
              <a:t>t=5</a:t>
            </a:r>
            <a:endParaRPr lang="zh-CN" altLang="en-US" dirty="0"/>
          </a:p>
        </p:txBody>
      </p:sp>
      <p:sp>
        <p:nvSpPr>
          <p:cNvPr id="25" name="文本框 24"/>
          <p:cNvSpPr txBox="1"/>
          <p:nvPr/>
        </p:nvSpPr>
        <p:spPr>
          <a:xfrm>
            <a:off x="7095951" y="4316284"/>
            <a:ext cx="564578" cy="369332"/>
          </a:xfrm>
          <a:prstGeom prst="rect">
            <a:avLst/>
          </a:prstGeom>
          <a:noFill/>
        </p:spPr>
        <p:txBody>
          <a:bodyPr wrap="none" rtlCol="0">
            <a:spAutoFit/>
          </a:bodyPr>
          <a:lstStyle/>
          <a:p>
            <a:r>
              <a:rPr lang="en-US" altLang="zh-CN" dirty="0"/>
              <a:t>t=-5</a:t>
            </a:r>
            <a:endParaRPr lang="zh-CN" altLang="en-US" dirty="0"/>
          </a:p>
        </p:txBody>
      </p:sp>
      <p:sp>
        <p:nvSpPr>
          <p:cNvPr id="26" name="文本框 25"/>
          <p:cNvSpPr txBox="1"/>
          <p:nvPr/>
        </p:nvSpPr>
        <p:spPr>
          <a:xfrm>
            <a:off x="2087828" y="3656379"/>
            <a:ext cx="2419380" cy="369332"/>
          </a:xfrm>
          <a:prstGeom prst="rect">
            <a:avLst/>
          </a:prstGeom>
          <a:noFill/>
        </p:spPr>
        <p:txBody>
          <a:bodyPr wrap="none" rtlCol="0">
            <a:spAutoFit/>
          </a:bodyPr>
          <a:lstStyle/>
          <a:p>
            <a:r>
              <a:rPr lang="en-US" altLang="zh-CN" dirty="0"/>
              <a:t>Estimation period = 200</a:t>
            </a:r>
            <a:endParaRPr lang="zh-CN" altLang="en-US" dirty="0"/>
          </a:p>
        </p:txBody>
      </p:sp>
      <p:sp>
        <p:nvSpPr>
          <p:cNvPr id="28" name="文本框 27"/>
          <p:cNvSpPr txBox="1"/>
          <p:nvPr/>
        </p:nvSpPr>
        <p:spPr>
          <a:xfrm>
            <a:off x="5772775" y="3656379"/>
            <a:ext cx="1229824" cy="369332"/>
          </a:xfrm>
          <a:prstGeom prst="rect">
            <a:avLst/>
          </a:prstGeom>
          <a:noFill/>
        </p:spPr>
        <p:txBody>
          <a:bodyPr wrap="none" rtlCol="0">
            <a:spAutoFit/>
          </a:bodyPr>
          <a:lstStyle/>
          <a:p>
            <a:r>
              <a:rPr lang="en-US" altLang="zh-CN" dirty="0"/>
              <a:t>Gap period</a:t>
            </a:r>
            <a:endParaRPr lang="zh-CN" altLang="en-US" dirty="0"/>
          </a:p>
        </p:txBody>
      </p:sp>
      <p:sp>
        <p:nvSpPr>
          <p:cNvPr id="32" name="文本框 31"/>
          <p:cNvSpPr txBox="1"/>
          <p:nvPr/>
        </p:nvSpPr>
        <p:spPr>
          <a:xfrm>
            <a:off x="7843076" y="3651053"/>
            <a:ext cx="1506118" cy="369332"/>
          </a:xfrm>
          <a:prstGeom prst="rect">
            <a:avLst/>
          </a:prstGeom>
          <a:noFill/>
        </p:spPr>
        <p:txBody>
          <a:bodyPr wrap="none" rtlCol="0">
            <a:spAutoFit/>
          </a:bodyPr>
          <a:lstStyle/>
          <a:p>
            <a:r>
              <a:rPr lang="en-US" altLang="zh-CN" dirty="0"/>
              <a:t>Event window</a:t>
            </a:r>
            <a:endParaRPr lang="zh-CN" altLang="en-US" dirty="0"/>
          </a:p>
        </p:txBody>
      </p:sp>
      <p:sp>
        <p:nvSpPr>
          <p:cNvPr id="34" name="文本框 33"/>
          <p:cNvSpPr txBox="1"/>
          <p:nvPr/>
        </p:nvSpPr>
        <p:spPr>
          <a:xfrm>
            <a:off x="5012144" y="4316284"/>
            <a:ext cx="771365" cy="369332"/>
          </a:xfrm>
          <a:prstGeom prst="rect">
            <a:avLst/>
          </a:prstGeom>
          <a:noFill/>
        </p:spPr>
        <p:txBody>
          <a:bodyPr wrap="none" rtlCol="0">
            <a:spAutoFit/>
          </a:bodyPr>
          <a:lstStyle/>
          <a:p>
            <a:r>
              <a:rPr lang="en-US" altLang="zh-CN" dirty="0"/>
              <a:t>t=-30</a:t>
            </a:r>
            <a:endParaRPr lang="zh-CN" altLang="en-US" dirty="0"/>
          </a:p>
        </p:txBody>
      </p:sp>
      <p:sp>
        <p:nvSpPr>
          <p:cNvPr id="35" name="文本框 34"/>
          <p:cNvSpPr txBox="1"/>
          <p:nvPr/>
        </p:nvSpPr>
        <p:spPr>
          <a:xfrm>
            <a:off x="750612" y="4316284"/>
            <a:ext cx="893193" cy="369332"/>
          </a:xfrm>
          <a:prstGeom prst="rect">
            <a:avLst/>
          </a:prstGeom>
          <a:noFill/>
        </p:spPr>
        <p:txBody>
          <a:bodyPr wrap="none" rtlCol="0">
            <a:spAutoFit/>
          </a:bodyPr>
          <a:lstStyle/>
          <a:p>
            <a:r>
              <a:rPr lang="en-US" altLang="zh-CN" dirty="0"/>
              <a:t>t=-230</a:t>
            </a:r>
            <a:endParaRPr lang="zh-CN" altLang="en-US" dirty="0"/>
          </a:p>
        </p:txBody>
      </p:sp>
      <p:sp>
        <p:nvSpPr>
          <p:cNvPr id="9" name="文本框 8"/>
          <p:cNvSpPr txBox="1"/>
          <p:nvPr/>
        </p:nvSpPr>
        <p:spPr>
          <a:xfrm>
            <a:off x="386080" y="2197735"/>
            <a:ext cx="5980430" cy="460375"/>
          </a:xfrm>
          <a:prstGeom prst="rect">
            <a:avLst/>
          </a:prstGeom>
          <a:noFill/>
        </p:spPr>
        <p:txBody>
          <a:bodyPr wrap="none" rtlCol="0">
            <a:spAutoFit/>
          </a:bodyPr>
          <a:p>
            <a:r>
              <a:rPr lang="en-US" altLang="zh-CN" sz="2400">
                <a:latin typeface="Times New Roman" panose="02020603050405020304" charset="0"/>
                <a:cs typeface="Times New Roman" panose="02020603050405020304" charset="0"/>
              </a:rPr>
              <a:t>Market Model &amp; Fama-French 3 Factor Model </a:t>
            </a:r>
            <a:endParaRPr lang="en-US" altLang="zh-CN" sz="2400">
              <a:latin typeface="Times New Roman" panose="02020603050405020304" charset="0"/>
              <a:cs typeface="Times New Roman" panose="02020603050405020304" charset="0"/>
            </a:endParaRPr>
          </a:p>
        </p:txBody>
      </p:sp>
      <p:cxnSp>
        <p:nvCxnSpPr>
          <p:cNvPr id="10" name="直接箭头连接符 9"/>
          <p:cNvCxnSpPr/>
          <p:nvPr/>
        </p:nvCxnSpPr>
        <p:spPr>
          <a:xfrm flipV="1">
            <a:off x="6366510" y="2422525"/>
            <a:ext cx="1924685" cy="10795"/>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8549640" y="2197735"/>
            <a:ext cx="3416300" cy="460375"/>
          </a:xfrm>
          <a:prstGeom prst="rect">
            <a:avLst/>
          </a:prstGeom>
          <a:noFill/>
        </p:spPr>
        <p:txBody>
          <a:bodyPr wrap="none" rtlCol="0">
            <a:spAutoFit/>
          </a:bodyPr>
          <a:p>
            <a:r>
              <a:rPr lang="en-US" altLang="zh-CN" sz="2400">
                <a:latin typeface="Times New Roman" panose="02020603050405020304" charset="0"/>
                <a:cs typeface="Times New Roman" panose="02020603050405020304" charset="0"/>
              </a:rPr>
              <a:t>Normal Return (-230,- 30)</a:t>
            </a:r>
            <a:endParaRPr lang="en-US" altLang="zh-CN" sz="2400">
              <a:latin typeface="Times New Roman" panose="02020603050405020304" charset="0"/>
              <a:cs typeface="Times New Roman" panose="02020603050405020304" charset="0"/>
            </a:endParaRPr>
          </a:p>
        </p:txBody>
      </p:sp>
    </p:spTree>
  </p:cSld>
  <p:clrMapOvr>
    <a:masterClrMapping/>
  </p:clrMapOvr>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THINKCELLSHAPEDONOTDELETE" val="thinkcellActiveDocDoNotDelete"/>
</p:tagLst>
</file>

<file path=ppt/tags/tag11.xml><?xml version="1.0" encoding="utf-8"?>
<p:tagLst xmlns:p="http://schemas.openxmlformats.org/presentationml/2006/main">
  <p:tag name="KSO_WM_UNIT_PLACING_PICTURE_USER_VIEWPORT" val="{&quot;height&quot;:1296,&quot;width&quot;:7656}"/>
</p:tagLst>
</file>

<file path=ppt/tags/tag12.xml><?xml version="1.0" encoding="utf-8"?>
<p:tagLst xmlns:p="http://schemas.openxmlformats.org/presentationml/2006/main">
  <p:tag name="THINKCELLSHAPEDONOTDELETE" val="thinkcellActiveDocDoNotDelete"/>
</p:tagLst>
</file>

<file path=ppt/tags/tag13.xml><?xml version="1.0" encoding="utf-8"?>
<p:tagLst xmlns:p="http://schemas.openxmlformats.org/presentationml/2006/main">
  <p:tag name="THINKCELLSHAPEDONOTDELETE" val="thinkcellActiveDocDoNotDelete"/>
</p:tagLst>
</file>

<file path=ppt/tags/tag14.xml><?xml version="1.0" encoding="utf-8"?>
<p:tagLst xmlns:p="http://schemas.openxmlformats.org/presentationml/2006/main">
  <p:tag name="THINKCELLSHAPEDONOTDELETE" val="thinkcellActiveDocDoNotDelete"/>
</p:tagLst>
</file>

<file path=ppt/tags/tag15.xml><?xml version="1.0" encoding="utf-8"?>
<p:tagLst xmlns:p="http://schemas.openxmlformats.org/presentationml/2006/main">
  <p:tag name="THINKCELLSHAPEDONOTDELETE" val="thinkcellActiveDocDoNotDelete"/>
</p:tagLst>
</file>

<file path=ppt/tags/tag16.xml><?xml version="1.0" encoding="utf-8"?>
<p:tagLst xmlns:p="http://schemas.openxmlformats.org/presentationml/2006/main">
  <p:tag name="THINKCELLSHAPEDONOTDELETE" val="thinkcellActiveDocDoNotDelete"/>
</p:tagLst>
</file>

<file path=ppt/tags/tag17.xml><?xml version="1.0" encoding="utf-8"?>
<p:tagLst xmlns:p="http://schemas.openxmlformats.org/presentationml/2006/main">
  <p:tag name="KSO_WM_UNIT_TABLE_BEAUTIFY" val="smartTable{3d139424-3bd1-4bee-9789-31f9a07d6faf}"/>
  <p:tag name="TABLE_ENDDRAG_ORIGIN_RECT" val="671*165"/>
  <p:tag name="TABLE_ENDDRAG_RECT" val="144*87*671*165"/>
</p:tagLst>
</file>

<file path=ppt/tags/tag18.xml><?xml version="1.0" encoding="utf-8"?>
<p:tagLst xmlns:p="http://schemas.openxmlformats.org/presentationml/2006/main">
  <p:tag name="THINKCELLSHAPEDONOTDELETE" val="thinkcellActiveDocDoNotDelete"/>
</p:tagLst>
</file>

<file path=ppt/tags/tag19.xml><?xml version="1.0" encoding="utf-8"?>
<p:tagLst xmlns:p="http://schemas.openxmlformats.org/presentationml/2006/main">
  <p:tag name="THINKCELLSHAPEDONOTDELETE" val="thinkcellActiveDocDoNotDelete"/>
</p:tagLst>
</file>

<file path=ppt/tags/tag2.xml><?xml version="1.0" encoding="utf-8"?>
<p:tagLst xmlns:p="http://schemas.openxmlformats.org/presentationml/2006/main">
  <p:tag name="THINKCELLSHAPEDONOTDELETE" val="thinkcellActiveDocDoNotDelete"/>
</p:tagLst>
</file>

<file path=ppt/tags/tag20.xml><?xml version="1.0" encoding="utf-8"?>
<p:tagLst xmlns:p="http://schemas.openxmlformats.org/presentationml/2006/main">
  <p:tag name="THINKCELLSHAPEDONOTDELETE" val="thinkcellActiveDocDoNotDelete"/>
</p:tagLst>
</file>

<file path=ppt/tags/tag21.xml><?xml version="1.0" encoding="utf-8"?>
<p:tagLst xmlns:p="http://schemas.openxmlformats.org/presentationml/2006/main">
  <p:tag name="THINKCELLSHAPEDONOTDELETE" val="thinkcellActiveDocDoNotDelete"/>
</p:tagLst>
</file>

<file path=ppt/tags/tag22.xml><?xml version="1.0" encoding="utf-8"?>
<p:tagLst xmlns:p="http://schemas.openxmlformats.org/presentationml/2006/main">
  <p:tag name="THINKCELLSHAPEDONOTDELETE" val="thinkcellActiveDocDoNotDelete"/>
</p:tagLst>
</file>

<file path=ppt/tags/tag23.xml><?xml version="1.0" encoding="utf-8"?>
<p:tagLst xmlns:p="http://schemas.openxmlformats.org/presentationml/2006/main">
  <p:tag name="THINKCELLSHAPEDONOTDELETE" val="thinkcellActiveDocDoNotDelete"/>
</p:tagLst>
</file>

<file path=ppt/tags/tag24.xml><?xml version="1.0" encoding="utf-8"?>
<p:tagLst xmlns:p="http://schemas.openxmlformats.org/presentationml/2006/main">
  <p:tag name="COMMONDATA" val="eyJoZGlkIjoiYjdiYmJlZTdkZGU5ZjBhNjNjZDQ1ZDAxN2Y3MzY3YTkifQ=="/>
  <p:tag name="KSO_WPP_MARK_KEY" val="5a53a37b-fc1b-4ac8-8252-e2da02536ad4"/>
</p:tagLst>
</file>

<file path=ppt/tags/tag3.xml><?xml version="1.0" encoding="utf-8"?>
<p:tagLst xmlns:p="http://schemas.openxmlformats.org/presentationml/2006/main">
  <p:tag name="THINKCELLSHAPEDONOTDELETE" val="thinkcellActiveDocDoNotDelete"/>
</p:tagLst>
</file>

<file path=ppt/tags/tag4.xml><?xml version="1.0" encoding="utf-8"?>
<p:tagLst xmlns:p="http://schemas.openxmlformats.org/presentationml/2006/main">
  <p:tag name="KSO_WM_UNIT_TABLE_BEAUTIFY" val="smartTable{94bfee04-1b0b-49ad-8116-03e72a414a7d}"/>
</p:tagLst>
</file>

<file path=ppt/tags/tag5.xml><?xml version="1.0" encoding="utf-8"?>
<p:tagLst xmlns:p="http://schemas.openxmlformats.org/presentationml/2006/main">
  <p:tag name="THINKCELLSHAPEDONOTDELETE" val="thinkcellActiveDocDoNotDelete"/>
</p:tagLst>
</file>

<file path=ppt/tags/tag6.xml><?xml version="1.0" encoding="utf-8"?>
<p:tagLst xmlns:p="http://schemas.openxmlformats.org/presentationml/2006/main">
  <p:tag name="THINKCELLSHAPEDONOTDELETE" val="thinkcellActiveDocDoNotDelete"/>
</p:tagLst>
</file>

<file path=ppt/tags/tag7.xml><?xml version="1.0" encoding="utf-8"?>
<p:tagLst xmlns:p="http://schemas.openxmlformats.org/presentationml/2006/main">
  <p:tag name="THINKCELLSHAPEDONOTDELETE" val="thinkcellActiveDocDoNotDelete"/>
</p:tagLst>
</file>

<file path=ppt/tags/tag8.xml><?xml version="1.0" encoding="utf-8"?>
<p:tagLst xmlns:p="http://schemas.openxmlformats.org/presentationml/2006/main">
  <p:tag name="THINKCELLSHAPEDONOTDELETE" val="thinkcellActiveDocDoNotDelete"/>
</p:tagLst>
</file>

<file path=ppt/tags/tag9.xml><?xml version="1.0" encoding="utf-8"?>
<p:tagLst xmlns:p="http://schemas.openxmlformats.org/presentationml/2006/main">
  <p:tag name="THINKCELLSHAPEDONOTDELETE" val="thinkcellActiveDocDoNotDelet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6149</Words>
  <Application>WPS 演示</Application>
  <PresentationFormat>宽屏</PresentationFormat>
  <Paragraphs>497</Paragraphs>
  <Slides>22</Slides>
  <Notes>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20</vt:i4>
      </vt:variant>
      <vt:variant>
        <vt:lpstr>幻灯片标题</vt:lpstr>
      </vt:variant>
      <vt:variant>
        <vt:i4>22</vt:i4>
      </vt:variant>
    </vt:vector>
  </HeadingPairs>
  <TitlesOfParts>
    <vt:vector size="59" baseType="lpstr">
      <vt:lpstr>Arial</vt:lpstr>
      <vt:lpstr>宋体</vt:lpstr>
      <vt:lpstr>Wingdings</vt:lpstr>
      <vt:lpstr>Arial</vt:lpstr>
      <vt:lpstr>楷体</vt:lpstr>
      <vt:lpstr>楷体_GB2312</vt:lpstr>
      <vt:lpstr>Arial Bold</vt:lpstr>
      <vt:lpstr>Fira Sans Extra Condensed Medium</vt:lpstr>
      <vt:lpstr>Segoe Print</vt:lpstr>
      <vt:lpstr>Microsoft JhengHei</vt:lpstr>
      <vt:lpstr>Times New Roman</vt:lpstr>
      <vt:lpstr>Calibri</vt:lpstr>
      <vt:lpstr>微软雅黑</vt:lpstr>
      <vt:lpstr>Arial Unicode MS</vt:lpstr>
      <vt:lpstr>等线</vt:lpstr>
      <vt:lpstr>新宋体</vt:lpstr>
      <vt:lpstr>Office 主题</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Xinyu Liu</dc:creator>
  <cp:lastModifiedBy>Meteor</cp:lastModifiedBy>
  <cp:revision>22</cp:revision>
  <dcterms:created xsi:type="dcterms:W3CDTF">2022-07-08T07:17:00Z</dcterms:created>
  <dcterms:modified xsi:type="dcterms:W3CDTF">2022-07-10T13:51:53Z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556065E0880B468DB3876D2586085866</vt:lpwstr>
  </property>
  <property fmtid="{D5CDD505-2E9C-101B-9397-08002B2CF9AE}" pid="3" name="KSOProductBuildVer">
    <vt:lpwstr>2052-11.1.0.11830</vt:lpwstr>
  </property>
</Properties>
</file>