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260" r:id="rId4"/>
    <p:sldId id="261" r:id="rId6"/>
    <p:sldId id="304" r:id="rId7"/>
    <p:sldId id="305" r:id="rId8"/>
    <p:sldId id="321" r:id="rId9"/>
    <p:sldId id="266" r:id="rId10"/>
    <p:sldId id="307" r:id="rId11"/>
    <p:sldId id="306" r:id="rId12"/>
    <p:sldId id="308" r:id="rId13"/>
    <p:sldId id="309" r:id="rId14"/>
    <p:sldId id="269" r:id="rId15"/>
    <p:sldId id="310" r:id="rId16"/>
    <p:sldId id="312" r:id="rId17"/>
    <p:sldId id="311" r:id="rId18"/>
    <p:sldId id="336" r:id="rId19"/>
    <p:sldId id="277" r:id="rId20"/>
    <p:sldId id="341" r:id="rId21"/>
    <p:sldId id="313" r:id="rId22"/>
    <p:sldId id="315" r:id="rId23"/>
    <p:sldId id="303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0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Offsetting </a:t>
            </a:r>
            <a:r>
              <a:rPr lang="zh-CN" altLang="en-US" dirty="0"/>
              <a:t>和</a:t>
            </a:r>
            <a:r>
              <a:rPr lang="en-US" altLang="zh-CN" dirty="0"/>
              <a:t>Engaging  </a:t>
            </a:r>
            <a:r>
              <a:rPr lang="zh-CN" altLang="en-US" dirty="0"/>
              <a:t>再确认一下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84CA1-DBD7-4D1A-B22F-5C6CCB6B53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8.bin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9.bin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0.bin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1.bin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2.bin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3.bin"/><Relationship Id="rId10" Type="http://schemas.openxmlformats.org/officeDocument/2006/relationships/notesSlide" Target="../notesSlides/notesSlide1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4.bin"/><Relationship Id="rId10" Type="http://schemas.openxmlformats.org/officeDocument/2006/relationships/notesSlide" Target="../notesSlides/notesSlide1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5.bin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6.bin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7.bin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8.bin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9.bin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3.bin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4.bin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5.bin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6.bin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7.bin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2240280"/>
            <a:ext cx="9754870" cy="26904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altLang="zh-CN" sz="3200"/>
          </a:p>
          <a:p>
            <a:pPr algn="l"/>
            <a:endParaRPr lang="en-US" altLang="zh-CN" sz="3200"/>
          </a:p>
        </p:txBody>
      </p:sp>
      <p:sp>
        <p:nvSpPr>
          <p:cNvPr id="20" name="矩形 19"/>
          <p:cNvSpPr/>
          <p:nvPr/>
        </p:nvSpPr>
        <p:spPr>
          <a:xfrm>
            <a:off x="313690" y="1362710"/>
            <a:ext cx="6432550" cy="2387600"/>
          </a:xfrm>
          <a:prstGeom prst="rect">
            <a:avLst/>
          </a:prstGeom>
          <a:solidFill>
            <a:schemeClr val="accent2">
              <a:lumMod val="40000"/>
              <a:lumOff val="60000"/>
              <a:alpha val="97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zh-CN" sz="4800" dirty="0">
                <a:solidFill>
                  <a:schemeClr val="tx1"/>
                </a:solidFill>
              </a:rPr>
              <a:t>E</a:t>
            </a:r>
            <a:r>
              <a:rPr lang="en-US" altLang="zh-CN" sz="4800" dirty="0">
                <a:solidFill>
                  <a:schemeClr val="tx1"/>
                </a:solidFill>
              </a:rPr>
              <a:t>arning Forecast</a:t>
            </a:r>
            <a:endParaRPr lang="en-US" altLang="zh-CN" sz="48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74739" y="2511295"/>
            <a:ext cx="6475730" cy="3300730"/>
          </a:xfrm>
          <a:prstGeom prst="rect">
            <a:avLst/>
          </a:prstGeom>
          <a:solidFill>
            <a:schemeClr val="accent2">
              <a:lumMod val="20000"/>
              <a:lumOff val="80000"/>
              <a:alpha val="64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altLang="zh-CN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899107" y="2648326"/>
            <a:ext cx="369633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Group: SMRMJ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GAO Jun 120090240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LIU </a:t>
            </a:r>
            <a:r>
              <a:rPr lang="en-US" altLang="zh-CN" sz="2400" dirty="0" err="1">
                <a:solidFill>
                  <a:schemeClr val="tx1"/>
                </a:solidFill>
              </a:rPr>
              <a:t>Xinyu</a:t>
            </a:r>
            <a:r>
              <a:rPr lang="en-US" altLang="zh-CN" sz="2400" dirty="0">
                <a:solidFill>
                  <a:schemeClr val="tx1"/>
                </a:solidFill>
              </a:rPr>
              <a:t>  120020128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MA Kexuan 120090651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SHEN Hengyu 120090633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ZHANG Haoshen 120090798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0461" y="906130"/>
            <a:ext cx="11661540" cy="609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1219200">
              <a:buClr>
                <a:srgbClr val="000000"/>
              </a:buClr>
              <a:defRPr/>
            </a:pPr>
            <a:endParaRPr lang="zh-CN" altLang="en-US" sz="2135" kern="0" dirty="0">
              <a:solidFill>
                <a:prstClr val="white"/>
              </a:solidFill>
              <a:latin typeface="楷体" panose="02010609060101010101" pitchFamily="49" charset="-122"/>
              <a:ea typeface="楷体_GB2312" pitchFamily="49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9" name="object 3"/>
          <p:cNvSpPr/>
          <p:nvPr/>
        </p:nvSpPr>
        <p:spPr>
          <a:xfrm>
            <a:off x="1" y="152005"/>
            <a:ext cx="530460" cy="813979"/>
          </a:xfrm>
          <a:custGeom>
            <a:avLst/>
            <a:gdLst/>
            <a:ahLst/>
            <a:cxnLst/>
            <a:rect l="l" t="t" r="r" b="b"/>
            <a:pathLst>
              <a:path w="487680" h="693419">
                <a:moveTo>
                  <a:pt x="0" y="693419"/>
                </a:moveTo>
                <a:lnTo>
                  <a:pt x="487680" y="693419"/>
                </a:lnTo>
                <a:lnTo>
                  <a:pt x="48768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1219200">
              <a:buClr>
                <a:srgbClr val="000000"/>
              </a:buClr>
              <a:defRPr/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5845" y="396481"/>
            <a:ext cx="11842163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buClr>
                <a:srgbClr val="000000"/>
              </a:buClr>
              <a:defRPr/>
            </a:pPr>
            <a:r>
              <a:rPr lang="en-US" altLang="zh-CN" sz="2660" b="1" dirty="0">
                <a:sym typeface="+mn-ea"/>
              </a:rPr>
              <a:t>Predictions and Intuition----GPM</a:t>
            </a:r>
            <a:endParaRPr lang="en-US" altLang="zh-CN" sz="2660" b="1" dirty="0">
              <a:sym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450" y="1645920"/>
            <a:ext cx="10181590" cy="324104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6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GPM 	</a:t>
            </a:r>
            <a:endParaRPr lang="en-US" sz="26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6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Gross Profit Margin: (Sales-COGS) / Sales;</a:t>
            </a:r>
            <a:endParaRPr lang="en-US" sz="26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6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WRDS: (SALE-COGS) / SALE</a:t>
            </a:r>
            <a:endParaRPr lang="en-US" sz="26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>
              <a:spcBef>
                <a:spcPts val="125"/>
              </a:spcBef>
              <a:buClr>
                <a:srgbClr val="000000"/>
              </a:buClr>
              <a:defRPr/>
            </a:pPr>
            <a:endParaRPr lang="en-US" sz="2600" b="1" kern="0" spc="13" dirty="0">
              <a:solidFill>
                <a:srgbClr val="13588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>
              <a:spcBef>
                <a:spcPts val="125"/>
              </a:spcBef>
              <a:buClr>
                <a:srgbClr val="000000"/>
              </a:buClr>
              <a:defRPr/>
            </a:pPr>
            <a:endParaRPr lang="en-US" sz="2600" b="1" kern="0" spc="13" dirty="0">
              <a:solidFill>
                <a:srgbClr val="13588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algn="ctr" defTabSz="1219200" fontAlgn="auto">
              <a:lnSpc>
                <a:spcPct val="200000"/>
              </a:lnSpc>
              <a:spcBef>
                <a:spcPts val="100"/>
              </a:spcBef>
              <a:buClr>
                <a:srgbClr val="000000"/>
              </a:buClr>
              <a:defRPr/>
            </a:pPr>
            <a:endParaRPr lang="en-US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10" name="object 4"/>
          <p:cNvSpPr/>
          <p:nvPr/>
        </p:nvSpPr>
        <p:spPr>
          <a:xfrm flipV="1">
            <a:off x="0" y="6326822"/>
            <a:ext cx="12192000" cy="147956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2654300" y="6559550"/>
            <a:ext cx="15601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Description of model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7318084" y="6549909"/>
            <a:ext cx="16462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Discussion of Results</a:t>
            </a:r>
            <a:endParaRPr kumimoji="0" lang="en-US" sz="1200" b="1" i="0" u="none" strike="noStrike" kern="0" cap="none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4820285" y="6553200"/>
            <a:ext cx="19126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 algn="ctr">
              <a:spcBef>
                <a:spcPts val="100"/>
              </a:spcBef>
              <a:defRPr sz="900" b="1" spc="-5">
                <a:solidFill>
                  <a:srgbClr val="7E7E7E"/>
                </a:solidFill>
              </a:defRPr>
            </a:lvl1pPr>
          </a:lstStyle>
          <a:p>
            <a:pPr algn="l"/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Predictions </a:t>
            </a:r>
            <a:r>
              <a:rPr lang="en-US" sz="1200" kern="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and Intuition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9549765" y="6550025"/>
            <a:ext cx="18770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1000"/>
            </a:lvl1pPr>
          </a:lstStyle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Out-of-sample testing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1276985" y="6559550"/>
            <a:ext cx="726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Content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16885" y="4308475"/>
            <a:ext cx="1560830" cy="578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/>
            <a:r>
              <a:rPr lang="en-US" sz="4000" b="1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α</a:t>
            </a:r>
            <a:r>
              <a:rPr lang="en-US" sz="4000" b="1" i="1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3</a:t>
            </a:r>
            <a:r>
              <a:rPr lang="en-US" sz="4000" b="1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&gt;0</a:t>
            </a:r>
            <a:endParaRPr lang="en-US" altLang="zh-CN" sz="4000" b="1" i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70140" y="4308475"/>
            <a:ext cx="1560830" cy="578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/>
            <a:r>
              <a:rPr lang="en-US" sz="4000" b="1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β</a:t>
            </a:r>
            <a:r>
              <a:rPr lang="en-US" sz="4000" b="1" i="1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3</a:t>
            </a:r>
            <a:r>
              <a:rPr lang="en-US" sz="4000" b="1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&gt;0 </a:t>
            </a:r>
            <a:endParaRPr lang="en-US" altLang="zh-CN" sz="4000" b="1" i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0461" y="906130"/>
            <a:ext cx="11661540" cy="609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1219200">
              <a:buClr>
                <a:srgbClr val="000000"/>
              </a:buClr>
              <a:defRPr/>
            </a:pPr>
            <a:endParaRPr lang="zh-CN" altLang="en-US" sz="2135" kern="0" dirty="0">
              <a:solidFill>
                <a:prstClr val="white"/>
              </a:solidFill>
              <a:latin typeface="楷体" panose="02010609060101010101" pitchFamily="49" charset="-122"/>
              <a:ea typeface="楷体_GB2312" pitchFamily="49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9" name="object 3"/>
          <p:cNvSpPr/>
          <p:nvPr/>
        </p:nvSpPr>
        <p:spPr>
          <a:xfrm>
            <a:off x="1" y="152005"/>
            <a:ext cx="530460" cy="813979"/>
          </a:xfrm>
          <a:custGeom>
            <a:avLst/>
            <a:gdLst/>
            <a:ahLst/>
            <a:cxnLst/>
            <a:rect l="l" t="t" r="r" b="b"/>
            <a:pathLst>
              <a:path w="487680" h="693419">
                <a:moveTo>
                  <a:pt x="0" y="693419"/>
                </a:moveTo>
                <a:lnTo>
                  <a:pt x="487680" y="693419"/>
                </a:lnTo>
                <a:lnTo>
                  <a:pt x="48768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1219200">
              <a:buClr>
                <a:srgbClr val="000000"/>
              </a:buClr>
              <a:defRPr/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5845" y="396481"/>
            <a:ext cx="11842163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buClr>
                <a:srgbClr val="000000"/>
              </a:buClr>
              <a:defRPr/>
            </a:pPr>
            <a:r>
              <a:rPr lang="en-US" altLang="zh-CN" sz="2660" b="1" dirty="0">
                <a:sym typeface="+mn-ea"/>
              </a:rPr>
              <a:t>Predictions and Intuition----FLR</a:t>
            </a:r>
            <a:endParaRPr lang="en-US" altLang="zh-CN" sz="2660" b="1" dirty="0">
              <a:sym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800" y="1645920"/>
            <a:ext cx="11489690" cy="324104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6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FLR 	</a:t>
            </a:r>
            <a:endParaRPr lang="en-US" sz="26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6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Financial Leverage Ratio: Avg Total Asset / Shareholders’ Equity;</a:t>
            </a:r>
            <a:endParaRPr lang="en-US" sz="26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6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WRDS: AT (avg) / SEQ (avg)</a:t>
            </a:r>
            <a:endParaRPr lang="en-US" sz="26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>
              <a:spcBef>
                <a:spcPts val="125"/>
              </a:spcBef>
              <a:buClr>
                <a:srgbClr val="000000"/>
              </a:buClr>
              <a:defRPr/>
            </a:pPr>
            <a:endParaRPr lang="en-US" sz="2600" b="1" kern="0" spc="13" dirty="0">
              <a:solidFill>
                <a:srgbClr val="13588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>
              <a:spcBef>
                <a:spcPts val="125"/>
              </a:spcBef>
              <a:buClr>
                <a:srgbClr val="000000"/>
              </a:buClr>
              <a:defRPr/>
            </a:pPr>
            <a:endParaRPr lang="en-US" sz="2600" b="1" kern="0" spc="13" dirty="0">
              <a:solidFill>
                <a:srgbClr val="13588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algn="ctr" defTabSz="1219200" fontAlgn="auto">
              <a:lnSpc>
                <a:spcPct val="200000"/>
              </a:lnSpc>
              <a:spcBef>
                <a:spcPts val="100"/>
              </a:spcBef>
              <a:buClr>
                <a:srgbClr val="000000"/>
              </a:buClr>
              <a:defRPr/>
            </a:pPr>
            <a:endParaRPr lang="en-US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10" name="object 4"/>
          <p:cNvSpPr/>
          <p:nvPr/>
        </p:nvSpPr>
        <p:spPr>
          <a:xfrm flipV="1">
            <a:off x="0" y="6326822"/>
            <a:ext cx="12192000" cy="147956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2654300" y="6559550"/>
            <a:ext cx="15601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Description of model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7318084" y="6549909"/>
            <a:ext cx="16462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Discussion of Results</a:t>
            </a:r>
            <a:endParaRPr kumimoji="0" lang="en-US" sz="1200" b="1" i="0" u="none" strike="noStrike" kern="0" cap="none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4820285" y="6553200"/>
            <a:ext cx="19126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 algn="ctr">
              <a:spcBef>
                <a:spcPts val="100"/>
              </a:spcBef>
              <a:defRPr sz="900" b="1" spc="-5">
                <a:solidFill>
                  <a:srgbClr val="7E7E7E"/>
                </a:solidFill>
              </a:defRPr>
            </a:lvl1pPr>
          </a:lstStyle>
          <a:p>
            <a:pPr algn="l"/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Predictions </a:t>
            </a:r>
            <a:r>
              <a:rPr lang="en-US" sz="1200" kern="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and Intuition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9549765" y="6550025"/>
            <a:ext cx="18770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1000"/>
            </a:lvl1pPr>
          </a:lstStyle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Out-of-sample testing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1276985" y="6559550"/>
            <a:ext cx="726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Content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16885" y="4308475"/>
            <a:ext cx="1560830" cy="578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/>
            <a:r>
              <a:rPr lang="en-US" sz="4000" b="1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α</a:t>
            </a:r>
            <a:r>
              <a:rPr lang="en-US" sz="4000" b="1" i="1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4</a:t>
            </a:r>
            <a:r>
              <a:rPr lang="en-US" sz="4000" b="1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=0</a:t>
            </a:r>
            <a:endParaRPr lang="en-US" altLang="zh-CN" sz="4000" b="1" i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70140" y="4308475"/>
            <a:ext cx="1560830" cy="578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/>
            <a:r>
              <a:rPr lang="en-US" sz="4000" b="1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β</a:t>
            </a:r>
            <a:r>
              <a:rPr lang="en-US" sz="4000" b="1" i="1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4</a:t>
            </a:r>
            <a:r>
              <a:rPr lang="en-US" sz="4000" b="1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&gt;</a:t>
            </a:r>
            <a:r>
              <a:rPr lang="en-US" sz="4000" b="1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0 </a:t>
            </a:r>
            <a:endParaRPr lang="en-US" altLang="zh-CN" sz="4000" b="1" i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defTabSz="1219200">
              <a:buClr>
                <a:srgbClr val="000000"/>
              </a:buClr>
              <a:defRPr/>
            </a:pPr>
            <a:fld id="{2A4FC173-9F28-460D-8E12-9EC1D8B80142}" type="slidenum">
              <a:rPr lang="zh-CN" altLang="en-US" kern="0">
                <a:solidFill>
                  <a:prstClr val="black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</a:fld>
            <a:endParaRPr lang="zh-CN" altLang="en-US" kern="0" dirty="0">
              <a:solidFill>
                <a:prstClr val="black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72;p16"/>
          <p:cNvSpPr txBox="1"/>
          <p:nvPr/>
        </p:nvSpPr>
        <p:spPr>
          <a:xfrm>
            <a:off x="548098" y="1727987"/>
            <a:ext cx="1109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defTabSz="1219200">
              <a:buClr>
                <a:srgbClr val="000000"/>
              </a:buClr>
              <a:defRPr/>
            </a:pPr>
            <a:r>
              <a:rPr lang="en-US" sz="8000" kern="0" dirty="0">
                <a:solidFill>
                  <a:srgbClr val="FFFFFF">
                    <a:lumMod val="50000"/>
                  </a:srgbClr>
                </a:solidFill>
              </a:rPr>
              <a:t>PART</a:t>
            </a:r>
            <a:r>
              <a:rPr lang="en-US" altLang="zh-CN" sz="8000" kern="0" dirty="0">
                <a:solidFill>
                  <a:srgbClr val="FFFFFF">
                    <a:lumMod val="50000"/>
                  </a:srgbClr>
                </a:solidFill>
              </a:rPr>
              <a:t> 3    </a:t>
            </a:r>
            <a:endParaRPr lang="en-US" altLang="zh-CN" sz="8000" kern="0" dirty="0">
              <a:solidFill>
                <a:srgbClr val="FFFFFF">
                  <a:lumMod val="50000"/>
                </a:srgbClr>
              </a:solidFill>
            </a:endParaRPr>
          </a:p>
          <a:p>
            <a:pPr defTabSz="1219200">
              <a:buClr>
                <a:srgbClr val="000000"/>
              </a:buClr>
              <a:defRPr/>
            </a:pPr>
            <a:r>
              <a:rPr lang="en-US" altLang="zh-CN" sz="8000" dirty="0">
                <a:solidFill>
                  <a:schemeClr val="tx1"/>
                </a:solidFill>
                <a:sym typeface="+mn-ea"/>
              </a:rPr>
              <a:t>Discussion of Results</a:t>
            </a:r>
            <a:endParaRPr lang="en-US" altLang="zh-CN" sz="8000" dirty="0">
              <a:solidFill>
                <a:schemeClr val="tx1"/>
              </a:solidFill>
              <a:sym typeface="+mn-ea"/>
            </a:endParaRPr>
          </a:p>
          <a:p>
            <a:pPr defTabSz="1219200">
              <a:buClr>
                <a:srgbClr val="000000"/>
              </a:buClr>
              <a:defRPr/>
            </a:pPr>
            <a:endParaRPr lang="en-US" altLang="zh-CN" sz="7200" dirty="0">
              <a:solidFill>
                <a:schemeClr val="tx1"/>
              </a:solidFill>
            </a:endParaRPr>
          </a:p>
          <a:p>
            <a:pPr defTabSz="1219200">
              <a:buClr>
                <a:srgbClr val="000000"/>
              </a:buClr>
              <a:defRPr/>
            </a:pPr>
            <a:endParaRPr lang="en-US" altLang="zh-CN" sz="7200" kern="0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0461" y="906130"/>
            <a:ext cx="11661540" cy="609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1219200">
              <a:buClr>
                <a:srgbClr val="000000"/>
              </a:buClr>
              <a:defRPr/>
            </a:pPr>
            <a:endParaRPr lang="zh-CN" altLang="en-US" sz="2135" kern="0" dirty="0">
              <a:solidFill>
                <a:prstClr val="white"/>
              </a:solidFill>
              <a:latin typeface="楷体" panose="02010609060101010101" pitchFamily="49" charset="-122"/>
              <a:ea typeface="楷体_GB2312" pitchFamily="49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9" name="object 3"/>
          <p:cNvSpPr/>
          <p:nvPr/>
        </p:nvSpPr>
        <p:spPr>
          <a:xfrm>
            <a:off x="1" y="152005"/>
            <a:ext cx="530460" cy="813979"/>
          </a:xfrm>
          <a:custGeom>
            <a:avLst/>
            <a:gdLst/>
            <a:ahLst/>
            <a:cxnLst/>
            <a:rect l="l" t="t" r="r" b="b"/>
            <a:pathLst>
              <a:path w="487680" h="693419">
                <a:moveTo>
                  <a:pt x="0" y="693419"/>
                </a:moveTo>
                <a:lnTo>
                  <a:pt x="487680" y="693419"/>
                </a:lnTo>
                <a:lnTo>
                  <a:pt x="48768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1219200">
              <a:buClr>
                <a:srgbClr val="000000"/>
              </a:buClr>
              <a:defRPr/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5845" y="396481"/>
            <a:ext cx="11842163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buClr>
                <a:srgbClr val="000000"/>
              </a:buClr>
              <a:defRPr/>
            </a:pPr>
            <a:r>
              <a:rPr lang="en-US" altLang="zh-CN" sz="2660" b="1" dirty="0">
                <a:sym typeface="+mn-ea"/>
              </a:rPr>
              <a:t>Discussion of Results----Number of Observations</a:t>
            </a:r>
            <a:endParaRPr lang="en-US" altLang="zh-CN" sz="2660" b="1" dirty="0"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 flipV="1">
            <a:off x="0" y="6326822"/>
            <a:ext cx="12192000" cy="147956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2654300" y="6559550"/>
            <a:ext cx="15601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Description of model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7318084" y="6549909"/>
            <a:ext cx="16462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Discussion of Results</a:t>
            </a:r>
            <a:endParaRPr kumimoji="0" lang="en-US" sz="1200" b="1" i="0" u="none" strike="noStrike" kern="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4820285" y="6553200"/>
            <a:ext cx="19126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 algn="ctr">
              <a:spcBef>
                <a:spcPts val="100"/>
              </a:spcBef>
              <a:defRPr sz="900" b="1" spc="-5">
                <a:solidFill>
                  <a:srgbClr val="7E7E7E"/>
                </a:solidFill>
              </a:defRPr>
            </a:lvl1pPr>
          </a:lstStyle>
          <a:p>
            <a:pPr algn="l"/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Predictions </a:t>
            </a:r>
            <a:r>
              <a:rPr lang="en-US" sz="1200" kern="0" spc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and Intuition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49765" y="6550025"/>
            <a:ext cx="18770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1000"/>
            </a:lvl1pPr>
          </a:lstStyle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Out-of-sample testing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276985" y="6559550"/>
            <a:ext cx="726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Content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605" y="1325880"/>
            <a:ext cx="2400300" cy="50482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44775" y="1024255"/>
            <a:ext cx="1457960" cy="295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Not-adjusted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13905" y="1021080"/>
            <a:ext cx="1844675" cy="295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Industry-adjusted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965" y="1327150"/>
            <a:ext cx="2409324" cy="5047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0461" y="906130"/>
            <a:ext cx="11661540" cy="609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1219200">
              <a:buClr>
                <a:srgbClr val="000000"/>
              </a:buClr>
              <a:defRPr/>
            </a:pPr>
            <a:endParaRPr lang="zh-CN" altLang="en-US" sz="2135" kern="0" dirty="0">
              <a:solidFill>
                <a:prstClr val="white"/>
              </a:solidFill>
              <a:latin typeface="楷体" panose="02010609060101010101" pitchFamily="49" charset="-122"/>
              <a:ea typeface="楷体_GB2312" pitchFamily="49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9" name="object 3"/>
          <p:cNvSpPr/>
          <p:nvPr/>
        </p:nvSpPr>
        <p:spPr>
          <a:xfrm>
            <a:off x="1" y="152005"/>
            <a:ext cx="530460" cy="813979"/>
          </a:xfrm>
          <a:custGeom>
            <a:avLst/>
            <a:gdLst/>
            <a:ahLst/>
            <a:cxnLst/>
            <a:rect l="l" t="t" r="r" b="b"/>
            <a:pathLst>
              <a:path w="487680" h="693419">
                <a:moveTo>
                  <a:pt x="0" y="693419"/>
                </a:moveTo>
                <a:lnTo>
                  <a:pt x="487680" y="693419"/>
                </a:lnTo>
                <a:lnTo>
                  <a:pt x="48768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1219200">
              <a:buClr>
                <a:srgbClr val="000000"/>
              </a:buClr>
              <a:defRPr/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5845" y="396481"/>
            <a:ext cx="11842163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buClr>
                <a:srgbClr val="000000"/>
              </a:buClr>
              <a:defRPr/>
            </a:pPr>
            <a:r>
              <a:rPr lang="en-US" altLang="zh-CN" sz="2660" b="1" dirty="0">
                <a:sym typeface="+mn-ea"/>
              </a:rPr>
              <a:t>Discussion of Results----Descriptive Statistics</a:t>
            </a:r>
            <a:endParaRPr lang="en-US" altLang="zh-CN" sz="2660" b="1" dirty="0">
              <a:sym typeface="+mn-ea"/>
            </a:endParaRPr>
          </a:p>
        </p:txBody>
      </p:sp>
      <p:sp>
        <p:nvSpPr>
          <p:cNvPr id="2" name="object 4"/>
          <p:cNvSpPr/>
          <p:nvPr/>
        </p:nvSpPr>
        <p:spPr>
          <a:xfrm flipV="1">
            <a:off x="0" y="6326822"/>
            <a:ext cx="12192000" cy="147956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object 7"/>
          <p:cNvSpPr txBox="1"/>
          <p:nvPr/>
        </p:nvSpPr>
        <p:spPr>
          <a:xfrm>
            <a:off x="2654300" y="6559550"/>
            <a:ext cx="15601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Description of model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7318084" y="6549909"/>
            <a:ext cx="16462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Discussion of Results</a:t>
            </a:r>
            <a:endParaRPr kumimoji="0" lang="en-US" sz="1200" b="1" i="0" u="none" strike="noStrike" kern="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4820285" y="6553200"/>
            <a:ext cx="19126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 algn="ctr">
              <a:spcBef>
                <a:spcPts val="100"/>
              </a:spcBef>
              <a:defRPr sz="900" b="1" spc="-5">
                <a:solidFill>
                  <a:srgbClr val="7E7E7E"/>
                </a:solidFill>
              </a:defRPr>
            </a:lvl1pPr>
          </a:lstStyle>
          <a:p>
            <a:pPr algn="l"/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Predictions </a:t>
            </a:r>
            <a:r>
              <a:rPr lang="en-US" sz="1200" kern="0" spc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and Intuition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9549765" y="6550025"/>
            <a:ext cx="18770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1000"/>
            </a:lvl1pPr>
          </a:lstStyle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Out-of-sample testing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1276985" y="6559550"/>
            <a:ext cx="726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Content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465" y="1725930"/>
            <a:ext cx="8740140" cy="15144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56555" y="1198880"/>
            <a:ext cx="1457960" cy="295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Not-adjusted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91430" y="3784600"/>
            <a:ext cx="1844675" cy="295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Industry-adjusted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465" y="4227830"/>
            <a:ext cx="8740800" cy="15534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12410" y="3314065"/>
            <a:ext cx="156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Table 1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13045" y="5869940"/>
            <a:ext cx="156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Table 2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0461" y="906130"/>
            <a:ext cx="11661540" cy="609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1219200">
              <a:buClr>
                <a:srgbClr val="000000"/>
              </a:buClr>
              <a:defRPr/>
            </a:pPr>
            <a:endParaRPr lang="zh-CN" altLang="en-US" sz="2135" kern="0" dirty="0">
              <a:solidFill>
                <a:prstClr val="white"/>
              </a:solidFill>
              <a:latin typeface="楷体" panose="02010609060101010101" pitchFamily="49" charset="-122"/>
              <a:ea typeface="楷体_GB2312" pitchFamily="49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9" name="object 3"/>
          <p:cNvSpPr/>
          <p:nvPr/>
        </p:nvSpPr>
        <p:spPr>
          <a:xfrm>
            <a:off x="1" y="152005"/>
            <a:ext cx="530460" cy="813979"/>
          </a:xfrm>
          <a:custGeom>
            <a:avLst/>
            <a:gdLst/>
            <a:ahLst/>
            <a:cxnLst/>
            <a:rect l="l" t="t" r="r" b="b"/>
            <a:pathLst>
              <a:path w="487680" h="693419">
                <a:moveTo>
                  <a:pt x="0" y="693419"/>
                </a:moveTo>
                <a:lnTo>
                  <a:pt x="487680" y="693419"/>
                </a:lnTo>
                <a:lnTo>
                  <a:pt x="48768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1219200">
              <a:buClr>
                <a:srgbClr val="000000"/>
              </a:buClr>
              <a:defRPr/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5845" y="396481"/>
            <a:ext cx="11842163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buClr>
                <a:srgbClr val="000000"/>
              </a:buClr>
              <a:defRPr/>
            </a:pPr>
            <a:r>
              <a:rPr lang="en-US" altLang="zh-CN" sz="2660" b="1" dirty="0">
                <a:sym typeface="+mn-ea"/>
              </a:rPr>
              <a:t>Discussion of Results----Regression Results (Not-adjusted)</a:t>
            </a:r>
            <a:endParaRPr lang="en-US" altLang="zh-CN" sz="2660" b="1" dirty="0">
              <a:sym typeface="+mn-ea"/>
            </a:endParaRPr>
          </a:p>
        </p:txBody>
      </p:sp>
      <p:sp>
        <p:nvSpPr>
          <p:cNvPr id="2" name="object 4"/>
          <p:cNvSpPr/>
          <p:nvPr/>
        </p:nvSpPr>
        <p:spPr>
          <a:xfrm flipV="1">
            <a:off x="0" y="6326822"/>
            <a:ext cx="12192000" cy="147956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object 7"/>
          <p:cNvSpPr txBox="1"/>
          <p:nvPr/>
        </p:nvSpPr>
        <p:spPr>
          <a:xfrm>
            <a:off x="2654300" y="6559550"/>
            <a:ext cx="15601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Description of model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7318084" y="6549909"/>
            <a:ext cx="16462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Discussion of Results</a:t>
            </a:r>
            <a:endParaRPr kumimoji="0" lang="en-US" sz="1200" b="1" i="0" u="none" strike="noStrike" kern="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4820285" y="6553200"/>
            <a:ext cx="19126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 algn="ctr">
              <a:spcBef>
                <a:spcPts val="100"/>
              </a:spcBef>
              <a:defRPr sz="900" b="1" spc="-5">
                <a:solidFill>
                  <a:srgbClr val="7E7E7E"/>
                </a:solidFill>
              </a:defRPr>
            </a:lvl1pPr>
          </a:lstStyle>
          <a:p>
            <a:pPr algn="l"/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Predictions </a:t>
            </a:r>
            <a:r>
              <a:rPr lang="en-US" sz="1200" kern="0" spc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and Intuition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9549765" y="6550025"/>
            <a:ext cx="18770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1000"/>
            </a:lvl1pPr>
          </a:lstStyle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Out-of-sample testing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1276985" y="6559550"/>
            <a:ext cx="726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Content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435" y="1842770"/>
            <a:ext cx="3909695" cy="1239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435" y="3350895"/>
            <a:ext cx="3909060" cy="19500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36140" y="1278890"/>
            <a:ext cx="2279015" cy="295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Regression-Earn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12050" y="1278890"/>
            <a:ext cx="2279015" cy="295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Regression-AFE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15" y="1885950"/>
            <a:ext cx="4032000" cy="1238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410" y="3349625"/>
            <a:ext cx="4085590" cy="19513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07285" y="5569585"/>
            <a:ext cx="156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Table 1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81010" y="5526405"/>
            <a:ext cx="156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Table 2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07285" y="4524375"/>
            <a:ext cx="793115" cy="7232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16520" y="4982210"/>
            <a:ext cx="902970" cy="2654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0461" y="906130"/>
            <a:ext cx="11661540" cy="609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1219200">
              <a:buClr>
                <a:srgbClr val="000000"/>
              </a:buClr>
              <a:defRPr/>
            </a:pPr>
            <a:endParaRPr lang="zh-CN" altLang="en-US" sz="2135" kern="0" dirty="0">
              <a:solidFill>
                <a:prstClr val="white"/>
              </a:solidFill>
              <a:latin typeface="楷体" panose="02010609060101010101" pitchFamily="49" charset="-122"/>
              <a:ea typeface="楷体_GB2312" pitchFamily="49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9" name="object 3"/>
          <p:cNvSpPr/>
          <p:nvPr/>
        </p:nvSpPr>
        <p:spPr>
          <a:xfrm>
            <a:off x="1" y="152005"/>
            <a:ext cx="530460" cy="813979"/>
          </a:xfrm>
          <a:custGeom>
            <a:avLst/>
            <a:gdLst/>
            <a:ahLst/>
            <a:cxnLst/>
            <a:rect l="l" t="t" r="r" b="b"/>
            <a:pathLst>
              <a:path w="487680" h="693419">
                <a:moveTo>
                  <a:pt x="0" y="693419"/>
                </a:moveTo>
                <a:lnTo>
                  <a:pt x="487680" y="693419"/>
                </a:lnTo>
                <a:lnTo>
                  <a:pt x="48768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1219200">
              <a:buClr>
                <a:srgbClr val="000000"/>
              </a:buClr>
              <a:defRPr/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5845" y="396481"/>
            <a:ext cx="11842163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buClr>
                <a:srgbClr val="000000"/>
              </a:buClr>
              <a:defRPr/>
            </a:pPr>
            <a:r>
              <a:rPr lang="en-US" altLang="zh-CN" sz="2660" b="1" dirty="0">
                <a:sym typeface="+mn-ea"/>
              </a:rPr>
              <a:t>Discussion of Results----Regression Results (Industry-adjusted)</a:t>
            </a:r>
            <a:endParaRPr lang="en-US" altLang="zh-CN" sz="2660" b="1" dirty="0">
              <a:sym typeface="+mn-ea"/>
            </a:endParaRPr>
          </a:p>
        </p:txBody>
      </p:sp>
      <p:sp>
        <p:nvSpPr>
          <p:cNvPr id="2" name="object 4"/>
          <p:cNvSpPr/>
          <p:nvPr/>
        </p:nvSpPr>
        <p:spPr>
          <a:xfrm flipV="1">
            <a:off x="0" y="6326822"/>
            <a:ext cx="12192000" cy="147956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object 7"/>
          <p:cNvSpPr txBox="1"/>
          <p:nvPr/>
        </p:nvSpPr>
        <p:spPr>
          <a:xfrm>
            <a:off x="2654300" y="6559550"/>
            <a:ext cx="15601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Description of model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7318084" y="6549909"/>
            <a:ext cx="16462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Discussion of Results</a:t>
            </a:r>
            <a:endParaRPr kumimoji="0" lang="en-US" sz="1200" b="1" i="0" u="none" strike="noStrike" kern="0" cap="none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4820285" y="6553200"/>
            <a:ext cx="19126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 algn="ctr">
              <a:spcBef>
                <a:spcPts val="100"/>
              </a:spcBef>
              <a:defRPr sz="900" b="1" spc="-5">
                <a:solidFill>
                  <a:srgbClr val="7E7E7E"/>
                </a:solidFill>
              </a:defRPr>
            </a:lvl1pPr>
          </a:lstStyle>
          <a:p>
            <a:pPr algn="l"/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Predictions </a:t>
            </a:r>
            <a:r>
              <a:rPr lang="en-US" sz="1200" kern="0" spc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and Intuition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9549765" y="6550025"/>
            <a:ext cx="18770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1000"/>
            </a:lvl1pPr>
          </a:lstStyle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Out-of-sample testing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1276985" y="6559550"/>
            <a:ext cx="726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Content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6140" y="1278890"/>
            <a:ext cx="2279015" cy="295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Regression-Earn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12050" y="1278890"/>
            <a:ext cx="2279015" cy="295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Regression-AFE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955" y="1885950"/>
            <a:ext cx="4066242" cy="1238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955" y="3426460"/>
            <a:ext cx="4068000" cy="18803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0" y="1885950"/>
            <a:ext cx="4095496" cy="12384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525" y="3435985"/>
            <a:ext cx="4086000" cy="18950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defTabSz="1219200">
              <a:buClr>
                <a:srgbClr val="000000"/>
              </a:buClr>
              <a:defRPr/>
            </a:pPr>
            <a:fld id="{2A4FC173-9F28-460D-8E12-9EC1D8B80142}" type="slidenum">
              <a:rPr lang="zh-CN" altLang="en-US" kern="0">
                <a:solidFill>
                  <a:prstClr val="black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</a:fld>
            <a:endParaRPr lang="zh-CN" altLang="en-US" kern="0" dirty="0">
              <a:solidFill>
                <a:prstClr val="black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72;p16"/>
          <p:cNvSpPr txBox="1"/>
          <p:nvPr/>
        </p:nvSpPr>
        <p:spPr>
          <a:xfrm>
            <a:off x="0" y="1727835"/>
            <a:ext cx="12192635" cy="76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defTabSz="1219200">
              <a:buClr>
                <a:srgbClr val="000000"/>
              </a:buClr>
              <a:defRPr/>
            </a:pPr>
            <a:r>
              <a:rPr lang="en-US" sz="8000" kern="0" dirty="0">
                <a:solidFill>
                  <a:srgbClr val="FFFFFF">
                    <a:lumMod val="50000"/>
                  </a:srgbClr>
                </a:solidFill>
              </a:rPr>
              <a:t>PART</a:t>
            </a:r>
            <a:r>
              <a:rPr lang="en-US" altLang="zh-CN" sz="8000" kern="0" dirty="0">
                <a:solidFill>
                  <a:srgbClr val="FFFFFF">
                    <a:lumMod val="50000"/>
                  </a:srgbClr>
                </a:solidFill>
              </a:rPr>
              <a:t> 4    </a:t>
            </a:r>
            <a:endParaRPr lang="en-US" altLang="zh-CN" sz="8000" kern="0" dirty="0">
              <a:solidFill>
                <a:srgbClr val="FFFFFF">
                  <a:lumMod val="50000"/>
                </a:srgbClr>
              </a:solidFill>
            </a:endParaRPr>
          </a:p>
          <a:p>
            <a:pPr defTabSz="1219200">
              <a:buClr>
                <a:srgbClr val="000000"/>
              </a:buClr>
              <a:defRPr/>
            </a:pPr>
            <a:r>
              <a:rPr lang="en-US" altLang="zh-CN" sz="8000" dirty="0">
                <a:solidFill>
                  <a:schemeClr val="tx1"/>
                </a:solidFill>
                <a:sym typeface="+mn-ea"/>
              </a:rPr>
              <a:t>Out-of-sample Testing</a:t>
            </a:r>
            <a:endParaRPr lang="en-US" altLang="zh-CN" sz="8000" b="1" dirty="0">
              <a:solidFill>
                <a:schemeClr val="tx1"/>
              </a:solidFill>
            </a:endParaRPr>
          </a:p>
          <a:p>
            <a:pPr defTabSz="1219200">
              <a:buClr>
                <a:srgbClr val="000000"/>
              </a:buClr>
              <a:defRPr/>
            </a:pPr>
            <a:endParaRPr lang="en-US" sz="8000" kern="0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0461" y="906130"/>
            <a:ext cx="11661540" cy="609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1219200">
              <a:buClr>
                <a:srgbClr val="000000"/>
              </a:buClr>
              <a:defRPr/>
            </a:pPr>
            <a:endParaRPr lang="zh-CN" altLang="en-US" sz="2135" kern="0" dirty="0">
              <a:solidFill>
                <a:prstClr val="white"/>
              </a:solidFill>
              <a:latin typeface="楷体" panose="02010609060101010101" pitchFamily="49" charset="-122"/>
              <a:ea typeface="楷体_GB2312" pitchFamily="49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9" name="object 3"/>
          <p:cNvSpPr/>
          <p:nvPr/>
        </p:nvSpPr>
        <p:spPr>
          <a:xfrm>
            <a:off x="1" y="152005"/>
            <a:ext cx="530460" cy="813979"/>
          </a:xfrm>
          <a:custGeom>
            <a:avLst/>
            <a:gdLst/>
            <a:ahLst/>
            <a:cxnLst/>
            <a:rect l="l" t="t" r="r" b="b"/>
            <a:pathLst>
              <a:path w="487680" h="693419">
                <a:moveTo>
                  <a:pt x="0" y="693419"/>
                </a:moveTo>
                <a:lnTo>
                  <a:pt x="487680" y="693419"/>
                </a:lnTo>
                <a:lnTo>
                  <a:pt x="48768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1219200">
              <a:buClr>
                <a:srgbClr val="000000"/>
              </a:buClr>
              <a:defRPr/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5845" y="396481"/>
            <a:ext cx="11842163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buClr>
                <a:srgbClr val="000000"/>
              </a:buClr>
              <a:defRPr/>
            </a:pPr>
            <a:r>
              <a:rPr lang="en-US" altLang="zh-CN" sz="2660" b="1" dirty="0">
                <a:sym typeface="+mn-ea"/>
              </a:rPr>
              <a:t>Out-of-sample Testing</a:t>
            </a:r>
            <a:endParaRPr lang="en-US" altLang="zh-CN" sz="2660" b="1" dirty="0">
              <a:sym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 flipV="1">
            <a:off x="0" y="6326822"/>
            <a:ext cx="12192000" cy="147956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2654300" y="6559550"/>
            <a:ext cx="15601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Description of model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7318084" y="6549909"/>
            <a:ext cx="16462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Discussion of Results</a:t>
            </a:r>
            <a:endParaRPr kumimoji="0" lang="en-US" sz="1200" b="1" i="0" u="none" strike="noStrike" kern="0" cap="none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4820285" y="6553200"/>
            <a:ext cx="19126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 algn="ctr">
              <a:spcBef>
                <a:spcPts val="100"/>
              </a:spcBef>
              <a:defRPr sz="900" b="1" spc="-5">
                <a:solidFill>
                  <a:srgbClr val="7E7E7E"/>
                </a:solidFill>
              </a:defRPr>
            </a:lvl1pPr>
          </a:lstStyle>
          <a:p>
            <a:pPr algn="l"/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Predictions </a:t>
            </a:r>
            <a:r>
              <a:rPr lang="en-US" sz="1200" kern="0" spc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and Intuition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49765" y="6550025"/>
            <a:ext cx="18770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1000"/>
            </a:lvl1pPr>
          </a:lstStyle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Out-of-sample testing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276985" y="6559550"/>
            <a:ext cx="726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Content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835" y="1576705"/>
            <a:ext cx="7466330" cy="42075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0461" y="906130"/>
            <a:ext cx="11661540" cy="609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1219200">
              <a:buClr>
                <a:srgbClr val="000000"/>
              </a:buClr>
              <a:defRPr/>
            </a:pPr>
            <a:endParaRPr lang="zh-CN" altLang="en-US" sz="2135" kern="0" dirty="0">
              <a:solidFill>
                <a:prstClr val="white"/>
              </a:solidFill>
              <a:latin typeface="楷体" panose="02010609060101010101" pitchFamily="49" charset="-122"/>
              <a:ea typeface="楷体_GB2312" pitchFamily="49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9" name="object 3"/>
          <p:cNvSpPr/>
          <p:nvPr/>
        </p:nvSpPr>
        <p:spPr>
          <a:xfrm>
            <a:off x="1" y="152005"/>
            <a:ext cx="530460" cy="813979"/>
          </a:xfrm>
          <a:custGeom>
            <a:avLst/>
            <a:gdLst/>
            <a:ahLst/>
            <a:cxnLst/>
            <a:rect l="l" t="t" r="r" b="b"/>
            <a:pathLst>
              <a:path w="487680" h="693419">
                <a:moveTo>
                  <a:pt x="0" y="693419"/>
                </a:moveTo>
                <a:lnTo>
                  <a:pt x="487680" y="693419"/>
                </a:lnTo>
                <a:lnTo>
                  <a:pt x="48768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1219200">
              <a:buClr>
                <a:srgbClr val="000000"/>
              </a:buClr>
              <a:defRPr/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5845" y="396481"/>
            <a:ext cx="11842163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buClr>
                <a:srgbClr val="000000"/>
              </a:buClr>
              <a:defRPr/>
            </a:pPr>
            <a:r>
              <a:rPr lang="en-US" altLang="zh-CN" sz="2660" b="1" dirty="0">
                <a:sym typeface="+mn-ea"/>
              </a:rPr>
              <a:t>Out-of-sample Testing</a:t>
            </a:r>
            <a:endParaRPr lang="en-US" altLang="zh-CN" sz="2660" b="1" dirty="0">
              <a:sym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 flipV="1">
            <a:off x="0" y="6326822"/>
            <a:ext cx="12192000" cy="147956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2654300" y="6559550"/>
            <a:ext cx="15601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Description of model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7318084" y="6549909"/>
            <a:ext cx="16462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Discussion of Results</a:t>
            </a:r>
            <a:endParaRPr kumimoji="0" lang="en-US" sz="1200" b="1" i="0" u="none" strike="noStrike" kern="0" cap="none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4820285" y="6553200"/>
            <a:ext cx="19126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 algn="ctr">
              <a:spcBef>
                <a:spcPts val="100"/>
              </a:spcBef>
              <a:defRPr sz="900" b="1" spc="-5">
                <a:solidFill>
                  <a:srgbClr val="7E7E7E"/>
                </a:solidFill>
              </a:defRPr>
            </a:lvl1pPr>
          </a:lstStyle>
          <a:p>
            <a:pPr algn="l"/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Predictions </a:t>
            </a:r>
            <a:r>
              <a:rPr lang="en-US" sz="1200" kern="0" spc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and Intuition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49765" y="6550025"/>
            <a:ext cx="18770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1000"/>
            </a:lvl1pPr>
          </a:lstStyle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Out-of-sample testing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276985" y="6559550"/>
            <a:ext cx="726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Content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0" y="2778125"/>
            <a:ext cx="3185795" cy="18522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59735" y="1995170"/>
            <a:ext cx="1457960" cy="295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Not-adjusted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28230" y="1995170"/>
            <a:ext cx="2121535" cy="295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Industry-adjusted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970" y="2824480"/>
            <a:ext cx="3081655" cy="179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97210" y="113811"/>
            <a:ext cx="11396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cs typeface="+mn-ea"/>
                <a:sym typeface="+mn-lt"/>
              </a:rPr>
              <a:t>Content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7845" y="679597"/>
            <a:ext cx="11875118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_GB2312" pitchFamily="49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0" name="object 4"/>
          <p:cNvSpPr/>
          <p:nvPr/>
        </p:nvSpPr>
        <p:spPr>
          <a:xfrm flipV="1">
            <a:off x="0" y="6326822"/>
            <a:ext cx="12192000" cy="147956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" name="object 3"/>
          <p:cNvSpPr/>
          <p:nvPr/>
        </p:nvSpPr>
        <p:spPr>
          <a:xfrm>
            <a:off x="0" y="69113"/>
            <a:ext cx="397845" cy="610484"/>
          </a:xfrm>
          <a:custGeom>
            <a:avLst/>
            <a:gdLst/>
            <a:ahLst/>
            <a:cxnLst/>
            <a:rect l="l" t="t" r="r" b="b"/>
            <a:pathLst>
              <a:path w="487680" h="693419">
                <a:moveTo>
                  <a:pt x="0" y="693419"/>
                </a:moveTo>
                <a:lnTo>
                  <a:pt x="487680" y="693419"/>
                </a:lnTo>
                <a:lnTo>
                  <a:pt x="48768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9" name="object 7"/>
          <p:cNvSpPr txBox="1"/>
          <p:nvPr/>
        </p:nvSpPr>
        <p:spPr>
          <a:xfrm>
            <a:off x="2654300" y="6559550"/>
            <a:ext cx="15601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Description of model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30" name="object 8"/>
          <p:cNvSpPr txBox="1"/>
          <p:nvPr/>
        </p:nvSpPr>
        <p:spPr>
          <a:xfrm>
            <a:off x="7318084" y="6549909"/>
            <a:ext cx="16462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Discussion of Results</a:t>
            </a:r>
            <a:endParaRPr kumimoji="0" lang="en-US" sz="1200" b="1" i="0" u="none" strike="noStrike" kern="0" cap="none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31" name="object 8"/>
          <p:cNvSpPr txBox="1"/>
          <p:nvPr/>
        </p:nvSpPr>
        <p:spPr>
          <a:xfrm>
            <a:off x="4820285" y="6553200"/>
            <a:ext cx="19126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 algn="ctr">
              <a:spcBef>
                <a:spcPts val="100"/>
              </a:spcBef>
              <a:defRPr sz="900" b="1" spc="-5">
                <a:solidFill>
                  <a:srgbClr val="7E7E7E"/>
                </a:solidFill>
              </a:defRPr>
            </a:lvl1pPr>
          </a:lstStyle>
          <a:p>
            <a:pPr algn="l"/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Predictions </a:t>
            </a:r>
            <a:r>
              <a:rPr lang="en-US" sz="1200" kern="0" spc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and Intuition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33" name="object 8"/>
          <p:cNvSpPr txBox="1"/>
          <p:nvPr/>
        </p:nvSpPr>
        <p:spPr>
          <a:xfrm>
            <a:off x="9549765" y="6550025"/>
            <a:ext cx="18770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1000"/>
            </a:lvl1pPr>
          </a:lstStyle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Out-of-sample testing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38" name="object 7"/>
          <p:cNvSpPr txBox="1"/>
          <p:nvPr/>
        </p:nvSpPr>
        <p:spPr>
          <a:xfrm>
            <a:off x="1276985" y="6559550"/>
            <a:ext cx="726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dirty="0">
                <a:solidFill>
                  <a:srgbClr val="000000"/>
                </a:solidFill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Content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11367" y="1793175"/>
            <a:ext cx="10115402" cy="3388891"/>
            <a:chOff x="1146093" y="1741021"/>
            <a:chExt cx="10115402" cy="3388891"/>
          </a:xfrm>
        </p:grpSpPr>
        <p:sp>
          <p:nvSpPr>
            <p:cNvPr id="35" name="任意多边形 25"/>
            <p:cNvSpPr/>
            <p:nvPr/>
          </p:nvSpPr>
          <p:spPr>
            <a:xfrm rot="5400000" flipV="1">
              <a:off x="6283760" y="4016485"/>
              <a:ext cx="1479117" cy="736899"/>
            </a:xfrm>
            <a:custGeom>
              <a:avLst/>
              <a:gdLst>
                <a:gd name="connsiteX0" fmla="*/ 1403227 w 2806455"/>
                <a:gd name="connsiteY0" fmla="*/ 0 h 1398182"/>
                <a:gd name="connsiteX1" fmla="*/ 2799477 w 2806455"/>
                <a:gd name="connsiteY1" fmla="*/ 1259997 h 1398182"/>
                <a:gd name="connsiteX2" fmla="*/ 2806455 w 2806455"/>
                <a:gd name="connsiteY2" fmla="*/ 1398182 h 1398182"/>
                <a:gd name="connsiteX3" fmla="*/ 0 w 2806455"/>
                <a:gd name="connsiteY3" fmla="*/ 1398182 h 1398182"/>
                <a:gd name="connsiteX4" fmla="*/ 6977 w 2806455"/>
                <a:gd name="connsiteY4" fmla="*/ 1259997 h 1398182"/>
                <a:gd name="connsiteX5" fmla="*/ 1403227 w 2806455"/>
                <a:gd name="connsiteY5" fmla="*/ 0 h 139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455" h="1398182">
                  <a:moveTo>
                    <a:pt x="1403227" y="0"/>
                  </a:moveTo>
                  <a:cubicBezTo>
                    <a:pt x="2129911" y="0"/>
                    <a:pt x="2727604" y="552276"/>
                    <a:pt x="2799477" y="1259997"/>
                  </a:cubicBezTo>
                  <a:lnTo>
                    <a:pt x="2806455" y="1398182"/>
                  </a:lnTo>
                  <a:lnTo>
                    <a:pt x="0" y="1398182"/>
                  </a:lnTo>
                  <a:lnTo>
                    <a:pt x="6977" y="1259997"/>
                  </a:lnTo>
                  <a:cubicBezTo>
                    <a:pt x="78850" y="552276"/>
                    <a:pt x="676544" y="0"/>
                    <a:pt x="1403227" y="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noFill/>
              <a:prstDash val="solid"/>
              <a:round/>
            </a:ln>
            <a:effectLst>
              <a:outerShdw blurRad="254000" dist="127000" algn="ctr" rotWithShape="0">
                <a:schemeClr val="accent6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defTabSz="914400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 26"/>
            <p:cNvSpPr/>
            <p:nvPr/>
          </p:nvSpPr>
          <p:spPr>
            <a:xfrm rot="5400000" flipV="1">
              <a:off x="6283761" y="2112130"/>
              <a:ext cx="1479117" cy="736899"/>
            </a:xfrm>
            <a:custGeom>
              <a:avLst/>
              <a:gdLst>
                <a:gd name="connsiteX0" fmla="*/ 1403227 w 2806455"/>
                <a:gd name="connsiteY0" fmla="*/ 0 h 1398182"/>
                <a:gd name="connsiteX1" fmla="*/ 2799477 w 2806455"/>
                <a:gd name="connsiteY1" fmla="*/ 1259997 h 1398182"/>
                <a:gd name="connsiteX2" fmla="*/ 2806455 w 2806455"/>
                <a:gd name="connsiteY2" fmla="*/ 1398182 h 1398182"/>
                <a:gd name="connsiteX3" fmla="*/ 0 w 2806455"/>
                <a:gd name="connsiteY3" fmla="*/ 1398182 h 1398182"/>
                <a:gd name="connsiteX4" fmla="*/ 6977 w 2806455"/>
                <a:gd name="connsiteY4" fmla="*/ 1259997 h 1398182"/>
                <a:gd name="connsiteX5" fmla="*/ 1403227 w 2806455"/>
                <a:gd name="connsiteY5" fmla="*/ 0 h 139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455" h="1398182">
                  <a:moveTo>
                    <a:pt x="1403227" y="0"/>
                  </a:moveTo>
                  <a:cubicBezTo>
                    <a:pt x="2129911" y="0"/>
                    <a:pt x="2727604" y="552276"/>
                    <a:pt x="2799477" y="1259997"/>
                  </a:cubicBezTo>
                  <a:lnTo>
                    <a:pt x="2806455" y="1398182"/>
                  </a:lnTo>
                  <a:lnTo>
                    <a:pt x="0" y="1398182"/>
                  </a:lnTo>
                  <a:lnTo>
                    <a:pt x="6977" y="1259997"/>
                  </a:lnTo>
                  <a:cubicBezTo>
                    <a:pt x="78850" y="552276"/>
                    <a:pt x="676544" y="0"/>
                    <a:pt x="1403227" y="0"/>
                  </a:cubicBezTo>
                  <a:close/>
                </a:path>
              </a:pathLst>
            </a:custGeom>
            <a:solidFill>
              <a:schemeClr val="accent2"/>
            </a:solidFill>
            <a:ln w="38100" cap="rnd">
              <a:noFill/>
              <a:prstDash val="solid"/>
              <a:round/>
            </a:ln>
            <a:effectLst>
              <a:outerShdw blurRad="254000" dist="127000" algn="ctr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defTabSz="914400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 24"/>
            <p:cNvSpPr/>
            <p:nvPr/>
          </p:nvSpPr>
          <p:spPr>
            <a:xfrm rot="5400000" flipV="1">
              <a:off x="774984" y="4021904"/>
              <a:ext cx="1479117" cy="736899"/>
            </a:xfrm>
            <a:custGeom>
              <a:avLst/>
              <a:gdLst>
                <a:gd name="connsiteX0" fmla="*/ 1403227 w 2806455"/>
                <a:gd name="connsiteY0" fmla="*/ 0 h 1398182"/>
                <a:gd name="connsiteX1" fmla="*/ 2799477 w 2806455"/>
                <a:gd name="connsiteY1" fmla="*/ 1259997 h 1398182"/>
                <a:gd name="connsiteX2" fmla="*/ 2806455 w 2806455"/>
                <a:gd name="connsiteY2" fmla="*/ 1398182 h 1398182"/>
                <a:gd name="connsiteX3" fmla="*/ 0 w 2806455"/>
                <a:gd name="connsiteY3" fmla="*/ 1398182 h 1398182"/>
                <a:gd name="connsiteX4" fmla="*/ 6977 w 2806455"/>
                <a:gd name="connsiteY4" fmla="*/ 1259997 h 1398182"/>
                <a:gd name="connsiteX5" fmla="*/ 1403227 w 2806455"/>
                <a:gd name="connsiteY5" fmla="*/ 0 h 139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455" h="1398182">
                  <a:moveTo>
                    <a:pt x="1403227" y="0"/>
                  </a:moveTo>
                  <a:cubicBezTo>
                    <a:pt x="2129911" y="0"/>
                    <a:pt x="2727604" y="552276"/>
                    <a:pt x="2799477" y="1259997"/>
                  </a:cubicBezTo>
                  <a:lnTo>
                    <a:pt x="2806455" y="1398182"/>
                  </a:lnTo>
                  <a:lnTo>
                    <a:pt x="0" y="1398182"/>
                  </a:lnTo>
                  <a:lnTo>
                    <a:pt x="6977" y="1259997"/>
                  </a:lnTo>
                  <a:cubicBezTo>
                    <a:pt x="78850" y="552276"/>
                    <a:pt x="676544" y="0"/>
                    <a:pt x="1403227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rnd">
              <a:noFill/>
              <a:prstDash val="solid"/>
              <a:round/>
            </a:ln>
            <a:effectLst>
              <a:outerShdw blurRad="254000" dist="127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 23"/>
            <p:cNvSpPr/>
            <p:nvPr/>
          </p:nvSpPr>
          <p:spPr>
            <a:xfrm rot="5400000" flipV="1">
              <a:off x="774984" y="2115939"/>
              <a:ext cx="1479117" cy="736899"/>
            </a:xfrm>
            <a:custGeom>
              <a:avLst/>
              <a:gdLst>
                <a:gd name="connsiteX0" fmla="*/ 1403227 w 2806455"/>
                <a:gd name="connsiteY0" fmla="*/ 0 h 1398182"/>
                <a:gd name="connsiteX1" fmla="*/ 2799477 w 2806455"/>
                <a:gd name="connsiteY1" fmla="*/ 1259997 h 1398182"/>
                <a:gd name="connsiteX2" fmla="*/ 2806455 w 2806455"/>
                <a:gd name="connsiteY2" fmla="*/ 1398182 h 1398182"/>
                <a:gd name="connsiteX3" fmla="*/ 0 w 2806455"/>
                <a:gd name="connsiteY3" fmla="*/ 1398182 h 1398182"/>
                <a:gd name="connsiteX4" fmla="*/ 6977 w 2806455"/>
                <a:gd name="connsiteY4" fmla="*/ 1259997 h 1398182"/>
                <a:gd name="connsiteX5" fmla="*/ 1403227 w 2806455"/>
                <a:gd name="connsiteY5" fmla="*/ 0 h 139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455" h="1398182">
                  <a:moveTo>
                    <a:pt x="1403227" y="0"/>
                  </a:moveTo>
                  <a:cubicBezTo>
                    <a:pt x="2129911" y="0"/>
                    <a:pt x="2727604" y="552276"/>
                    <a:pt x="2799477" y="1259997"/>
                  </a:cubicBezTo>
                  <a:lnTo>
                    <a:pt x="2806455" y="1398182"/>
                  </a:lnTo>
                  <a:lnTo>
                    <a:pt x="0" y="1398182"/>
                  </a:lnTo>
                  <a:lnTo>
                    <a:pt x="6977" y="1259997"/>
                  </a:lnTo>
                  <a:cubicBezTo>
                    <a:pt x="78850" y="552276"/>
                    <a:pt x="676544" y="0"/>
                    <a:pt x="1403227" y="0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noFill/>
              <a:prstDash val="solid"/>
              <a:round/>
            </a:ln>
            <a:effectLst>
              <a:outerShdw blurRad="254000" dist="127000" algn="ctr" rotWithShape="0">
                <a:schemeClr val="accent4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圆角矩形 19"/>
            <p:cNvSpPr/>
            <p:nvPr/>
          </p:nvSpPr>
          <p:spPr>
            <a:xfrm>
              <a:off x="1327230" y="1939030"/>
              <a:ext cx="4399224" cy="10931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762043" y="2250291"/>
              <a:ext cx="2894330" cy="460375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algn="ctr" defTabSz="914400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zh-CN" sz="2400" b="1" dirty="0">
                  <a:solidFill>
                    <a:schemeClr val="tx1"/>
                  </a:solidFill>
                </a:rPr>
                <a:t>Description of model 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圆角矩形 15"/>
            <p:cNvSpPr/>
            <p:nvPr/>
          </p:nvSpPr>
          <p:spPr>
            <a:xfrm>
              <a:off x="1327230" y="3823762"/>
              <a:ext cx="4399224" cy="10931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762423" y="4156939"/>
              <a:ext cx="3411740" cy="460375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algn="ctr" defTabSz="914400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zh-CN" sz="2400" dirty="0">
                  <a:solidFill>
                    <a:schemeClr val="tx1"/>
                  </a:solidFill>
                  <a:sym typeface="+mn-ea"/>
                </a:rPr>
                <a:t>Discussion of Results</a:t>
              </a:r>
              <a:endParaRPr lang="en-US" altLang="zh-CN" sz="24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7" name="圆角矩形 11"/>
            <p:cNvSpPr/>
            <p:nvPr/>
          </p:nvSpPr>
          <p:spPr>
            <a:xfrm>
              <a:off x="6862271" y="1934029"/>
              <a:ext cx="4399224" cy="10931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277210" y="2250391"/>
              <a:ext cx="3569346" cy="460375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algn="ctr" defTabSz="914400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zh-CN" sz="2400" dirty="0">
                  <a:solidFill>
                    <a:schemeClr val="tx1"/>
                  </a:solidFill>
                  <a:sym typeface="+mn-ea"/>
                </a:rPr>
                <a:t>Predictions and Intuition</a:t>
              </a:r>
              <a:endParaRPr lang="en-US" altLang="zh-CN" sz="24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0" name="圆角矩形 7"/>
            <p:cNvSpPr/>
            <p:nvPr/>
          </p:nvSpPr>
          <p:spPr>
            <a:xfrm>
              <a:off x="6862271" y="3849925"/>
              <a:ext cx="4399224" cy="10931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 cap="rnd">
              <a:noFill/>
              <a:prstDash val="solid"/>
              <a:rou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391953" y="4166086"/>
              <a:ext cx="3590290" cy="460375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spAutoFit/>
            </a:bodyPr>
            <a:lstStyle>
              <a:defPPr>
                <a:defRPr lang="zh-CN"/>
              </a:defPPr>
              <a:lvl1pPr algn="ctr" defTabSz="914400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zh-CN" sz="2400" b="1" dirty="0">
                  <a:solidFill>
                    <a:schemeClr val="tx1"/>
                  </a:solidFill>
                </a:rPr>
                <a:t>Out-of-sample Testing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0461" y="906130"/>
            <a:ext cx="11661540" cy="609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1219200">
              <a:buClr>
                <a:srgbClr val="000000"/>
              </a:buClr>
              <a:defRPr/>
            </a:pPr>
            <a:endParaRPr lang="zh-CN" altLang="en-US" sz="2135" kern="0" dirty="0">
              <a:solidFill>
                <a:prstClr val="white"/>
              </a:solidFill>
              <a:latin typeface="楷体" panose="02010609060101010101" pitchFamily="49" charset="-122"/>
              <a:ea typeface="楷体_GB2312" pitchFamily="49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9" name="object 3"/>
          <p:cNvSpPr/>
          <p:nvPr/>
        </p:nvSpPr>
        <p:spPr>
          <a:xfrm>
            <a:off x="1" y="152005"/>
            <a:ext cx="530460" cy="813979"/>
          </a:xfrm>
          <a:custGeom>
            <a:avLst/>
            <a:gdLst/>
            <a:ahLst/>
            <a:cxnLst/>
            <a:rect l="l" t="t" r="r" b="b"/>
            <a:pathLst>
              <a:path w="487680" h="693419">
                <a:moveTo>
                  <a:pt x="0" y="693419"/>
                </a:moveTo>
                <a:lnTo>
                  <a:pt x="487680" y="693419"/>
                </a:lnTo>
                <a:lnTo>
                  <a:pt x="48768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1219200">
              <a:buClr>
                <a:srgbClr val="000000"/>
              </a:buClr>
              <a:defRPr/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0450" y="406006"/>
            <a:ext cx="11842163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buClr>
                <a:srgbClr val="000000"/>
              </a:buClr>
              <a:defRPr/>
            </a:pPr>
            <a:r>
              <a:rPr lang="en-US" altLang="zh-CN" sz="2660" b="1" dirty="0">
                <a:sym typeface="+mn-ea"/>
              </a:rPr>
              <a:t>Question &amp; Answer</a:t>
            </a:r>
            <a:endParaRPr lang="en-US" altLang="zh-CN" sz="2660" b="1" dirty="0">
              <a:sym typeface="Arial" panose="020B0604020202020204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1162050" y="2536190"/>
            <a:ext cx="9867900" cy="178562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p>
            <a:pPr marL="17145" algn="ctr" defTabSz="1219200">
              <a:spcBef>
                <a:spcPts val="125"/>
              </a:spcBef>
              <a:buClr>
                <a:srgbClr val="000000"/>
              </a:buClr>
              <a:defRPr/>
            </a:pPr>
            <a:r>
              <a:rPr lang="en-US" sz="11500" b="1" kern="0" spc="13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Q&amp;A</a:t>
            </a:r>
            <a:endParaRPr lang="en-US" sz="11500" b="1" kern="0" spc="13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84120" y="41890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5" name="object 11"/>
          <p:cNvSpPr txBox="1"/>
          <p:nvPr/>
        </p:nvSpPr>
        <p:spPr>
          <a:xfrm>
            <a:off x="1162050" y="2536190"/>
            <a:ext cx="9867900" cy="178562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p>
            <a:pPr marL="17145" algn="ctr" defTabSz="1219200">
              <a:spcBef>
                <a:spcPts val="125"/>
              </a:spcBef>
              <a:buClr>
                <a:srgbClr val="000000"/>
              </a:buClr>
              <a:defRPr/>
            </a:pPr>
            <a:r>
              <a:rPr lang="en-US" sz="11500" b="1" kern="0" spc="13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THANKS!</a:t>
            </a:r>
            <a:endParaRPr lang="en-US" sz="11500" b="1" kern="0" spc="13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defTabSz="1219200">
              <a:buClr>
                <a:srgbClr val="000000"/>
              </a:buClr>
              <a:defRPr/>
            </a:pPr>
            <a:fld id="{2A4FC173-9F28-460D-8E12-9EC1D8B80142}" type="slidenum">
              <a:rPr lang="zh-CN" altLang="en-US" kern="0">
                <a:solidFill>
                  <a:prstClr val="black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</a:fld>
            <a:endParaRPr lang="zh-CN" altLang="en-US" kern="0" dirty="0">
              <a:solidFill>
                <a:prstClr val="black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72;p16"/>
          <p:cNvSpPr txBox="1"/>
          <p:nvPr/>
        </p:nvSpPr>
        <p:spPr>
          <a:xfrm>
            <a:off x="548098" y="1727987"/>
            <a:ext cx="1109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8000" kern="0" dirty="0">
                <a:solidFill>
                  <a:srgbClr val="FFFFFF">
                    <a:lumMod val="50000"/>
                  </a:srgbClr>
                </a:solidFill>
              </a:rPr>
              <a:t>PART</a:t>
            </a:r>
            <a:r>
              <a:rPr lang="en-US" altLang="zh-CN" sz="8000" kern="0" dirty="0">
                <a:solidFill>
                  <a:srgbClr val="FFFFFF">
                    <a:lumMod val="50000"/>
                  </a:srgbClr>
                </a:solidFill>
              </a:rPr>
              <a:t> 1    </a:t>
            </a:r>
            <a:r>
              <a:rPr lang="en-US" altLang="zh-CN" sz="7200" b="1" dirty="0">
                <a:solidFill>
                  <a:schemeClr val="tx1"/>
                </a:solidFill>
                <a:sym typeface="+mn-ea"/>
              </a:rPr>
              <a:t>Description of Model </a:t>
            </a:r>
            <a:endParaRPr lang="en-US" altLang="zh-CN" sz="7200" kern="0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0461" y="906130"/>
            <a:ext cx="11661540" cy="609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1219200">
              <a:buClr>
                <a:srgbClr val="000000"/>
              </a:buClr>
              <a:defRPr/>
            </a:pPr>
            <a:endParaRPr lang="zh-CN" altLang="en-US" sz="2135" kern="0" dirty="0">
              <a:solidFill>
                <a:prstClr val="white"/>
              </a:solidFill>
              <a:latin typeface="楷体" panose="02010609060101010101" pitchFamily="49" charset="-122"/>
              <a:ea typeface="楷体_GB2312" pitchFamily="49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9" name="object 3"/>
          <p:cNvSpPr/>
          <p:nvPr/>
        </p:nvSpPr>
        <p:spPr>
          <a:xfrm>
            <a:off x="1" y="152005"/>
            <a:ext cx="530460" cy="813979"/>
          </a:xfrm>
          <a:custGeom>
            <a:avLst/>
            <a:gdLst/>
            <a:ahLst/>
            <a:cxnLst/>
            <a:rect l="l" t="t" r="r" b="b"/>
            <a:pathLst>
              <a:path w="487680" h="693419">
                <a:moveTo>
                  <a:pt x="0" y="693419"/>
                </a:moveTo>
                <a:lnTo>
                  <a:pt x="487680" y="693419"/>
                </a:lnTo>
                <a:lnTo>
                  <a:pt x="48768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1219200">
              <a:buClr>
                <a:srgbClr val="000000"/>
              </a:buClr>
              <a:defRPr/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5845" y="396481"/>
            <a:ext cx="11842163" cy="910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buClr>
                <a:srgbClr val="000000"/>
              </a:buClr>
              <a:defRPr/>
            </a:pPr>
            <a:r>
              <a:rPr lang="en-US" altLang="zh-CN" sz="2660" b="1" dirty="0">
                <a:sym typeface="+mn-ea"/>
              </a:rPr>
              <a:t>Description of Model and Variables </a:t>
            </a:r>
            <a:endParaRPr lang="en-US" altLang="zh-CN" sz="2660" b="1" dirty="0">
              <a:solidFill>
                <a:schemeClr val="tx1"/>
              </a:solidFill>
            </a:endParaRPr>
          </a:p>
          <a:p>
            <a:pPr defTabSz="1219200">
              <a:buClr>
                <a:srgbClr val="000000"/>
              </a:buClr>
              <a:defRPr/>
            </a:pPr>
            <a:endParaRPr lang="en-US" altLang="zh-CN" sz="2665" b="1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450" y="1645920"/>
            <a:ext cx="10181590" cy="397637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p>
            <a:pPr marL="17145" defTabSz="1219200">
              <a:spcBef>
                <a:spcPts val="125"/>
              </a:spcBef>
              <a:buClr>
                <a:srgbClr val="000000"/>
              </a:buClr>
              <a:defRPr/>
            </a:pPr>
            <a:r>
              <a:rPr lang="en-US" sz="2600" b="1" kern="0" spc="13" dirty="0">
                <a:solidFill>
                  <a:srgbClr val="13588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Our prediction model is as follows:</a:t>
            </a:r>
            <a:endParaRPr lang="en-US" sz="2600" b="1" kern="0" spc="13" dirty="0">
              <a:solidFill>
                <a:srgbClr val="13588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>
              <a:spcBef>
                <a:spcPts val="125"/>
              </a:spcBef>
              <a:buClr>
                <a:srgbClr val="000000"/>
              </a:buClr>
              <a:defRPr/>
            </a:pPr>
            <a:endParaRPr lang="en-US" sz="2600" b="1" kern="0" spc="13" dirty="0">
              <a:solidFill>
                <a:srgbClr val="13588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algn="ctr" defTabSz="1219200" fontAlgn="auto">
              <a:lnSpc>
                <a:spcPct val="20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Earn</a:t>
            </a:r>
            <a:r>
              <a:rPr lang="en-US" sz="2000" b="1" kern="0" spc="13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t+1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= α</a:t>
            </a:r>
            <a:r>
              <a:rPr lang="en-US" sz="2000" b="1" kern="0" spc="13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0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+ α</a:t>
            </a:r>
            <a:r>
              <a:rPr lang="en-US" sz="2000" b="1" kern="0" spc="13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1 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EARN</a:t>
            </a:r>
            <a:r>
              <a:rPr lang="en-US" sz="2000" b="1" kern="0" spc="13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t 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+ α</a:t>
            </a:r>
            <a:r>
              <a:rPr lang="en-US" sz="2000" b="1" kern="0" spc="13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2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ATR+ α</a:t>
            </a:r>
            <a:r>
              <a:rPr lang="en-US" sz="2000" b="1" kern="0" spc="13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3 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GPM + α</a:t>
            </a:r>
            <a:r>
              <a:rPr lang="en-US" sz="2000" b="1" kern="0" spc="13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4 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FLR</a:t>
            </a:r>
            <a:endParaRPr lang="en-US" sz="20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algn="ctr" defTabSz="1219200" fontAlgn="auto">
              <a:lnSpc>
                <a:spcPct val="20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AFE</a:t>
            </a:r>
            <a:r>
              <a:rPr lang="en-US" sz="2000" b="1" kern="0" spc="13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t+1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= β</a:t>
            </a:r>
            <a:r>
              <a:rPr lang="en-US" sz="2000" b="1" kern="0" spc="13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0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+ β</a:t>
            </a:r>
            <a:r>
              <a:rPr lang="en-US" sz="2000" b="1" kern="0" spc="13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1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AFE</a:t>
            </a:r>
            <a:r>
              <a:rPr lang="en-US" sz="2000" b="1" kern="0" spc="13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t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+ β</a:t>
            </a:r>
            <a:r>
              <a:rPr lang="en-US" sz="2000" b="1" kern="0" spc="13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2 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ATR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+ β</a:t>
            </a:r>
            <a:r>
              <a:rPr lang="en-US" sz="2000" b="1" kern="0" spc="13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3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GPM 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+ β</a:t>
            </a:r>
            <a:r>
              <a:rPr lang="en-US" sz="2000" b="1" kern="0" spc="13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4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</a:t>
            </a: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FLR</a:t>
            </a:r>
            <a:endParaRPr lang="en-US" sz="20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algn="ctr" defTabSz="1219200" fontAlgn="auto">
              <a:lnSpc>
                <a:spcPct val="200000"/>
              </a:lnSpc>
              <a:spcBef>
                <a:spcPts val="100"/>
              </a:spcBef>
              <a:buClr>
                <a:srgbClr val="000000"/>
              </a:buClr>
              <a:defRPr/>
            </a:pPr>
            <a:endParaRPr lang="en-US" sz="20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	where Earn is earnings measured as a fraction of assets. AFE is analyst forecast error as a fraction of assets. ATR is a</a:t>
            </a:r>
            <a:r>
              <a:rPr lang="en-US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sset turnover ratio. GPM</a:t>
            </a:r>
            <a:r>
              <a:rPr lang="en-US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is the </a:t>
            </a:r>
            <a:r>
              <a:rPr lang="en-US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gross profit margin.</a:t>
            </a:r>
            <a:r>
              <a:rPr lang="en-US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 FLR is the f</a:t>
            </a:r>
            <a:r>
              <a:rPr lang="en-US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inancial leverage ratio.</a:t>
            </a:r>
            <a:endParaRPr lang="en-US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 flipV="1">
            <a:off x="0" y="6326822"/>
            <a:ext cx="12192000" cy="147956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2654300" y="6559550"/>
            <a:ext cx="15601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Description of model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7318084" y="6549909"/>
            <a:ext cx="16462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Discussion of Results</a:t>
            </a:r>
            <a:endParaRPr kumimoji="0" lang="en-US" sz="1200" b="1" i="0" u="none" strike="noStrike" kern="0" cap="none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4820285" y="6553200"/>
            <a:ext cx="19126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 algn="ctr">
              <a:spcBef>
                <a:spcPts val="100"/>
              </a:spcBef>
              <a:defRPr sz="900" b="1" spc="-5">
                <a:solidFill>
                  <a:srgbClr val="7E7E7E"/>
                </a:solidFill>
              </a:defRPr>
            </a:lvl1pPr>
          </a:lstStyle>
          <a:p>
            <a:pPr algn="l"/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Predictions </a:t>
            </a:r>
            <a:r>
              <a:rPr lang="en-US" sz="1200" kern="0" spc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and Intuition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49765" y="6550025"/>
            <a:ext cx="18770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1000"/>
            </a:lvl1pPr>
          </a:lstStyle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Out-of-sample testing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276985" y="6559550"/>
            <a:ext cx="726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Content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0461" y="906130"/>
            <a:ext cx="11661540" cy="609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1219200">
              <a:buClr>
                <a:srgbClr val="000000"/>
              </a:buClr>
              <a:defRPr/>
            </a:pPr>
            <a:endParaRPr lang="zh-CN" altLang="en-US" sz="2135" kern="0" dirty="0">
              <a:solidFill>
                <a:prstClr val="white"/>
              </a:solidFill>
              <a:latin typeface="楷体" panose="02010609060101010101" pitchFamily="49" charset="-122"/>
              <a:ea typeface="楷体_GB2312" pitchFamily="49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9" name="object 3"/>
          <p:cNvSpPr/>
          <p:nvPr/>
        </p:nvSpPr>
        <p:spPr>
          <a:xfrm>
            <a:off x="1" y="152005"/>
            <a:ext cx="530460" cy="813979"/>
          </a:xfrm>
          <a:custGeom>
            <a:avLst/>
            <a:gdLst/>
            <a:ahLst/>
            <a:cxnLst/>
            <a:rect l="l" t="t" r="r" b="b"/>
            <a:pathLst>
              <a:path w="487680" h="693419">
                <a:moveTo>
                  <a:pt x="0" y="693419"/>
                </a:moveTo>
                <a:lnTo>
                  <a:pt x="487680" y="693419"/>
                </a:lnTo>
                <a:lnTo>
                  <a:pt x="48768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1219200">
              <a:buClr>
                <a:srgbClr val="000000"/>
              </a:buClr>
              <a:defRPr/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5845" y="396481"/>
            <a:ext cx="11842163" cy="910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buClr>
                <a:srgbClr val="000000"/>
              </a:buClr>
              <a:defRPr/>
            </a:pPr>
            <a:r>
              <a:rPr lang="en-US" altLang="zh-CN" sz="2660" b="1" dirty="0">
                <a:sym typeface="+mn-ea"/>
              </a:rPr>
              <a:t>Description of Model and Variables </a:t>
            </a:r>
            <a:endParaRPr lang="en-US" altLang="zh-CN" sz="2660" b="1" dirty="0">
              <a:solidFill>
                <a:schemeClr val="tx1"/>
              </a:solidFill>
            </a:endParaRPr>
          </a:p>
          <a:p>
            <a:pPr defTabSz="1219200">
              <a:buClr>
                <a:srgbClr val="000000"/>
              </a:buClr>
              <a:defRPr/>
            </a:pPr>
            <a:endParaRPr lang="en-US" altLang="zh-CN" sz="2665" b="1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450" y="1645920"/>
            <a:ext cx="10899775" cy="367855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p>
            <a:pPr marL="17145" defTabSz="1219200">
              <a:spcBef>
                <a:spcPts val="125"/>
              </a:spcBef>
              <a:buClr>
                <a:srgbClr val="000000"/>
              </a:buClr>
              <a:defRPr/>
            </a:pPr>
            <a:r>
              <a:rPr lang="en-US" sz="2600" b="1" kern="0" spc="13" dirty="0">
                <a:solidFill>
                  <a:srgbClr val="13588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Formal definitions of the variables are as follows::</a:t>
            </a:r>
            <a:endParaRPr lang="en-US" sz="2600" b="1" kern="0" spc="13" dirty="0">
              <a:solidFill>
                <a:srgbClr val="13588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>
              <a:spcBef>
                <a:spcPts val="125"/>
              </a:spcBef>
              <a:buClr>
                <a:srgbClr val="000000"/>
              </a:buClr>
              <a:defRPr/>
            </a:pPr>
            <a:endParaRPr lang="en-US" sz="2600" b="1" kern="0" spc="13" dirty="0">
              <a:solidFill>
                <a:srgbClr val="13588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	ATR	Asset Turnover Ratio: Revenue / Avg Total Asset;</a:t>
            </a:r>
            <a:endParaRPr lang="en-US" sz="20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		WRDS: REVT/AT (avg)</a:t>
            </a:r>
            <a:endParaRPr lang="en-US" sz="20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	GPM 	Gross Profit Margin: (Sales-COGS) / Sales;</a:t>
            </a:r>
            <a:endParaRPr lang="en-US" sz="20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		WRDS: (SALE-COGS) / SALE</a:t>
            </a:r>
            <a:endParaRPr lang="en-US" sz="20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	FLR 	Financial Leverage Ratio: Avg Total Asset / Shareholders’ Equity;</a:t>
            </a:r>
            <a:endParaRPr lang="en-US" sz="20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		WRDS: AT (avg) / SEQ (avg)</a:t>
            </a:r>
            <a:endParaRPr lang="en-US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10" name="object 4"/>
          <p:cNvSpPr/>
          <p:nvPr/>
        </p:nvSpPr>
        <p:spPr>
          <a:xfrm flipV="1">
            <a:off x="0" y="6326822"/>
            <a:ext cx="12192000" cy="147956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2654300" y="6559550"/>
            <a:ext cx="15601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Description of model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7318084" y="6549909"/>
            <a:ext cx="16462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Discussion of Results</a:t>
            </a:r>
            <a:endParaRPr kumimoji="0" lang="en-US" sz="1200" b="1" i="0" u="none" strike="noStrike" kern="0" cap="none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4820285" y="6553200"/>
            <a:ext cx="19126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 algn="ctr">
              <a:spcBef>
                <a:spcPts val="100"/>
              </a:spcBef>
              <a:defRPr sz="900" b="1" spc="-5">
                <a:solidFill>
                  <a:srgbClr val="7E7E7E"/>
                </a:solidFill>
              </a:defRPr>
            </a:lvl1pPr>
          </a:lstStyle>
          <a:p>
            <a:pPr algn="l"/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Predictions </a:t>
            </a:r>
            <a:r>
              <a:rPr lang="en-US" sz="1200" kern="0" spc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and Intuition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9549765" y="6550025"/>
            <a:ext cx="18770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1000"/>
            </a:lvl1pPr>
          </a:lstStyle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Out-of-sample testing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1276985" y="6559550"/>
            <a:ext cx="726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Content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0461" y="906130"/>
            <a:ext cx="11661540" cy="609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1219200">
              <a:buClr>
                <a:srgbClr val="000000"/>
              </a:buClr>
              <a:defRPr/>
            </a:pPr>
            <a:endParaRPr lang="zh-CN" altLang="en-US" sz="2135" kern="0" dirty="0">
              <a:solidFill>
                <a:prstClr val="white"/>
              </a:solidFill>
              <a:latin typeface="楷体" panose="02010609060101010101" pitchFamily="49" charset="-122"/>
              <a:ea typeface="楷体_GB2312" pitchFamily="49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9" name="object 3"/>
          <p:cNvSpPr/>
          <p:nvPr/>
        </p:nvSpPr>
        <p:spPr>
          <a:xfrm>
            <a:off x="1" y="152005"/>
            <a:ext cx="530460" cy="813979"/>
          </a:xfrm>
          <a:custGeom>
            <a:avLst/>
            <a:gdLst/>
            <a:ahLst/>
            <a:cxnLst/>
            <a:rect l="l" t="t" r="r" b="b"/>
            <a:pathLst>
              <a:path w="487680" h="693419">
                <a:moveTo>
                  <a:pt x="0" y="693419"/>
                </a:moveTo>
                <a:lnTo>
                  <a:pt x="487680" y="693419"/>
                </a:lnTo>
                <a:lnTo>
                  <a:pt x="48768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1219200">
              <a:buClr>
                <a:srgbClr val="000000"/>
              </a:buClr>
              <a:defRPr/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5845" y="396481"/>
            <a:ext cx="11842163" cy="910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buClr>
                <a:srgbClr val="000000"/>
              </a:buClr>
              <a:defRPr/>
            </a:pPr>
            <a:r>
              <a:rPr lang="en-US" altLang="zh-CN" sz="2660" b="1" dirty="0">
                <a:sym typeface="+mn-ea"/>
              </a:rPr>
              <a:t>Description of Model and Variables----Industry-Adjusted </a:t>
            </a:r>
            <a:endParaRPr lang="en-US" altLang="zh-CN" sz="2660" b="1" dirty="0"/>
          </a:p>
          <a:p>
            <a:pPr defTabSz="1219200">
              <a:buClr>
                <a:srgbClr val="000000"/>
              </a:buClr>
              <a:defRPr/>
            </a:pPr>
            <a:endParaRPr lang="en-US" altLang="zh-CN" sz="2665" b="1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object 4"/>
          <p:cNvSpPr/>
          <p:nvPr/>
        </p:nvSpPr>
        <p:spPr>
          <a:xfrm flipV="1">
            <a:off x="0" y="6326822"/>
            <a:ext cx="12192000" cy="147956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2654300" y="6559550"/>
            <a:ext cx="15601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Description of model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7318084" y="6549909"/>
            <a:ext cx="16462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200" b="1" kern="0" noProof="0" dirty="0">
                <a:solidFill>
                  <a:schemeClr val="bg1">
                    <a:lumMod val="65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Discussion of Results</a:t>
            </a:r>
            <a:endParaRPr kumimoji="0" lang="en-US" sz="1200" b="1" i="0" kern="0" cap="none" normalizeH="0" baseline="0" noProof="0" dirty="0">
              <a:solidFill>
                <a:schemeClr val="bg1">
                  <a:lumMod val="65000"/>
                </a:schemeClr>
              </a:solidFill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4820285" y="6553200"/>
            <a:ext cx="19126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 algn="ctr">
              <a:spcBef>
                <a:spcPts val="100"/>
              </a:spcBef>
              <a:defRPr sz="900" b="1" spc="-5">
                <a:solidFill>
                  <a:srgbClr val="7E7E7E"/>
                </a:solidFill>
              </a:defRPr>
            </a:lvl1pPr>
          </a:lstStyle>
          <a:p>
            <a:pPr algn="l"/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Predictions </a:t>
            </a:r>
            <a:r>
              <a:rPr lang="en-US" sz="1200" kern="0" spc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and Intuition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9549765" y="6550025"/>
            <a:ext cx="18770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1000"/>
            </a:lvl1pPr>
          </a:lstStyle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Out-of-sample testing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1276985" y="6559550"/>
            <a:ext cx="726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Content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47115" y="1639570"/>
            <a:ext cx="1009777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2600" b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What is Industry-adjusted?</a:t>
            </a:r>
            <a:endParaRPr lang="en-US" sz="2600" b="1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2200" b="1">
                <a:latin typeface="Times New Roman" panose="02020603050405020304" charset="0"/>
                <a:cs typeface="Times New Roman" panose="02020603050405020304" charset="0"/>
              </a:rPr>
              <a:t>Industry-adjusted data is the specific data forms computed as correlated equations being adjusted by the median data of the firms in Compustat in a given six-digit GICS industry code and year.</a:t>
            </a:r>
            <a:endParaRPr lang="en-US" sz="22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sz="2600" b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Why we need to do this industry adjustment? </a:t>
            </a:r>
            <a:endParaRPr lang="en-US" sz="2600" b="1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sz="2200" b="1">
                <a:latin typeface="Times New Roman" panose="02020603050405020304" charset="0"/>
                <a:cs typeface="Times New Roman" panose="02020603050405020304" charset="0"/>
              </a:rPr>
              <a:t>Cannot compare companies from different industries through specific factors.</a:t>
            </a:r>
            <a:endParaRPr 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defTabSz="1219200">
              <a:buClr>
                <a:srgbClr val="000000"/>
              </a:buClr>
              <a:defRPr/>
            </a:pPr>
            <a:fld id="{2A4FC173-9F28-460D-8E12-9EC1D8B80142}" type="slidenum">
              <a:rPr lang="zh-CN" altLang="en-US" kern="0">
                <a:solidFill>
                  <a:prstClr val="black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</a:fld>
            <a:endParaRPr lang="zh-CN" altLang="en-US" kern="0" dirty="0">
              <a:solidFill>
                <a:prstClr val="black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72;p16"/>
          <p:cNvSpPr txBox="1"/>
          <p:nvPr/>
        </p:nvSpPr>
        <p:spPr>
          <a:xfrm>
            <a:off x="0" y="1727835"/>
            <a:ext cx="12129770" cy="76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defTabSz="1219200">
              <a:buClr>
                <a:srgbClr val="000000"/>
              </a:buClr>
              <a:defRPr/>
            </a:pPr>
            <a:r>
              <a:rPr lang="en-US" sz="8000" kern="0" dirty="0">
                <a:solidFill>
                  <a:srgbClr val="FFFFFF">
                    <a:lumMod val="50000"/>
                  </a:srgbClr>
                </a:solidFill>
              </a:rPr>
              <a:t>PART</a:t>
            </a:r>
            <a:r>
              <a:rPr lang="en-US" altLang="zh-CN" sz="8000" kern="0" dirty="0">
                <a:solidFill>
                  <a:srgbClr val="FFFFFF">
                    <a:lumMod val="50000"/>
                  </a:srgbClr>
                </a:solidFill>
              </a:rPr>
              <a:t> 2    </a:t>
            </a:r>
            <a:endParaRPr lang="en-US" altLang="zh-CN" sz="8000" kern="0" dirty="0">
              <a:solidFill>
                <a:srgbClr val="FFFFFF">
                  <a:lumMod val="50000"/>
                </a:srgbClr>
              </a:solidFill>
            </a:endParaRPr>
          </a:p>
          <a:p>
            <a:pPr defTabSz="1219200">
              <a:buClr>
                <a:srgbClr val="000000"/>
              </a:buClr>
              <a:defRPr/>
            </a:pPr>
            <a:r>
              <a:rPr lang="en-US" altLang="zh-CN" sz="7200" dirty="0">
                <a:solidFill>
                  <a:schemeClr val="tx1"/>
                </a:solidFill>
                <a:sym typeface="+mn-ea"/>
              </a:rPr>
              <a:t>Predictions and Intuition</a:t>
            </a:r>
            <a:endParaRPr lang="en-US" altLang="zh-CN" sz="7200" dirty="0">
              <a:solidFill>
                <a:schemeClr val="tx1"/>
              </a:solidFill>
              <a:sym typeface="+mn-ea"/>
            </a:endParaRPr>
          </a:p>
          <a:p>
            <a:pPr defTabSz="1219200">
              <a:buClr>
                <a:srgbClr val="000000"/>
              </a:buClr>
              <a:defRPr/>
            </a:pPr>
            <a:endParaRPr lang="en-US" altLang="zh-CN" sz="7200" kern="0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0461" y="906130"/>
            <a:ext cx="11661540" cy="609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1219200">
              <a:buClr>
                <a:srgbClr val="000000"/>
              </a:buClr>
              <a:defRPr/>
            </a:pPr>
            <a:endParaRPr lang="zh-CN" altLang="en-US" sz="2135" kern="0" dirty="0">
              <a:solidFill>
                <a:prstClr val="white"/>
              </a:solidFill>
              <a:latin typeface="楷体" panose="02010609060101010101" pitchFamily="49" charset="-122"/>
              <a:ea typeface="楷体_GB2312" pitchFamily="49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9" name="object 3"/>
          <p:cNvSpPr/>
          <p:nvPr/>
        </p:nvSpPr>
        <p:spPr>
          <a:xfrm>
            <a:off x="1" y="152005"/>
            <a:ext cx="530460" cy="813979"/>
          </a:xfrm>
          <a:custGeom>
            <a:avLst/>
            <a:gdLst/>
            <a:ahLst/>
            <a:cxnLst/>
            <a:rect l="l" t="t" r="r" b="b"/>
            <a:pathLst>
              <a:path w="487680" h="693419">
                <a:moveTo>
                  <a:pt x="0" y="693419"/>
                </a:moveTo>
                <a:lnTo>
                  <a:pt x="487680" y="693419"/>
                </a:lnTo>
                <a:lnTo>
                  <a:pt x="48768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1219200">
              <a:buClr>
                <a:srgbClr val="000000"/>
              </a:buClr>
              <a:defRPr/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5845" y="396481"/>
            <a:ext cx="11842163" cy="910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buClr>
                <a:srgbClr val="000000"/>
              </a:buClr>
              <a:defRPr/>
            </a:pPr>
            <a:r>
              <a:rPr lang="en-US" altLang="zh-CN" sz="2660" b="1" dirty="0">
                <a:sym typeface="+mn-ea"/>
              </a:rPr>
              <a:t>Description of Model and Variables </a:t>
            </a:r>
            <a:endParaRPr lang="en-US" altLang="zh-CN" sz="2660" b="1" dirty="0">
              <a:solidFill>
                <a:schemeClr val="tx1"/>
              </a:solidFill>
            </a:endParaRPr>
          </a:p>
          <a:p>
            <a:pPr defTabSz="1219200">
              <a:buClr>
                <a:srgbClr val="000000"/>
              </a:buClr>
              <a:defRPr/>
            </a:pPr>
            <a:endParaRPr lang="en-US" altLang="zh-CN" sz="2665" b="1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450" y="1645920"/>
            <a:ext cx="10899775" cy="367855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p>
            <a:pPr marL="17145" defTabSz="1219200">
              <a:spcBef>
                <a:spcPts val="125"/>
              </a:spcBef>
              <a:buClr>
                <a:srgbClr val="000000"/>
              </a:buClr>
              <a:defRPr/>
            </a:pPr>
            <a:r>
              <a:rPr lang="en-US" sz="2600" b="1" kern="0" spc="13" dirty="0">
                <a:solidFill>
                  <a:srgbClr val="13588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Formal definitions of the variables are as follows::</a:t>
            </a:r>
            <a:endParaRPr lang="en-US" sz="2600" b="1" kern="0" spc="13" dirty="0">
              <a:solidFill>
                <a:srgbClr val="13588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>
              <a:spcBef>
                <a:spcPts val="125"/>
              </a:spcBef>
              <a:buClr>
                <a:srgbClr val="000000"/>
              </a:buClr>
              <a:defRPr/>
            </a:pPr>
            <a:endParaRPr lang="en-US" sz="2600" b="1" kern="0" spc="13" dirty="0">
              <a:solidFill>
                <a:srgbClr val="13588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	ATR	Asset Turnover Ratio: Revenue / Avg Total Asset;</a:t>
            </a:r>
            <a:endParaRPr lang="en-US" sz="20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		WRDS: REVT/AT (avg)</a:t>
            </a:r>
            <a:endParaRPr lang="en-US" sz="20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	GPM 	Gross Profit Margin: (Sales-COGS) / Sales;</a:t>
            </a:r>
            <a:endParaRPr lang="en-US" sz="20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		WRDS: (SALE-COGS) / SALE</a:t>
            </a:r>
            <a:endParaRPr lang="en-US" sz="20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	FLR 	Financial Leverage Ratio: Avg Total Asset / Shareholders’ Equity;</a:t>
            </a:r>
            <a:endParaRPr lang="en-US" sz="20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0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		WRDS: AT (avg) / SEQ (avg)</a:t>
            </a:r>
            <a:endParaRPr lang="en-US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 flipV="1">
            <a:off x="0" y="6326822"/>
            <a:ext cx="12192000" cy="147956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2654300" y="6559550"/>
            <a:ext cx="15601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Description of model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7318084" y="6549909"/>
            <a:ext cx="16462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Discussion of Results</a:t>
            </a:r>
            <a:endParaRPr kumimoji="0" lang="en-US" sz="1200" b="1" i="0" u="none" strike="noStrike" kern="0" cap="none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4820285" y="6553200"/>
            <a:ext cx="19126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 algn="ctr">
              <a:spcBef>
                <a:spcPts val="100"/>
              </a:spcBef>
              <a:defRPr sz="900" b="1" spc="-5">
                <a:solidFill>
                  <a:srgbClr val="7E7E7E"/>
                </a:solidFill>
              </a:defRPr>
            </a:lvl1pPr>
          </a:lstStyle>
          <a:p>
            <a:pPr algn="l"/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Predictions </a:t>
            </a:r>
            <a:r>
              <a:rPr lang="en-US" sz="1200" kern="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and Intuition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49765" y="6550025"/>
            <a:ext cx="18770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1000"/>
            </a:lvl1pPr>
          </a:lstStyle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Out-of-sample testing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276985" y="6559550"/>
            <a:ext cx="726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Content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think-cell 幻灯片" r:id="rId2" imgW="5715" imgH="5715" progId="TCLayout.ActiveDocument.1">
                  <p:embed/>
                </p:oleObj>
              </mc:Choice>
              <mc:Fallback>
                <p:oleObj name="think-cell 幻灯片" r:id="rId2" imgW="5715" imgH="5715" progId="TCLayout.ActiveDocument.1">
                  <p:embed/>
                  <p:pic>
                    <p:nvPicPr>
                      <p:cNvPr id="0" name="对象 20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30461" y="906130"/>
            <a:ext cx="11661540" cy="609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1219200">
              <a:buClr>
                <a:srgbClr val="000000"/>
              </a:buClr>
              <a:defRPr/>
            </a:pPr>
            <a:endParaRPr lang="zh-CN" altLang="en-US" sz="2135" kern="0" dirty="0">
              <a:solidFill>
                <a:prstClr val="white"/>
              </a:solidFill>
              <a:latin typeface="楷体" panose="02010609060101010101" pitchFamily="49" charset="-122"/>
              <a:ea typeface="楷体_GB2312" pitchFamily="49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9" name="object 3"/>
          <p:cNvSpPr/>
          <p:nvPr/>
        </p:nvSpPr>
        <p:spPr>
          <a:xfrm>
            <a:off x="1" y="152005"/>
            <a:ext cx="530460" cy="813979"/>
          </a:xfrm>
          <a:custGeom>
            <a:avLst/>
            <a:gdLst/>
            <a:ahLst/>
            <a:cxnLst/>
            <a:rect l="l" t="t" r="r" b="b"/>
            <a:pathLst>
              <a:path w="487680" h="693419">
                <a:moveTo>
                  <a:pt x="0" y="693419"/>
                </a:moveTo>
                <a:lnTo>
                  <a:pt x="487680" y="693419"/>
                </a:lnTo>
                <a:lnTo>
                  <a:pt x="48768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defTabSz="1219200">
              <a:buClr>
                <a:srgbClr val="000000"/>
              </a:buClr>
              <a:defRPr/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5845" y="396481"/>
            <a:ext cx="11842163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buClr>
                <a:srgbClr val="000000"/>
              </a:buClr>
              <a:defRPr/>
            </a:pPr>
            <a:r>
              <a:rPr lang="en-US" altLang="zh-CN" sz="2660" b="1" dirty="0">
                <a:sym typeface="+mn-ea"/>
              </a:rPr>
              <a:t>Predictions and Intuition----ATR</a:t>
            </a:r>
            <a:endParaRPr lang="en-US" altLang="zh-CN" sz="2660" b="1" dirty="0">
              <a:sym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450" y="1645920"/>
            <a:ext cx="10181590" cy="385381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6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ATR	</a:t>
            </a:r>
            <a:endParaRPr lang="en-US" sz="26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6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Asset Turnover Ratio: Revenue / Avg Total Asset;</a:t>
            </a:r>
            <a:endParaRPr lang="en-US" sz="26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6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AT(avg)=1/2*(AT</a:t>
            </a:r>
            <a:r>
              <a:rPr lang="en-US" sz="2600" b="1" kern="0" spc="13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t-1</a:t>
            </a:r>
            <a:r>
              <a:rPr lang="en-US" sz="26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+AT</a:t>
            </a:r>
            <a:r>
              <a:rPr lang="en-US" sz="2600" b="1" kern="0" spc="13" baseline="-25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t</a:t>
            </a:r>
            <a:r>
              <a:rPr lang="en-US" sz="26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)</a:t>
            </a:r>
            <a:endParaRPr lang="en-US" sz="26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 fontAlgn="auto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defRPr/>
            </a:pPr>
            <a:r>
              <a:rPr lang="en-US" sz="2600" b="1" kern="0" spc="13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WRDS: REVT/AT (avg)</a:t>
            </a:r>
            <a:endParaRPr lang="en-US" sz="2600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>
              <a:spcBef>
                <a:spcPts val="125"/>
              </a:spcBef>
              <a:buClr>
                <a:srgbClr val="000000"/>
              </a:buClr>
              <a:defRPr/>
            </a:pPr>
            <a:endParaRPr lang="en-US" sz="2600" b="1" kern="0" spc="13" dirty="0">
              <a:solidFill>
                <a:srgbClr val="13588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defTabSz="1219200">
              <a:spcBef>
                <a:spcPts val="125"/>
              </a:spcBef>
              <a:buClr>
                <a:srgbClr val="000000"/>
              </a:buClr>
              <a:defRPr/>
            </a:pPr>
            <a:endParaRPr lang="en-US" sz="2600" b="1" kern="0" spc="13" dirty="0">
              <a:solidFill>
                <a:srgbClr val="13588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  <a:p>
            <a:pPr marL="17145" algn="ctr" defTabSz="1219200" fontAlgn="auto">
              <a:lnSpc>
                <a:spcPct val="200000"/>
              </a:lnSpc>
              <a:spcBef>
                <a:spcPts val="100"/>
              </a:spcBef>
              <a:buClr>
                <a:srgbClr val="000000"/>
              </a:buClr>
              <a:defRPr/>
            </a:pPr>
            <a:endParaRPr lang="en-US" b="1" kern="0" spc="13" dirty="0">
              <a:latin typeface="Arial" panose="020B0604020202020204" pitchFamily="34" charset="0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10" name="object 4"/>
          <p:cNvSpPr/>
          <p:nvPr/>
        </p:nvSpPr>
        <p:spPr>
          <a:xfrm flipV="1">
            <a:off x="0" y="6326822"/>
            <a:ext cx="12192000" cy="147956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2654300" y="6559550"/>
            <a:ext cx="15601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Description of model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7318084" y="6549909"/>
            <a:ext cx="16462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200" b="1" kern="0" noProof="0" dirty="0">
                <a:solidFill>
                  <a:schemeClr val="bg1">
                    <a:lumMod val="65000"/>
                  </a:schemeClr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Discussion of Results</a:t>
            </a:r>
            <a:endParaRPr kumimoji="0" lang="en-US" sz="1200" b="1" i="0" kern="0" cap="none" normalizeH="0" baseline="0" noProof="0" dirty="0">
              <a:solidFill>
                <a:schemeClr val="bg1">
                  <a:lumMod val="65000"/>
                </a:schemeClr>
              </a:solidFill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4820285" y="6553200"/>
            <a:ext cx="19126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 algn="ctr">
              <a:spcBef>
                <a:spcPts val="100"/>
              </a:spcBef>
              <a:defRPr sz="900" b="1" spc="-5">
                <a:solidFill>
                  <a:srgbClr val="7E7E7E"/>
                </a:solidFill>
              </a:defRPr>
            </a:lvl1pPr>
          </a:lstStyle>
          <a:p>
            <a:pPr algn="l"/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Predictions </a:t>
            </a:r>
            <a:r>
              <a:rPr lang="en-US" sz="1200" kern="0" spc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and Intuition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9549765" y="6550025"/>
            <a:ext cx="187706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1000"/>
            </a:lvl1pPr>
          </a:lstStyle>
          <a:p>
            <a:pPr algn="l"/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+mn-ea"/>
              </a:rPr>
              <a:t>Out-of-sample testing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1276985" y="6559550"/>
            <a:ext cx="72644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spcBef>
                <a:spcPts val="100"/>
              </a:spcBef>
              <a:defRPr sz="900"/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1200" b="1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 Bold" panose="020B0604020202090204" charset="0"/>
                <a:cs typeface="Arial Bold" panose="020B0604020202090204" charset="0"/>
                <a:sym typeface="Arial" panose="020B0604020202020204"/>
              </a:rPr>
              <a:t>Content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 Bold" panose="020B0604020202090204" charset="0"/>
              <a:cs typeface="Arial Bold" panose="020B0604020202090204" charset="0"/>
              <a:sym typeface="Arial" panose="020B06040202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16885" y="4308475"/>
            <a:ext cx="1560830" cy="578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/>
            <a:r>
              <a:rPr lang="en-US" sz="4000" b="1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α</a:t>
            </a:r>
            <a:r>
              <a:rPr lang="en-US" sz="4000" b="1" i="1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2</a:t>
            </a:r>
            <a:r>
              <a:rPr lang="en-US" sz="4000" b="1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&gt;0</a:t>
            </a:r>
            <a:endParaRPr lang="en-US" altLang="zh-CN" sz="4000" b="1" i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70140" y="4308475"/>
            <a:ext cx="1560830" cy="578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/>
            <a:r>
              <a:rPr lang="en-US" sz="4000" b="1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β</a:t>
            </a:r>
            <a:r>
              <a:rPr lang="en-US" sz="4000" b="1" i="1" baseline="-25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2</a:t>
            </a:r>
            <a:r>
              <a:rPr lang="en-US" sz="4000" b="1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&gt;0 </a:t>
            </a:r>
            <a:endParaRPr lang="en-US" altLang="zh-CN" sz="4000" b="1" i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hinkcellActiveDocDoNotDelete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hinkcellActiveDocDoNotDelete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hinkcellActiveDocDoNotDelete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hinkcellActiveDocDoNotDelete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20.xml><?xml version="1.0" encoding="utf-8"?>
<p:tagLst xmlns:p="http://schemas.openxmlformats.org/presentationml/2006/main">
  <p:tag name="COMMONDATA" val="eyJoZGlkIjoiYzI1MzZhNWMwODdiNjc4MDA0YzM0YjUxZTkzYWQ3YTUifQ=="/>
  <p:tag name="KSO_WPP_MARK_KEY" val="5a53a37b-fc1b-4ac8-8252-e2da02536ad4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3952</Words>
  <Application>WPS 演示</Application>
  <PresentationFormat>宽屏</PresentationFormat>
  <Paragraphs>313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21</vt:i4>
      </vt:variant>
    </vt:vector>
  </HeadingPairs>
  <TitlesOfParts>
    <vt:vector size="55" baseType="lpstr">
      <vt:lpstr>Arial</vt:lpstr>
      <vt:lpstr>宋体</vt:lpstr>
      <vt:lpstr>Wingdings</vt:lpstr>
      <vt:lpstr>Arial</vt:lpstr>
      <vt:lpstr>楷体</vt:lpstr>
      <vt:lpstr>楷体_GB2312</vt:lpstr>
      <vt:lpstr>Arial Bold</vt:lpstr>
      <vt:lpstr>Fira Sans Extra Condensed Medium</vt:lpstr>
      <vt:lpstr>Segoe Print</vt:lpstr>
      <vt:lpstr>Times New Roman</vt:lpstr>
      <vt:lpstr>Calibri</vt:lpstr>
      <vt:lpstr>微软雅黑</vt:lpstr>
      <vt:lpstr>Arial Unicode MS</vt:lpstr>
      <vt:lpstr>新宋体</vt:lpstr>
      <vt:lpstr>Office 主题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Xinyu Liu</dc:creator>
  <cp:lastModifiedBy>Origins</cp:lastModifiedBy>
  <cp:revision>33</cp:revision>
  <dcterms:created xsi:type="dcterms:W3CDTF">2022-07-08T07:17:00Z</dcterms:created>
  <dcterms:modified xsi:type="dcterms:W3CDTF">2022-07-21T12:56:18Z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7A996D6FFA4541D3AEBB4C3CBEAD7267</vt:lpwstr>
  </property>
  <property fmtid="{D5CDD505-2E9C-101B-9397-08002B2CF9AE}" pid="3" name="KSOProductBuildVer">
    <vt:lpwstr>2052-11.1.0.11830</vt:lpwstr>
  </property>
</Properties>
</file>